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webextensions/webextension1.xml" ContentType="application/vnd.ms-office.webextension+xml"/>
  <Override PartName="/ppt/notesSlides/notesSlide5.xml" ContentType="application/vnd.openxmlformats-officedocument.presentationml.notesSlide+xml"/>
  <Override PartName="/ppt/webextensions/webextension2.xml" ContentType="application/vnd.ms-office.webextension+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0" r:id="rId5"/>
  </p:sldMasterIdLst>
  <p:notesMasterIdLst>
    <p:notesMasterId r:id="rId30"/>
  </p:notesMasterIdLst>
  <p:sldIdLst>
    <p:sldId id="256" r:id="rId6"/>
    <p:sldId id="1160" r:id="rId7"/>
    <p:sldId id="1161" r:id="rId8"/>
    <p:sldId id="257" r:id="rId9"/>
    <p:sldId id="259" r:id="rId10"/>
    <p:sldId id="260" r:id="rId11"/>
    <p:sldId id="261" r:id="rId12"/>
    <p:sldId id="1162" r:id="rId13"/>
    <p:sldId id="314" r:id="rId14"/>
    <p:sldId id="1163" r:id="rId15"/>
    <p:sldId id="336" r:id="rId16"/>
    <p:sldId id="1164" r:id="rId17"/>
    <p:sldId id="338" r:id="rId18"/>
    <p:sldId id="339" r:id="rId19"/>
    <p:sldId id="1159" r:id="rId20"/>
    <p:sldId id="316" r:id="rId21"/>
    <p:sldId id="1147" r:id="rId22"/>
    <p:sldId id="337" r:id="rId23"/>
    <p:sldId id="1150" r:id="rId24"/>
    <p:sldId id="315" r:id="rId25"/>
    <p:sldId id="313" r:id="rId26"/>
    <p:sldId id="1153" r:id="rId27"/>
    <p:sldId id="1165" r:id="rId28"/>
    <p:sldId id="31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556B5A-E997-49AC-9396-3E41A10D7736}" v="2" dt="2025-03-11T10:58:21.603"/>
  </p1510:revLst>
</p1510:revInfo>
</file>

<file path=ppt/tableStyles.xml><?xml version="1.0" encoding="utf-8"?>
<a:tblStyleLst xmlns:a="http://schemas.openxmlformats.org/drawingml/2006/main" def="{5C22544A-7EE6-4342-B048-85BDC9FD1C3A}">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19" autoAdjust="0"/>
  </p:normalViewPr>
  <p:slideViewPr>
    <p:cSldViewPr snapToGrid="0">
      <p:cViewPr varScale="1">
        <p:scale>
          <a:sx n="83" d="100"/>
          <a:sy n="83" d="100"/>
        </p:scale>
        <p:origin x="435"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yu Sambo" userId="d9766618-3e46-45d4-99f2-08120d84987f" providerId="ADAL" clId="{18556B5A-E997-49AC-9396-3E41A10D7736}"/>
    <pc:docChg chg="undo custSel addSld delSld modSld">
      <pc:chgData name="Aliyu Sambo" userId="d9766618-3e46-45d4-99f2-08120d84987f" providerId="ADAL" clId="{18556B5A-E997-49AC-9396-3E41A10D7736}" dt="2025-03-11T10:58:52.540" v="57" actId="20577"/>
      <pc:docMkLst>
        <pc:docMk/>
      </pc:docMkLst>
      <pc:sldChg chg="modSp mod">
        <pc:chgData name="Aliyu Sambo" userId="d9766618-3e46-45d4-99f2-08120d84987f" providerId="ADAL" clId="{18556B5A-E997-49AC-9396-3E41A10D7736}" dt="2025-03-11T10:37:25.681" v="28" actId="20577"/>
        <pc:sldMkLst>
          <pc:docMk/>
          <pc:sldMk cId="2798262014" sldId="256"/>
        </pc:sldMkLst>
        <pc:spChg chg="mod">
          <ac:chgData name="Aliyu Sambo" userId="d9766618-3e46-45d4-99f2-08120d84987f" providerId="ADAL" clId="{18556B5A-E997-49AC-9396-3E41A10D7736}" dt="2025-03-11T10:37:25.681" v="28" actId="20577"/>
          <ac:spMkLst>
            <pc:docMk/>
            <pc:sldMk cId="2798262014" sldId="256"/>
            <ac:spMk id="3" creationId="{741AEC0E-5D14-BD2E-9919-09CECEDB2290}"/>
          </ac:spMkLst>
        </pc:spChg>
      </pc:sldChg>
      <pc:sldChg chg="add">
        <pc:chgData name="Aliyu Sambo" userId="d9766618-3e46-45d4-99f2-08120d84987f" providerId="ADAL" clId="{18556B5A-E997-49AC-9396-3E41A10D7736}" dt="2025-03-11T10:58:21.590" v="29"/>
        <pc:sldMkLst>
          <pc:docMk/>
          <pc:sldMk cId="0" sldId="257"/>
        </pc:sldMkLst>
      </pc:sldChg>
      <pc:sldChg chg="add">
        <pc:chgData name="Aliyu Sambo" userId="d9766618-3e46-45d4-99f2-08120d84987f" providerId="ADAL" clId="{18556B5A-E997-49AC-9396-3E41A10D7736}" dt="2025-03-11T10:58:21.590" v="29"/>
        <pc:sldMkLst>
          <pc:docMk/>
          <pc:sldMk cId="0" sldId="259"/>
        </pc:sldMkLst>
      </pc:sldChg>
      <pc:sldChg chg="modSp add mod">
        <pc:chgData name="Aliyu Sambo" userId="d9766618-3e46-45d4-99f2-08120d84987f" providerId="ADAL" clId="{18556B5A-E997-49AC-9396-3E41A10D7736}" dt="2025-03-11T10:58:21.777" v="31" actId="27636"/>
        <pc:sldMkLst>
          <pc:docMk/>
          <pc:sldMk cId="0" sldId="260"/>
        </pc:sldMkLst>
        <pc:spChg chg="mod">
          <ac:chgData name="Aliyu Sambo" userId="d9766618-3e46-45d4-99f2-08120d84987f" providerId="ADAL" clId="{18556B5A-E997-49AC-9396-3E41A10D7736}" dt="2025-03-11T10:58:21.777" v="31" actId="27636"/>
          <ac:spMkLst>
            <pc:docMk/>
            <pc:sldMk cId="0" sldId="260"/>
            <ac:spMk id="2" creationId="{00000000-0000-0000-0000-000000000000}"/>
          </ac:spMkLst>
        </pc:spChg>
        <pc:spChg chg="mod">
          <ac:chgData name="Aliyu Sambo" userId="d9766618-3e46-45d4-99f2-08120d84987f" providerId="ADAL" clId="{18556B5A-E997-49AC-9396-3E41A10D7736}" dt="2025-03-11T10:58:21.776" v="30" actId="27636"/>
          <ac:spMkLst>
            <pc:docMk/>
            <pc:sldMk cId="0" sldId="260"/>
            <ac:spMk id="3" creationId="{00000000-0000-0000-0000-000000000000}"/>
          </ac:spMkLst>
        </pc:spChg>
      </pc:sldChg>
      <pc:sldChg chg="modSp add mod">
        <pc:chgData name="Aliyu Sambo" userId="d9766618-3e46-45d4-99f2-08120d84987f" providerId="ADAL" clId="{18556B5A-E997-49AC-9396-3E41A10D7736}" dt="2025-03-11T10:58:21.781" v="32" actId="27636"/>
        <pc:sldMkLst>
          <pc:docMk/>
          <pc:sldMk cId="0" sldId="261"/>
        </pc:sldMkLst>
        <pc:spChg chg="mod">
          <ac:chgData name="Aliyu Sambo" userId="d9766618-3e46-45d4-99f2-08120d84987f" providerId="ADAL" clId="{18556B5A-E997-49AC-9396-3E41A10D7736}" dt="2025-03-11T10:58:21.781" v="32" actId="27636"/>
          <ac:spMkLst>
            <pc:docMk/>
            <pc:sldMk cId="0" sldId="261"/>
            <ac:spMk id="2" creationId="{00000000-0000-0000-0000-000000000000}"/>
          </ac:spMkLst>
        </pc:spChg>
      </pc:sldChg>
      <pc:sldChg chg="del">
        <pc:chgData name="Aliyu Sambo" userId="d9766618-3e46-45d4-99f2-08120d84987f" providerId="ADAL" clId="{18556B5A-E997-49AC-9396-3E41A10D7736}" dt="2025-03-11T10:58:33.904" v="33" actId="2696"/>
        <pc:sldMkLst>
          <pc:docMk/>
          <pc:sldMk cId="837681614" sldId="1151"/>
        </pc:sldMkLst>
      </pc:sldChg>
      <pc:sldChg chg="modSp mod">
        <pc:chgData name="Aliyu Sambo" userId="d9766618-3e46-45d4-99f2-08120d84987f" providerId="ADAL" clId="{18556B5A-E997-49AC-9396-3E41A10D7736}" dt="2025-03-11T10:58:52.540" v="57" actId="20577"/>
        <pc:sldMkLst>
          <pc:docMk/>
          <pc:sldMk cId="1345739175" sldId="1161"/>
        </pc:sldMkLst>
        <pc:spChg chg="mod">
          <ac:chgData name="Aliyu Sambo" userId="d9766618-3e46-45d4-99f2-08120d84987f" providerId="ADAL" clId="{18556B5A-E997-49AC-9396-3E41A10D7736}" dt="2025-03-11T10:58:52.540" v="57" actId="20577"/>
          <ac:spMkLst>
            <pc:docMk/>
            <pc:sldMk cId="1345739175" sldId="1161"/>
            <ac:spMk id="2" creationId="{CD59E806-0D7A-42B3-A631-42400C9DFF88}"/>
          </ac:spMkLst>
        </pc:spChg>
      </pc:sldChg>
      <pc:sldChg chg="mod modShow">
        <pc:chgData name="Aliyu Sambo" userId="d9766618-3e46-45d4-99f2-08120d84987f" providerId="ADAL" clId="{18556B5A-E997-49AC-9396-3E41A10D7736}" dt="2025-03-11T10:36:33.085" v="1" actId="729"/>
        <pc:sldMkLst>
          <pc:docMk/>
          <pc:sldMk cId="1606026378" sldId="1163"/>
        </pc:sldMkLst>
      </pc:sldChg>
    </pc:docChg>
  </pc:docChgLst>
  <pc:docChgLst>
    <pc:chgData name="Marie Pitson" userId="db8d2b3e-593d-47e6-a0b5-dc90f7ab49ec" providerId="ADAL" clId="{F45EB22D-1573-4759-8C8E-096B0F374F5B}"/>
    <pc:docChg chg="undo custSel modSld">
      <pc:chgData name="Marie Pitson" userId="db8d2b3e-593d-47e6-a0b5-dc90f7ab49ec" providerId="ADAL" clId="{F45EB22D-1573-4759-8C8E-096B0F374F5B}" dt="2022-03-21T09:10:24.486" v="8" actId="20577"/>
      <pc:docMkLst>
        <pc:docMk/>
      </pc:docMkLst>
      <pc:sldChg chg="modNotesTx">
        <pc:chgData name="Marie Pitson" userId="db8d2b3e-593d-47e6-a0b5-dc90f7ab49ec" providerId="ADAL" clId="{F45EB22D-1573-4759-8C8E-096B0F374F5B}" dt="2022-03-21T09:10:19.651" v="0" actId="20577"/>
        <pc:sldMkLst>
          <pc:docMk/>
          <pc:sldMk cId="2410977862" sldId="315"/>
        </pc:sldMkLst>
      </pc:sldChg>
      <pc:sldChg chg="modNotesTx">
        <pc:chgData name="Marie Pitson" userId="db8d2b3e-593d-47e6-a0b5-dc90f7ab49ec" providerId="ADAL" clId="{F45EB22D-1573-4759-8C8E-096B0F374F5B}" dt="2022-03-21T09:10:23.784" v="5" actId="20577"/>
        <pc:sldMkLst>
          <pc:docMk/>
          <pc:sldMk cId="1131199387" sldId="316"/>
        </pc:sldMkLst>
      </pc:sldChg>
      <pc:sldChg chg="modNotesTx">
        <pc:chgData name="Marie Pitson" userId="db8d2b3e-593d-47e6-a0b5-dc90f7ab49ec" providerId="ADAL" clId="{F45EB22D-1573-4759-8C8E-096B0F374F5B}" dt="2022-03-21T09:10:20.701" v="2" actId="20577"/>
        <pc:sldMkLst>
          <pc:docMk/>
          <pc:sldMk cId="1000452448" sldId="337"/>
        </pc:sldMkLst>
      </pc:sldChg>
      <pc:sldChg chg="modNotesTx">
        <pc:chgData name="Marie Pitson" userId="db8d2b3e-593d-47e6-a0b5-dc90f7ab49ec" providerId="ADAL" clId="{F45EB22D-1573-4759-8C8E-096B0F374F5B}" dt="2022-03-21T09:10:24.486" v="8" actId="20577"/>
        <pc:sldMkLst>
          <pc:docMk/>
          <pc:sldMk cId="2416556431" sldId="338"/>
        </pc:sldMkLst>
      </pc:sldChg>
      <pc:sldChg chg="modNotesTx">
        <pc:chgData name="Marie Pitson" userId="db8d2b3e-593d-47e6-a0b5-dc90f7ab49ec" providerId="ADAL" clId="{F45EB22D-1573-4759-8C8E-096B0F374F5B}" dt="2022-03-21T09:10:24.275" v="7" actId="20577"/>
        <pc:sldMkLst>
          <pc:docMk/>
          <pc:sldMk cId="590858741" sldId="339"/>
        </pc:sldMkLst>
      </pc:sldChg>
      <pc:sldChg chg="modNotesTx">
        <pc:chgData name="Marie Pitson" userId="db8d2b3e-593d-47e6-a0b5-dc90f7ab49ec" providerId="ADAL" clId="{F45EB22D-1573-4759-8C8E-096B0F374F5B}" dt="2022-03-21T09:10:23.549" v="4" actId="20577"/>
        <pc:sldMkLst>
          <pc:docMk/>
          <pc:sldMk cId="2745746446" sldId="1147"/>
        </pc:sldMkLst>
      </pc:sldChg>
      <pc:sldChg chg="modNotesTx">
        <pc:chgData name="Marie Pitson" userId="db8d2b3e-593d-47e6-a0b5-dc90f7ab49ec" providerId="ADAL" clId="{F45EB22D-1573-4759-8C8E-096B0F374F5B}" dt="2022-03-21T09:10:20.245" v="1" actId="20577"/>
        <pc:sldMkLst>
          <pc:docMk/>
          <pc:sldMk cId="2167132921" sldId="1150"/>
        </pc:sldMkLst>
      </pc:sldChg>
      <pc:sldChg chg="modNotesTx">
        <pc:chgData name="Marie Pitson" userId="db8d2b3e-593d-47e6-a0b5-dc90f7ab49ec" providerId="ADAL" clId="{F45EB22D-1573-4759-8C8E-096B0F374F5B}" dt="2022-03-21T09:10:24.027" v="6" actId="20577"/>
        <pc:sldMkLst>
          <pc:docMk/>
          <pc:sldMk cId="1401814853" sldId="1159"/>
        </pc:sldMkLst>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FFECFC7-06A5-44C6-A516-911B15AB0283}"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992C545-5C32-416B-8440-6A8A33EA0107}">
      <dgm:prSet/>
      <dgm:spPr/>
      <dgm:t>
        <a:bodyPr/>
        <a:lstStyle/>
        <a:p>
          <a:r>
            <a:rPr lang="en-GB"/>
            <a:t>What is Leadership?</a:t>
          </a:r>
          <a:endParaRPr lang="en-US"/>
        </a:p>
      </dgm:t>
    </dgm:pt>
    <dgm:pt modelId="{8B10A635-625F-41C3-9146-B2FD9F9F433C}" type="parTrans" cxnId="{E9948008-759B-4E77-922E-3F72B886E0E9}">
      <dgm:prSet/>
      <dgm:spPr/>
      <dgm:t>
        <a:bodyPr/>
        <a:lstStyle/>
        <a:p>
          <a:endParaRPr lang="en-US"/>
        </a:p>
      </dgm:t>
    </dgm:pt>
    <dgm:pt modelId="{C6FE2B9C-2884-474B-9E3A-E99A1801A12B}" type="sibTrans" cxnId="{E9948008-759B-4E77-922E-3F72B886E0E9}">
      <dgm:prSet/>
      <dgm:spPr/>
      <dgm:t>
        <a:bodyPr/>
        <a:lstStyle/>
        <a:p>
          <a:endParaRPr lang="en-US"/>
        </a:p>
      </dgm:t>
    </dgm:pt>
    <dgm:pt modelId="{A535FD0E-79B5-46C4-9B51-9F5294578C2E}">
      <dgm:prSet/>
      <dgm:spPr/>
      <dgm:t>
        <a:bodyPr/>
        <a:lstStyle/>
        <a:p>
          <a:r>
            <a:rPr lang="en-GB"/>
            <a:t>What is Management?</a:t>
          </a:r>
          <a:endParaRPr lang="en-US"/>
        </a:p>
      </dgm:t>
    </dgm:pt>
    <dgm:pt modelId="{DF6E8530-EA05-4784-9E73-8D72A2902E3B}" type="parTrans" cxnId="{2602DCAC-2253-4028-B4BE-365C0201F674}">
      <dgm:prSet/>
      <dgm:spPr/>
      <dgm:t>
        <a:bodyPr/>
        <a:lstStyle/>
        <a:p>
          <a:endParaRPr lang="en-US"/>
        </a:p>
      </dgm:t>
    </dgm:pt>
    <dgm:pt modelId="{5EDF7965-17B1-4D13-9A93-D248337FFFD7}" type="sibTrans" cxnId="{2602DCAC-2253-4028-B4BE-365C0201F674}">
      <dgm:prSet/>
      <dgm:spPr/>
      <dgm:t>
        <a:bodyPr/>
        <a:lstStyle/>
        <a:p>
          <a:endParaRPr lang="en-US"/>
        </a:p>
      </dgm:t>
    </dgm:pt>
    <dgm:pt modelId="{D1E94F03-A5FA-4409-93C3-94BFDE249576}">
      <dgm:prSet/>
      <dgm:spPr/>
      <dgm:t>
        <a:bodyPr/>
        <a:lstStyle/>
        <a:p>
          <a:r>
            <a:rPr lang="en-GB"/>
            <a:t>Leadership Theory</a:t>
          </a:r>
          <a:endParaRPr lang="en-US"/>
        </a:p>
      </dgm:t>
    </dgm:pt>
    <dgm:pt modelId="{DE8877A8-1A09-4E38-B80D-938DFF1C9C89}" type="parTrans" cxnId="{C6AFD35C-B10B-4491-A7DD-FEA267C367F7}">
      <dgm:prSet/>
      <dgm:spPr/>
      <dgm:t>
        <a:bodyPr/>
        <a:lstStyle/>
        <a:p>
          <a:endParaRPr lang="en-US"/>
        </a:p>
      </dgm:t>
    </dgm:pt>
    <dgm:pt modelId="{72B5B08F-7298-4180-A083-03D7E94707DA}" type="sibTrans" cxnId="{C6AFD35C-B10B-4491-A7DD-FEA267C367F7}">
      <dgm:prSet/>
      <dgm:spPr/>
      <dgm:t>
        <a:bodyPr/>
        <a:lstStyle/>
        <a:p>
          <a:endParaRPr lang="en-US"/>
        </a:p>
      </dgm:t>
    </dgm:pt>
    <dgm:pt modelId="{A4B0AB25-D444-4C55-A801-EE32505BB3EE}" type="pres">
      <dgm:prSet presAssocID="{5FFECFC7-06A5-44C6-A516-911B15AB0283}" presName="root" presStyleCnt="0">
        <dgm:presLayoutVars>
          <dgm:dir/>
          <dgm:resizeHandles val="exact"/>
        </dgm:presLayoutVars>
      </dgm:prSet>
      <dgm:spPr/>
    </dgm:pt>
    <dgm:pt modelId="{E4E44B6B-CE8E-492D-B89B-6B1DA15F7114}" type="pres">
      <dgm:prSet presAssocID="{F992C545-5C32-416B-8440-6A8A33EA0107}" presName="compNode" presStyleCnt="0"/>
      <dgm:spPr/>
    </dgm:pt>
    <dgm:pt modelId="{54353246-360B-4F8F-874B-90FD3C0E4BEE}" type="pres">
      <dgm:prSet presAssocID="{F992C545-5C32-416B-8440-6A8A33EA0107}" presName="bgRect" presStyleLbl="bgShp" presStyleIdx="0" presStyleCnt="3"/>
      <dgm:spPr/>
    </dgm:pt>
    <dgm:pt modelId="{85A83AFB-8325-4FF1-A301-0681AA2230D4}" type="pres">
      <dgm:prSet presAssocID="{F992C545-5C32-416B-8440-6A8A33EA010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ptain"/>
        </a:ext>
      </dgm:extLst>
    </dgm:pt>
    <dgm:pt modelId="{A3262737-4B5D-4F28-A9BA-4A8562B957C6}" type="pres">
      <dgm:prSet presAssocID="{F992C545-5C32-416B-8440-6A8A33EA0107}" presName="spaceRect" presStyleCnt="0"/>
      <dgm:spPr/>
    </dgm:pt>
    <dgm:pt modelId="{D30D3476-9CBE-4AF7-8F6A-3F69D7442AF0}" type="pres">
      <dgm:prSet presAssocID="{F992C545-5C32-416B-8440-6A8A33EA0107}" presName="parTx" presStyleLbl="revTx" presStyleIdx="0" presStyleCnt="3">
        <dgm:presLayoutVars>
          <dgm:chMax val="0"/>
          <dgm:chPref val="0"/>
        </dgm:presLayoutVars>
      </dgm:prSet>
      <dgm:spPr/>
    </dgm:pt>
    <dgm:pt modelId="{313EA8DB-5666-44A2-B5E2-2D1C343764B9}" type="pres">
      <dgm:prSet presAssocID="{C6FE2B9C-2884-474B-9E3A-E99A1801A12B}" presName="sibTrans" presStyleCnt="0"/>
      <dgm:spPr/>
    </dgm:pt>
    <dgm:pt modelId="{A79BCE9A-1528-4E58-A63C-215AE5BF3606}" type="pres">
      <dgm:prSet presAssocID="{A535FD0E-79B5-46C4-9B51-9F5294578C2E}" presName="compNode" presStyleCnt="0"/>
      <dgm:spPr/>
    </dgm:pt>
    <dgm:pt modelId="{C26F45E6-8C8A-45A1-9DB5-F1FB6E6F77B3}" type="pres">
      <dgm:prSet presAssocID="{A535FD0E-79B5-46C4-9B51-9F5294578C2E}" presName="bgRect" presStyleLbl="bgShp" presStyleIdx="1" presStyleCnt="3"/>
      <dgm:spPr/>
    </dgm:pt>
    <dgm:pt modelId="{FF098BB1-468A-404B-8E28-203F6203CA51}" type="pres">
      <dgm:prSet presAssocID="{A535FD0E-79B5-46C4-9B51-9F5294578C2E}"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5294E39B-3EA0-492E-B061-C1DAFD6E40F1}" type="pres">
      <dgm:prSet presAssocID="{A535FD0E-79B5-46C4-9B51-9F5294578C2E}" presName="spaceRect" presStyleCnt="0"/>
      <dgm:spPr/>
    </dgm:pt>
    <dgm:pt modelId="{18ED177A-9BB1-4DB4-9463-735E9E1B3EDE}" type="pres">
      <dgm:prSet presAssocID="{A535FD0E-79B5-46C4-9B51-9F5294578C2E}" presName="parTx" presStyleLbl="revTx" presStyleIdx="1" presStyleCnt="3">
        <dgm:presLayoutVars>
          <dgm:chMax val="0"/>
          <dgm:chPref val="0"/>
        </dgm:presLayoutVars>
      </dgm:prSet>
      <dgm:spPr/>
    </dgm:pt>
    <dgm:pt modelId="{37136537-8F04-42CE-86C6-A1E405ECB388}" type="pres">
      <dgm:prSet presAssocID="{5EDF7965-17B1-4D13-9A93-D248337FFFD7}" presName="sibTrans" presStyleCnt="0"/>
      <dgm:spPr/>
    </dgm:pt>
    <dgm:pt modelId="{8C3E6B7A-1948-4AAB-ABF2-5E7A64E4147F}" type="pres">
      <dgm:prSet presAssocID="{D1E94F03-A5FA-4409-93C3-94BFDE249576}" presName="compNode" presStyleCnt="0"/>
      <dgm:spPr/>
    </dgm:pt>
    <dgm:pt modelId="{5557DB2F-7776-4A1C-96E6-C9E7D253A803}" type="pres">
      <dgm:prSet presAssocID="{D1E94F03-A5FA-4409-93C3-94BFDE249576}" presName="bgRect" presStyleLbl="bgShp" presStyleIdx="2" presStyleCnt="3"/>
      <dgm:spPr/>
    </dgm:pt>
    <dgm:pt modelId="{7E557FAB-0F7A-4647-ADA5-6AFFA58169C7}" type="pres">
      <dgm:prSet presAssocID="{D1E94F03-A5FA-4409-93C3-94BFDE24957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4FACB3E3-C01B-4284-8D03-37C759601460}" type="pres">
      <dgm:prSet presAssocID="{D1E94F03-A5FA-4409-93C3-94BFDE249576}" presName="spaceRect" presStyleCnt="0"/>
      <dgm:spPr/>
    </dgm:pt>
    <dgm:pt modelId="{A5ACB893-A75C-447F-81EC-FDBF2031FCA9}" type="pres">
      <dgm:prSet presAssocID="{D1E94F03-A5FA-4409-93C3-94BFDE249576}" presName="parTx" presStyleLbl="revTx" presStyleIdx="2" presStyleCnt="3">
        <dgm:presLayoutVars>
          <dgm:chMax val="0"/>
          <dgm:chPref val="0"/>
        </dgm:presLayoutVars>
      </dgm:prSet>
      <dgm:spPr/>
    </dgm:pt>
  </dgm:ptLst>
  <dgm:cxnLst>
    <dgm:cxn modelId="{E9948008-759B-4E77-922E-3F72B886E0E9}" srcId="{5FFECFC7-06A5-44C6-A516-911B15AB0283}" destId="{F992C545-5C32-416B-8440-6A8A33EA0107}" srcOrd="0" destOrd="0" parTransId="{8B10A635-625F-41C3-9146-B2FD9F9F433C}" sibTransId="{C6FE2B9C-2884-474B-9E3A-E99A1801A12B}"/>
    <dgm:cxn modelId="{C6AFD35C-B10B-4491-A7DD-FEA267C367F7}" srcId="{5FFECFC7-06A5-44C6-A516-911B15AB0283}" destId="{D1E94F03-A5FA-4409-93C3-94BFDE249576}" srcOrd="2" destOrd="0" parTransId="{DE8877A8-1A09-4E38-B80D-938DFF1C9C89}" sibTransId="{72B5B08F-7298-4180-A083-03D7E94707DA}"/>
    <dgm:cxn modelId="{F93C644A-CE94-4AE6-B13C-4F46492590A4}" type="presOf" srcId="{A535FD0E-79B5-46C4-9B51-9F5294578C2E}" destId="{18ED177A-9BB1-4DB4-9463-735E9E1B3EDE}" srcOrd="0" destOrd="0" presId="urn:microsoft.com/office/officeart/2018/2/layout/IconVerticalSolidList"/>
    <dgm:cxn modelId="{86796491-6FEB-4B3F-ADA0-4CF7FCA58FAF}" type="presOf" srcId="{5FFECFC7-06A5-44C6-A516-911B15AB0283}" destId="{A4B0AB25-D444-4C55-A801-EE32505BB3EE}" srcOrd="0" destOrd="0" presId="urn:microsoft.com/office/officeart/2018/2/layout/IconVerticalSolidList"/>
    <dgm:cxn modelId="{2602DCAC-2253-4028-B4BE-365C0201F674}" srcId="{5FFECFC7-06A5-44C6-A516-911B15AB0283}" destId="{A535FD0E-79B5-46C4-9B51-9F5294578C2E}" srcOrd="1" destOrd="0" parTransId="{DF6E8530-EA05-4784-9E73-8D72A2902E3B}" sibTransId="{5EDF7965-17B1-4D13-9A93-D248337FFFD7}"/>
    <dgm:cxn modelId="{66EE9ACE-F3D7-4F67-8FED-0BB316FC4802}" type="presOf" srcId="{D1E94F03-A5FA-4409-93C3-94BFDE249576}" destId="{A5ACB893-A75C-447F-81EC-FDBF2031FCA9}" srcOrd="0" destOrd="0" presId="urn:microsoft.com/office/officeart/2018/2/layout/IconVerticalSolidList"/>
    <dgm:cxn modelId="{B56A68ED-CBE7-459B-93AB-2ADBB9A7B058}" type="presOf" srcId="{F992C545-5C32-416B-8440-6A8A33EA0107}" destId="{D30D3476-9CBE-4AF7-8F6A-3F69D7442AF0}" srcOrd="0" destOrd="0" presId="urn:microsoft.com/office/officeart/2018/2/layout/IconVerticalSolidList"/>
    <dgm:cxn modelId="{92D7A3B7-C602-4489-A85A-BDCB981A2445}" type="presParOf" srcId="{A4B0AB25-D444-4C55-A801-EE32505BB3EE}" destId="{E4E44B6B-CE8E-492D-B89B-6B1DA15F7114}" srcOrd="0" destOrd="0" presId="urn:microsoft.com/office/officeart/2018/2/layout/IconVerticalSolidList"/>
    <dgm:cxn modelId="{3746D1B2-F5D9-469D-8A99-46210D6A89AD}" type="presParOf" srcId="{E4E44B6B-CE8E-492D-B89B-6B1DA15F7114}" destId="{54353246-360B-4F8F-874B-90FD3C0E4BEE}" srcOrd="0" destOrd="0" presId="urn:microsoft.com/office/officeart/2018/2/layout/IconVerticalSolidList"/>
    <dgm:cxn modelId="{78C31EA0-953C-4FEE-99F1-A86D5486B4CD}" type="presParOf" srcId="{E4E44B6B-CE8E-492D-B89B-6B1DA15F7114}" destId="{85A83AFB-8325-4FF1-A301-0681AA2230D4}" srcOrd="1" destOrd="0" presId="urn:microsoft.com/office/officeart/2018/2/layout/IconVerticalSolidList"/>
    <dgm:cxn modelId="{8DF2FA75-D79E-4FA8-85A9-35ABBF7DB799}" type="presParOf" srcId="{E4E44B6B-CE8E-492D-B89B-6B1DA15F7114}" destId="{A3262737-4B5D-4F28-A9BA-4A8562B957C6}" srcOrd="2" destOrd="0" presId="urn:microsoft.com/office/officeart/2018/2/layout/IconVerticalSolidList"/>
    <dgm:cxn modelId="{27C400D0-A309-40C2-9718-ACD70B0F9E85}" type="presParOf" srcId="{E4E44B6B-CE8E-492D-B89B-6B1DA15F7114}" destId="{D30D3476-9CBE-4AF7-8F6A-3F69D7442AF0}" srcOrd="3" destOrd="0" presId="urn:microsoft.com/office/officeart/2018/2/layout/IconVerticalSolidList"/>
    <dgm:cxn modelId="{6A318022-672E-45B0-970C-C9B3377F40BF}" type="presParOf" srcId="{A4B0AB25-D444-4C55-A801-EE32505BB3EE}" destId="{313EA8DB-5666-44A2-B5E2-2D1C343764B9}" srcOrd="1" destOrd="0" presId="urn:microsoft.com/office/officeart/2018/2/layout/IconVerticalSolidList"/>
    <dgm:cxn modelId="{C78C5DF5-2CCB-4B1B-BFBE-2B6D1E9BA943}" type="presParOf" srcId="{A4B0AB25-D444-4C55-A801-EE32505BB3EE}" destId="{A79BCE9A-1528-4E58-A63C-215AE5BF3606}" srcOrd="2" destOrd="0" presId="urn:microsoft.com/office/officeart/2018/2/layout/IconVerticalSolidList"/>
    <dgm:cxn modelId="{E1CECDE0-293C-40A9-8DBF-57CEB0742022}" type="presParOf" srcId="{A79BCE9A-1528-4E58-A63C-215AE5BF3606}" destId="{C26F45E6-8C8A-45A1-9DB5-F1FB6E6F77B3}" srcOrd="0" destOrd="0" presId="urn:microsoft.com/office/officeart/2018/2/layout/IconVerticalSolidList"/>
    <dgm:cxn modelId="{4F453814-C745-49F4-9C4C-6996C6A3FE70}" type="presParOf" srcId="{A79BCE9A-1528-4E58-A63C-215AE5BF3606}" destId="{FF098BB1-468A-404B-8E28-203F6203CA51}" srcOrd="1" destOrd="0" presId="urn:microsoft.com/office/officeart/2018/2/layout/IconVerticalSolidList"/>
    <dgm:cxn modelId="{303F76E3-3183-4B97-A97B-019F9184221C}" type="presParOf" srcId="{A79BCE9A-1528-4E58-A63C-215AE5BF3606}" destId="{5294E39B-3EA0-492E-B061-C1DAFD6E40F1}" srcOrd="2" destOrd="0" presId="urn:microsoft.com/office/officeart/2018/2/layout/IconVerticalSolidList"/>
    <dgm:cxn modelId="{E6E4E868-DBA7-46BA-A7E6-E6E16936660C}" type="presParOf" srcId="{A79BCE9A-1528-4E58-A63C-215AE5BF3606}" destId="{18ED177A-9BB1-4DB4-9463-735E9E1B3EDE}" srcOrd="3" destOrd="0" presId="urn:microsoft.com/office/officeart/2018/2/layout/IconVerticalSolidList"/>
    <dgm:cxn modelId="{A385C454-F675-436B-A489-548F39C6526C}" type="presParOf" srcId="{A4B0AB25-D444-4C55-A801-EE32505BB3EE}" destId="{37136537-8F04-42CE-86C6-A1E405ECB388}" srcOrd="3" destOrd="0" presId="urn:microsoft.com/office/officeart/2018/2/layout/IconVerticalSolidList"/>
    <dgm:cxn modelId="{F3091C16-1972-43B3-8744-94E746AF8A32}" type="presParOf" srcId="{A4B0AB25-D444-4C55-A801-EE32505BB3EE}" destId="{8C3E6B7A-1948-4AAB-ABF2-5E7A64E4147F}" srcOrd="4" destOrd="0" presId="urn:microsoft.com/office/officeart/2018/2/layout/IconVerticalSolidList"/>
    <dgm:cxn modelId="{C5408C1E-79D4-4F7A-BDD4-39214138D7C8}" type="presParOf" srcId="{8C3E6B7A-1948-4AAB-ABF2-5E7A64E4147F}" destId="{5557DB2F-7776-4A1C-96E6-C9E7D253A803}" srcOrd="0" destOrd="0" presId="urn:microsoft.com/office/officeart/2018/2/layout/IconVerticalSolidList"/>
    <dgm:cxn modelId="{3B014AAA-9B55-48E5-BF86-08FE1DEDB55B}" type="presParOf" srcId="{8C3E6B7A-1948-4AAB-ABF2-5E7A64E4147F}" destId="{7E557FAB-0F7A-4647-ADA5-6AFFA58169C7}" srcOrd="1" destOrd="0" presId="urn:microsoft.com/office/officeart/2018/2/layout/IconVerticalSolidList"/>
    <dgm:cxn modelId="{83695282-15FD-4A76-9E64-79C3C1EAB8D9}" type="presParOf" srcId="{8C3E6B7A-1948-4AAB-ABF2-5E7A64E4147F}" destId="{4FACB3E3-C01B-4284-8D03-37C759601460}" srcOrd="2" destOrd="0" presId="urn:microsoft.com/office/officeart/2018/2/layout/IconVerticalSolidList"/>
    <dgm:cxn modelId="{E68BA150-4E36-44BF-B355-9D736C931426}" type="presParOf" srcId="{8C3E6B7A-1948-4AAB-ABF2-5E7A64E4147F}" destId="{A5ACB893-A75C-447F-81EC-FDBF2031FCA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6D5E24C-EA55-476D-ADAC-E4F2060BA863}"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47A70419-A5B6-47A2-9424-B2E1939E9B4A}">
      <dgm:prSet/>
      <dgm:spPr/>
      <dgm:t>
        <a:bodyPr/>
        <a:lstStyle/>
        <a:p>
          <a:pPr>
            <a:lnSpc>
              <a:spcPct val="100000"/>
            </a:lnSpc>
          </a:pPr>
          <a:r>
            <a:rPr lang="en-GB"/>
            <a:t>Leadership from a theoretical perspective</a:t>
          </a:r>
          <a:endParaRPr lang="en-US"/>
        </a:p>
      </dgm:t>
    </dgm:pt>
    <dgm:pt modelId="{647390D0-6F56-4EC7-878C-3329AEDA9C7F}" type="parTrans" cxnId="{EC71CB93-E951-4AEC-8DB5-CB56D6686A1B}">
      <dgm:prSet/>
      <dgm:spPr/>
      <dgm:t>
        <a:bodyPr/>
        <a:lstStyle/>
        <a:p>
          <a:endParaRPr lang="en-US"/>
        </a:p>
      </dgm:t>
    </dgm:pt>
    <dgm:pt modelId="{B25EAD1C-C8E1-46CE-8F4E-81B80ED0082D}" type="sibTrans" cxnId="{EC71CB93-E951-4AEC-8DB5-CB56D6686A1B}">
      <dgm:prSet/>
      <dgm:spPr/>
      <dgm:t>
        <a:bodyPr/>
        <a:lstStyle/>
        <a:p>
          <a:pPr>
            <a:lnSpc>
              <a:spcPct val="100000"/>
            </a:lnSpc>
          </a:pPr>
          <a:endParaRPr lang="en-US"/>
        </a:p>
      </dgm:t>
    </dgm:pt>
    <dgm:pt modelId="{1EF7F18C-2881-4600-BCDC-CFE7EBECDD66}">
      <dgm:prSet/>
      <dgm:spPr/>
      <dgm:t>
        <a:bodyPr/>
        <a:lstStyle/>
        <a:p>
          <a:pPr>
            <a:lnSpc>
              <a:spcPct val="100000"/>
            </a:lnSpc>
          </a:pPr>
          <a:r>
            <a:rPr lang="en-GB"/>
            <a:t>Looked at emotion and its impact on performance</a:t>
          </a:r>
          <a:endParaRPr lang="en-US"/>
        </a:p>
      </dgm:t>
    </dgm:pt>
    <dgm:pt modelId="{28C4A344-1A0F-4FBB-9C95-6F3D4C39DDA4}" type="parTrans" cxnId="{74F2BF09-B167-4395-BE51-E1A20EF8DADB}">
      <dgm:prSet/>
      <dgm:spPr/>
      <dgm:t>
        <a:bodyPr/>
        <a:lstStyle/>
        <a:p>
          <a:endParaRPr lang="en-US"/>
        </a:p>
      </dgm:t>
    </dgm:pt>
    <dgm:pt modelId="{97F7139D-07ED-45B8-956B-4C7964721AF3}" type="sibTrans" cxnId="{74F2BF09-B167-4395-BE51-E1A20EF8DADB}">
      <dgm:prSet/>
      <dgm:spPr/>
      <dgm:t>
        <a:bodyPr/>
        <a:lstStyle/>
        <a:p>
          <a:pPr>
            <a:lnSpc>
              <a:spcPct val="100000"/>
            </a:lnSpc>
          </a:pPr>
          <a:endParaRPr lang="en-US"/>
        </a:p>
      </dgm:t>
    </dgm:pt>
    <dgm:pt modelId="{396F504A-F296-4C05-87F0-53B451CBFA4F}">
      <dgm:prSet/>
      <dgm:spPr/>
      <dgm:t>
        <a:bodyPr/>
        <a:lstStyle/>
        <a:p>
          <a:pPr>
            <a:lnSpc>
              <a:spcPct val="100000"/>
            </a:lnSpc>
          </a:pPr>
          <a:r>
            <a:rPr lang="en-GB"/>
            <a:t>Looked at personal leadership and self management </a:t>
          </a:r>
          <a:endParaRPr lang="en-US"/>
        </a:p>
      </dgm:t>
    </dgm:pt>
    <dgm:pt modelId="{E9EDD2B5-B11A-4A9F-8FA3-91554F6C02C9}" type="parTrans" cxnId="{AA5D02D1-F94C-4AA2-A7C0-568AB025A38C}">
      <dgm:prSet/>
      <dgm:spPr/>
      <dgm:t>
        <a:bodyPr/>
        <a:lstStyle/>
        <a:p>
          <a:endParaRPr lang="en-US"/>
        </a:p>
      </dgm:t>
    </dgm:pt>
    <dgm:pt modelId="{2BE72B9A-E2F8-472C-BBCD-FAD9A73C097B}" type="sibTrans" cxnId="{AA5D02D1-F94C-4AA2-A7C0-568AB025A38C}">
      <dgm:prSet/>
      <dgm:spPr/>
      <dgm:t>
        <a:bodyPr/>
        <a:lstStyle/>
        <a:p>
          <a:endParaRPr lang="en-US"/>
        </a:p>
      </dgm:t>
    </dgm:pt>
    <dgm:pt modelId="{A41BF9EF-1A2E-40E9-AFBC-B5E19A7F1B51}" type="pres">
      <dgm:prSet presAssocID="{66D5E24C-EA55-476D-ADAC-E4F2060BA863}" presName="root" presStyleCnt="0">
        <dgm:presLayoutVars>
          <dgm:dir/>
          <dgm:resizeHandles val="exact"/>
        </dgm:presLayoutVars>
      </dgm:prSet>
      <dgm:spPr/>
    </dgm:pt>
    <dgm:pt modelId="{800438EB-3681-499A-8504-30692BA3B28B}" type="pres">
      <dgm:prSet presAssocID="{66D5E24C-EA55-476D-ADAC-E4F2060BA863}" presName="container" presStyleCnt="0">
        <dgm:presLayoutVars>
          <dgm:dir/>
          <dgm:resizeHandles val="exact"/>
        </dgm:presLayoutVars>
      </dgm:prSet>
      <dgm:spPr/>
    </dgm:pt>
    <dgm:pt modelId="{228DEF58-172C-474D-B4D8-7862D8CB8127}" type="pres">
      <dgm:prSet presAssocID="{47A70419-A5B6-47A2-9424-B2E1939E9B4A}" presName="compNode" presStyleCnt="0"/>
      <dgm:spPr/>
    </dgm:pt>
    <dgm:pt modelId="{A13966EB-B017-4A69-BF8A-FC9D6F2170A4}" type="pres">
      <dgm:prSet presAssocID="{47A70419-A5B6-47A2-9424-B2E1939E9B4A}" presName="iconBgRect" presStyleLbl="bgShp" presStyleIdx="0" presStyleCnt="3"/>
      <dgm:spPr/>
    </dgm:pt>
    <dgm:pt modelId="{07DC5F9B-8657-44A4-A95B-46B3FAC45E65}" type="pres">
      <dgm:prSet presAssocID="{47A70419-A5B6-47A2-9424-B2E1939E9B4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A3876C09-FA97-46C5-A41D-5176162E3932}" type="pres">
      <dgm:prSet presAssocID="{47A70419-A5B6-47A2-9424-B2E1939E9B4A}" presName="spaceRect" presStyleCnt="0"/>
      <dgm:spPr/>
    </dgm:pt>
    <dgm:pt modelId="{68F516D5-E4B8-492C-9D5C-731B27D3934C}" type="pres">
      <dgm:prSet presAssocID="{47A70419-A5B6-47A2-9424-B2E1939E9B4A}" presName="textRect" presStyleLbl="revTx" presStyleIdx="0" presStyleCnt="3">
        <dgm:presLayoutVars>
          <dgm:chMax val="1"/>
          <dgm:chPref val="1"/>
        </dgm:presLayoutVars>
      </dgm:prSet>
      <dgm:spPr/>
    </dgm:pt>
    <dgm:pt modelId="{C037CD65-9B1B-41BC-B1FA-3B83AF909E61}" type="pres">
      <dgm:prSet presAssocID="{B25EAD1C-C8E1-46CE-8F4E-81B80ED0082D}" presName="sibTrans" presStyleLbl="sibTrans2D1" presStyleIdx="0" presStyleCnt="0"/>
      <dgm:spPr/>
    </dgm:pt>
    <dgm:pt modelId="{97510DAF-BCF0-49AD-8DAA-B7BB244373D7}" type="pres">
      <dgm:prSet presAssocID="{1EF7F18C-2881-4600-BCDC-CFE7EBECDD66}" presName="compNode" presStyleCnt="0"/>
      <dgm:spPr/>
    </dgm:pt>
    <dgm:pt modelId="{1C8767D4-1548-4AC7-BF82-91CA9D07DE8D}" type="pres">
      <dgm:prSet presAssocID="{1EF7F18C-2881-4600-BCDC-CFE7EBECDD66}" presName="iconBgRect" presStyleLbl="bgShp" presStyleIdx="1" presStyleCnt="3"/>
      <dgm:spPr/>
    </dgm:pt>
    <dgm:pt modelId="{473AD79D-F5E6-42CC-A33F-36A4A660196A}" type="pres">
      <dgm:prSet presAssocID="{1EF7F18C-2881-4600-BCDC-CFE7EBECDD66}"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miling Face with No Fill"/>
        </a:ext>
      </dgm:extLst>
    </dgm:pt>
    <dgm:pt modelId="{CA5E1C54-68CD-4543-8183-A19D35CE4AB6}" type="pres">
      <dgm:prSet presAssocID="{1EF7F18C-2881-4600-BCDC-CFE7EBECDD66}" presName="spaceRect" presStyleCnt="0"/>
      <dgm:spPr/>
    </dgm:pt>
    <dgm:pt modelId="{E3B13C06-EF4C-45D4-A1A4-29F8A08D6404}" type="pres">
      <dgm:prSet presAssocID="{1EF7F18C-2881-4600-BCDC-CFE7EBECDD66}" presName="textRect" presStyleLbl="revTx" presStyleIdx="1" presStyleCnt="3">
        <dgm:presLayoutVars>
          <dgm:chMax val="1"/>
          <dgm:chPref val="1"/>
        </dgm:presLayoutVars>
      </dgm:prSet>
      <dgm:spPr/>
    </dgm:pt>
    <dgm:pt modelId="{70C9EB15-6AD0-442E-8F3D-B6339652387E}" type="pres">
      <dgm:prSet presAssocID="{97F7139D-07ED-45B8-956B-4C7964721AF3}" presName="sibTrans" presStyleLbl="sibTrans2D1" presStyleIdx="0" presStyleCnt="0"/>
      <dgm:spPr/>
    </dgm:pt>
    <dgm:pt modelId="{8E04DBE4-90DB-4E65-A8AC-31886AFEE5B4}" type="pres">
      <dgm:prSet presAssocID="{396F504A-F296-4C05-87F0-53B451CBFA4F}" presName="compNode" presStyleCnt="0"/>
      <dgm:spPr/>
    </dgm:pt>
    <dgm:pt modelId="{8F7F3382-83E6-49CB-B558-E2367C5FD24A}" type="pres">
      <dgm:prSet presAssocID="{396F504A-F296-4C05-87F0-53B451CBFA4F}" presName="iconBgRect" presStyleLbl="bgShp" presStyleIdx="2" presStyleCnt="3"/>
      <dgm:spPr/>
    </dgm:pt>
    <dgm:pt modelId="{6B1C8111-00FE-4DCA-93F3-D116FAF7065A}" type="pres">
      <dgm:prSet presAssocID="{396F504A-F296-4C05-87F0-53B451CBFA4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Lecturer"/>
        </a:ext>
      </dgm:extLst>
    </dgm:pt>
    <dgm:pt modelId="{E5001CF5-ECBF-4912-8B90-79244BC03388}" type="pres">
      <dgm:prSet presAssocID="{396F504A-F296-4C05-87F0-53B451CBFA4F}" presName="spaceRect" presStyleCnt="0"/>
      <dgm:spPr/>
    </dgm:pt>
    <dgm:pt modelId="{3F8CD0AD-09FA-452A-ABDF-4ABEA53F8792}" type="pres">
      <dgm:prSet presAssocID="{396F504A-F296-4C05-87F0-53B451CBFA4F}" presName="textRect" presStyleLbl="revTx" presStyleIdx="2" presStyleCnt="3">
        <dgm:presLayoutVars>
          <dgm:chMax val="1"/>
          <dgm:chPref val="1"/>
        </dgm:presLayoutVars>
      </dgm:prSet>
      <dgm:spPr/>
    </dgm:pt>
  </dgm:ptLst>
  <dgm:cxnLst>
    <dgm:cxn modelId="{74F2BF09-B167-4395-BE51-E1A20EF8DADB}" srcId="{66D5E24C-EA55-476D-ADAC-E4F2060BA863}" destId="{1EF7F18C-2881-4600-BCDC-CFE7EBECDD66}" srcOrd="1" destOrd="0" parTransId="{28C4A344-1A0F-4FBB-9C95-6F3D4C39DDA4}" sibTransId="{97F7139D-07ED-45B8-956B-4C7964721AF3}"/>
    <dgm:cxn modelId="{33D6C50E-5A1B-4BF5-B471-01B89CAC68C7}" type="presOf" srcId="{396F504A-F296-4C05-87F0-53B451CBFA4F}" destId="{3F8CD0AD-09FA-452A-ABDF-4ABEA53F8792}" srcOrd="0" destOrd="0" presId="urn:microsoft.com/office/officeart/2018/2/layout/IconCircleList"/>
    <dgm:cxn modelId="{6BBA0017-5F21-4F44-BC42-3460C784AE4C}" type="presOf" srcId="{1EF7F18C-2881-4600-BCDC-CFE7EBECDD66}" destId="{E3B13C06-EF4C-45D4-A1A4-29F8A08D6404}" srcOrd="0" destOrd="0" presId="urn:microsoft.com/office/officeart/2018/2/layout/IconCircleList"/>
    <dgm:cxn modelId="{B961B922-E17F-4069-97FB-937F60892000}" type="presOf" srcId="{47A70419-A5B6-47A2-9424-B2E1939E9B4A}" destId="{68F516D5-E4B8-492C-9D5C-731B27D3934C}" srcOrd="0" destOrd="0" presId="urn:microsoft.com/office/officeart/2018/2/layout/IconCircleList"/>
    <dgm:cxn modelId="{A846D35E-2A83-4FA2-BD8A-32FBC1D3A3AB}" type="presOf" srcId="{B25EAD1C-C8E1-46CE-8F4E-81B80ED0082D}" destId="{C037CD65-9B1B-41BC-B1FA-3B83AF909E61}" srcOrd="0" destOrd="0" presId="urn:microsoft.com/office/officeart/2018/2/layout/IconCircleList"/>
    <dgm:cxn modelId="{B18B6565-05AA-4EFB-822E-21CAABBFA53F}" type="presOf" srcId="{97F7139D-07ED-45B8-956B-4C7964721AF3}" destId="{70C9EB15-6AD0-442E-8F3D-B6339652387E}" srcOrd="0" destOrd="0" presId="urn:microsoft.com/office/officeart/2018/2/layout/IconCircleList"/>
    <dgm:cxn modelId="{EC71CB93-E951-4AEC-8DB5-CB56D6686A1B}" srcId="{66D5E24C-EA55-476D-ADAC-E4F2060BA863}" destId="{47A70419-A5B6-47A2-9424-B2E1939E9B4A}" srcOrd="0" destOrd="0" parTransId="{647390D0-6F56-4EC7-878C-3329AEDA9C7F}" sibTransId="{B25EAD1C-C8E1-46CE-8F4E-81B80ED0082D}"/>
    <dgm:cxn modelId="{B27655AA-C844-4BF7-99E8-EEA35A1BCCB1}" type="presOf" srcId="{66D5E24C-EA55-476D-ADAC-E4F2060BA863}" destId="{A41BF9EF-1A2E-40E9-AFBC-B5E19A7F1B51}" srcOrd="0" destOrd="0" presId="urn:microsoft.com/office/officeart/2018/2/layout/IconCircleList"/>
    <dgm:cxn modelId="{AA5D02D1-F94C-4AA2-A7C0-568AB025A38C}" srcId="{66D5E24C-EA55-476D-ADAC-E4F2060BA863}" destId="{396F504A-F296-4C05-87F0-53B451CBFA4F}" srcOrd="2" destOrd="0" parTransId="{E9EDD2B5-B11A-4A9F-8FA3-91554F6C02C9}" sibTransId="{2BE72B9A-E2F8-472C-BBCD-FAD9A73C097B}"/>
    <dgm:cxn modelId="{1DC4A473-791E-4242-B530-5E01363482F4}" type="presParOf" srcId="{A41BF9EF-1A2E-40E9-AFBC-B5E19A7F1B51}" destId="{800438EB-3681-499A-8504-30692BA3B28B}" srcOrd="0" destOrd="0" presId="urn:microsoft.com/office/officeart/2018/2/layout/IconCircleList"/>
    <dgm:cxn modelId="{68F4A825-4886-48AF-AE5A-88A28CAFE879}" type="presParOf" srcId="{800438EB-3681-499A-8504-30692BA3B28B}" destId="{228DEF58-172C-474D-B4D8-7862D8CB8127}" srcOrd="0" destOrd="0" presId="urn:microsoft.com/office/officeart/2018/2/layout/IconCircleList"/>
    <dgm:cxn modelId="{B2B13E70-BC8C-4647-9A8F-9EBCD664F039}" type="presParOf" srcId="{228DEF58-172C-474D-B4D8-7862D8CB8127}" destId="{A13966EB-B017-4A69-BF8A-FC9D6F2170A4}" srcOrd="0" destOrd="0" presId="urn:microsoft.com/office/officeart/2018/2/layout/IconCircleList"/>
    <dgm:cxn modelId="{F15784EB-9F41-4E70-9757-A6A944A26395}" type="presParOf" srcId="{228DEF58-172C-474D-B4D8-7862D8CB8127}" destId="{07DC5F9B-8657-44A4-A95B-46B3FAC45E65}" srcOrd="1" destOrd="0" presId="urn:microsoft.com/office/officeart/2018/2/layout/IconCircleList"/>
    <dgm:cxn modelId="{DAB7D946-7DEC-455E-A70C-B1F2A5C35DBE}" type="presParOf" srcId="{228DEF58-172C-474D-B4D8-7862D8CB8127}" destId="{A3876C09-FA97-46C5-A41D-5176162E3932}" srcOrd="2" destOrd="0" presId="urn:microsoft.com/office/officeart/2018/2/layout/IconCircleList"/>
    <dgm:cxn modelId="{A322F00E-EDA2-44E9-ADFA-9B73694915E7}" type="presParOf" srcId="{228DEF58-172C-474D-B4D8-7862D8CB8127}" destId="{68F516D5-E4B8-492C-9D5C-731B27D3934C}" srcOrd="3" destOrd="0" presId="urn:microsoft.com/office/officeart/2018/2/layout/IconCircleList"/>
    <dgm:cxn modelId="{32833170-8A56-4C50-865F-6727E03FAA6B}" type="presParOf" srcId="{800438EB-3681-499A-8504-30692BA3B28B}" destId="{C037CD65-9B1B-41BC-B1FA-3B83AF909E61}" srcOrd="1" destOrd="0" presId="urn:microsoft.com/office/officeart/2018/2/layout/IconCircleList"/>
    <dgm:cxn modelId="{92A7A60D-71A9-4E4B-9C00-4F10D3DFC16E}" type="presParOf" srcId="{800438EB-3681-499A-8504-30692BA3B28B}" destId="{97510DAF-BCF0-49AD-8DAA-B7BB244373D7}" srcOrd="2" destOrd="0" presId="urn:microsoft.com/office/officeart/2018/2/layout/IconCircleList"/>
    <dgm:cxn modelId="{E4B92C0A-D851-4C99-BB44-22ED13B7B465}" type="presParOf" srcId="{97510DAF-BCF0-49AD-8DAA-B7BB244373D7}" destId="{1C8767D4-1548-4AC7-BF82-91CA9D07DE8D}" srcOrd="0" destOrd="0" presId="urn:microsoft.com/office/officeart/2018/2/layout/IconCircleList"/>
    <dgm:cxn modelId="{EE88D8E3-A713-4FFC-A912-0CF22B88C27E}" type="presParOf" srcId="{97510DAF-BCF0-49AD-8DAA-B7BB244373D7}" destId="{473AD79D-F5E6-42CC-A33F-36A4A660196A}" srcOrd="1" destOrd="0" presId="urn:microsoft.com/office/officeart/2018/2/layout/IconCircleList"/>
    <dgm:cxn modelId="{31D2A697-2693-4A47-BCD7-6AF9F794F837}" type="presParOf" srcId="{97510DAF-BCF0-49AD-8DAA-B7BB244373D7}" destId="{CA5E1C54-68CD-4543-8183-A19D35CE4AB6}" srcOrd="2" destOrd="0" presId="urn:microsoft.com/office/officeart/2018/2/layout/IconCircleList"/>
    <dgm:cxn modelId="{4E7439A6-F969-460A-91DF-99D32AB638A1}" type="presParOf" srcId="{97510DAF-BCF0-49AD-8DAA-B7BB244373D7}" destId="{E3B13C06-EF4C-45D4-A1A4-29F8A08D6404}" srcOrd="3" destOrd="0" presId="urn:microsoft.com/office/officeart/2018/2/layout/IconCircleList"/>
    <dgm:cxn modelId="{8CDE62BB-201D-4209-A258-A7DA86FDEAE5}" type="presParOf" srcId="{800438EB-3681-499A-8504-30692BA3B28B}" destId="{70C9EB15-6AD0-442E-8F3D-B6339652387E}" srcOrd="3" destOrd="0" presId="urn:microsoft.com/office/officeart/2018/2/layout/IconCircleList"/>
    <dgm:cxn modelId="{E10243F7-E56E-44D2-A296-BA674813552E}" type="presParOf" srcId="{800438EB-3681-499A-8504-30692BA3B28B}" destId="{8E04DBE4-90DB-4E65-A8AC-31886AFEE5B4}" srcOrd="4" destOrd="0" presId="urn:microsoft.com/office/officeart/2018/2/layout/IconCircleList"/>
    <dgm:cxn modelId="{56621ACA-B1A6-4B72-AF87-0124E6AE5158}" type="presParOf" srcId="{8E04DBE4-90DB-4E65-A8AC-31886AFEE5B4}" destId="{8F7F3382-83E6-49CB-B558-E2367C5FD24A}" srcOrd="0" destOrd="0" presId="urn:microsoft.com/office/officeart/2018/2/layout/IconCircleList"/>
    <dgm:cxn modelId="{BDAC8383-FF94-4EC8-91EC-089D4057175C}" type="presParOf" srcId="{8E04DBE4-90DB-4E65-A8AC-31886AFEE5B4}" destId="{6B1C8111-00FE-4DCA-93F3-D116FAF7065A}" srcOrd="1" destOrd="0" presId="urn:microsoft.com/office/officeart/2018/2/layout/IconCircleList"/>
    <dgm:cxn modelId="{FA449EED-EC6C-4BB4-9CB1-90C571D42F46}" type="presParOf" srcId="{8E04DBE4-90DB-4E65-A8AC-31886AFEE5B4}" destId="{E5001CF5-ECBF-4912-8B90-79244BC03388}" srcOrd="2" destOrd="0" presId="urn:microsoft.com/office/officeart/2018/2/layout/IconCircleList"/>
    <dgm:cxn modelId="{DB90E4DB-EE67-46C8-8AD9-93C2406A2DDE}" type="presParOf" srcId="{8E04DBE4-90DB-4E65-A8AC-31886AFEE5B4}" destId="{3F8CD0AD-09FA-452A-ABDF-4ABEA53F879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353246-360B-4F8F-874B-90FD3C0E4BEE}">
      <dsp:nvSpPr>
        <dsp:cNvPr id="0" name=""/>
        <dsp:cNvSpPr/>
      </dsp:nvSpPr>
      <dsp:spPr>
        <a:xfrm>
          <a:off x="0" y="61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5A83AFB-8325-4FF1-A301-0681AA2230D4}">
      <dsp:nvSpPr>
        <dsp:cNvPr id="0" name=""/>
        <dsp:cNvSpPr/>
      </dsp:nvSpPr>
      <dsp:spPr>
        <a:xfrm>
          <a:off x="436480" y="325271"/>
          <a:ext cx="793601" cy="79360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30D3476-9CBE-4AF7-8F6A-3F69D7442AF0}">
      <dsp:nvSpPr>
        <dsp:cNvPr id="0" name=""/>
        <dsp:cNvSpPr/>
      </dsp:nvSpPr>
      <dsp:spPr>
        <a:xfrm>
          <a:off x="1666563" y="616"/>
          <a:ext cx="5243823"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GB" sz="2500" kern="1200"/>
            <a:t>What is Leadership?</a:t>
          </a:r>
          <a:endParaRPr lang="en-US" sz="2500" kern="1200"/>
        </a:p>
      </dsp:txBody>
      <dsp:txXfrm>
        <a:off x="1666563" y="616"/>
        <a:ext cx="5243823" cy="1442911"/>
      </dsp:txXfrm>
    </dsp:sp>
    <dsp:sp modelId="{C26F45E6-8C8A-45A1-9DB5-F1FB6E6F77B3}">
      <dsp:nvSpPr>
        <dsp:cNvPr id="0" name=""/>
        <dsp:cNvSpPr/>
      </dsp:nvSpPr>
      <dsp:spPr>
        <a:xfrm>
          <a:off x="0" y="180425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098BB1-468A-404B-8E28-203F6203CA51}">
      <dsp:nvSpPr>
        <dsp:cNvPr id="0" name=""/>
        <dsp:cNvSpPr/>
      </dsp:nvSpPr>
      <dsp:spPr>
        <a:xfrm>
          <a:off x="436480" y="2128911"/>
          <a:ext cx="793601" cy="79360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8ED177A-9BB1-4DB4-9463-735E9E1B3EDE}">
      <dsp:nvSpPr>
        <dsp:cNvPr id="0" name=""/>
        <dsp:cNvSpPr/>
      </dsp:nvSpPr>
      <dsp:spPr>
        <a:xfrm>
          <a:off x="1666563" y="1804256"/>
          <a:ext cx="5243823"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GB" sz="2500" kern="1200"/>
            <a:t>What is Management?</a:t>
          </a:r>
          <a:endParaRPr lang="en-US" sz="2500" kern="1200"/>
        </a:p>
      </dsp:txBody>
      <dsp:txXfrm>
        <a:off x="1666563" y="1804256"/>
        <a:ext cx="5243823" cy="1442911"/>
      </dsp:txXfrm>
    </dsp:sp>
    <dsp:sp modelId="{5557DB2F-7776-4A1C-96E6-C9E7D253A803}">
      <dsp:nvSpPr>
        <dsp:cNvPr id="0" name=""/>
        <dsp:cNvSpPr/>
      </dsp:nvSpPr>
      <dsp:spPr>
        <a:xfrm>
          <a:off x="0" y="3607896"/>
          <a:ext cx="6910387" cy="14429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557FAB-0F7A-4647-ADA5-6AFFA58169C7}">
      <dsp:nvSpPr>
        <dsp:cNvPr id="0" name=""/>
        <dsp:cNvSpPr/>
      </dsp:nvSpPr>
      <dsp:spPr>
        <a:xfrm>
          <a:off x="436480" y="3932551"/>
          <a:ext cx="793601" cy="7936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5ACB893-A75C-447F-81EC-FDBF2031FCA9}">
      <dsp:nvSpPr>
        <dsp:cNvPr id="0" name=""/>
        <dsp:cNvSpPr/>
      </dsp:nvSpPr>
      <dsp:spPr>
        <a:xfrm>
          <a:off x="1666563" y="3607896"/>
          <a:ext cx="5243823" cy="14429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708" tIns="152708" rIns="152708" bIns="152708" numCol="1" spcCol="1270" anchor="ctr" anchorCtr="0">
          <a:noAutofit/>
        </a:bodyPr>
        <a:lstStyle/>
        <a:p>
          <a:pPr marL="0" lvl="0" indent="0" algn="l" defTabSz="1111250">
            <a:lnSpc>
              <a:spcPct val="90000"/>
            </a:lnSpc>
            <a:spcBef>
              <a:spcPct val="0"/>
            </a:spcBef>
            <a:spcAft>
              <a:spcPct val="35000"/>
            </a:spcAft>
            <a:buNone/>
          </a:pPr>
          <a:r>
            <a:rPr lang="en-GB" sz="2500" kern="1200"/>
            <a:t>Leadership Theory</a:t>
          </a:r>
          <a:endParaRPr lang="en-US" sz="2500" kern="1200"/>
        </a:p>
      </dsp:txBody>
      <dsp:txXfrm>
        <a:off x="1666563" y="3607896"/>
        <a:ext cx="5243823" cy="144291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3966EB-B017-4A69-BF8A-FC9D6F2170A4}">
      <dsp:nvSpPr>
        <dsp:cNvPr id="0" name=""/>
        <dsp:cNvSpPr/>
      </dsp:nvSpPr>
      <dsp:spPr>
        <a:xfrm>
          <a:off x="344932" y="1474378"/>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DC5F9B-8657-44A4-A95B-46B3FAC45E65}">
      <dsp:nvSpPr>
        <dsp:cNvPr id="0" name=""/>
        <dsp:cNvSpPr/>
      </dsp:nvSpPr>
      <dsp:spPr>
        <a:xfrm>
          <a:off x="515480" y="1644926"/>
          <a:ext cx="471037" cy="47103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8F516D5-E4B8-492C-9D5C-731B27D3934C}">
      <dsp:nvSpPr>
        <dsp:cNvPr id="0" name=""/>
        <dsp:cNvSpPr/>
      </dsp:nvSpPr>
      <dsp:spPr>
        <a:xfrm>
          <a:off x="1331094" y="1474378"/>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Leadership from a theoretical perspective</a:t>
          </a:r>
          <a:endParaRPr lang="en-US" sz="1800" kern="1200"/>
        </a:p>
      </dsp:txBody>
      <dsp:txXfrm>
        <a:off x="1331094" y="1474378"/>
        <a:ext cx="1914313" cy="812133"/>
      </dsp:txXfrm>
    </dsp:sp>
    <dsp:sp modelId="{1C8767D4-1548-4AC7-BF82-91CA9D07DE8D}">
      <dsp:nvSpPr>
        <dsp:cNvPr id="0" name=""/>
        <dsp:cNvSpPr/>
      </dsp:nvSpPr>
      <dsp:spPr>
        <a:xfrm>
          <a:off x="3578962" y="1474378"/>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3AD79D-F5E6-42CC-A33F-36A4A660196A}">
      <dsp:nvSpPr>
        <dsp:cNvPr id="0" name=""/>
        <dsp:cNvSpPr/>
      </dsp:nvSpPr>
      <dsp:spPr>
        <a:xfrm>
          <a:off x="3749510" y="1644926"/>
          <a:ext cx="471037" cy="47103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3B13C06-EF4C-45D4-A1A4-29F8A08D6404}">
      <dsp:nvSpPr>
        <dsp:cNvPr id="0" name=""/>
        <dsp:cNvSpPr/>
      </dsp:nvSpPr>
      <dsp:spPr>
        <a:xfrm>
          <a:off x="4565123" y="1474378"/>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Looked at emotion and its impact on performance</a:t>
          </a:r>
          <a:endParaRPr lang="en-US" sz="1800" kern="1200"/>
        </a:p>
      </dsp:txBody>
      <dsp:txXfrm>
        <a:off x="4565123" y="1474378"/>
        <a:ext cx="1914313" cy="812133"/>
      </dsp:txXfrm>
    </dsp:sp>
    <dsp:sp modelId="{8F7F3382-83E6-49CB-B558-E2367C5FD24A}">
      <dsp:nvSpPr>
        <dsp:cNvPr id="0" name=""/>
        <dsp:cNvSpPr/>
      </dsp:nvSpPr>
      <dsp:spPr>
        <a:xfrm>
          <a:off x="6812992" y="1474378"/>
          <a:ext cx="812133" cy="8121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1C8111-00FE-4DCA-93F3-D116FAF7065A}">
      <dsp:nvSpPr>
        <dsp:cNvPr id="0" name=""/>
        <dsp:cNvSpPr/>
      </dsp:nvSpPr>
      <dsp:spPr>
        <a:xfrm>
          <a:off x="6983540" y="1644926"/>
          <a:ext cx="471037" cy="47103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F8CD0AD-09FA-452A-ABDF-4ABEA53F8792}">
      <dsp:nvSpPr>
        <dsp:cNvPr id="0" name=""/>
        <dsp:cNvSpPr/>
      </dsp:nvSpPr>
      <dsp:spPr>
        <a:xfrm>
          <a:off x="7799153" y="1474378"/>
          <a:ext cx="1914313" cy="8121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00100">
            <a:lnSpc>
              <a:spcPct val="100000"/>
            </a:lnSpc>
            <a:spcBef>
              <a:spcPct val="0"/>
            </a:spcBef>
            <a:spcAft>
              <a:spcPct val="35000"/>
            </a:spcAft>
            <a:buNone/>
          </a:pPr>
          <a:r>
            <a:rPr lang="en-GB" sz="1800" kern="1200"/>
            <a:t>Looked at personal leadership and self management </a:t>
          </a:r>
          <a:endParaRPr lang="en-US" sz="1800" kern="1200"/>
        </a:p>
      </dsp:txBody>
      <dsp:txXfrm>
        <a:off x="7799153" y="1474378"/>
        <a:ext cx="1914313" cy="81213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56626B-CCC0-496C-8894-179D20D38E00}" type="datetimeFigureOut">
              <a:rPr lang="en-GB" smtClean="0"/>
              <a:t>11/03/2025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AD70B8-DDD1-432F-B647-FC3B0B6BD0FA}" type="slidenum">
              <a:rPr lang="en-GB" smtClean="0"/>
              <a:t>‹#›</a:t>
            </a:fld>
            <a:endParaRPr lang="en-GB"/>
          </a:p>
        </p:txBody>
      </p:sp>
    </p:spTree>
    <p:extLst>
      <p:ext uri="{BB962C8B-B14F-4D97-AF65-F5344CB8AC3E}">
        <p14:creationId xmlns:p14="http://schemas.microsoft.com/office/powerpoint/2010/main" val="35698243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ositivepsychology.com/cbt-cognitive-restructuring-cognitive-distortions/"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www.telegraph.co.uk/news/science/science-news/6347410/The-Basil-Fawlty-effect-bosses-bully-you-because-THEY-feel-incompetent.html"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ideas.ted.com/feel-like-youre-about-to-lose-it-it-could-be-a-good-time-for-a-meta-moment/"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2</a:t>
            </a:fld>
            <a:endParaRPr lang="en-GB"/>
          </a:p>
        </p:txBody>
      </p:sp>
    </p:spTree>
    <p:extLst>
      <p:ext uri="{BB962C8B-B14F-4D97-AF65-F5344CB8AC3E}">
        <p14:creationId xmlns:p14="http://schemas.microsoft.com/office/powerpoint/2010/main" val="1561027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3</a:t>
            </a:fld>
            <a:endParaRPr lang="en-GB"/>
          </a:p>
        </p:txBody>
      </p:sp>
    </p:spTree>
    <p:extLst>
      <p:ext uri="{BB962C8B-B14F-4D97-AF65-F5344CB8AC3E}">
        <p14:creationId xmlns:p14="http://schemas.microsoft.com/office/powerpoint/2010/main" val="7999040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8</a:t>
            </a:fld>
            <a:endParaRPr lang="en-GB"/>
          </a:p>
        </p:txBody>
      </p:sp>
    </p:spTree>
    <p:extLst>
      <p:ext uri="{BB962C8B-B14F-4D97-AF65-F5344CB8AC3E}">
        <p14:creationId xmlns:p14="http://schemas.microsoft.com/office/powerpoint/2010/main" val="1948256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auto"/>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9</a:t>
            </a:fld>
            <a:endParaRPr lang="en-GB"/>
          </a:p>
        </p:txBody>
      </p:sp>
    </p:spTree>
    <p:extLst>
      <p:ext uri="{BB962C8B-B14F-4D97-AF65-F5344CB8AC3E}">
        <p14:creationId xmlns:p14="http://schemas.microsoft.com/office/powerpoint/2010/main" val="5534933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11</a:t>
            </a:fld>
            <a:endParaRPr lang="en-GB"/>
          </a:p>
        </p:txBody>
      </p:sp>
    </p:spTree>
    <p:extLst>
      <p:ext uri="{BB962C8B-B14F-4D97-AF65-F5344CB8AC3E}">
        <p14:creationId xmlns:p14="http://schemas.microsoft.com/office/powerpoint/2010/main" val="14989549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a:solidFill>
                  <a:schemeClr val="tx1"/>
                </a:solidFill>
                <a:effectLst/>
                <a:latin typeface="+mn-lt"/>
                <a:ea typeface="+mn-ea"/>
                <a:cs typeface="+mn-cs"/>
              </a:rPr>
              <a:t>Self-Awareness</a:t>
            </a:r>
          </a:p>
          <a:p>
            <a:r>
              <a:rPr lang="en-GB" sz="1200" b="0" i="0" kern="1200">
                <a:solidFill>
                  <a:schemeClr val="tx1"/>
                </a:solidFill>
                <a:effectLst/>
                <a:latin typeface="+mn-lt"/>
                <a:ea typeface="+mn-ea"/>
                <a:cs typeface="+mn-cs"/>
              </a:rPr>
              <a:t>Self-awareness involves being able to read your own emotions and recognise their impact. It also involves knowing your strengths and limits and having a sense of self-confidence.</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It’s about having the ability to both recognise and better understand moods and emotions and about understanding what drives those moods and emotions and how that affects others.</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In order to practice this skill, you must develop an awareness of your own emotional states.</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Self-Management</a:t>
            </a:r>
          </a:p>
          <a:p>
            <a:r>
              <a:rPr lang="en-GB" sz="1200" b="0" i="0" kern="1200">
                <a:solidFill>
                  <a:schemeClr val="tx1"/>
                </a:solidFill>
                <a:effectLst/>
                <a:latin typeface="+mn-lt"/>
                <a:ea typeface="+mn-ea"/>
                <a:cs typeface="+mn-cs"/>
              </a:rPr>
              <a:t>Self-management competencies involve having a sense of achievement, displaying honesty, integrity and, trustworthiness and being able to keep disruptive emotions under control.</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It also involves having a sense of optimism, being adaptable and flexible and recognising and seizing opportunities as they arrive. Those who practice this competency accept responsibility and learn to choose their own emotional response.</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Self-management also involves learning to</a:t>
            </a:r>
            <a:r>
              <a:rPr lang="en-GB" sz="1200" b="0" i="0" u="sng" kern="1200">
                <a:solidFill>
                  <a:schemeClr val="tx1"/>
                </a:solidFill>
                <a:effectLst/>
                <a:latin typeface="+mn-lt"/>
                <a:ea typeface="+mn-ea"/>
                <a:cs typeface="+mn-cs"/>
              </a:rPr>
              <a:t> </a:t>
            </a:r>
            <a:r>
              <a:rPr lang="en-GB" sz="1200" b="0" i="0" u="sng" strike="noStrike" kern="120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re-frame stressful situations</a:t>
            </a:r>
            <a:r>
              <a:rPr lang="en-GB" sz="1200" b="0" i="0" u="sng" kern="1200">
                <a:solidFill>
                  <a:schemeClr val="tx1"/>
                </a:solidFill>
                <a:effectLst/>
                <a:latin typeface="+mn-lt"/>
                <a:ea typeface="+mn-ea"/>
                <a:cs typeface="+mn-cs"/>
              </a:rPr>
              <a:t> </a:t>
            </a:r>
            <a:r>
              <a:rPr lang="en-GB" sz="1200" b="0" i="0" kern="1200">
                <a:solidFill>
                  <a:schemeClr val="tx1"/>
                </a:solidFill>
                <a:effectLst/>
                <a:latin typeface="+mn-lt"/>
                <a:ea typeface="+mn-ea"/>
                <a:cs typeface="+mn-cs"/>
              </a:rPr>
              <a:t>into situations that are simply challenging. Tuning into those emotional triggers can help you better manage your emotions as well.</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Social Awareness</a:t>
            </a:r>
          </a:p>
          <a:p>
            <a:r>
              <a:rPr lang="en-GB" sz="1200" b="0" i="0" kern="1200">
                <a:solidFill>
                  <a:schemeClr val="tx1"/>
                </a:solidFill>
                <a:effectLst/>
                <a:latin typeface="+mn-lt"/>
                <a:ea typeface="+mn-ea"/>
                <a:cs typeface="+mn-cs"/>
              </a:rPr>
              <a:t>Social awareness competencies involve being able to sense other people’s emotions, understanding their unique perspectives and learning to take an active interest in things they are concerned about.</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It also involves having a sense of organisational awareness and a sense of service.</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Relationship Management</a:t>
            </a:r>
          </a:p>
          <a:p>
            <a:r>
              <a:rPr lang="en-GB" sz="1200" b="0" i="0" kern="1200">
                <a:solidFill>
                  <a:schemeClr val="tx1"/>
                </a:solidFill>
                <a:effectLst/>
                <a:latin typeface="+mn-lt"/>
                <a:ea typeface="+mn-ea"/>
                <a:cs typeface="+mn-cs"/>
              </a:rPr>
              <a:t>Relationship management involves having a sense of teamwork and collaboration, being an inspirational leader and learning how to resolve disagreements.</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Those who are well versed in this competency know how to guide and motivate others, and use a wide range of tactics for persuasion.</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Relationship management also involves being able to initiate and lead people in a new direction and learning how to bolster other’s abilities through feedback and guidance.</a:t>
            </a:r>
          </a:p>
          <a:p>
            <a:endParaRPr lang="en-GB" sz="1200" b="1" i="0" kern="1200">
              <a:solidFill>
                <a:schemeClr val="tx1"/>
              </a:solidFill>
              <a:effectLst/>
              <a:latin typeface="+mn-lt"/>
              <a:ea typeface="+mn-ea"/>
              <a:cs typeface="+mn-cs"/>
            </a:endParaRPr>
          </a:p>
          <a:p>
            <a:endParaRPr lang="en-GB" sz="1200" b="1"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Personal competence </a:t>
            </a:r>
            <a:r>
              <a:rPr lang="en-GB" sz="1200" b="0" i="0" kern="1200">
                <a:solidFill>
                  <a:schemeClr val="tx1"/>
                </a:solidFill>
                <a:effectLst/>
                <a:latin typeface="+mn-lt"/>
                <a:ea typeface="+mn-ea"/>
                <a:cs typeface="+mn-cs"/>
              </a:rPr>
              <a:t>is comprised of self-awareness and self-management, which focus more on you individually than on your interactions with other people. Personal competence is your ability to stay aware of your emotions and manage your behaviour and tendencies.</a:t>
            </a:r>
          </a:p>
          <a:p>
            <a:endParaRPr lang="en-GB" sz="1200" b="0" i="0" kern="1200">
              <a:solidFill>
                <a:schemeClr val="tx1"/>
              </a:solidFill>
              <a:effectLst/>
              <a:latin typeface="+mn-lt"/>
              <a:ea typeface="+mn-ea"/>
              <a:cs typeface="+mn-cs"/>
            </a:endParaRPr>
          </a:p>
          <a:p>
            <a:r>
              <a:rPr lang="en-GB" sz="1200" b="1" i="0" kern="1200">
                <a:solidFill>
                  <a:schemeClr val="tx1"/>
                </a:solidFill>
                <a:effectLst/>
                <a:latin typeface="+mn-lt"/>
                <a:ea typeface="+mn-ea"/>
                <a:cs typeface="+mn-cs"/>
              </a:rPr>
              <a:t>Social competence </a:t>
            </a:r>
            <a:r>
              <a:rPr lang="en-GB" sz="1200" b="0" i="0" kern="1200">
                <a:solidFill>
                  <a:schemeClr val="tx1"/>
                </a:solidFill>
                <a:effectLst/>
                <a:latin typeface="+mn-lt"/>
                <a:ea typeface="+mn-ea"/>
                <a:cs typeface="+mn-cs"/>
              </a:rPr>
              <a:t>is comprised of social awareness and relationship management. Social competence is your ability to understand other people’s moods, behaviour, and motives in order to improve the quality of your relationships.</a:t>
            </a:r>
          </a:p>
          <a:p>
            <a:endParaRPr lang="en-GB" sz="1200" b="0" i="0" kern="1200">
              <a:solidFill>
                <a:schemeClr val="tx1"/>
              </a:solidFill>
              <a:effectLst/>
              <a:latin typeface="+mn-lt"/>
              <a:ea typeface="+mn-ea"/>
              <a:cs typeface="+mn-cs"/>
            </a:endParaRPr>
          </a:p>
          <a:p>
            <a:r>
              <a:rPr lang="en-GB" sz="1200" b="0" i="0" kern="1200">
                <a:solidFill>
                  <a:schemeClr val="tx1"/>
                </a:solidFill>
                <a:effectLst/>
                <a:latin typeface="+mn-lt"/>
                <a:ea typeface="+mn-ea"/>
                <a:cs typeface="+mn-cs"/>
              </a:rPr>
              <a:t>Recognition – recognising it</a:t>
            </a:r>
          </a:p>
          <a:p>
            <a:r>
              <a:rPr lang="en-GB" sz="1200" b="0" i="0" kern="1200">
                <a:solidFill>
                  <a:schemeClr val="tx1"/>
                </a:solidFill>
                <a:effectLst/>
                <a:latin typeface="+mn-lt"/>
                <a:ea typeface="+mn-ea"/>
                <a:cs typeface="+mn-cs"/>
              </a:rPr>
              <a:t>Regulation – controlling it</a:t>
            </a:r>
          </a:p>
          <a:p>
            <a:endParaRPr lang="en-GB" dirty="0"/>
          </a:p>
        </p:txBody>
      </p:sp>
      <p:sp>
        <p:nvSpPr>
          <p:cNvPr id="4" name="Slide Number Placeholder 3"/>
          <p:cNvSpPr>
            <a:spLocks noGrp="1"/>
          </p:cNvSpPr>
          <p:nvPr>
            <p:ph type="sldNum" sz="quarter" idx="5"/>
          </p:nvPr>
        </p:nvSpPr>
        <p:spPr/>
        <p:txBody>
          <a:bodyPr/>
          <a:lstStyle/>
          <a:p>
            <a:fld id="{8C483100-EF03-4D3D-9A51-F7975E82378D}" type="slidenum">
              <a:rPr lang="en-GB" smtClean="0"/>
              <a:t>13</a:t>
            </a:fld>
            <a:endParaRPr lang="en-GB"/>
          </a:p>
        </p:txBody>
      </p:sp>
    </p:spTree>
    <p:extLst>
      <p:ext uri="{BB962C8B-B14F-4D97-AF65-F5344CB8AC3E}">
        <p14:creationId xmlns:p14="http://schemas.microsoft.com/office/powerpoint/2010/main" val="30580277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Throughout your academic journey and indeed your career you will have been sign posted toward self-management, but what does this actually mean?</a:t>
            </a:r>
          </a:p>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14</a:t>
            </a:fld>
            <a:endParaRPr lang="en-GB"/>
          </a:p>
        </p:txBody>
      </p:sp>
    </p:spTree>
    <p:extLst>
      <p:ext uri="{BB962C8B-B14F-4D97-AF65-F5344CB8AC3E}">
        <p14:creationId xmlns:p14="http://schemas.microsoft.com/office/powerpoint/2010/main" val="1191831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We need to consider how we develop ourselves, both from a personal perspective and how our actions and decision affect our colleagues or other individuals.  </a:t>
            </a:r>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15</a:t>
            </a:fld>
            <a:endParaRPr lang="en-GB"/>
          </a:p>
        </p:txBody>
      </p:sp>
    </p:spTree>
    <p:extLst>
      <p:ext uri="{BB962C8B-B14F-4D97-AF65-F5344CB8AC3E}">
        <p14:creationId xmlns:p14="http://schemas.microsoft.com/office/powerpoint/2010/main" val="35163317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fontAlgn="base"/>
            <a:r>
              <a:rPr lang="en-GB" b="0" i="0">
                <a:solidFill>
                  <a:srgbClr val="2A2B2C"/>
                </a:solidFill>
                <a:effectLst/>
                <a:latin typeface="gordita"/>
              </a:rPr>
              <a:t>Self-management is your ability to regulate your behaviours, thoughts, and emotions in a productive way. This means excelling in both personal and professional responsibilities for the benefit of yourself and your team. </a:t>
            </a:r>
            <a:r>
              <a:rPr lang="en-GB" b="0" i="0">
                <a:solidFill>
                  <a:srgbClr val="7C7C7C"/>
                </a:solidFill>
                <a:effectLst/>
                <a:latin typeface="Lato" panose="020F0502020204030203" pitchFamily="34" charset="0"/>
              </a:rPr>
              <a:t>Management activities can be split into two domains: the functional and the behavioural. Essentially, a manager must be capable of performing the routine functional tasks, such as planning, budgeting, staffing, etc., as well as having good people skills and emotional intelligence.  I want to take an opportunity to look at the epitome of disorganised, pretentiousness all rolled into one manager.  Basil Fawlty – a fictional character from 70’s sitcom Fawlty Towers.  Basil is all management and indeed leadership should not be, not only with regard to his employees, but also himself.  He is literally his own worst enemy. the key to leadership is to “Select good people, trust them, and delegate authority while retaining responsibility.”</a:t>
            </a:r>
          </a:p>
          <a:p>
            <a:pPr algn="l" fontAlgn="base"/>
            <a:r>
              <a:rPr lang="en-GB" b="0" i="0">
                <a:solidFill>
                  <a:srgbClr val="7C7C7C"/>
                </a:solidFill>
                <a:effectLst/>
                <a:latin typeface="Lato" panose="020F0502020204030203" pitchFamily="34" charset="0"/>
              </a:rPr>
              <a:t>Basil’s philosophy might read more along the lines of “Select the cheapest available labour, do not trust them to do anything important, never relinquish authority, and always blame someone else.” Where a good manager would accept responsibility for poor service, Basil believes there is always an individual to blame, and he will go to great lengths to prove it.</a:t>
            </a:r>
          </a:p>
          <a:p>
            <a:pPr algn="l" fontAlgn="base"/>
            <a:r>
              <a:rPr lang="en-GB" b="0" i="0">
                <a:solidFill>
                  <a:srgbClr val="7C7C7C"/>
                </a:solidFill>
                <a:effectLst/>
                <a:latin typeface="Lato" panose="020F0502020204030203" pitchFamily="34" charset="0"/>
              </a:rPr>
              <a:t>Does he motivate his staff with promise of financial rewards, job satisfaction or self-actualization? No. Basil believes the best way to motivate staff is with threats and/or physical violence. Managers should be there to handle conflict; but without Basil, there would be no conflict to manage. Basil’s management style is summed up by what is known as ‘</a:t>
            </a:r>
            <a:r>
              <a:rPr lang="en-GB" b="1" i="0" u="none" strike="noStrike">
                <a:solidFill>
                  <a:srgbClr val="81699B"/>
                </a:solidFill>
                <a:effectLst/>
                <a:latin typeface="Lato" panose="020F0502020204030203" pitchFamily="34" charset="0"/>
                <a:hlinkClick r:id="rId3"/>
              </a:rPr>
              <a:t>The Basil Fawlty Effect</a:t>
            </a:r>
            <a:r>
              <a:rPr lang="en-GB" b="0" i="0">
                <a:solidFill>
                  <a:srgbClr val="7C7C7C"/>
                </a:solidFill>
                <a:effectLst/>
                <a:latin typeface="Lato" panose="020F0502020204030203" pitchFamily="34" charset="0"/>
              </a:rPr>
              <a:t>‘ – where “leaders who feel overwhelmed by their responsibilities lash out at others to temper their own inferiority.”</a:t>
            </a:r>
          </a:p>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16</a:t>
            </a:fld>
            <a:endParaRPr lang="en-GB"/>
          </a:p>
        </p:txBody>
      </p:sp>
    </p:spTree>
    <p:extLst>
      <p:ext uri="{BB962C8B-B14F-4D97-AF65-F5344CB8AC3E}">
        <p14:creationId xmlns:p14="http://schemas.microsoft.com/office/powerpoint/2010/main" val="708940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Not sure how many of you have heard of Fawlty Towers and the character Basil Fawlty, but for those who haven’t been initiated, Basil Fawlty is the owner of a small Torquay Hotel – his leadership and indeed management style/approach has been looked at during lectures on Leadership and management for the past 30+ years due to his unique way of doing this – by this I mean he does everything the way current studies on leadership say we should avoid.  However, managers with his approach have done and continue to exist in the 21</a:t>
            </a:r>
            <a:r>
              <a:rPr lang="en-GB" baseline="30000"/>
              <a:t>st</a:t>
            </a:r>
            <a:r>
              <a:rPr lang="en-GB"/>
              <a:t> century, albeit a little less with the physical responses.  This particular clip shows his self-management or lack thereof. </a:t>
            </a:r>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17</a:t>
            </a:fld>
            <a:endParaRPr lang="en-GB"/>
          </a:p>
        </p:txBody>
      </p:sp>
    </p:spTree>
    <p:extLst>
      <p:ext uri="{BB962C8B-B14F-4D97-AF65-F5344CB8AC3E}">
        <p14:creationId xmlns:p14="http://schemas.microsoft.com/office/powerpoint/2010/main" val="6182984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b="0" i="0" u="none" kern="1200">
                <a:solidFill>
                  <a:schemeClr val="tx1"/>
                </a:solidFill>
                <a:effectLst>
                  <a:outerShdw blurRad="38100" dist="38100" dir="2700000" algn="tl">
                    <a:srgbClr val="000000">
                      <a:alpha val="43137"/>
                    </a:srgbClr>
                  </a:outerShdw>
                </a:effectLst>
                <a:latin typeface="+mn-lt"/>
                <a:ea typeface="+mn-ea"/>
                <a:cs typeface="+mn-cs"/>
              </a:rPr>
              <a:t>Intangible</a:t>
            </a:r>
          </a:p>
          <a:p>
            <a:pPr algn="just"/>
            <a:endParaRPr lang="en-GB" sz="1200" b="0" i="0" u="none" kern="1200">
              <a:solidFill>
                <a:schemeClr val="tx1"/>
              </a:solidFill>
              <a:effectLst>
                <a:outerShdw blurRad="38100" dist="38100" dir="2700000" algn="tl">
                  <a:srgbClr val="000000">
                    <a:alpha val="43137"/>
                  </a:srgbClr>
                </a:outerShdw>
              </a:effectLst>
              <a:latin typeface="+mn-lt"/>
              <a:ea typeface="+mn-ea"/>
              <a:cs typeface="+mn-cs"/>
            </a:endParaRPr>
          </a:p>
          <a:p>
            <a:pPr algn="just"/>
            <a:r>
              <a:rPr lang="en-GB" sz="1200" b="0" i="0" kern="1200">
                <a:solidFill>
                  <a:schemeClr val="tx1"/>
                </a:solidFill>
                <a:effectLst/>
                <a:latin typeface="+mn-lt"/>
                <a:ea typeface="+mn-ea"/>
                <a:cs typeface="+mn-cs"/>
              </a:rPr>
              <a:t>Affects how we manage behaviour, navigate social complexities, and make personal decisions that achieve positive results</a:t>
            </a:r>
          </a:p>
          <a:p>
            <a:pPr algn="just"/>
            <a:endParaRPr lang="en-GB" sz="1200" b="0" i="0" u="none" kern="1200">
              <a:solidFill>
                <a:schemeClr val="tx1"/>
              </a:solidFill>
              <a:effectLst/>
              <a:latin typeface="+mn-lt"/>
              <a:ea typeface="+mn-ea"/>
              <a:cs typeface="+mn-cs"/>
            </a:endParaRPr>
          </a:p>
          <a:p>
            <a:pPr algn="just"/>
            <a:r>
              <a:rPr lang="en-GB" sz="1200" b="0" i="0" u="none" kern="1200">
                <a:solidFill>
                  <a:schemeClr val="tx1"/>
                </a:solidFill>
                <a:effectLst/>
                <a:latin typeface="+mn-lt"/>
                <a:ea typeface="+mn-ea"/>
                <a:cs typeface="+mn-cs"/>
              </a:rPr>
              <a:t>EI linked to being top performer and standing out from colleagues </a:t>
            </a:r>
            <a:endParaRPr lang="en-GB" sz="1200" b="0" i="0" u="none" kern="1200">
              <a:solidFill>
                <a:schemeClr val="tx1"/>
              </a:solidFill>
              <a:effectLst>
                <a:outerShdw blurRad="38100" dist="38100" dir="2700000" algn="tl">
                  <a:srgbClr val="000000">
                    <a:alpha val="43137"/>
                  </a:srgbClr>
                </a:outerShdw>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18</a:t>
            </a:fld>
            <a:endParaRPr lang="en-GB"/>
          </a:p>
        </p:txBody>
      </p:sp>
    </p:spTree>
    <p:extLst>
      <p:ext uri="{BB962C8B-B14F-4D97-AF65-F5344CB8AC3E}">
        <p14:creationId xmlns:p14="http://schemas.microsoft.com/office/powerpoint/2010/main" val="40173500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a:solidFill>
                  <a:srgbClr val="FFFFFF"/>
                </a:solidFill>
              </a:rPr>
              <a:t>A PDF of Emotional Intelligence Exercises will be shared on Moodle</a:t>
            </a:r>
          </a:p>
          <a:p>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19</a:t>
            </a:fld>
            <a:endParaRPr lang="en-GB"/>
          </a:p>
        </p:txBody>
      </p:sp>
    </p:spTree>
    <p:extLst>
      <p:ext uri="{BB962C8B-B14F-4D97-AF65-F5344CB8AC3E}">
        <p14:creationId xmlns:p14="http://schemas.microsoft.com/office/powerpoint/2010/main" val="2610063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a:solidFill>
                  <a:srgbClr val="333333"/>
                </a:solidFill>
                <a:effectLst/>
                <a:latin typeface="FF Meta Serif Offc W01"/>
              </a:rPr>
              <a:t>Be aware of your shortcomings</a:t>
            </a:r>
            <a:endParaRPr lang="en-GB" b="0" i="0">
              <a:solidFill>
                <a:srgbClr val="333333"/>
              </a:solidFill>
              <a:effectLst/>
              <a:latin typeface="DIN Next W01"/>
            </a:endParaRPr>
          </a:p>
          <a:p>
            <a:pPr algn="l"/>
            <a:r>
              <a:rPr lang="en-GB" b="1" i="0">
                <a:solidFill>
                  <a:srgbClr val="333333"/>
                </a:solidFill>
                <a:effectLst/>
                <a:latin typeface="FF Meta Serif Offc W01"/>
              </a:rPr>
              <a:t>Leaders need to know all of their biases, predilections and weaknesses.</a:t>
            </a:r>
            <a:r>
              <a:rPr lang="en-GB" b="0" i="0">
                <a:solidFill>
                  <a:srgbClr val="333333"/>
                </a:solidFill>
                <a:effectLst/>
                <a:latin typeface="FF Meta Serif W01"/>
              </a:rPr>
              <a:t> It’s crucial information for a boss to have, but it’s not always easy for them to receive such feedback from their colleagues and underlings. Even when they’re told they won’t face retribution or punishment for their comments, many people still find it difficult to offer genuine criticism.</a:t>
            </a:r>
          </a:p>
          <a:p>
            <a:pPr algn="l"/>
            <a:r>
              <a:rPr lang="en-GB" b="1" i="0">
                <a:solidFill>
                  <a:srgbClr val="333333"/>
                </a:solidFill>
                <a:effectLst/>
                <a:latin typeface="FF Meta Serif Offc W01"/>
              </a:rPr>
              <a:t>Engage in daily reflection</a:t>
            </a:r>
            <a:endParaRPr lang="en-GB" b="0" i="0">
              <a:solidFill>
                <a:srgbClr val="333333"/>
              </a:solidFill>
              <a:effectLst/>
              <a:latin typeface="DIN Next W01"/>
            </a:endParaRPr>
          </a:p>
          <a:p>
            <a:pPr algn="l"/>
            <a:r>
              <a:rPr lang="en-GB" b="1" i="0">
                <a:solidFill>
                  <a:srgbClr val="333333"/>
                </a:solidFill>
                <a:effectLst/>
                <a:latin typeface="FF Meta Serif Offc W01"/>
              </a:rPr>
              <a:t>Every day, take 5- 10 minutes to think about the challenges you’ve recently handled and the ones you’ll soon face.</a:t>
            </a:r>
            <a:r>
              <a:rPr lang="en-GB" b="0" i="0">
                <a:solidFill>
                  <a:srgbClr val="333333"/>
                </a:solidFill>
                <a:effectLst/>
                <a:latin typeface="FF Meta Serif W01"/>
              </a:rPr>
              <a:t> </a:t>
            </a:r>
          </a:p>
          <a:p>
            <a:pPr algn="l"/>
            <a:r>
              <a:rPr lang="en-GB" b="1" i="0">
                <a:solidFill>
                  <a:srgbClr val="333333"/>
                </a:solidFill>
                <a:effectLst/>
                <a:latin typeface="FF Meta Serif Offc W01"/>
              </a:rPr>
              <a:t>Regulate your feelings</a:t>
            </a:r>
            <a:endParaRPr lang="en-GB" b="0" i="0">
              <a:solidFill>
                <a:srgbClr val="333333"/>
              </a:solidFill>
              <a:effectLst/>
              <a:latin typeface="DIN Next W01"/>
            </a:endParaRPr>
          </a:p>
          <a:p>
            <a:pPr algn="l"/>
            <a:r>
              <a:rPr lang="en-GB" b="1" i="0">
                <a:solidFill>
                  <a:srgbClr val="333333"/>
                </a:solidFill>
                <a:effectLst/>
                <a:latin typeface="FF Meta Serif Offc W01"/>
              </a:rPr>
              <a:t>No matter how much preparation and reflection you put in, there will be employees, colleagues, clients and associates who anger, frustrate or annoy you.</a:t>
            </a:r>
            <a:r>
              <a:rPr lang="en-GB" b="0" i="0">
                <a:solidFill>
                  <a:srgbClr val="333333"/>
                </a:solidFill>
                <a:effectLst/>
                <a:latin typeface="FF Meta Serif W01"/>
              </a:rPr>
              <a:t> Sudmann candidly admits there will be “all these moments you face as a leader when you think, “Argh! Stop doing this!”</a:t>
            </a:r>
          </a:p>
          <a:p>
            <a:pPr algn="l"/>
            <a:r>
              <a:rPr lang="en-GB" b="1" i="0">
                <a:solidFill>
                  <a:srgbClr val="333333"/>
                </a:solidFill>
                <a:effectLst/>
                <a:latin typeface="FF Meta Serif Offc W01"/>
              </a:rPr>
              <a:t>That’s where the practice of </a:t>
            </a:r>
            <a:r>
              <a:rPr lang="en-GB" b="1" i="0" u="none" strike="noStrike">
                <a:solidFill>
                  <a:srgbClr val="E82C19"/>
                </a:solidFill>
                <a:effectLst/>
                <a:latin typeface="FF Meta Serif Offc W01"/>
                <a:hlinkClick r:id="rId3"/>
              </a:rPr>
              <a:t>“reframing”</a:t>
            </a:r>
            <a:r>
              <a:rPr lang="en-GB" b="1" i="0">
                <a:solidFill>
                  <a:srgbClr val="333333"/>
                </a:solidFill>
                <a:effectLst/>
                <a:latin typeface="FF Meta Serif Offc W01"/>
              </a:rPr>
              <a:t> comes in.</a:t>
            </a:r>
            <a:r>
              <a:rPr lang="en-GB" b="0" i="0">
                <a:solidFill>
                  <a:srgbClr val="333333"/>
                </a:solidFill>
                <a:effectLst/>
                <a:latin typeface="FF Meta Serif W01"/>
              </a:rPr>
              <a:t> When those teeth-grinding times occur, suggests Sudmann, “stop and ask yourself … on a scale from 1 to 10, how important is this issue right now?”</a:t>
            </a:r>
          </a:p>
          <a:p>
            <a:r>
              <a:rPr lang="en-GB" b="1" i="0">
                <a:solidFill>
                  <a:srgbClr val="85889B"/>
                </a:solidFill>
                <a:effectLst/>
                <a:latin typeface="Libre Baskerville"/>
              </a:rPr>
              <a:t>Exhibit Self Control</a:t>
            </a:r>
            <a:r>
              <a:rPr lang="en-GB" b="0" i="0">
                <a:solidFill>
                  <a:srgbClr val="85889B"/>
                </a:solidFill>
                <a:effectLst/>
                <a:latin typeface="Libre Baskerville"/>
              </a:rPr>
              <a:t> – In order to successfully lead yourself you must get a grip on your more extreme passions. – do you procrastinate. </a:t>
            </a:r>
            <a:endParaRPr lang="en-GB" dirty="0"/>
          </a:p>
        </p:txBody>
      </p:sp>
      <p:sp>
        <p:nvSpPr>
          <p:cNvPr id="4" name="Slide Number Placeholder 3"/>
          <p:cNvSpPr>
            <a:spLocks noGrp="1"/>
          </p:cNvSpPr>
          <p:nvPr>
            <p:ph type="sldNum" sz="quarter" idx="5"/>
          </p:nvPr>
        </p:nvSpPr>
        <p:spPr/>
        <p:txBody>
          <a:bodyPr/>
          <a:lstStyle/>
          <a:p>
            <a:fld id="{BCAD70B8-DDD1-432F-B647-FC3B0B6BD0FA}" type="slidenum">
              <a:rPr lang="en-GB" smtClean="0"/>
              <a:t>20</a:t>
            </a:fld>
            <a:endParaRPr lang="en-GB"/>
          </a:p>
        </p:txBody>
      </p:sp>
    </p:spTree>
    <p:extLst>
      <p:ext uri="{BB962C8B-B14F-4D97-AF65-F5344CB8AC3E}">
        <p14:creationId xmlns:p14="http://schemas.microsoft.com/office/powerpoint/2010/main" val="2441421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3/11/2025</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4872932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3/11/2025</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38980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3/11/2025</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223314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3/11/2025</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57611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3/11/2025</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8028083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3/11/2025</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17711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3/11/2025</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150701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3/11/2025</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801302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3/11/2025</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588268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fld id="{2E0E17BB-D1A2-4325-9AD9-030FA2EF41B4}" type="datetimeFigureOut">
              <a:rPr lang="en-GB" smtClean="0"/>
              <a:t>11/03/2025</a:t>
            </a:fld>
            <a:endParaRPr lang="en-GB"/>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endParaRPr lang="en-GB"/>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2480960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endParaRPr lang="en-GB"/>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17036222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220771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1763128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16160357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6030945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20172311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37546885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1948661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21422312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fld id="{2E0E17BB-D1A2-4325-9AD9-030FA2EF41B4}" type="datetimeFigureOut">
              <a:rPr lang="en-GB" smtClean="0"/>
              <a:t>11/03/2025</a:t>
            </a:fld>
            <a:endParaRPr lang="en-GB"/>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414819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jpe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900">
                <a:solidFill>
                  <a:srgbClr val="FFFFFF"/>
                </a:solidFill>
              </a:defRPr>
            </a:lvl1pPr>
          </a:lstStyle>
          <a:p>
            <a:fld id="{62D6E202-B606-4609-B914-27C9371A1F6D}" type="datetime1">
              <a:rPr lang="en-US" smtClean="0"/>
              <a:t>3/11/2025</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9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60147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6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fld id="{2E0E17BB-D1A2-4325-9AD9-030FA2EF41B4}" type="datetimeFigureOut">
              <a:rPr lang="en-GB" smtClean="0"/>
              <a:t>11/03/2025</a:t>
            </a:fld>
            <a:endParaRPr lang="en-GB"/>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fld id="{F49C5D06-957A-4480-B148-E3E379738914}" type="slidenum">
              <a:rPr lang="en-GB" smtClean="0"/>
              <a:t>‹#›</a:t>
            </a:fld>
            <a:endParaRPr lang="en-GB"/>
          </a:p>
        </p:txBody>
      </p:sp>
    </p:spTree>
    <p:extLst>
      <p:ext uri="{BB962C8B-B14F-4D97-AF65-F5344CB8AC3E}">
        <p14:creationId xmlns:p14="http://schemas.microsoft.com/office/powerpoint/2010/main" val="4030626357"/>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Myriad Pro"/>
        </a:defRPr>
      </a:lvl2pPr>
      <a:lvl3pPr algn="ctr" rtl="0" eaLnBrk="1" fontAlgn="base" hangingPunct="1">
        <a:spcBef>
          <a:spcPct val="0"/>
        </a:spcBef>
        <a:spcAft>
          <a:spcPct val="0"/>
        </a:spcAft>
        <a:defRPr sz="4400">
          <a:solidFill>
            <a:schemeClr val="tx1"/>
          </a:solidFill>
          <a:latin typeface="Myriad Pro"/>
        </a:defRPr>
      </a:lvl3pPr>
      <a:lvl4pPr algn="ctr" rtl="0" eaLnBrk="1" fontAlgn="base" hangingPunct="1">
        <a:spcBef>
          <a:spcPct val="0"/>
        </a:spcBef>
        <a:spcAft>
          <a:spcPct val="0"/>
        </a:spcAft>
        <a:defRPr sz="4400">
          <a:solidFill>
            <a:schemeClr val="tx1"/>
          </a:solidFill>
          <a:latin typeface="Myriad Pro"/>
        </a:defRPr>
      </a:lvl4pPr>
      <a:lvl5pPr algn="ctr" rtl="0" eaLnBrk="1" fontAlgn="base" hangingPunct="1">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microsoft.com/office/2011/relationships/webextension" Target="../webextensions/webextension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file:///C:\Users\bus-mp\Downloads\Academic%20Procrastination.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3.png"/><Relationship Id="rId4" Type="http://schemas.microsoft.com/office/2017/06/relationships/model3d" Target="../media/model3d1.glb"/></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1/relationships/webextension" Target="../webextensions/webextension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FlE47GckHRA"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www.youtube.com/watch?v=Y7m9eNoB3NU"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hyperlink" Target="https://greatergood.berkeley.edu/quizzes/ei_quiz" TargetMode="External"/><Relationship Id="rId4" Type="http://schemas.openxmlformats.org/officeDocument/2006/relationships/hyperlink" Target="https://oxford-review.com/blog-how-managers-develop-emotional-intelligence/?utm_campaign=meetedgar&amp;utm_medium=social&amp;utm_source=meetedgar.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positivepsychology.com/emotional-intelligence-ted-talks/"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QOSgpq9EGSw"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sourcesofinsight.com/the-power-of-personal-leadership/"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8E3D4-20C2-CE4F-E5F4-5BA196B4872D}"/>
              </a:ext>
            </a:extLst>
          </p:cNvPr>
          <p:cNvSpPr>
            <a:spLocks noGrp="1"/>
          </p:cNvSpPr>
          <p:nvPr>
            <p:ph type="ctrTitle"/>
          </p:nvPr>
        </p:nvSpPr>
        <p:spPr>
          <a:xfrm>
            <a:off x="1003084" y="1448059"/>
            <a:ext cx="10363200" cy="2520091"/>
          </a:xfrm>
        </p:spPr>
        <p:txBody>
          <a:bodyPr>
            <a:normAutofit fontScale="90000"/>
          </a:bodyPr>
          <a:lstStyle/>
          <a:p>
            <a:r>
              <a:rPr lang="en-GB" sz="4400" dirty="0">
                <a:solidFill>
                  <a:schemeClr val="bg1"/>
                </a:solidFill>
                <a:latin typeface="Arial" panose="020B0604020202020204" pitchFamily="34" charset="0"/>
                <a:cs typeface="Arial" panose="020B0604020202020204" pitchFamily="34" charset="0"/>
              </a:rPr>
              <a:t>Research Methods and Professional</a:t>
            </a:r>
            <a:br>
              <a:rPr lang="en-GB" sz="4400" dirty="0">
                <a:solidFill>
                  <a:schemeClr val="bg1"/>
                </a:solidFill>
                <a:latin typeface="Arial" panose="020B0604020202020204" pitchFamily="34" charset="0"/>
                <a:cs typeface="Arial" panose="020B0604020202020204" pitchFamily="34" charset="0"/>
              </a:rPr>
            </a:br>
            <a:r>
              <a:rPr lang="en-GB" sz="4400" dirty="0">
                <a:solidFill>
                  <a:schemeClr val="bg1"/>
                </a:solidFill>
                <a:latin typeface="Arial" panose="020B0604020202020204" pitchFamily="34" charset="0"/>
                <a:cs typeface="Arial" panose="020B0604020202020204" pitchFamily="34" charset="0"/>
              </a:rPr>
              <a:t>Development</a:t>
            </a:r>
            <a:br>
              <a:rPr lang="en-GB" sz="4400" dirty="0">
                <a:solidFill>
                  <a:schemeClr val="bg1"/>
                </a:solidFill>
                <a:latin typeface="Arial" panose="020B0604020202020204" pitchFamily="34" charset="0"/>
                <a:cs typeface="Arial" panose="020B0604020202020204" pitchFamily="34" charset="0"/>
              </a:rPr>
            </a:br>
            <a:br>
              <a:rPr lang="en-GB" sz="4400" dirty="0">
                <a:solidFill>
                  <a:schemeClr val="bg1"/>
                </a:solidFill>
                <a:latin typeface="Arial" panose="020B0604020202020204" pitchFamily="34" charset="0"/>
                <a:cs typeface="Arial" panose="020B0604020202020204" pitchFamily="34" charset="0"/>
              </a:rPr>
            </a:br>
            <a:r>
              <a:rPr lang="en-GB" sz="4400" dirty="0">
                <a:solidFill>
                  <a:schemeClr val="bg1"/>
                </a:solidFill>
                <a:latin typeface="Arial" panose="020B0604020202020204" pitchFamily="34" charset="0"/>
                <a:cs typeface="Arial" panose="020B0604020202020204" pitchFamily="34" charset="0"/>
              </a:rPr>
              <a:t>ACFA7004</a:t>
            </a:r>
            <a:endParaRPr lang="en-GB" noProof="0" dirty="0">
              <a:solidFill>
                <a:schemeClr val="bg1"/>
              </a:solidFill>
            </a:endParaRPr>
          </a:p>
        </p:txBody>
      </p:sp>
      <p:sp>
        <p:nvSpPr>
          <p:cNvPr id="3" name="Subtitle 2">
            <a:extLst>
              <a:ext uri="{FF2B5EF4-FFF2-40B4-BE49-F238E27FC236}">
                <a16:creationId xmlns:a16="http://schemas.microsoft.com/office/drawing/2014/main" id="{741AEC0E-5D14-BD2E-9919-09CECEDB2290}"/>
              </a:ext>
            </a:extLst>
          </p:cNvPr>
          <p:cNvSpPr>
            <a:spLocks noGrp="1"/>
          </p:cNvSpPr>
          <p:nvPr>
            <p:ph type="subTitle" idx="1"/>
          </p:nvPr>
        </p:nvSpPr>
        <p:spPr>
          <a:xfrm>
            <a:off x="1649119" y="4479985"/>
            <a:ext cx="9220655" cy="1190445"/>
          </a:xfrm>
        </p:spPr>
        <p:txBody>
          <a:bodyPr/>
          <a:lstStyle/>
          <a:p>
            <a:r>
              <a:rPr lang="en-GB" sz="3200" dirty="0">
                <a:solidFill>
                  <a:schemeClr val="bg1"/>
                </a:solidFill>
                <a:latin typeface="Arial" panose="020B0604020202020204" pitchFamily="34" charset="0"/>
                <a:cs typeface="Arial" panose="020B0604020202020204" pitchFamily="34" charset="0"/>
              </a:rPr>
              <a:t>Leadership Development</a:t>
            </a:r>
          </a:p>
          <a:p>
            <a:r>
              <a:rPr lang="en-GB" sz="3200">
                <a:solidFill>
                  <a:schemeClr val="bg1"/>
                </a:solidFill>
                <a:latin typeface="Arial" panose="020B0604020202020204" pitchFamily="34" charset="0"/>
                <a:cs typeface="Arial" panose="020B0604020202020204" pitchFamily="34" charset="0"/>
              </a:rPr>
              <a:t>Emotional Intelligence</a:t>
            </a:r>
            <a:endParaRPr lang="en-GB" sz="3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82620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03E59AE-44F8-4FB9-BF05-C888FE3E1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8ACB145-42BD-4E66-ACF4-9532EE234BC7}"/>
              </a:ext>
            </a:extLst>
          </p:cNvPr>
          <p:cNvSpPr>
            <a:spLocks noGrp="1"/>
          </p:cNvSpPr>
          <p:nvPr>
            <p:ph type="title"/>
          </p:nvPr>
        </p:nvSpPr>
        <p:spPr>
          <a:xfrm>
            <a:off x="642259" y="634946"/>
            <a:ext cx="3372529" cy="5055904"/>
          </a:xfrm>
        </p:spPr>
        <p:txBody>
          <a:bodyPr anchor="ctr">
            <a:normAutofit/>
          </a:bodyPr>
          <a:lstStyle/>
          <a:p>
            <a:r>
              <a:rPr lang="en-GB" sz="3900"/>
              <a:t>Previously……….</a:t>
            </a:r>
          </a:p>
        </p:txBody>
      </p:sp>
      <p:cxnSp>
        <p:nvCxnSpPr>
          <p:cNvPr id="11" name="Straight Connector 10">
            <a:extLst>
              <a:ext uri="{FF2B5EF4-FFF2-40B4-BE49-F238E27FC236}">
                <a16:creationId xmlns:a16="http://schemas.microsoft.com/office/drawing/2014/main" id="{2752F38C-F560-47AA-90AD-209F39C0415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335022" y="1791298"/>
            <a:ext cx="0" cy="2743200"/>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8B6B14AE-589A-45CC-A30D-41995FC1F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E1FBFF04-74F9-E0DB-1114-4A667F9C7D1F}"/>
              </a:ext>
            </a:extLst>
          </p:cNvPr>
          <p:cNvGraphicFramePr>
            <a:graphicFrameLocks noGrp="1"/>
          </p:cNvGraphicFramePr>
          <p:nvPr>
            <p:ph idx="1"/>
            <p:extLst>
              <p:ext uri="{D42A27DB-BD31-4B8C-83A1-F6EECF244321}">
                <p14:modId xmlns:p14="http://schemas.microsoft.com/office/powerpoint/2010/main" val="1530728332"/>
              </p:ext>
            </p:extLst>
          </p:nvPr>
        </p:nvGraphicFramePr>
        <p:xfrm>
          <a:off x="4648201" y="639763"/>
          <a:ext cx="6910387" cy="5051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10028466"/>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3" name="Rectangle 12">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walking up a stairs">
            <a:extLst>
              <a:ext uri="{FF2B5EF4-FFF2-40B4-BE49-F238E27FC236}">
                <a16:creationId xmlns:a16="http://schemas.microsoft.com/office/drawing/2014/main" id="{98852992-E8BC-2088-A6DC-0277D404E2CA}"/>
              </a:ext>
            </a:extLst>
          </p:cNvPr>
          <p:cNvPicPr>
            <a:picLocks noChangeAspect="1"/>
          </p:cNvPicPr>
          <p:nvPr/>
        </p:nvPicPr>
        <p:blipFill rotWithShape="1">
          <a:blip r:embed="rId3"/>
          <a:srcRect t="4365" b="11366"/>
          <a:stretch/>
        </p:blipFill>
        <p:spPr>
          <a:xfrm>
            <a:off x="20" y="10"/>
            <a:ext cx="12191980" cy="6857990"/>
          </a:xfrm>
          <a:prstGeom prst="rect">
            <a:avLst/>
          </a:prstGeom>
        </p:spPr>
      </p:pic>
      <p:sp>
        <p:nvSpPr>
          <p:cNvPr id="15" name="Rectangle 14">
            <a:extLst>
              <a:ext uri="{FF2B5EF4-FFF2-40B4-BE49-F238E27FC236}">
                <a16:creationId xmlns:a16="http://schemas.microsoft.com/office/drawing/2014/main" id="{A44CD100-6267-4E62-AA64-2182A3A6A1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alpha val="30000"/>
                </a:schemeClr>
              </a:gs>
              <a:gs pos="33000">
                <a:schemeClr val="tx1">
                  <a:alpha val="20000"/>
                </a:schemeClr>
              </a:gs>
              <a:gs pos="0">
                <a:schemeClr val="tx1">
                  <a:alpha val="0"/>
                </a:schemeClr>
              </a:gs>
              <a:gs pos="100000">
                <a:schemeClr val="tx1">
                  <a:alpha val="3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D59E806-0D7A-42B3-A631-42400C9DFF88}"/>
              </a:ext>
            </a:extLst>
          </p:cNvPr>
          <p:cNvSpPr>
            <a:spLocks noGrp="1"/>
          </p:cNvSpPr>
          <p:nvPr>
            <p:ph type="title"/>
          </p:nvPr>
        </p:nvSpPr>
        <p:spPr>
          <a:xfrm>
            <a:off x="477981" y="1122362"/>
            <a:ext cx="4023360" cy="2802219"/>
          </a:xfrm>
        </p:spPr>
        <p:txBody>
          <a:bodyPr vert="horz" lIns="91440" tIns="45720" rIns="91440" bIns="45720" rtlCol="0" anchor="b">
            <a:normAutofit/>
          </a:bodyPr>
          <a:lstStyle/>
          <a:p>
            <a:r>
              <a:rPr lang="en-US" sz="3200" dirty="0">
                <a:solidFill>
                  <a:schemeClr val="bg1"/>
                </a:solidFill>
              </a:rPr>
              <a:t>Today………</a:t>
            </a:r>
            <a:br>
              <a:rPr lang="en-US" sz="3200" dirty="0">
                <a:solidFill>
                  <a:schemeClr val="bg1"/>
                </a:solidFill>
              </a:rPr>
            </a:br>
            <a:br>
              <a:rPr lang="en-US" sz="3200" dirty="0">
                <a:solidFill>
                  <a:schemeClr val="bg1"/>
                </a:solidFill>
              </a:rPr>
            </a:br>
            <a:r>
              <a:rPr lang="en-US" sz="3200" dirty="0">
                <a:solidFill>
                  <a:schemeClr val="bg1"/>
                </a:solidFill>
              </a:rPr>
              <a:t>Emotional Intelligence</a:t>
            </a:r>
          </a:p>
        </p:txBody>
      </p:sp>
    </p:spTree>
    <p:extLst>
      <p:ext uri="{BB962C8B-B14F-4D97-AF65-F5344CB8AC3E}">
        <p14:creationId xmlns:p14="http://schemas.microsoft.com/office/powerpoint/2010/main" val="1345739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What is Emotional Intelligence?</a:t>
            </a:r>
          </a:p>
        </p:txBody>
      </p:sp>
      <p:sp>
        <p:nvSpPr>
          <p:cNvPr id="3" name="Content Placeholder 2"/>
          <p:cNvSpPr>
            <a:spLocks noGrp="1"/>
          </p:cNvSpPr>
          <p:nvPr>
            <p:ph idx="1"/>
          </p:nvPr>
        </p:nvSpPr>
        <p:spPr/>
        <p:txBody>
          <a:bodyPr>
            <a:normAutofit/>
          </a:bodyPr>
          <a:lstStyle/>
          <a:p>
            <a:r>
              <a:rPr sz="2400" dirty="0"/>
              <a:t>Emotional Intelligence (EI) is the ability to recognize, understand, and manage emotions in oneself and others. It plays a crucial role in personal and professional success.</a:t>
            </a:r>
          </a:p>
        </p:txBody>
      </p:sp>
      <p:sp>
        <p:nvSpPr>
          <p:cNvPr id="4" name="Content Placeholder 2">
            <a:extLst>
              <a:ext uri="{FF2B5EF4-FFF2-40B4-BE49-F238E27FC236}">
                <a16:creationId xmlns:a16="http://schemas.microsoft.com/office/drawing/2014/main" id="{A5E7B655-BABE-D2E5-0ACA-44AEA78B17FA}"/>
              </a:ext>
            </a:extLst>
          </p:cNvPr>
          <p:cNvSpPr txBox="1">
            <a:spLocks/>
          </p:cNvSpPr>
          <p:nvPr/>
        </p:nvSpPr>
        <p:spPr>
          <a:xfrm>
            <a:off x="2438400" y="3497952"/>
            <a:ext cx="8229600" cy="2810774"/>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2800"/>
              <a:t>Five Key Components of EI (Goleman’s Model)</a:t>
            </a:r>
            <a:endParaRPr lang="en-US" sz="1800"/>
          </a:p>
          <a:p>
            <a:pPr marL="400050" lvl="1" indent="0">
              <a:buNone/>
            </a:pPr>
            <a:r>
              <a:rPr lang="en-US" sz="2400"/>
              <a:t>1. Self-awareness – Recognizing your own emotions</a:t>
            </a:r>
          </a:p>
          <a:p>
            <a:pPr marL="400050" lvl="1" indent="0">
              <a:buNone/>
            </a:pPr>
            <a:r>
              <a:rPr lang="en-US" sz="2400"/>
              <a:t>2. Self-regulation – Managing emotions effectively</a:t>
            </a:r>
          </a:p>
          <a:p>
            <a:pPr marL="400050" lvl="1" indent="0">
              <a:buNone/>
            </a:pPr>
            <a:r>
              <a:rPr lang="en-US" sz="2400"/>
              <a:t>3. Motivation – Using emotions to achieve goals</a:t>
            </a:r>
          </a:p>
          <a:p>
            <a:pPr marL="400050" lvl="1" indent="0">
              <a:buNone/>
            </a:pPr>
            <a:r>
              <a:rPr lang="en-US" sz="2400"/>
              <a:t>4. Empathy – Understanding others' emotions</a:t>
            </a:r>
          </a:p>
          <a:p>
            <a:pPr marL="400050" lvl="1" indent="0">
              <a:buNone/>
            </a:pPr>
            <a:r>
              <a:rPr lang="en-US" sz="2400"/>
              <a:t>5. Social skills – Building strong relationships</a:t>
            </a: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4385" y="274638"/>
            <a:ext cx="8686800" cy="1143000"/>
          </a:xfrm>
        </p:spPr>
        <p:txBody>
          <a:bodyPr>
            <a:normAutofit fontScale="90000"/>
          </a:bodyPr>
          <a:lstStyle/>
          <a:p>
            <a:r>
              <a:rPr dirty="0"/>
              <a:t>Why is Emotional Intelligence Important?</a:t>
            </a:r>
          </a:p>
        </p:txBody>
      </p:sp>
      <p:sp>
        <p:nvSpPr>
          <p:cNvPr id="3" name="Content Placeholder 2"/>
          <p:cNvSpPr>
            <a:spLocks noGrp="1"/>
          </p:cNvSpPr>
          <p:nvPr>
            <p:ph idx="1"/>
          </p:nvPr>
        </p:nvSpPr>
        <p:spPr>
          <a:xfrm>
            <a:off x="2041585" y="1938068"/>
            <a:ext cx="8229600" cy="3866042"/>
          </a:xfrm>
        </p:spPr>
        <p:txBody>
          <a:bodyPr>
            <a:normAutofit/>
          </a:bodyPr>
          <a:lstStyle/>
          <a:p>
            <a:r>
              <a:rPr sz="2800" dirty="0"/>
              <a:t>Helps in conflict resolution and better communication</a:t>
            </a:r>
          </a:p>
          <a:p>
            <a:r>
              <a:rPr sz="2800" dirty="0"/>
              <a:t>Improves leadership and teamwork skills</a:t>
            </a:r>
          </a:p>
          <a:p>
            <a:r>
              <a:rPr sz="2800" dirty="0"/>
              <a:t>Enhances decision-making and stress management</a:t>
            </a:r>
          </a:p>
          <a:p>
            <a:r>
              <a:rPr sz="2800" dirty="0"/>
              <a:t>Leads to better mental health and overall well-being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t>Emotional Intelligence in Computing &amp; Technology</a:t>
            </a:r>
          </a:p>
        </p:txBody>
      </p:sp>
      <p:sp>
        <p:nvSpPr>
          <p:cNvPr id="3" name="Content Placeholder 2"/>
          <p:cNvSpPr>
            <a:spLocks noGrp="1"/>
          </p:cNvSpPr>
          <p:nvPr>
            <p:ph idx="1"/>
          </p:nvPr>
        </p:nvSpPr>
        <p:spPr>
          <a:xfrm>
            <a:off x="1981200" y="2329133"/>
            <a:ext cx="8229600" cy="3797031"/>
          </a:xfrm>
        </p:spPr>
        <p:txBody>
          <a:bodyPr>
            <a:normAutofit lnSpcReduction="10000"/>
          </a:bodyPr>
          <a:lstStyle/>
          <a:p>
            <a:r>
              <a:rPr sz="2400" b="1" dirty="0"/>
              <a:t>Teamwork &amp; Collaboration: </a:t>
            </a:r>
            <a:r>
              <a:rPr sz="2400" dirty="0"/>
              <a:t>EI helps developers and engineers work better in teams</a:t>
            </a:r>
          </a:p>
          <a:p>
            <a:r>
              <a:rPr sz="2400" b="1" dirty="0"/>
              <a:t>Leadership &amp; Management: </a:t>
            </a:r>
            <a:r>
              <a:rPr sz="2400" dirty="0"/>
              <a:t>EI is essential for project managers and tech leads</a:t>
            </a:r>
          </a:p>
          <a:p>
            <a:r>
              <a:rPr sz="2400" b="1" dirty="0"/>
              <a:t>User Experience (UX) Design: </a:t>
            </a:r>
            <a:r>
              <a:rPr sz="2400" dirty="0"/>
              <a:t>Understanding emotions improves product usability</a:t>
            </a:r>
          </a:p>
          <a:p>
            <a:r>
              <a:rPr sz="2400" b="1" dirty="0"/>
              <a:t>Conflict Resolution: </a:t>
            </a:r>
            <a:r>
              <a:rPr sz="2400" dirty="0"/>
              <a:t>Handling disagreements in tech teams effectively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t>How to Improve Emotional Intelligence?</a:t>
            </a:r>
          </a:p>
        </p:txBody>
      </p:sp>
      <p:sp>
        <p:nvSpPr>
          <p:cNvPr id="3" name="Content Placeholder 2"/>
          <p:cNvSpPr>
            <a:spLocks noGrp="1"/>
          </p:cNvSpPr>
          <p:nvPr>
            <p:ph idx="1"/>
          </p:nvPr>
        </p:nvSpPr>
        <p:spPr>
          <a:xfrm>
            <a:off x="2113472" y="1851805"/>
            <a:ext cx="8229600" cy="4274359"/>
          </a:xfrm>
        </p:spPr>
        <p:txBody>
          <a:bodyPr>
            <a:normAutofit/>
          </a:bodyPr>
          <a:lstStyle/>
          <a:p>
            <a:r>
              <a:rPr sz="2400" b="1" dirty="0"/>
              <a:t>Practice self-awareness: </a:t>
            </a:r>
            <a:r>
              <a:rPr sz="2400" dirty="0"/>
              <a:t>Reflect on your emotions daily</a:t>
            </a:r>
          </a:p>
          <a:p>
            <a:r>
              <a:rPr sz="2400" b="1" dirty="0"/>
              <a:t>Manage stress effectively: </a:t>
            </a:r>
            <a:r>
              <a:rPr sz="2400" dirty="0"/>
              <a:t>Use mindfulness and relaxation techniques</a:t>
            </a:r>
          </a:p>
          <a:p>
            <a:r>
              <a:rPr sz="2400" b="1" dirty="0"/>
              <a:t>Develop empathy: </a:t>
            </a:r>
            <a:r>
              <a:rPr sz="2400" dirty="0"/>
              <a:t>Listen actively and consider </a:t>
            </a:r>
            <a:r>
              <a:rPr lang="en-GB" sz="2400" dirty="0" err="1"/>
              <a:t>ot</a:t>
            </a:r>
            <a:r>
              <a:rPr sz="2400" dirty="0" err="1"/>
              <a:t>hers'</a:t>
            </a:r>
            <a:r>
              <a:rPr sz="2400" dirty="0"/>
              <a:t> perspectives</a:t>
            </a:r>
          </a:p>
          <a:p>
            <a:r>
              <a:rPr sz="2400" b="1" dirty="0"/>
              <a:t>Improve social skills: </a:t>
            </a:r>
            <a:r>
              <a:rPr sz="2400" dirty="0"/>
              <a:t>Engage in constructive conversations and networking</a:t>
            </a:r>
          </a:p>
          <a:p>
            <a:r>
              <a:rPr sz="2400" b="1" dirty="0"/>
              <a:t>Seek feedback: </a:t>
            </a:r>
            <a:r>
              <a:rPr sz="2400" dirty="0"/>
              <a:t>Learn from others to grow emotionally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24" y="457200"/>
            <a:ext cx="11274552"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32" y="521208"/>
            <a:ext cx="11146536"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Text&#10;&#10;Description automatically generated with medium confidence">
            <a:extLst>
              <a:ext uri="{FF2B5EF4-FFF2-40B4-BE49-F238E27FC236}">
                <a16:creationId xmlns:a16="http://schemas.microsoft.com/office/drawing/2014/main" id="{CF24D151-2FDB-45DD-9814-36045263A93F}"/>
              </a:ext>
            </a:extLst>
          </p:cNvPr>
          <p:cNvPicPr>
            <a:picLocks noChangeAspect="1"/>
          </p:cNvPicPr>
          <p:nvPr/>
        </p:nvPicPr>
        <p:blipFill>
          <a:blip r:embed="rId3"/>
          <a:stretch>
            <a:fillRect/>
          </a:stretch>
        </p:blipFill>
        <p:spPr>
          <a:xfrm>
            <a:off x="3797841" y="905933"/>
            <a:ext cx="4628321" cy="5039728"/>
          </a:xfrm>
          <a:prstGeom prst="rect">
            <a:avLst/>
          </a:prstGeom>
        </p:spPr>
      </p:pic>
    </p:spTree>
    <p:extLst>
      <p:ext uri="{BB962C8B-B14F-4D97-AF65-F5344CB8AC3E}">
        <p14:creationId xmlns:p14="http://schemas.microsoft.com/office/powerpoint/2010/main" val="29707699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7B74F2B-9534-4540-96B0-5C8E958B9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310368-24E1-4FF5-AEC0-CE91CBF9BD56}"/>
              </a:ext>
            </a:extLst>
          </p:cNvPr>
          <p:cNvSpPr>
            <a:spLocks noGrp="1"/>
          </p:cNvSpPr>
          <p:nvPr>
            <p:ph type="title"/>
          </p:nvPr>
        </p:nvSpPr>
        <p:spPr>
          <a:xfrm>
            <a:off x="5172074" y="286603"/>
            <a:ext cx="5983605" cy="1450757"/>
          </a:xfrm>
        </p:spPr>
        <p:txBody>
          <a:bodyPr>
            <a:normAutofit/>
          </a:bodyPr>
          <a:lstStyle/>
          <a:p>
            <a:r>
              <a:rPr lang="en-GB" dirty="0"/>
              <a:t>Personal Leadership</a:t>
            </a:r>
          </a:p>
        </p:txBody>
      </p:sp>
      <p:pic>
        <p:nvPicPr>
          <p:cNvPr id="4" name="Picture 3">
            <a:extLst>
              <a:ext uri="{FF2B5EF4-FFF2-40B4-BE49-F238E27FC236}">
                <a16:creationId xmlns:a16="http://schemas.microsoft.com/office/drawing/2014/main" id="{B8056995-4E3D-422D-892F-2BAC3BB1CE48}"/>
              </a:ext>
            </a:extLst>
          </p:cNvPr>
          <p:cNvPicPr>
            <a:picLocks noChangeAspect="1"/>
          </p:cNvPicPr>
          <p:nvPr/>
        </p:nvPicPr>
        <p:blipFill rotWithShape="1">
          <a:blip r:embed="rId3"/>
          <a:srcRect l="3953"/>
          <a:stretch/>
        </p:blipFill>
        <p:spPr>
          <a:xfrm>
            <a:off x="20" y="10"/>
            <a:ext cx="4580077" cy="6400784"/>
          </a:xfrm>
          <a:prstGeom prst="rect">
            <a:avLst/>
          </a:prstGeom>
        </p:spPr>
      </p:pic>
      <p:cxnSp>
        <p:nvCxnSpPr>
          <p:cNvPr id="11" name="!!Straight Connector">
            <a:extLst>
              <a:ext uri="{FF2B5EF4-FFF2-40B4-BE49-F238E27FC236}">
                <a16:creationId xmlns:a16="http://schemas.microsoft.com/office/drawing/2014/main" id="{33BECB2B-2CFA-412C-880F-C4B60974936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42903" y="1917852"/>
            <a:ext cx="594360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642D8FD-1482-4D71-B150-FDAA17C38BA5}"/>
              </a:ext>
            </a:extLst>
          </p:cNvPr>
          <p:cNvSpPr>
            <a:spLocks noGrp="1"/>
          </p:cNvSpPr>
          <p:nvPr>
            <p:ph idx="1"/>
          </p:nvPr>
        </p:nvSpPr>
        <p:spPr>
          <a:xfrm>
            <a:off x="5172074" y="2108201"/>
            <a:ext cx="5983606" cy="3760891"/>
          </a:xfrm>
        </p:spPr>
        <p:txBody>
          <a:bodyPr>
            <a:noAutofit/>
          </a:bodyPr>
          <a:lstStyle/>
          <a:p>
            <a:pPr>
              <a:lnSpc>
                <a:spcPct val="100000"/>
              </a:lnSpc>
            </a:pPr>
            <a:r>
              <a:rPr lang="en-GB" b="0" i="0" dirty="0">
                <a:effectLst/>
                <a:latin typeface="Arial" panose="020B0604020202020204" pitchFamily="34" charset="0"/>
                <a:cs typeface="Arial" panose="020B0604020202020204" pitchFamily="34" charset="0"/>
              </a:rPr>
              <a:t>Personal leadership is the ability to take responsibility for all aspects of your life and leading it in the direction that is best for you. </a:t>
            </a:r>
          </a:p>
          <a:p>
            <a:pPr>
              <a:lnSpc>
                <a:spcPct val="100000"/>
              </a:lnSpc>
            </a:pPr>
            <a:r>
              <a:rPr lang="en-GB" b="0" i="0" dirty="0">
                <a:effectLst/>
                <a:latin typeface="Arial" panose="020B0604020202020204" pitchFamily="34" charset="0"/>
                <a:cs typeface="Arial" panose="020B0604020202020204" pitchFamily="34" charset="0"/>
              </a:rPr>
              <a:t>It makes you responsible, organised and accountable to the goals you set.</a:t>
            </a:r>
          </a:p>
          <a:p>
            <a:pPr>
              <a:lnSpc>
                <a:spcPct val="100000"/>
              </a:lnSpc>
            </a:pPr>
            <a:r>
              <a:rPr lang="en-GB" b="0" i="1" dirty="0">
                <a:effectLst/>
                <a:latin typeface="Arial" panose="020B0604020202020204" pitchFamily="34" charset="0"/>
                <a:cs typeface="Arial" panose="020B0604020202020204" pitchFamily="34" charset="0"/>
              </a:rPr>
              <a:t>According to Calvert (2014), </a:t>
            </a:r>
            <a:r>
              <a:rPr lang="en-GB" b="0" i="0" dirty="0">
                <a:effectLst/>
                <a:latin typeface="Arial" panose="020B0604020202020204" pitchFamily="34" charset="0"/>
                <a:cs typeface="Arial" panose="020B0604020202020204" pitchFamily="34" charset="0"/>
              </a:rPr>
              <a:t>Successful Leaders </a:t>
            </a:r>
            <a:r>
              <a:rPr lang="en-GB" b="0" i="1" dirty="0">
                <a:effectLst/>
                <a:latin typeface="Arial" panose="020B0604020202020204" pitchFamily="34" charset="0"/>
                <a:cs typeface="Arial" panose="020B0604020202020204" pitchFamily="34" charset="0"/>
              </a:rPr>
              <a:t> </a:t>
            </a:r>
            <a:r>
              <a:rPr lang="en-GB" b="1" i="0" dirty="0">
                <a:effectLst/>
                <a:latin typeface="Arial" panose="020B0604020202020204" pitchFamily="34" charset="0"/>
                <a:cs typeface="Arial" panose="020B0604020202020204" pitchFamily="34" charset="0"/>
              </a:rPr>
              <a:t>know</a:t>
            </a:r>
            <a:r>
              <a:rPr lang="en-GB" b="0" i="1" dirty="0">
                <a:effectLst/>
                <a:latin typeface="Arial" panose="020B0604020202020204" pitchFamily="34" charset="0"/>
                <a:cs typeface="Arial" panose="020B0604020202020204" pitchFamily="34" charset="0"/>
              </a:rPr>
              <a:t> </a:t>
            </a:r>
            <a:r>
              <a:rPr lang="en-GB" b="0" i="0" dirty="0">
                <a:effectLst/>
                <a:latin typeface="Arial" panose="020B0604020202020204" pitchFamily="34" charset="0"/>
                <a:cs typeface="Arial" panose="020B0604020202020204" pitchFamily="34" charset="0"/>
              </a:rPr>
              <a:t> their Personal Leadership Philosophy (PLP)</a:t>
            </a:r>
            <a:r>
              <a:rPr lang="en-GB" b="0" i="1" dirty="0">
                <a:effectLst/>
                <a:latin typeface="Arial" panose="020B0604020202020204" pitchFamily="34" charset="0"/>
                <a:cs typeface="Arial" panose="020B0604020202020204" pitchFamily="34" charset="0"/>
              </a:rPr>
              <a:t> </a:t>
            </a:r>
            <a:r>
              <a:rPr lang="en-GB" b="1" i="0" dirty="0">
                <a:effectLst/>
                <a:latin typeface="Arial" panose="020B0604020202020204" pitchFamily="34" charset="0"/>
                <a:cs typeface="Arial" panose="020B0604020202020204" pitchFamily="34" charset="0"/>
              </a:rPr>
              <a:t> </a:t>
            </a:r>
            <a:r>
              <a:rPr lang="en-GB" b="0" i="1" dirty="0">
                <a:effectLst/>
                <a:latin typeface="Arial" panose="020B0604020202020204" pitchFamily="34" charset="0"/>
                <a:cs typeface="Arial" panose="020B0604020202020204" pitchFamily="34" charset="0"/>
              </a:rPr>
              <a:t> </a:t>
            </a:r>
            <a:r>
              <a:rPr lang="en-GB" b="0" i="0" dirty="0">
                <a:effectLst/>
                <a:latin typeface="Arial" panose="020B0604020202020204" pitchFamily="34" charset="0"/>
                <a:cs typeface="Arial" panose="020B0604020202020204" pitchFamily="34" charset="0"/>
              </a:rPr>
              <a:t>and communicate it by living it passionately everyday in all they say and do. They have taken the time to determine who they are, their values and priorities. They </a:t>
            </a:r>
            <a:r>
              <a:rPr lang="en-GB" b="0" i="1" dirty="0">
                <a:effectLst/>
                <a:latin typeface="Arial" panose="020B0604020202020204" pitchFamily="34" charset="0"/>
                <a:cs typeface="Arial" panose="020B0604020202020204" pitchFamily="34" charset="0"/>
              </a:rPr>
              <a:t> </a:t>
            </a:r>
            <a:r>
              <a:rPr lang="en-GB" b="1" i="0" dirty="0">
                <a:effectLst/>
                <a:latin typeface="Arial" panose="020B0604020202020204" pitchFamily="34" charset="0"/>
                <a:cs typeface="Arial" panose="020B0604020202020204" pitchFamily="34" charset="0"/>
              </a:rPr>
              <a:t>know</a:t>
            </a:r>
            <a:r>
              <a:rPr lang="en-GB" b="0" i="1" dirty="0">
                <a:effectLst/>
                <a:latin typeface="Arial" panose="020B0604020202020204" pitchFamily="34" charset="0"/>
                <a:cs typeface="Arial" panose="020B0604020202020204" pitchFamily="34" charset="0"/>
              </a:rPr>
              <a:t> </a:t>
            </a:r>
            <a:r>
              <a:rPr lang="en-GB" b="0" i="0" dirty="0">
                <a:effectLst/>
                <a:latin typeface="Arial" panose="020B0604020202020204" pitchFamily="34" charset="0"/>
                <a:cs typeface="Arial" panose="020B0604020202020204" pitchFamily="34" charset="0"/>
              </a:rPr>
              <a:t> their course...</a:t>
            </a:r>
            <a:endParaRPr lang="en-GB" dirty="0">
              <a:latin typeface="Arial" panose="020B0604020202020204" pitchFamily="34" charset="0"/>
              <a:cs typeface="Arial" panose="020B0604020202020204" pitchFamily="34" charset="0"/>
            </a:endParaRPr>
          </a:p>
        </p:txBody>
      </p:sp>
      <p:sp>
        <p:nvSpPr>
          <p:cNvPr id="13" name="Rectangle 12">
            <a:extLst>
              <a:ext uri="{FF2B5EF4-FFF2-40B4-BE49-F238E27FC236}">
                <a16:creationId xmlns:a16="http://schemas.microsoft.com/office/drawing/2014/main" id="{C1B60310-C5C3-46A0-A452-2A0B008434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3747203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E12B1-6E9A-4203-BD5B-43209CE1969A}"/>
              </a:ext>
            </a:extLst>
          </p:cNvPr>
          <p:cNvSpPr>
            <a:spLocks noGrp="1"/>
          </p:cNvSpPr>
          <p:nvPr>
            <p:ph type="title"/>
          </p:nvPr>
        </p:nvSpPr>
        <p:spPr/>
        <p:txBody>
          <a:bodyPr/>
          <a:lstStyle/>
          <a:p>
            <a:r>
              <a:rPr lang="en-GB" dirty="0"/>
              <a:t>Do you procrastinate?</a:t>
            </a:r>
          </a:p>
        </p:txBody>
      </p:sp>
      <mc:AlternateContent xmlns:mc="http://schemas.openxmlformats.org/markup-compatibility/2006">
        <mc:Choice xmlns:we="http://schemas.microsoft.com/office/webextensions/webextension/2010/11" xmlns:pca="http://schemas.microsoft.com/office/powerpoint/2013/contentapp" Requires="we pca">
          <p:graphicFrame>
            <p:nvGraphicFramePr>
              <p:cNvPr id="4" name="Content Placeholder 3">
                <a:extLst>
                  <a:ext uri="{FF2B5EF4-FFF2-40B4-BE49-F238E27FC236}">
                    <a16:creationId xmlns:a16="http://schemas.microsoft.com/office/drawing/2014/main" id="{D2EF9D61-CEF2-420B-A2AB-A16F9C76D955}"/>
                  </a:ext>
                </a:extLst>
              </p:cNvPr>
              <p:cNvGraphicFramePr>
                <a:graphicFrameLocks noGrp="1"/>
              </p:cNvGraphicFramePr>
              <p:nvPr>
                <p:ph idx="1"/>
              </p:nvPr>
            </p:nvGraphicFramePr>
            <p:xfrm>
              <a:off x="1096963" y="2108200"/>
              <a:ext cx="10058400" cy="3760788"/>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p:pic>
            <p:nvPicPr>
              <p:cNvPr id="4" name="Content Placeholder 3">
                <a:extLst>
                  <a:ext uri="{FF2B5EF4-FFF2-40B4-BE49-F238E27FC236}">
                    <a16:creationId xmlns:a16="http://schemas.microsoft.com/office/drawing/2014/main" id="{D2EF9D61-CEF2-420B-A2AB-A16F9C76D955}"/>
                  </a:ext>
                </a:extLst>
              </p:cNvPr>
              <p:cNvPicPr>
                <a:picLocks noGrp="1" noRot="1" noChangeAspect="1" noMove="1" noResize="1" noEditPoints="1" noAdjustHandles="1" noChangeArrowheads="1" noChangeShapeType="1"/>
              </p:cNvPicPr>
              <p:nvPr/>
            </p:nvPicPr>
            <p:blipFill>
              <a:blip r:embed="rId3"/>
              <a:stretch>
                <a:fillRect/>
              </a:stretch>
            </p:blipFill>
            <p:spPr>
              <a:xfrm>
                <a:off x="1096963" y="2108200"/>
                <a:ext cx="10058400" cy="3760788"/>
              </a:xfrm>
              <a:prstGeom prst="rect">
                <a:avLst/>
              </a:prstGeom>
            </p:spPr>
          </p:pic>
        </mc:Fallback>
      </mc:AlternateContent>
    </p:spTree>
    <p:extLst>
      <p:ext uri="{BB962C8B-B14F-4D97-AF65-F5344CB8AC3E}">
        <p14:creationId xmlns:p14="http://schemas.microsoft.com/office/powerpoint/2010/main" val="1606026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F9BE4-514F-4439-ADA0-7321DF022BD9}"/>
              </a:ext>
            </a:extLst>
          </p:cNvPr>
          <p:cNvSpPr>
            <a:spLocks noGrp="1"/>
          </p:cNvSpPr>
          <p:nvPr>
            <p:ph type="title"/>
          </p:nvPr>
        </p:nvSpPr>
        <p:spPr/>
        <p:txBody>
          <a:bodyPr/>
          <a:lstStyle/>
          <a:p>
            <a:r>
              <a:rPr lang="en-GB" dirty="0"/>
              <a:t>Academic Procrastination – How do we manage this?</a:t>
            </a:r>
          </a:p>
        </p:txBody>
      </p:sp>
      <p:sp>
        <p:nvSpPr>
          <p:cNvPr id="6" name="TextBox 5">
            <a:extLst>
              <a:ext uri="{FF2B5EF4-FFF2-40B4-BE49-F238E27FC236}">
                <a16:creationId xmlns:a16="http://schemas.microsoft.com/office/drawing/2014/main" id="{E7EABFE0-559C-4BFE-ACBF-FCF7C2A9CEF7}"/>
              </a:ext>
            </a:extLst>
          </p:cNvPr>
          <p:cNvSpPr txBox="1"/>
          <p:nvPr/>
        </p:nvSpPr>
        <p:spPr>
          <a:xfrm>
            <a:off x="1097280" y="5550213"/>
            <a:ext cx="6097136" cy="369332"/>
          </a:xfrm>
          <a:prstGeom prst="rect">
            <a:avLst/>
          </a:prstGeom>
          <a:noFill/>
        </p:spPr>
        <p:txBody>
          <a:bodyPr wrap="square">
            <a:spAutoFit/>
          </a:bodyPr>
          <a:lstStyle/>
          <a:p>
            <a:r>
              <a:rPr lang="en-GB" dirty="0">
                <a:hlinkClick r:id="rId3"/>
              </a:rPr>
              <a:t>Academic Procrastination.pdf</a:t>
            </a:r>
            <a:endParaRPr lang="en-GB" dirty="0"/>
          </a:p>
        </p:txBody>
      </p:sp>
      <p:sp>
        <p:nvSpPr>
          <p:cNvPr id="8" name="TextBox 7">
            <a:extLst>
              <a:ext uri="{FF2B5EF4-FFF2-40B4-BE49-F238E27FC236}">
                <a16:creationId xmlns:a16="http://schemas.microsoft.com/office/drawing/2014/main" id="{20A54DD5-E4B4-4966-9E08-458676A7276C}"/>
              </a:ext>
            </a:extLst>
          </p:cNvPr>
          <p:cNvSpPr txBox="1"/>
          <p:nvPr/>
        </p:nvSpPr>
        <p:spPr>
          <a:xfrm>
            <a:off x="1097280" y="2421563"/>
            <a:ext cx="3168027" cy="2246769"/>
          </a:xfrm>
          <a:prstGeom prst="rect">
            <a:avLst/>
          </a:prstGeom>
          <a:noFill/>
        </p:spPr>
        <p:txBody>
          <a:bodyPr wrap="square" rtlCol="0">
            <a:spAutoFit/>
          </a:bodyPr>
          <a:lstStyle/>
          <a:p>
            <a:r>
              <a:rPr lang="en-GB" sz="2000" b="1" dirty="0">
                <a:latin typeface="Arial" panose="020B0604020202020204" pitchFamily="34" charset="0"/>
                <a:cs typeface="Arial" panose="020B0604020202020204" pitchFamily="34" charset="0"/>
              </a:rPr>
              <a:t>55 days per year are wasted on procrastinating – potentially wasting 218 minutes doing unimportant things (</a:t>
            </a:r>
            <a:r>
              <a:rPr lang="en-GB" sz="2000" b="1" dirty="0" err="1">
                <a:latin typeface="Arial" panose="020B0604020202020204" pitchFamily="34" charset="0"/>
                <a:cs typeface="Arial" panose="020B0604020202020204" pitchFamily="34" charset="0"/>
              </a:rPr>
              <a:t>Alik</a:t>
            </a:r>
            <a:r>
              <a:rPr lang="en-GB" sz="2000" b="1" dirty="0">
                <a:latin typeface="Arial" panose="020B0604020202020204" pitchFamily="34" charset="0"/>
                <a:cs typeface="Arial" panose="020B0604020202020204" pitchFamily="34" charset="0"/>
              </a:rPr>
              <a:t>, 2015)</a:t>
            </a:r>
          </a:p>
        </p:txBody>
      </p:sp>
      <mc:AlternateContent xmlns:mc="http://schemas.openxmlformats.org/markup-compatibility/2006">
        <mc:Choice xmlns:am3d="http://schemas.microsoft.com/office/drawing/2017/model3d" Requires="am3d">
          <p:graphicFrame>
            <p:nvGraphicFramePr>
              <p:cNvPr id="9" name="3D Model 8" descr="Wall clock">
                <a:extLst>
                  <a:ext uri="{FF2B5EF4-FFF2-40B4-BE49-F238E27FC236}">
                    <a16:creationId xmlns:a16="http://schemas.microsoft.com/office/drawing/2014/main" id="{7D253374-5BD0-49AB-8D84-D79FCA6C40E5}"/>
                  </a:ext>
                </a:extLst>
              </p:cNvPr>
              <p:cNvGraphicFramePr>
                <a:graphicFrameLocks noChangeAspect="1"/>
              </p:cNvGraphicFramePr>
              <p:nvPr>
                <p:extLst>
                  <p:ext uri="{D42A27DB-BD31-4B8C-83A1-F6EECF244321}">
                    <p14:modId xmlns:p14="http://schemas.microsoft.com/office/powerpoint/2010/main" val="901825332"/>
                  </p:ext>
                </p:extLst>
              </p:nvPr>
            </p:nvGraphicFramePr>
            <p:xfrm>
              <a:off x="6996406" y="2091682"/>
              <a:ext cx="3643195" cy="3643196"/>
            </p:xfrm>
            <a:graphic>
              <a:graphicData uri="http://schemas.microsoft.com/office/drawing/2017/model3d">
                <am3d:model3d r:embed="rId4">
                  <am3d:spPr>
                    <a:xfrm>
                      <a:off x="0" y="0"/>
                      <a:ext cx="3643195" cy="3643196"/>
                    </a:xfrm>
                    <a:prstGeom prst="rect">
                      <a:avLst/>
                    </a:prstGeom>
                  </am3d:spPr>
                  <am3d:camera>
                    <am3d:pos x="0" y="0" z="66748509"/>
                    <am3d:up dx="0" dy="36000000" dz="0"/>
                    <am3d:lookAt x="0" y="0" z="0"/>
                    <am3d:perspective fov="2700000"/>
                  </am3d:camera>
                  <am3d:trans>
                    <am3d:meterPerModelUnit n="10240046" d="1000000"/>
                    <am3d:preTrans dx="5" dy="-17999694" dz="-2114943"/>
                    <am3d:scale>
                      <am3d:sx n="1000000" d="1000000"/>
                      <am3d:sy n="1000000" d="1000000"/>
                      <am3d:sz n="1000000" d="1000000"/>
                    </am3d:scale>
                    <am3d:rot/>
                    <am3d:postTrans dx="0" dy="0" dz="0"/>
                  </am3d:trans>
                  <am3d:raster rName="Office3DRenderer" rVer="16.0.8326">
                    <am3d:blip r:embed="rId5"/>
                  </am3d:raster>
                  <am3d:objViewport viewportSz="5418666"/>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9" name="3D Model 8" descr="Wall clock">
                <a:extLst>
                  <a:ext uri="{FF2B5EF4-FFF2-40B4-BE49-F238E27FC236}">
                    <a16:creationId xmlns:a16="http://schemas.microsoft.com/office/drawing/2014/main" id="{7D253374-5BD0-49AB-8D84-D79FCA6C40E5}"/>
                  </a:ext>
                </a:extLst>
              </p:cNvPr>
              <p:cNvPicPr>
                <a:picLocks noGrp="1" noRot="1" noChangeAspect="1" noMove="1" noResize="1" noEditPoints="1" noAdjustHandles="1" noChangeArrowheads="1" noChangeShapeType="1" noCrop="1"/>
              </p:cNvPicPr>
              <p:nvPr/>
            </p:nvPicPr>
            <p:blipFill>
              <a:blip r:embed="rId5"/>
              <a:stretch>
                <a:fillRect/>
              </a:stretch>
            </p:blipFill>
            <p:spPr>
              <a:xfrm>
                <a:off x="6996406" y="2091682"/>
                <a:ext cx="3643195" cy="3643196"/>
              </a:xfrm>
              <a:prstGeom prst="rect">
                <a:avLst/>
              </a:prstGeom>
            </p:spPr>
          </p:pic>
        </mc:Fallback>
      </mc:AlternateContent>
      <p:sp>
        <p:nvSpPr>
          <p:cNvPr id="11" name="Content Placeholder 10">
            <a:extLst>
              <a:ext uri="{FF2B5EF4-FFF2-40B4-BE49-F238E27FC236}">
                <a16:creationId xmlns:a16="http://schemas.microsoft.com/office/drawing/2014/main" id="{FDA6D96C-8E07-48E7-A4AB-A30A67AE55B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5685696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E16C4-FCBC-4FCE-AB3E-213810314625}"/>
              </a:ext>
            </a:extLst>
          </p:cNvPr>
          <p:cNvSpPr>
            <a:spLocks noGrp="1"/>
          </p:cNvSpPr>
          <p:nvPr>
            <p:ph type="title"/>
          </p:nvPr>
        </p:nvSpPr>
        <p:spPr/>
        <p:txBody>
          <a:bodyPr/>
          <a:lstStyle/>
          <a:p>
            <a:r>
              <a:rPr lang="en-GB" dirty="0"/>
              <a:t>What causes you to procrastinate? List up to three activities</a:t>
            </a:r>
          </a:p>
        </p:txBody>
      </p:sp>
      <mc:AlternateContent xmlns:mc="http://schemas.openxmlformats.org/markup-compatibility/2006" xmlns:we="http://schemas.microsoft.com/office/webextensions/webextension/2010/11" xmlns:pca="http://schemas.microsoft.com/office/powerpoint/2013/contentapp">
        <mc:Choice Requires="we pca">
          <p:graphicFrame>
            <p:nvGraphicFramePr>
              <p:cNvPr id="4" name="Content Placeholder 3">
                <a:extLst>
                  <a:ext uri="{FF2B5EF4-FFF2-40B4-BE49-F238E27FC236}">
                    <a16:creationId xmlns:a16="http://schemas.microsoft.com/office/drawing/2014/main" id="{BB8FC065-F661-4478-8A82-FE33B20339CC}"/>
                  </a:ext>
                </a:extLst>
              </p:cNvPr>
              <p:cNvGraphicFramePr>
                <a:graphicFrameLocks noGrp="1"/>
              </p:cNvGraphicFramePr>
              <p:nvPr>
                <p:ph idx="1"/>
              </p:nvPr>
            </p:nvGraphicFramePr>
            <p:xfrm>
              <a:off x="1096963" y="2108200"/>
              <a:ext cx="10058400" cy="3760788"/>
            </p:xfrm>
            <a:graphic>
              <a:graphicData uri="http://schemas.microsoft.com/office/webextensions/webextension/2010/11">
                <we:webextensionref xmlns:we="http://schemas.microsoft.com/office/webextensions/webextension/2010/11" xmlns:r="http://schemas.openxmlformats.org/officeDocument/2006/relationships" r:id="rId2"/>
              </a:graphicData>
            </a:graphic>
          </p:graphicFrame>
        </mc:Choice>
        <mc:Fallback xmlns="">
          <p:pic>
            <p:nvPicPr>
              <p:cNvPr id="4" name="Content Placeholder 3">
                <a:extLst>
                  <a:ext uri="{FF2B5EF4-FFF2-40B4-BE49-F238E27FC236}">
                    <a16:creationId xmlns:a16="http://schemas.microsoft.com/office/drawing/2014/main" id="{BB8FC065-F661-4478-8A82-FE33B20339CC}"/>
                  </a:ext>
                </a:extLst>
              </p:cNvPr>
              <p:cNvPicPr>
                <a:picLocks noGrp="1" noRot="1" noChangeAspect="1" noMove="1" noResize="1" noEditPoints="1" noAdjustHandles="1" noChangeArrowheads="1" noChangeShapeType="1"/>
              </p:cNvPicPr>
              <p:nvPr/>
            </p:nvPicPr>
            <p:blipFill>
              <a:blip r:embed="rId3"/>
              <a:stretch>
                <a:fillRect/>
              </a:stretch>
            </p:blipFill>
            <p:spPr>
              <a:xfrm>
                <a:off x="1096963" y="2108200"/>
                <a:ext cx="10058400" cy="3760788"/>
              </a:xfrm>
              <a:prstGeom prst="rect">
                <a:avLst/>
              </a:prstGeom>
            </p:spPr>
          </p:pic>
        </mc:Fallback>
      </mc:AlternateContent>
    </p:spTree>
    <p:extLst>
      <p:ext uri="{BB962C8B-B14F-4D97-AF65-F5344CB8AC3E}">
        <p14:creationId xmlns:p14="http://schemas.microsoft.com/office/powerpoint/2010/main" val="15487467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A0B9ACD-219D-47F5-B43A-AD77D2A7BE60}"/>
              </a:ext>
            </a:extLst>
          </p:cNvPr>
          <p:cNvPicPr>
            <a:picLocks noGrp="1" noChangeAspect="1"/>
          </p:cNvPicPr>
          <p:nvPr>
            <p:ph idx="1"/>
          </p:nvPr>
        </p:nvPicPr>
        <p:blipFill rotWithShape="1">
          <a:blip r:embed="rId3"/>
          <a:srcRect t="-1" b="909"/>
          <a:stretch/>
        </p:blipFill>
        <p:spPr>
          <a:xfrm>
            <a:off x="665018" y="21415"/>
            <a:ext cx="10797045" cy="6815171"/>
          </a:xfrm>
          <a:prstGeom prst="rect">
            <a:avLst/>
          </a:prstGeom>
        </p:spPr>
      </p:pic>
      <p:sp>
        <p:nvSpPr>
          <p:cNvPr id="5" name="TextBox 4">
            <a:extLst>
              <a:ext uri="{FF2B5EF4-FFF2-40B4-BE49-F238E27FC236}">
                <a16:creationId xmlns:a16="http://schemas.microsoft.com/office/drawing/2014/main" id="{8CFFCF74-2725-44D2-9323-C5103260AEA2}"/>
              </a:ext>
            </a:extLst>
          </p:cNvPr>
          <p:cNvSpPr txBox="1"/>
          <p:nvPr/>
        </p:nvSpPr>
        <p:spPr>
          <a:xfrm>
            <a:off x="10605654" y="6190254"/>
            <a:ext cx="1842655" cy="646331"/>
          </a:xfrm>
          <a:prstGeom prst="rect">
            <a:avLst/>
          </a:prstGeom>
          <a:noFill/>
        </p:spPr>
        <p:txBody>
          <a:bodyPr wrap="square" rtlCol="0">
            <a:spAutoFit/>
          </a:bodyPr>
          <a:lstStyle/>
          <a:p>
            <a:r>
              <a:rPr lang="en-GB" dirty="0"/>
              <a:t>Image: </a:t>
            </a:r>
            <a:r>
              <a:rPr lang="en-GB" dirty="0" err="1"/>
              <a:t>Riopel</a:t>
            </a:r>
            <a:r>
              <a:rPr lang="en-GB" dirty="0"/>
              <a:t>, (2019)</a:t>
            </a:r>
          </a:p>
        </p:txBody>
      </p:sp>
    </p:spTree>
    <p:extLst>
      <p:ext uri="{BB962C8B-B14F-4D97-AF65-F5344CB8AC3E}">
        <p14:creationId xmlns:p14="http://schemas.microsoft.com/office/powerpoint/2010/main" val="2416556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960CE4-4C8C-4591-99E5-B284D8BC5EFF}"/>
              </a:ext>
            </a:extLst>
          </p:cNvPr>
          <p:cNvSpPr>
            <a:spLocks noGrp="1"/>
          </p:cNvSpPr>
          <p:nvPr>
            <p:ph type="title"/>
          </p:nvPr>
        </p:nvSpPr>
        <p:spPr>
          <a:xfrm>
            <a:off x="5117309" y="634946"/>
            <a:ext cx="6432434" cy="1450757"/>
          </a:xfrm>
        </p:spPr>
        <p:txBody>
          <a:bodyPr>
            <a:normAutofit/>
          </a:bodyPr>
          <a:lstStyle/>
          <a:p>
            <a:r>
              <a:rPr lang="en-GB" dirty="0"/>
              <a:t>Self Management</a:t>
            </a:r>
          </a:p>
        </p:txBody>
      </p:sp>
      <p:pic>
        <p:nvPicPr>
          <p:cNvPr id="4" name="Picture 2" descr="What is self-management?">
            <a:extLst>
              <a:ext uri="{FF2B5EF4-FFF2-40B4-BE49-F238E27FC236}">
                <a16:creationId xmlns:a16="http://schemas.microsoft.com/office/drawing/2014/main" id="{D9535398-2BA9-4EBE-8559-5F85359FCAD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044" r="-1" b="-1"/>
          <a:stretch/>
        </p:blipFill>
        <p:spPr bwMode="auto">
          <a:xfrm>
            <a:off x="633999" y="640081"/>
            <a:ext cx="4001315" cy="5314406"/>
          </a:xfrm>
          <a:prstGeom prst="rect">
            <a:avLst/>
          </a:prstGeom>
          <a:noFill/>
          <a:extLst>
            <a:ext uri="{909E8E84-426E-40DD-AFC4-6F175D3DCCD1}">
              <a14:hiddenFill xmlns:a14="http://schemas.microsoft.com/office/drawing/2010/main">
                <a:solidFill>
                  <a:srgbClr val="FFFFFF"/>
                </a:solidFill>
              </a14:hiddenFill>
            </a:ext>
          </a:extLst>
        </p:spPr>
      </p:pic>
      <p:cxnSp>
        <p:nvCxnSpPr>
          <p:cNvPr id="11" name="Straight Connector 10">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180720" y="2267421"/>
            <a:ext cx="603504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A749C63B-EFA4-4E2E-9731-144C6A4F3C22}"/>
              </a:ext>
            </a:extLst>
          </p:cNvPr>
          <p:cNvPicPr>
            <a:picLocks noGrp="1" noChangeAspect="1"/>
          </p:cNvPicPr>
          <p:nvPr>
            <p:ph idx="1"/>
          </p:nvPr>
        </p:nvPicPr>
        <p:blipFill>
          <a:blip r:embed="rId4"/>
          <a:stretch>
            <a:fillRect/>
          </a:stretch>
        </p:blipFill>
        <p:spPr>
          <a:xfrm>
            <a:off x="5866168" y="2406650"/>
            <a:ext cx="4934826" cy="3462338"/>
          </a:xfrm>
          <a:prstGeom prst="rect">
            <a:avLst/>
          </a:prstGeom>
        </p:spPr>
      </p:pic>
      <p:sp>
        <p:nvSpPr>
          <p:cNvPr id="13" name="Rectangle 12">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590858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6">
            <a:extLst>
              <a:ext uri="{FF2B5EF4-FFF2-40B4-BE49-F238E27FC236}">
                <a16:creationId xmlns:a16="http://schemas.microsoft.com/office/drawing/2014/main" id="{41497DE5-0939-4D1D-9350-0C5E1B209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8">
            <a:extLst>
              <a:ext uri="{FF2B5EF4-FFF2-40B4-BE49-F238E27FC236}">
                <a16:creationId xmlns:a16="http://schemas.microsoft.com/office/drawing/2014/main" id="{5CCC70ED-6C63-4537-B7EB-51990D6C0A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8724" y="457200"/>
            <a:ext cx="11274552" cy="594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76E24C1-2968-40DC-A36E-F6B85F0F07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732" y="521208"/>
            <a:ext cx="11146536" cy="58155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D32CF643-D81E-403F-8623-ABF5EDB28707}"/>
              </a:ext>
            </a:extLst>
          </p:cNvPr>
          <p:cNvPicPr>
            <a:picLocks noChangeAspect="1"/>
          </p:cNvPicPr>
          <p:nvPr/>
        </p:nvPicPr>
        <p:blipFill>
          <a:blip r:embed="rId3"/>
          <a:stretch>
            <a:fillRect/>
          </a:stretch>
        </p:blipFill>
        <p:spPr>
          <a:xfrm>
            <a:off x="3507491" y="905933"/>
            <a:ext cx="5209022" cy="5039728"/>
          </a:xfrm>
          <a:prstGeom prst="rect">
            <a:avLst/>
          </a:prstGeom>
        </p:spPr>
      </p:pic>
    </p:spTree>
    <p:extLst>
      <p:ext uri="{BB962C8B-B14F-4D97-AF65-F5344CB8AC3E}">
        <p14:creationId xmlns:p14="http://schemas.microsoft.com/office/powerpoint/2010/main" val="14018148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AB6E427-3F73-4C06-A5D5-AE52C3883B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73" name="Rectangle 72">
            <a:extLst>
              <a:ext uri="{FF2B5EF4-FFF2-40B4-BE49-F238E27FC236}">
                <a16:creationId xmlns:a16="http://schemas.microsoft.com/office/drawing/2014/main" id="{D8C9BDAA-0390-4B39-9B5C-BC95E5120D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9919" cy="6858000"/>
          </a:xfrm>
          <a:prstGeom prst="rect">
            <a:avLst/>
          </a:prstGeom>
          <a:solidFill>
            <a:srgbClr val="4B593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B1109DF3-F873-4A70-A364-B90BECBA0135}"/>
              </a:ext>
            </a:extLst>
          </p:cNvPr>
          <p:cNvSpPr>
            <a:spLocks noGrp="1"/>
          </p:cNvSpPr>
          <p:nvPr>
            <p:ph type="title"/>
          </p:nvPr>
        </p:nvSpPr>
        <p:spPr>
          <a:xfrm>
            <a:off x="492370" y="516836"/>
            <a:ext cx="3084844" cy="1961086"/>
          </a:xfrm>
        </p:spPr>
        <p:txBody>
          <a:bodyPr>
            <a:normAutofit/>
          </a:bodyPr>
          <a:lstStyle/>
          <a:p>
            <a:r>
              <a:rPr lang="en-GB" sz="3700" dirty="0">
                <a:solidFill>
                  <a:srgbClr val="FFFFFF"/>
                </a:solidFill>
                <a:latin typeface="Roboto" panose="02000000000000000000" pitchFamily="2" charset="0"/>
              </a:rPr>
              <a:t>S</a:t>
            </a:r>
            <a:r>
              <a:rPr lang="en-GB" sz="3700" b="0" i="0" dirty="0">
                <a:solidFill>
                  <a:srgbClr val="FFFFFF"/>
                </a:solidFill>
                <a:effectLst/>
                <a:latin typeface="Roboto" panose="02000000000000000000" pitchFamily="2" charset="0"/>
              </a:rPr>
              <a:t>elf-management</a:t>
            </a:r>
            <a:br>
              <a:rPr lang="en-GB" sz="3700" b="0" i="0" dirty="0">
                <a:solidFill>
                  <a:srgbClr val="FFFFFF"/>
                </a:solidFill>
                <a:effectLst/>
                <a:latin typeface="Roboto" panose="02000000000000000000" pitchFamily="2" charset="0"/>
              </a:rPr>
            </a:br>
            <a:endParaRPr lang="en-GB" sz="3700" dirty="0">
              <a:solidFill>
                <a:srgbClr val="FFFFFF"/>
              </a:solidFill>
            </a:endParaRPr>
          </a:p>
        </p:txBody>
      </p:sp>
      <p:cxnSp>
        <p:nvCxnSpPr>
          <p:cNvPr id="75" name="Straight Connector 74">
            <a:extLst>
              <a:ext uri="{FF2B5EF4-FFF2-40B4-BE49-F238E27FC236}">
                <a16:creationId xmlns:a16="http://schemas.microsoft.com/office/drawing/2014/main" id="{E04A321A-A039-4720-87B4-66A4210E0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71752" y="2638787"/>
            <a:ext cx="27432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6916CD9-6380-4704-8303-4BD2734554AE}"/>
              </a:ext>
            </a:extLst>
          </p:cNvPr>
          <p:cNvSpPr>
            <a:spLocks noGrp="1"/>
          </p:cNvSpPr>
          <p:nvPr>
            <p:ph idx="1"/>
          </p:nvPr>
        </p:nvSpPr>
        <p:spPr>
          <a:xfrm>
            <a:off x="571752" y="2799654"/>
            <a:ext cx="3005462" cy="3189665"/>
          </a:xfrm>
        </p:spPr>
        <p:txBody>
          <a:bodyPr>
            <a:normAutofit/>
          </a:bodyPr>
          <a:lstStyle/>
          <a:p>
            <a:pPr rtl="0" fontAlgn="t"/>
            <a:r>
              <a:rPr lang="en-GB" sz="1800" b="0" i="0">
                <a:solidFill>
                  <a:srgbClr val="FFFFFF"/>
                </a:solidFill>
                <a:effectLst/>
                <a:latin typeface="Roboto" panose="02000000000000000000" pitchFamily="2" charset="0"/>
              </a:rPr>
              <a:t>[self-management]</a:t>
            </a:r>
          </a:p>
          <a:p>
            <a:r>
              <a:rPr lang="en-GB" sz="1800" b="0" i="0">
                <a:solidFill>
                  <a:srgbClr val="FFFFFF"/>
                </a:solidFill>
                <a:effectLst/>
                <a:latin typeface="Arial" panose="020B0604020202020204" pitchFamily="34" charset="0"/>
              </a:rPr>
              <a:t>NOUN</a:t>
            </a:r>
          </a:p>
          <a:p>
            <a:pPr>
              <a:buFont typeface="+mj-lt"/>
              <a:buAutoNum type="arabicPeriod"/>
            </a:pPr>
            <a:r>
              <a:rPr lang="en-GB" sz="1800" b="0" i="0">
                <a:solidFill>
                  <a:srgbClr val="FFFFFF"/>
                </a:solidFill>
                <a:effectLst/>
                <a:latin typeface="Roboto" panose="02000000000000000000" pitchFamily="2" charset="0"/>
              </a:rPr>
              <a:t>management of or by oneself; the taking of responsibility for one's own behaviour and well-being.</a:t>
            </a:r>
          </a:p>
          <a:p>
            <a:endParaRPr lang="en-GB" sz="1800">
              <a:solidFill>
                <a:srgbClr val="FFFFFF"/>
              </a:solidFill>
            </a:endParaRPr>
          </a:p>
        </p:txBody>
      </p:sp>
      <p:pic>
        <p:nvPicPr>
          <p:cNvPr id="1026" name="Picture 2" descr="See the source image">
            <a:extLst>
              <a:ext uri="{FF2B5EF4-FFF2-40B4-BE49-F238E27FC236}">
                <a16:creationId xmlns:a16="http://schemas.microsoft.com/office/drawing/2014/main" id="{BD013BFB-3AA5-4075-BB3F-68CFA8D94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42017" y="964695"/>
            <a:ext cx="6798082" cy="4928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11993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10" name="Straight Connector 9">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8C6E698C-8155-4B8B-BDC9-B7299772B5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5DCDF1-1937-4DAE-B785-B27911D54A5A}"/>
              </a:ext>
            </a:extLst>
          </p:cNvPr>
          <p:cNvSpPr>
            <a:spLocks noGrp="1"/>
          </p:cNvSpPr>
          <p:nvPr>
            <p:ph type="title"/>
          </p:nvPr>
        </p:nvSpPr>
        <p:spPr>
          <a:xfrm>
            <a:off x="965201" y="643467"/>
            <a:ext cx="6255026" cy="5054008"/>
          </a:xfrm>
        </p:spPr>
        <p:txBody>
          <a:bodyPr vert="horz" lIns="91440" tIns="45720" rIns="91440" bIns="45720" rtlCol="0" anchor="ctr">
            <a:normAutofit/>
          </a:bodyPr>
          <a:lstStyle/>
          <a:p>
            <a:pPr algn="r"/>
            <a:r>
              <a:rPr lang="en-US" sz="8000" dirty="0">
                <a:solidFill>
                  <a:schemeClr val="tx1">
                    <a:lumMod val="85000"/>
                    <a:lumOff val="15000"/>
                  </a:schemeClr>
                </a:solidFill>
              </a:rPr>
              <a:t>Fawlty Towers – Fire Drill</a:t>
            </a:r>
          </a:p>
        </p:txBody>
      </p:sp>
      <p:sp>
        <p:nvSpPr>
          <p:cNvPr id="3" name="Content Placeholder 2">
            <a:extLst>
              <a:ext uri="{FF2B5EF4-FFF2-40B4-BE49-F238E27FC236}">
                <a16:creationId xmlns:a16="http://schemas.microsoft.com/office/drawing/2014/main" id="{241F50D2-6A18-4940-BBDB-0CBD7F03B47D}"/>
              </a:ext>
            </a:extLst>
          </p:cNvPr>
          <p:cNvSpPr>
            <a:spLocks noGrp="1"/>
          </p:cNvSpPr>
          <p:nvPr>
            <p:ph idx="1"/>
          </p:nvPr>
        </p:nvSpPr>
        <p:spPr>
          <a:xfrm>
            <a:off x="7870995" y="643467"/>
            <a:ext cx="3341488" cy="5054008"/>
          </a:xfrm>
        </p:spPr>
        <p:txBody>
          <a:bodyPr vert="horz" lIns="91440" tIns="45720" rIns="91440" bIns="45720" rtlCol="0" anchor="ctr">
            <a:normAutofit/>
          </a:bodyPr>
          <a:lstStyle/>
          <a:p>
            <a:pPr marL="0" indent="0">
              <a:lnSpc>
                <a:spcPct val="100000"/>
              </a:lnSpc>
              <a:buNone/>
            </a:pPr>
            <a:r>
              <a:rPr lang="en-US" sz="2400" cap="all" spc="200">
                <a:solidFill>
                  <a:schemeClr val="tx1"/>
                </a:solidFill>
                <a:hlinkClick r:id="rId3"/>
              </a:rPr>
              <a:t>Fawlty Towers: Fire drill - YouTube</a:t>
            </a:r>
            <a:endParaRPr lang="en-US" sz="2400" cap="all" spc="200">
              <a:solidFill>
                <a:schemeClr val="tx1"/>
              </a:solidFill>
            </a:endParaRPr>
          </a:p>
        </p:txBody>
      </p:sp>
      <p:cxnSp>
        <p:nvCxnSpPr>
          <p:cNvPr id="14" name="Straight Connector 13">
            <a:extLst>
              <a:ext uri="{FF2B5EF4-FFF2-40B4-BE49-F238E27FC236}">
                <a16:creationId xmlns:a16="http://schemas.microsoft.com/office/drawing/2014/main" id="{09525C9A-1972-4836-BA7A-706C946EF4D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534656" y="1391367"/>
            <a:ext cx="0" cy="3558208"/>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id="{B624C8D3-B9AD-4F4F-8554-4EAF3724D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745746446"/>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D802E5-99A5-4EB4-B096-09B0AC85D0CC}"/>
              </a:ext>
            </a:extLst>
          </p:cNvPr>
          <p:cNvSpPr>
            <a:spLocks noGrp="1"/>
          </p:cNvSpPr>
          <p:nvPr>
            <p:ph type="title"/>
          </p:nvPr>
        </p:nvSpPr>
        <p:spPr/>
        <p:txBody>
          <a:bodyPr/>
          <a:lstStyle/>
          <a:p>
            <a:r>
              <a:rPr lang="en-GB" dirty="0"/>
              <a:t>Emotional Intelligence</a:t>
            </a:r>
          </a:p>
        </p:txBody>
      </p:sp>
      <p:sp>
        <p:nvSpPr>
          <p:cNvPr id="3" name="Content Placeholder 2">
            <a:extLst>
              <a:ext uri="{FF2B5EF4-FFF2-40B4-BE49-F238E27FC236}">
                <a16:creationId xmlns:a16="http://schemas.microsoft.com/office/drawing/2014/main" id="{56A4AC05-491F-4BF4-B484-49418B9C5AB7}"/>
              </a:ext>
            </a:extLst>
          </p:cNvPr>
          <p:cNvSpPr>
            <a:spLocks noGrp="1"/>
          </p:cNvSpPr>
          <p:nvPr>
            <p:ph idx="1"/>
          </p:nvPr>
        </p:nvSpPr>
        <p:spPr/>
        <p:txBody>
          <a:bodyPr>
            <a:normAutofit fontScale="92500" lnSpcReduction="20000"/>
          </a:bodyPr>
          <a:lstStyle/>
          <a:p>
            <a:r>
              <a:rPr lang="en-GB" b="1" i="1" dirty="0">
                <a:solidFill>
                  <a:schemeClr val="tx1"/>
                </a:solidFill>
              </a:rPr>
              <a:t>Your ability to recognise and understand emotions in yourself and others, and your ability to use this awareness to manage your behaviour and relationships </a:t>
            </a:r>
            <a:r>
              <a:rPr lang="en-GB" b="1" dirty="0">
                <a:solidFill>
                  <a:schemeClr val="tx1"/>
                </a:solidFill>
              </a:rPr>
              <a:t>(Bradberry, 2020)</a:t>
            </a:r>
            <a:endParaRPr lang="en-GB" b="1" dirty="0">
              <a:solidFill>
                <a:schemeClr val="tx1"/>
              </a:solidFill>
              <a:hlinkClick r:id="rId3">
                <a:extLst>
                  <a:ext uri="{A12FA001-AC4F-418D-AE19-62706E023703}">
                    <ahyp:hlinkClr xmlns:ahyp="http://schemas.microsoft.com/office/drawing/2018/hyperlinkcolor" val="tx"/>
                  </a:ext>
                </a:extLst>
              </a:hlinkClick>
            </a:endParaRPr>
          </a:p>
          <a:p>
            <a:r>
              <a:rPr lang="en-GB" dirty="0">
                <a:solidFill>
                  <a:srgbClr val="5F84A8"/>
                </a:solidFill>
                <a:hlinkClick r:id="rId3">
                  <a:extLst>
                    <a:ext uri="{A12FA001-AC4F-418D-AE19-62706E023703}">
                      <ahyp:hlinkClr xmlns:ahyp="http://schemas.microsoft.com/office/drawing/2018/hyperlinkcolor" val="tx"/>
                    </a:ext>
                  </a:extLst>
                </a:hlinkClick>
              </a:rPr>
              <a:t>Daniel Goleman Introduces Emotional Intelligence | Big Think – YouTube</a:t>
            </a:r>
            <a:endParaRPr lang="en-GB" dirty="0"/>
          </a:p>
          <a:p>
            <a:endParaRPr lang="en-GB" dirty="0"/>
          </a:p>
          <a:p>
            <a:r>
              <a:rPr lang="en-GB" dirty="0">
                <a:hlinkClick r:id="rId4"/>
              </a:rPr>
              <a:t>How managers develop emotional intelligence: New study (oxford-review.com)</a:t>
            </a:r>
            <a:endParaRPr lang="en-GB" dirty="0"/>
          </a:p>
          <a:p>
            <a:endParaRPr lang="en-GB" dirty="0"/>
          </a:p>
          <a:p>
            <a:r>
              <a:rPr lang="en-GB" dirty="0">
                <a:hlinkClick r:id="rId5"/>
              </a:rPr>
              <a:t>Emotional Intelligence Quiz | Greater Good (berkeley.edu)</a:t>
            </a:r>
            <a:endParaRPr lang="en-GB" dirty="0"/>
          </a:p>
          <a:p>
            <a:endParaRPr lang="en-GB" dirty="0"/>
          </a:p>
          <a:p>
            <a:r>
              <a:rPr lang="en-GB" b="1" dirty="0"/>
              <a:t>Undertake the Emotional Intelligence Quiz </a:t>
            </a:r>
            <a:r>
              <a:rPr lang="en-GB" b="1" dirty="0">
                <a:sym typeface="Wingdings" panose="05000000000000000000" pitchFamily="2" charset="2"/>
              </a:rPr>
              <a:t></a:t>
            </a:r>
            <a:endParaRPr lang="en-GB" b="1" dirty="0"/>
          </a:p>
        </p:txBody>
      </p:sp>
    </p:spTree>
    <p:extLst>
      <p:ext uri="{BB962C8B-B14F-4D97-AF65-F5344CB8AC3E}">
        <p14:creationId xmlns:p14="http://schemas.microsoft.com/office/powerpoint/2010/main" val="10004524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2199CE5E-D9C8-4939-ABEA-979FD8471611}"/>
              </a:ext>
            </a:extLst>
          </p:cNvPr>
          <p:cNvSpPr>
            <a:spLocks noGrp="1"/>
          </p:cNvSpPr>
          <p:nvPr>
            <p:ph type="title"/>
          </p:nvPr>
        </p:nvSpPr>
        <p:spPr>
          <a:xfrm>
            <a:off x="643467" y="516835"/>
            <a:ext cx="3448259" cy="1666501"/>
          </a:xfrm>
        </p:spPr>
        <p:txBody>
          <a:bodyPr>
            <a:normAutofit/>
          </a:bodyPr>
          <a:lstStyle/>
          <a:p>
            <a:r>
              <a:rPr lang="en-GB" sz="4000" dirty="0">
                <a:solidFill>
                  <a:srgbClr val="FFFFFF"/>
                </a:solidFill>
              </a:rPr>
              <a:t>Worth a look….</a:t>
            </a:r>
          </a:p>
        </p:txBody>
      </p:sp>
      <p:cxnSp>
        <p:nvCxnSpPr>
          <p:cNvPr id="73" name="Straight Connector 72">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0758BA9-424D-4501-AAB4-13A8836D5D39}"/>
              </a:ext>
            </a:extLst>
          </p:cNvPr>
          <p:cNvSpPr>
            <a:spLocks noGrp="1"/>
          </p:cNvSpPr>
          <p:nvPr>
            <p:ph idx="1"/>
          </p:nvPr>
        </p:nvSpPr>
        <p:spPr>
          <a:xfrm>
            <a:off x="643467" y="2546224"/>
            <a:ext cx="3448259" cy="3342747"/>
          </a:xfrm>
        </p:spPr>
        <p:txBody>
          <a:bodyPr>
            <a:normAutofit/>
          </a:bodyPr>
          <a:lstStyle/>
          <a:p>
            <a:r>
              <a:rPr lang="en-GB" sz="1800" dirty="0">
                <a:solidFill>
                  <a:srgbClr val="FFFFFF"/>
                </a:solidFill>
                <a:hlinkClick r:id="rId3"/>
              </a:rPr>
              <a:t>15 Most Valuable Emotional Intelligence TED Talks on </a:t>
            </a:r>
            <a:r>
              <a:rPr lang="en-GB" sz="1800" dirty="0" err="1">
                <a:solidFill>
                  <a:srgbClr val="FFFFFF"/>
                </a:solidFill>
                <a:hlinkClick r:id="rId3"/>
              </a:rPr>
              <a:t>Youtube</a:t>
            </a:r>
            <a:r>
              <a:rPr lang="en-GB" sz="1800" dirty="0">
                <a:solidFill>
                  <a:srgbClr val="FFFFFF"/>
                </a:solidFill>
                <a:hlinkClick r:id="rId3"/>
              </a:rPr>
              <a:t> (positivepsychology.com)</a:t>
            </a:r>
            <a:endParaRPr lang="en-GB" sz="1800" dirty="0">
              <a:solidFill>
                <a:srgbClr val="FFFFFF"/>
              </a:solidFill>
            </a:endParaRPr>
          </a:p>
          <a:p>
            <a:endParaRPr lang="en-GB" sz="1800" dirty="0">
              <a:solidFill>
                <a:srgbClr val="FFFFFF"/>
              </a:solidFill>
            </a:endParaRPr>
          </a:p>
        </p:txBody>
      </p:sp>
      <p:pic>
        <p:nvPicPr>
          <p:cNvPr id="1026" name="Picture 2" descr="3 emotional intelligence exercises">
            <a:extLst>
              <a:ext uri="{FF2B5EF4-FFF2-40B4-BE49-F238E27FC236}">
                <a16:creationId xmlns:a16="http://schemas.microsoft.com/office/drawing/2014/main" id="{725D230C-FE48-4E48-8B73-0857EB3C229D}"/>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974" r="-3" b="5041"/>
          <a:stretch/>
        </p:blipFill>
        <p:spPr bwMode="auto">
          <a:xfrm>
            <a:off x="4654296" y="10"/>
            <a:ext cx="7537703"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7132921"/>
      </p:ext>
    </p:extLst>
  </p:cSld>
  <p:clrMapOvr>
    <a:overrideClrMapping bg1="dk1" tx1="lt1" bg2="dk2" tx2="lt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E844E128-FF69-4E9F-8327-6B504B3C5A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 y="0"/>
            <a:ext cx="1219198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40F8573E-ABE9-4C95-9E34-88E7BA366CDA}"/>
              </a:ext>
            </a:extLst>
          </p:cNvPr>
          <p:cNvSpPr>
            <a:spLocks noGrp="1"/>
          </p:cNvSpPr>
          <p:nvPr>
            <p:ph type="title"/>
          </p:nvPr>
        </p:nvSpPr>
        <p:spPr>
          <a:xfrm>
            <a:off x="643467" y="516835"/>
            <a:ext cx="3448259" cy="1666501"/>
          </a:xfrm>
        </p:spPr>
        <p:txBody>
          <a:bodyPr>
            <a:normAutofit/>
          </a:bodyPr>
          <a:lstStyle/>
          <a:p>
            <a:r>
              <a:rPr lang="en-GB" sz="3700">
                <a:solidFill>
                  <a:srgbClr val="FFFFFF"/>
                </a:solidFill>
              </a:rPr>
              <a:t>Great Leaders Never Stop Learning</a:t>
            </a:r>
          </a:p>
        </p:txBody>
      </p:sp>
      <p:cxnSp>
        <p:nvCxnSpPr>
          <p:cNvPr id="12" name="Straight Connector 11">
            <a:extLst>
              <a:ext uri="{FF2B5EF4-FFF2-40B4-BE49-F238E27FC236}">
                <a16:creationId xmlns:a16="http://schemas.microsoft.com/office/drawing/2014/main" id="{055CEADF-09EA-423C-8C45-F94AF44D5AF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3686" y="2353592"/>
            <a:ext cx="329184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CE918DC-84C9-48FA-8837-E4AA2C3404BE}"/>
              </a:ext>
            </a:extLst>
          </p:cNvPr>
          <p:cNvSpPr>
            <a:spLocks noGrp="1"/>
          </p:cNvSpPr>
          <p:nvPr>
            <p:ph idx="1"/>
          </p:nvPr>
        </p:nvSpPr>
        <p:spPr>
          <a:xfrm>
            <a:off x="643467" y="2546224"/>
            <a:ext cx="3448259" cy="3342747"/>
          </a:xfrm>
        </p:spPr>
        <p:txBody>
          <a:bodyPr>
            <a:normAutofit lnSpcReduction="10000"/>
          </a:bodyPr>
          <a:lstStyle/>
          <a:p>
            <a:r>
              <a:rPr lang="en-GB" sz="1800" dirty="0">
                <a:solidFill>
                  <a:srgbClr val="FFFFFF"/>
                </a:solidFill>
              </a:rPr>
              <a:t>Researching and questioning concepts is a key attribute of leadership</a:t>
            </a:r>
          </a:p>
          <a:p>
            <a:pPr lvl="1"/>
            <a:r>
              <a:rPr lang="en-GB" dirty="0">
                <a:solidFill>
                  <a:srgbClr val="FFFFFF"/>
                </a:solidFill>
              </a:rPr>
              <a:t>How can this be improved?</a:t>
            </a:r>
          </a:p>
          <a:p>
            <a:pPr lvl="1"/>
            <a:r>
              <a:rPr lang="en-GB" dirty="0">
                <a:solidFill>
                  <a:srgbClr val="FFFFFF"/>
                </a:solidFill>
              </a:rPr>
              <a:t>Do others use similar approaches?</a:t>
            </a:r>
          </a:p>
          <a:p>
            <a:pPr lvl="1"/>
            <a:r>
              <a:rPr lang="en-GB" dirty="0">
                <a:solidFill>
                  <a:srgbClr val="FFFFFF"/>
                </a:solidFill>
              </a:rPr>
              <a:t>Why</a:t>
            </a:r>
          </a:p>
          <a:p>
            <a:pPr lvl="1"/>
            <a:r>
              <a:rPr lang="en-GB" dirty="0">
                <a:solidFill>
                  <a:srgbClr val="FFFFFF"/>
                </a:solidFill>
              </a:rPr>
              <a:t>What</a:t>
            </a:r>
          </a:p>
          <a:p>
            <a:pPr lvl="1"/>
            <a:r>
              <a:rPr lang="en-GB" dirty="0">
                <a:hlinkClick r:id="rId3"/>
              </a:rPr>
              <a:t>Daniel Goleman Suggests Ways to Boost Emotional Intelligence - YouTube</a:t>
            </a:r>
            <a:endParaRPr lang="en-GB" dirty="0">
              <a:solidFill>
                <a:srgbClr val="FFFFFF"/>
              </a:solidFill>
            </a:endParaRPr>
          </a:p>
        </p:txBody>
      </p:sp>
      <p:pic>
        <p:nvPicPr>
          <p:cNvPr id="5" name="Picture 4" descr="A digital balance scale using circles">
            <a:extLst>
              <a:ext uri="{FF2B5EF4-FFF2-40B4-BE49-F238E27FC236}">
                <a16:creationId xmlns:a16="http://schemas.microsoft.com/office/drawing/2014/main" id="{B6E8544D-2148-4F16-8CF3-09F6DC1A3DF3}"/>
              </a:ext>
            </a:extLst>
          </p:cNvPr>
          <p:cNvPicPr>
            <a:picLocks noChangeAspect="1"/>
          </p:cNvPicPr>
          <p:nvPr/>
        </p:nvPicPr>
        <p:blipFill rotWithShape="1">
          <a:blip r:embed="rId4"/>
          <a:srcRect l="18318" r="15186" b="1"/>
          <a:stretch/>
        </p:blipFill>
        <p:spPr>
          <a:xfrm>
            <a:off x="4654296" y="10"/>
            <a:ext cx="7537703" cy="6857990"/>
          </a:xfrm>
          <a:prstGeom prst="rect">
            <a:avLst/>
          </a:prstGeom>
        </p:spPr>
      </p:pic>
    </p:spTree>
    <p:extLst>
      <p:ext uri="{BB962C8B-B14F-4D97-AF65-F5344CB8AC3E}">
        <p14:creationId xmlns:p14="http://schemas.microsoft.com/office/powerpoint/2010/main" val="2410977862"/>
      </p:ext>
    </p:extLst>
  </p:cSld>
  <p:clrMapOvr>
    <a:overrideClrMapping bg1="dk1" tx1="lt1" bg2="dk2" tx2="lt2" accent1="accent1" accent2="accent2" accent3="accent3" accent4="accent4" accent5="accent5" accent6="accent6" hlink="hlink" folHlink="folHlink"/>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43157-4818-43F0-A916-21B72C7F4CB7}"/>
              </a:ext>
            </a:extLst>
          </p:cNvPr>
          <p:cNvSpPr>
            <a:spLocks noGrp="1"/>
          </p:cNvSpPr>
          <p:nvPr>
            <p:ph type="title"/>
          </p:nvPr>
        </p:nvSpPr>
        <p:spPr>
          <a:xfrm>
            <a:off x="1066800" y="1084785"/>
            <a:ext cx="10058400" cy="1135333"/>
          </a:xfrm>
        </p:spPr>
        <p:txBody>
          <a:bodyPr>
            <a:normAutofit fontScale="90000"/>
          </a:bodyPr>
          <a:lstStyle/>
          <a:p>
            <a:br>
              <a:rPr lang="en-GB" b="0" i="0" dirty="0">
                <a:solidFill>
                  <a:srgbClr val="202124"/>
                </a:solidFill>
                <a:effectLst/>
                <a:latin typeface="arial" panose="020B0604020202020204" pitchFamily="34" charset="0"/>
              </a:rPr>
            </a:br>
            <a:br>
              <a:rPr lang="en-GB" b="0" i="0" dirty="0">
                <a:solidFill>
                  <a:srgbClr val="202124"/>
                </a:solidFill>
                <a:effectLst/>
                <a:latin typeface="arial" panose="020B0604020202020204" pitchFamily="34" charset="0"/>
              </a:rPr>
            </a:br>
            <a:r>
              <a:rPr lang="en-GB" b="0" i="0" dirty="0">
                <a:solidFill>
                  <a:srgbClr val="202124"/>
                </a:solidFill>
                <a:effectLst/>
                <a:latin typeface="arial" panose="020B0604020202020204" pitchFamily="34" charset="0"/>
              </a:rPr>
              <a:t>Why is leadership important for an individual during their research journey?</a:t>
            </a:r>
            <a:br>
              <a:rPr lang="en-GB" b="0" i="0" dirty="0">
                <a:solidFill>
                  <a:srgbClr val="202124"/>
                </a:solidFill>
                <a:effectLst/>
                <a:latin typeface="arial" panose="020B0604020202020204" pitchFamily="34" charset="0"/>
              </a:rPr>
            </a:br>
            <a:endParaRPr lang="en-GB" dirty="0"/>
          </a:p>
        </p:txBody>
      </p:sp>
      <p:sp>
        <p:nvSpPr>
          <p:cNvPr id="3" name="Content Placeholder 2">
            <a:extLst>
              <a:ext uri="{FF2B5EF4-FFF2-40B4-BE49-F238E27FC236}">
                <a16:creationId xmlns:a16="http://schemas.microsoft.com/office/drawing/2014/main" id="{8B15E4AF-5E99-4257-90D8-077E5EB94B01}"/>
              </a:ext>
            </a:extLst>
          </p:cNvPr>
          <p:cNvSpPr>
            <a:spLocks noGrp="1"/>
          </p:cNvSpPr>
          <p:nvPr>
            <p:ph idx="1"/>
          </p:nvPr>
        </p:nvSpPr>
        <p:spPr/>
        <p:txBody>
          <a:bodyPr/>
          <a:lstStyle/>
          <a:p>
            <a:pPr algn="l"/>
            <a:r>
              <a:rPr lang="en-GB" b="0" i="0" dirty="0">
                <a:solidFill>
                  <a:srgbClr val="202124"/>
                </a:solidFill>
                <a:effectLst/>
                <a:latin typeface="arial" panose="020B0604020202020204" pitchFamily="34" charset="0"/>
              </a:rPr>
              <a:t>It </a:t>
            </a:r>
            <a:r>
              <a:rPr lang="en-GB" b="1" i="0" dirty="0">
                <a:solidFill>
                  <a:srgbClr val="202124"/>
                </a:solidFill>
                <a:effectLst/>
                <a:latin typeface="arial" panose="020B0604020202020204" pitchFamily="34" charset="0"/>
              </a:rPr>
              <a:t>makes you responsible, organised and accountable to the goals you set</a:t>
            </a:r>
            <a:r>
              <a:rPr lang="en-GB" b="0" i="0" dirty="0">
                <a:solidFill>
                  <a:srgbClr val="202124"/>
                </a:solidFill>
                <a:effectLst/>
                <a:latin typeface="arial" panose="020B0604020202020204" pitchFamily="34" charset="0"/>
              </a:rPr>
              <a:t>. </a:t>
            </a:r>
          </a:p>
          <a:p>
            <a:pPr algn="l"/>
            <a:r>
              <a:rPr lang="en-GB" b="0" i="0" dirty="0">
                <a:solidFill>
                  <a:srgbClr val="202124"/>
                </a:solidFill>
                <a:effectLst/>
                <a:latin typeface="arial" panose="020B0604020202020204" pitchFamily="34" charset="0"/>
              </a:rPr>
              <a:t>In other words, personal leadership can be used to improve your well-being since it makes you organised</a:t>
            </a:r>
            <a:r>
              <a:rPr lang="en-GB" dirty="0">
                <a:solidFill>
                  <a:srgbClr val="202124"/>
                </a:solidFill>
                <a:latin typeface="arial" panose="020B0604020202020204" pitchFamily="34" charset="0"/>
              </a:rPr>
              <a:t> and</a:t>
            </a:r>
            <a:r>
              <a:rPr lang="en-GB" b="0" i="0" dirty="0">
                <a:solidFill>
                  <a:srgbClr val="202124"/>
                </a:solidFill>
                <a:effectLst/>
                <a:latin typeface="arial" panose="020B0604020202020204" pitchFamily="34" charset="0"/>
              </a:rPr>
              <a:t> accountable</a:t>
            </a:r>
          </a:p>
          <a:p>
            <a:endParaRPr lang="en-GB" dirty="0"/>
          </a:p>
        </p:txBody>
      </p:sp>
    </p:spTree>
    <p:extLst>
      <p:ext uri="{BB962C8B-B14F-4D97-AF65-F5344CB8AC3E}">
        <p14:creationId xmlns:p14="http://schemas.microsoft.com/office/powerpoint/2010/main" val="398844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8791A-3FC1-4752-862F-4A989E56C5D0}"/>
              </a:ext>
            </a:extLst>
          </p:cNvPr>
          <p:cNvSpPr>
            <a:spLocks noGrp="1"/>
          </p:cNvSpPr>
          <p:nvPr>
            <p:ph type="title"/>
          </p:nvPr>
        </p:nvSpPr>
        <p:spPr/>
        <p:txBody>
          <a:bodyPr/>
          <a:lstStyle/>
          <a:p>
            <a:r>
              <a:rPr lang="en-GB" dirty="0"/>
              <a:t>This week we have looked at</a:t>
            </a:r>
          </a:p>
        </p:txBody>
      </p:sp>
      <p:graphicFrame>
        <p:nvGraphicFramePr>
          <p:cNvPr id="5" name="Content Placeholder 2">
            <a:extLst>
              <a:ext uri="{FF2B5EF4-FFF2-40B4-BE49-F238E27FC236}">
                <a16:creationId xmlns:a16="http://schemas.microsoft.com/office/drawing/2014/main" id="{A0B67EE3-9A0D-4749-8C9C-3320769D6152}"/>
              </a:ext>
            </a:extLst>
          </p:cNvPr>
          <p:cNvGraphicFramePr>
            <a:graphicFrameLocks noGrp="1"/>
          </p:cNvGraphicFramePr>
          <p:nvPr>
            <p:ph idx="1"/>
          </p:nvPr>
        </p:nvGraphicFramePr>
        <p:xfrm>
          <a:off x="1097280" y="2108201"/>
          <a:ext cx="10058400" cy="37608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975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39E3965E-AC41-4711-9D10-E25ABB132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cxnSp>
        <p:nvCxnSpPr>
          <p:cNvPr id="22" name="Straight Connector 21">
            <a:extLst>
              <a:ext uri="{FF2B5EF4-FFF2-40B4-BE49-F238E27FC236}">
                <a16:creationId xmlns:a16="http://schemas.microsoft.com/office/drawing/2014/main" id="{1F5DC8C3-BA5F-4EED-BB9A-A14272BD82A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6482F060-A4AF-4E0B-B364-7C6BA4AE9C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6220" y="0"/>
            <a:ext cx="4641315"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a:extLst>
              <a:ext uri="{FF2B5EF4-FFF2-40B4-BE49-F238E27FC236}">
                <a16:creationId xmlns:a16="http://schemas.microsoft.com/office/drawing/2014/main" id="{A4C99BBD-9C32-4773-AA1E-C953A9EA6F76}"/>
              </a:ext>
            </a:extLst>
          </p:cNvPr>
          <p:cNvSpPr>
            <a:spLocks noGrp="1"/>
          </p:cNvSpPr>
          <p:nvPr>
            <p:ph type="title"/>
          </p:nvPr>
        </p:nvSpPr>
        <p:spPr>
          <a:xfrm>
            <a:off x="484814" y="640080"/>
            <a:ext cx="3659246" cy="2850319"/>
          </a:xfrm>
        </p:spPr>
        <p:txBody>
          <a:bodyPr vert="horz" lIns="91440" tIns="45720" rIns="91440" bIns="45720" rtlCol="0" anchor="b">
            <a:normAutofit/>
          </a:bodyPr>
          <a:lstStyle/>
          <a:p>
            <a:r>
              <a:rPr lang="en-US" sz="5400">
                <a:solidFill>
                  <a:srgbClr val="FFFFFF"/>
                </a:solidFill>
              </a:rPr>
              <a:t>Thank You</a:t>
            </a:r>
          </a:p>
        </p:txBody>
      </p:sp>
      <p:cxnSp>
        <p:nvCxnSpPr>
          <p:cNvPr id="26" name="Straight Connector 25">
            <a:extLst>
              <a:ext uri="{FF2B5EF4-FFF2-40B4-BE49-F238E27FC236}">
                <a16:creationId xmlns:a16="http://schemas.microsoft.com/office/drawing/2014/main" id="{B9EB6DAA-2F0C-43D5-A577-15D5D2C4E3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2797" y="3651268"/>
            <a:ext cx="338328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270C237B-3FDD-427A-B47D-29AD77784DF7}"/>
              </a:ext>
            </a:extLst>
          </p:cNvPr>
          <p:cNvPicPr>
            <a:picLocks noChangeAspect="1"/>
          </p:cNvPicPr>
          <p:nvPr/>
        </p:nvPicPr>
        <p:blipFill rotWithShape="1">
          <a:blip r:embed="rId2"/>
          <a:srcRect t="5877" b="4052"/>
          <a:stretch/>
        </p:blipFill>
        <p:spPr>
          <a:xfrm>
            <a:off x="4635095" y="10"/>
            <a:ext cx="7556889" cy="6857990"/>
          </a:xfrm>
          <a:prstGeom prst="rect">
            <a:avLst/>
          </a:prstGeom>
        </p:spPr>
      </p:pic>
    </p:spTree>
    <p:extLst>
      <p:ext uri="{BB962C8B-B14F-4D97-AF65-F5344CB8AC3E}">
        <p14:creationId xmlns:p14="http://schemas.microsoft.com/office/powerpoint/2010/main" val="19438170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8AF4FC-953B-455F-B5BA-7D3489ED6079}"/>
              </a:ext>
            </a:extLst>
          </p:cNvPr>
          <p:cNvSpPr>
            <a:spLocks noGrp="1"/>
          </p:cNvSpPr>
          <p:nvPr>
            <p:ph type="title"/>
          </p:nvPr>
        </p:nvSpPr>
        <p:spPr/>
        <p:txBody>
          <a:bodyPr/>
          <a:lstStyle/>
          <a:p>
            <a:r>
              <a:rPr lang="en-GB" dirty="0"/>
              <a:t>References and Further Reading Links</a:t>
            </a:r>
          </a:p>
        </p:txBody>
      </p:sp>
      <p:sp>
        <p:nvSpPr>
          <p:cNvPr id="3" name="Content Placeholder 2">
            <a:extLst>
              <a:ext uri="{FF2B5EF4-FFF2-40B4-BE49-F238E27FC236}">
                <a16:creationId xmlns:a16="http://schemas.microsoft.com/office/drawing/2014/main" id="{34C7461F-72F7-45BA-8A43-8B02A6EE2EA2}"/>
              </a:ext>
            </a:extLst>
          </p:cNvPr>
          <p:cNvSpPr>
            <a:spLocks noGrp="1"/>
          </p:cNvSpPr>
          <p:nvPr>
            <p:ph idx="1"/>
          </p:nvPr>
        </p:nvSpPr>
        <p:spPr/>
        <p:txBody>
          <a:bodyPr/>
          <a:lstStyle/>
          <a:p>
            <a:r>
              <a:rPr lang="en-GB" dirty="0">
                <a:latin typeface="Arial" panose="020B0604020202020204" pitchFamily="34" charset="0"/>
                <a:cs typeface="Arial" panose="020B0604020202020204" pitchFamily="34" charset="0"/>
              </a:rPr>
              <a:t>Bourke, J. and Titus, A. (2019), Why Inclusive Leaders Are Good for Organizations, and How to Become One, [Online] https://www.why-inclusive-leaders-are-good-for-organizations-and-how-to-become-one(hbr.org)(Accessed 21</a:t>
            </a:r>
            <a:r>
              <a:rPr lang="en-GB" baseline="30000" dirty="0">
                <a:latin typeface="Arial" panose="020B0604020202020204" pitchFamily="34" charset="0"/>
                <a:cs typeface="Arial" panose="020B0604020202020204" pitchFamily="34" charset="0"/>
              </a:rPr>
              <a:t>st</a:t>
            </a:r>
            <a:r>
              <a:rPr lang="en-GB" dirty="0">
                <a:latin typeface="Arial" panose="020B0604020202020204" pitchFamily="34" charset="0"/>
                <a:cs typeface="Arial" panose="020B0604020202020204" pitchFamily="34" charset="0"/>
              </a:rPr>
              <a:t> February 2022)</a:t>
            </a:r>
          </a:p>
          <a:p>
            <a:endParaRPr lang="en-GB" dirty="0">
              <a:latin typeface="Arial" panose="020B0604020202020204" pitchFamily="34" charset="0"/>
              <a:cs typeface="Arial" panose="020B0604020202020204" pitchFamily="34" charset="0"/>
            </a:endParaRPr>
          </a:p>
          <a:p>
            <a:r>
              <a:rPr lang="en-GB" dirty="0"/>
              <a:t>Personal </a:t>
            </a:r>
            <a:r>
              <a:rPr lang="en-GB"/>
              <a:t>Leadership  </a:t>
            </a:r>
            <a:r>
              <a:rPr lang="en-GB">
                <a:hlinkClick r:id="rId2"/>
              </a:rPr>
              <a:t>https://sourcesofinsight.com/the-power-of-personal-leadership/</a:t>
            </a:r>
            <a:endParaRPr lang="en-GB"/>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34929016"/>
      </p:ext>
    </p:extLst>
  </p:cSld>
  <p:clrMapOvr>
    <a:masterClrMapping/>
  </p:clrMapOvr>
</p:sld>
</file>

<file path=ppt/theme/theme1.xml><?xml version="1.0" encoding="utf-8"?>
<a:theme xmlns:a="http://schemas.openxmlformats.org/drawingml/2006/main" name="RetrospectVTI">
  <a:themeElements>
    <a:clrScheme name="">
      <a:dk1>
        <a:srgbClr val="000000"/>
      </a:dk1>
      <a:lt1>
        <a:srgbClr val="FFFFFF"/>
      </a:lt1>
      <a:dk2>
        <a:srgbClr val="243541"/>
      </a:dk2>
      <a:lt2>
        <a:srgbClr val="E2E5E8"/>
      </a:lt2>
      <a:accent1>
        <a:srgbClr val="E88B33"/>
      </a:accent1>
      <a:accent2>
        <a:srgbClr val="AEA33A"/>
      </a:accent2>
      <a:accent3>
        <a:srgbClr val="8CAB4A"/>
      </a:accent3>
      <a:accent4>
        <a:srgbClr val="57B636"/>
      </a:accent4>
      <a:accent5>
        <a:srgbClr val="2EBA43"/>
      </a:accent5>
      <a:accent6>
        <a:srgbClr val="33B67D"/>
      </a:accent6>
      <a:hlink>
        <a:srgbClr val="5F84A8"/>
      </a:hlink>
      <a:folHlink>
        <a:srgbClr val="7F7F7F"/>
      </a:folHlink>
    </a:clrScheme>
    <a:fontScheme name="Retrospect">
      <a:majorFont>
        <a:latin typeface="Georgia Pro Cond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Speak Pro"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2.xml><?xml version="1.0" encoding="utf-8"?>
<a:theme xmlns:a="http://schemas.openxmlformats.org/drawingml/2006/main" name="UWTSD_Theme1">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_Theme1" id="{A5D8390F-7E0A-45BE-B39C-0DFDE26FF461}" vid="{16500B77-7187-4C1B-A680-3D708B182E1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webextension1.xml.rels><?xml version="1.0" encoding="UTF-8" standalone="yes"?>
<Relationships xmlns="http://schemas.openxmlformats.org/package/2006/relationships"><Relationship Id="rId1" Type="http://schemas.openxmlformats.org/officeDocument/2006/relationships/image" Target="../media/image12.png"/></Relationships>
</file>

<file path=ppt/webextensions/_rels/webextension2.xml.rels><?xml version="1.0" encoding="UTF-8" standalone="yes"?>
<Relationships xmlns="http://schemas.openxmlformats.org/package/2006/relationships"><Relationship Id="rId1" Type="http://schemas.openxmlformats.org/officeDocument/2006/relationships/image" Target="../media/image14.png"/></Relationships>
</file>

<file path=ppt/webextensions/webextension1.xml><?xml version="1.0" encoding="utf-8"?>
<we:webextension xmlns:we="http://schemas.microsoft.com/office/webextensions/webextension/2010/11" id="{D57FCF50-6411-4F73-A777-16FAAB86EDD6}">
  <we:reference id="wa104218073" version="2.1.0.0" store="en-US" storeType="OMEX"/>
  <we:alternateReferences>
    <we:reference id="WA104218073" version="2.1.0.0" store="WA104218073" storeType="OMEX"/>
  </we:alternateReferences>
  <we:properties>
    <we:property name="appSlideData" value="{&quot;slideId&quot;:1163,&quot;confidenceLevel&quot;:2}"/>
    <we:property name="url" value="&quot;multiple_choice_poll/Axu4ZnSBOCN4Uhcho2WRt&quot;"/>
  </we:properties>
  <we:bindings/>
  <we:snapshot xmlns:r="http://schemas.openxmlformats.org/officeDocument/2006/relationships" r:embed="rId1"/>
</we:webextension>
</file>

<file path=ppt/webextensions/webextension2.xml><?xml version="1.0" encoding="utf-8"?>
<we:webextension xmlns:we="http://schemas.microsoft.com/office/webextensions/webextension/2010/11" id="{EAA7EAA1-9214-4934-B88C-B18755F43095}">
  <we:reference id="wa104218073" version="2.1.0.0" store="en-US" storeType="OMEX"/>
  <we:alternateReferences>
    <we:reference id="WA104218073" version="2.1.0.0" store="WA104218073" storeType="OMEX"/>
  </we:alternateReferences>
  <we:properties>
    <we:property name="appSlideData" value="{&quot;slideId&quot;:1164,&quot;confidenceLevel&quot;:2}"/>
    <we:property name="url" value="&quot;free_text_poll/MbAlFFbDbF5Tr6BUGPnTk&quot;"/>
  </we:properties>
  <we:bindings/>
  <we:snapshot xmlns:r="http://schemas.openxmlformats.org/officeDocument/2006/relationships" r:embed="rId1"/>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16377351-63A1-4C2E-8C9A-66CDD70F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F006B4-A9E1-4F39-85C8-FB836F919348}">
  <ds:schemaRefs>
    <ds:schemaRef ds:uri="http://schemas.microsoft.com/sharepoint/v3/contenttype/forms"/>
  </ds:schemaRefs>
</ds:datastoreItem>
</file>

<file path=customXml/itemProps3.xml><?xml version="1.0" encoding="utf-8"?>
<ds:datastoreItem xmlns:ds="http://schemas.openxmlformats.org/officeDocument/2006/customXml" ds:itemID="{8F3CD65D-61A5-43C9-A837-6EC73C7DA8A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{976120E3-1BCB-4457-9AF7-003E1E96A680}tf11437505_win32</Template>
  <TotalTime>0</TotalTime>
  <Words>1866</Words>
  <Application>Microsoft Office PowerPoint</Application>
  <PresentationFormat>Widescreen</PresentationFormat>
  <Paragraphs>145</Paragraphs>
  <Slides>24</Slides>
  <Notes>13</Notes>
  <HiddenSlides>1</HiddenSlides>
  <MMClips>0</MMClips>
  <ScaleCrop>false</ScaleCrop>
  <HeadingPairs>
    <vt:vector size="6" baseType="variant">
      <vt:variant>
        <vt:lpstr>Fonts Used</vt:lpstr>
      </vt:variant>
      <vt:variant>
        <vt:i4>14</vt:i4>
      </vt:variant>
      <vt:variant>
        <vt:lpstr>Theme</vt:lpstr>
      </vt:variant>
      <vt:variant>
        <vt:i4>2</vt:i4>
      </vt:variant>
      <vt:variant>
        <vt:lpstr>Slide Titles</vt:lpstr>
      </vt:variant>
      <vt:variant>
        <vt:i4>24</vt:i4>
      </vt:variant>
    </vt:vector>
  </HeadingPairs>
  <TitlesOfParts>
    <vt:vector size="40" baseType="lpstr">
      <vt:lpstr>Arial</vt:lpstr>
      <vt:lpstr>Arial</vt:lpstr>
      <vt:lpstr>Calibri</vt:lpstr>
      <vt:lpstr>DIN Next W01</vt:lpstr>
      <vt:lpstr>FF Meta Serif Offc W01</vt:lpstr>
      <vt:lpstr>FF Meta Serif W01</vt:lpstr>
      <vt:lpstr>Georgia Pro Cond Light</vt:lpstr>
      <vt:lpstr>gordita</vt:lpstr>
      <vt:lpstr>Lato</vt:lpstr>
      <vt:lpstr>Libre Baskerville</vt:lpstr>
      <vt:lpstr>Myriad Pro</vt:lpstr>
      <vt:lpstr>Roboto</vt:lpstr>
      <vt:lpstr>Speak Pro</vt:lpstr>
      <vt:lpstr>Wingdings</vt:lpstr>
      <vt:lpstr>RetrospectVTI</vt:lpstr>
      <vt:lpstr>UWTSD_Theme1</vt:lpstr>
      <vt:lpstr>Research Methods and Professional Development  ACFA7004</vt:lpstr>
      <vt:lpstr>Previously……….</vt:lpstr>
      <vt:lpstr>Today………  Emotional Intelligence</vt:lpstr>
      <vt:lpstr>What is Emotional Intelligence?</vt:lpstr>
      <vt:lpstr>Why is Emotional Intelligence Important?</vt:lpstr>
      <vt:lpstr>Emotional Intelligence in Computing &amp; Technology</vt:lpstr>
      <vt:lpstr>How to Improve Emotional Intelligence?</vt:lpstr>
      <vt:lpstr>PowerPoint Presentation</vt:lpstr>
      <vt:lpstr>Personal Leadership</vt:lpstr>
      <vt:lpstr>Do you procrastinate?</vt:lpstr>
      <vt:lpstr>Academic Procrastination – How do we manage this?</vt:lpstr>
      <vt:lpstr>What causes you to procrastinate? List up to three activities</vt:lpstr>
      <vt:lpstr>PowerPoint Presentation</vt:lpstr>
      <vt:lpstr>Self Management</vt:lpstr>
      <vt:lpstr>PowerPoint Presentation</vt:lpstr>
      <vt:lpstr>Self-management </vt:lpstr>
      <vt:lpstr>Fawlty Towers – Fire Drill</vt:lpstr>
      <vt:lpstr>Emotional Intelligence</vt:lpstr>
      <vt:lpstr>Worth a look….</vt:lpstr>
      <vt:lpstr>Great Leaders Never Stop Learning</vt:lpstr>
      <vt:lpstr>  Why is leadership important for an individual during their research journey? </vt:lpstr>
      <vt:lpstr>This week we have looked at</vt:lpstr>
      <vt:lpstr>Thank You</vt:lpstr>
      <vt:lpstr>References and Further Reading Links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Lorem Ipsum</dc:title>
  <dc:creator>Marie Pitson</dc:creator>
  <cp:lastModifiedBy>Aliyu Sambo</cp:lastModifiedBy>
  <cp:revision>10</cp:revision>
  <dcterms:created xsi:type="dcterms:W3CDTF">2021-12-13T12:42:04Z</dcterms:created>
  <dcterms:modified xsi:type="dcterms:W3CDTF">2025-03-11T10:58:59Z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