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0" r:id="rId2"/>
  </p:sldMasterIdLst>
  <p:notesMasterIdLst>
    <p:notesMasterId r:id="rId4"/>
  </p:notesMasterIdLst>
  <p:handoutMasterIdLst>
    <p:handoutMasterId r:id="rId5"/>
  </p:handoutMasterIdLst>
  <p:sldIdLst>
    <p:sldId id="257" r:id="rId3"/>
  </p:sldIdLst>
  <p:sldSz cx="27432000" cy="16459200"/>
  <p:notesSz cx="6858000" cy="9144000"/>
  <p:defaultText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59">
          <p15:clr>
            <a:srgbClr val="A4A3A4"/>
          </p15:clr>
        </p15:guide>
        <p15:guide id="2" orient="horz" pos="144">
          <p15:clr>
            <a:srgbClr val="A4A3A4"/>
          </p15:clr>
        </p15:guide>
        <p15:guide id="3" orient="horz" pos="10080">
          <p15:clr>
            <a:srgbClr val="A4A3A4"/>
          </p15:clr>
        </p15:guide>
        <p15:guide id="4" orient="horz">
          <p15:clr>
            <a:srgbClr val="A4A3A4"/>
          </p15:clr>
        </p15:guide>
        <p15:guide id="5" pos="336" userDrawn="1">
          <p15:clr>
            <a:srgbClr val="A4A3A4"/>
          </p15:clr>
        </p15:guide>
        <p15:guide id="6" pos="16968"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DD6C11-4E58-4033-8F5F-077E857943BD}" v="69" dt="2026-03-09T11:09:02.3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59"/>
        <p:guide orient="horz" pos="144"/>
        <p:guide orient="horz" pos="10080"/>
        <p:guide orient="horz"/>
        <p:guide pos="336"/>
        <p:guide pos="169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6/11/relationships/changesInfo" Target="changesInfos/changesInfo1.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mah begum" userId="8f49458a6fa25cbe" providerId="Windows Live" clId="Web-{CBDD6C11-4E58-4033-8F5F-077E857943BD}"/>
    <pc:docChg chg="addSld delSld modSld">
      <pc:chgData name="shammah begum" userId="8f49458a6fa25cbe" providerId="Windows Live" clId="Web-{CBDD6C11-4E58-4033-8F5F-077E857943BD}" dt="2026-03-09T11:09:02.382" v="52" actId="1076"/>
      <pc:docMkLst>
        <pc:docMk/>
      </pc:docMkLst>
      <pc:sldChg chg="modSp modNotes">
        <pc:chgData name="shammah begum" userId="8f49458a6fa25cbe" providerId="Windows Live" clId="Web-{CBDD6C11-4E58-4033-8F5F-077E857943BD}" dt="2026-03-09T11:09:02.382" v="52" actId="1076"/>
        <pc:sldMkLst>
          <pc:docMk/>
          <pc:sldMk cId="3565046513" sldId="257"/>
        </pc:sldMkLst>
        <pc:spChg chg="mod">
          <ac:chgData name="shammah begum" userId="8f49458a6fa25cbe" providerId="Windows Live" clId="Web-{CBDD6C11-4E58-4033-8F5F-077E857943BD}" dt="2026-03-09T10:55:40.338" v="18" actId="20577"/>
          <ac:spMkLst>
            <pc:docMk/>
            <pc:sldMk cId="3565046513" sldId="257"/>
            <ac:spMk id="63" creationId="{1C80B1F4-9471-5404-6603-9FFC348C15AB}"/>
          </ac:spMkLst>
        </pc:spChg>
        <pc:picChg chg="mod">
          <ac:chgData name="shammah begum" userId="8f49458a6fa25cbe" providerId="Windows Live" clId="Web-{CBDD6C11-4E58-4033-8F5F-077E857943BD}" dt="2026-03-09T11:09:02.257" v="51" actId="1076"/>
          <ac:picMkLst>
            <pc:docMk/>
            <pc:sldMk cId="3565046513" sldId="257"/>
            <ac:picMk id="1028" creationId="{AE922632-8FDE-D80B-40B6-913505C52CE1}"/>
          </ac:picMkLst>
        </pc:picChg>
        <pc:picChg chg="mod">
          <ac:chgData name="shammah begum" userId="8f49458a6fa25cbe" providerId="Windows Live" clId="Web-{CBDD6C11-4E58-4033-8F5F-077E857943BD}" dt="2026-03-09T11:09:02.382" v="52" actId="1076"/>
          <ac:picMkLst>
            <pc:docMk/>
            <pc:sldMk cId="3565046513" sldId="257"/>
            <ac:picMk id="1034" creationId="{565C8EC7-8F6C-380E-8731-4D4DFF2A3A9A}"/>
          </ac:picMkLst>
        </pc:picChg>
      </pc:sldChg>
      <pc:sldChg chg="new del">
        <pc:chgData name="shammah begum" userId="8f49458a6fa25cbe" providerId="Windows Live" clId="Web-{CBDD6C11-4E58-4033-8F5F-077E857943BD}" dt="2026-03-09T11:06:52.545" v="22"/>
        <pc:sldMkLst>
          <pc:docMk/>
          <pc:sldMk cId="422336771" sldId="25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87B717E-17DC-4276-BCDC-C73550588E55}" type="slidenum">
              <a:rPr lang="en-US" smtClean="0"/>
              <a:t>‹#›</a:t>
            </a:fld>
            <a:endParaRPr lang="en-US"/>
          </a:p>
        </p:txBody>
      </p:sp>
    </p:spTree>
    <p:extLst>
      <p:ext uri="{BB962C8B-B14F-4D97-AF65-F5344CB8AC3E}">
        <p14:creationId xmlns:p14="http://schemas.microsoft.com/office/powerpoint/2010/main" val="170805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3/9/2026</a:t>
            </a:fld>
            <a:endParaRPr lang="en-US"/>
          </a:p>
        </p:txBody>
      </p:sp>
      <p:sp>
        <p:nvSpPr>
          <p:cNvPr id="4" name="Slide Image Placeholder 3"/>
          <p:cNvSpPr>
            <a:spLocks noGrp="1" noRot="1" noChangeAspect="1"/>
          </p:cNvSpPr>
          <p:nvPr>
            <p:ph type="sldImg" idx="2"/>
          </p:nvPr>
        </p:nvSpPr>
        <p:spPr>
          <a:xfrm>
            <a:off x="571500" y="685800"/>
            <a:ext cx="5715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3146657063"/>
      </p:ext>
    </p:extLst>
  </p:cSld>
  <p:clrMap bg1="lt1" tx1="dk1" bg2="lt2" tx2="dk2" accent1="accent1" accent2="accent2" accent3="accent3" accent4="accent4" accent5="accent5" accent6="accent6" hlink="hlink" folHlink="folHlink"/>
  <p:notesStyle>
    <a:lvl1pPr marL="0" algn="l" defTabSz="2507943" rtl="0" eaLnBrk="1" latinLnBrk="0" hangingPunct="1">
      <a:defRPr sz="3300" kern="1200">
        <a:solidFill>
          <a:schemeClr val="tx1"/>
        </a:solidFill>
        <a:latin typeface="+mn-lt"/>
        <a:ea typeface="+mn-ea"/>
        <a:cs typeface="+mn-cs"/>
      </a:defRPr>
    </a:lvl1pPr>
    <a:lvl2pPr marL="1253972" algn="l" defTabSz="2507943" rtl="0" eaLnBrk="1" latinLnBrk="0" hangingPunct="1">
      <a:defRPr sz="3300" kern="1200">
        <a:solidFill>
          <a:schemeClr val="tx1"/>
        </a:solidFill>
        <a:latin typeface="+mn-lt"/>
        <a:ea typeface="+mn-ea"/>
        <a:cs typeface="+mn-cs"/>
      </a:defRPr>
    </a:lvl2pPr>
    <a:lvl3pPr marL="2507943" algn="l" defTabSz="2507943" rtl="0" eaLnBrk="1" latinLnBrk="0" hangingPunct="1">
      <a:defRPr sz="3300" kern="1200">
        <a:solidFill>
          <a:schemeClr val="tx1"/>
        </a:solidFill>
        <a:latin typeface="+mn-lt"/>
        <a:ea typeface="+mn-ea"/>
        <a:cs typeface="+mn-cs"/>
      </a:defRPr>
    </a:lvl3pPr>
    <a:lvl4pPr marL="3761915" algn="l" defTabSz="2507943" rtl="0" eaLnBrk="1" latinLnBrk="0" hangingPunct="1">
      <a:defRPr sz="3300" kern="1200">
        <a:solidFill>
          <a:schemeClr val="tx1"/>
        </a:solidFill>
        <a:latin typeface="+mn-lt"/>
        <a:ea typeface="+mn-ea"/>
        <a:cs typeface="+mn-cs"/>
      </a:defRPr>
    </a:lvl4pPr>
    <a:lvl5pPr marL="5015886" algn="l" defTabSz="2507943" rtl="0" eaLnBrk="1" latinLnBrk="0" hangingPunct="1">
      <a:defRPr sz="3300" kern="1200">
        <a:solidFill>
          <a:schemeClr val="tx1"/>
        </a:solidFill>
        <a:latin typeface="+mn-lt"/>
        <a:ea typeface="+mn-ea"/>
        <a:cs typeface="+mn-cs"/>
      </a:defRPr>
    </a:lvl5pPr>
    <a:lvl6pPr marL="6269858" algn="l" defTabSz="2507943" rtl="0" eaLnBrk="1" latinLnBrk="0" hangingPunct="1">
      <a:defRPr sz="3300" kern="1200">
        <a:solidFill>
          <a:schemeClr val="tx1"/>
        </a:solidFill>
        <a:latin typeface="+mn-lt"/>
        <a:ea typeface="+mn-ea"/>
        <a:cs typeface="+mn-cs"/>
      </a:defRPr>
    </a:lvl6pPr>
    <a:lvl7pPr marL="7523830" algn="l" defTabSz="2507943" rtl="0" eaLnBrk="1" latinLnBrk="0" hangingPunct="1">
      <a:defRPr sz="3300" kern="1200">
        <a:solidFill>
          <a:schemeClr val="tx1"/>
        </a:solidFill>
        <a:latin typeface="+mn-lt"/>
        <a:ea typeface="+mn-ea"/>
        <a:cs typeface="+mn-cs"/>
      </a:defRPr>
    </a:lvl7pPr>
    <a:lvl8pPr marL="8777801" algn="l" defTabSz="2507943" rtl="0" eaLnBrk="1" latinLnBrk="0" hangingPunct="1">
      <a:defRPr sz="3300" kern="1200">
        <a:solidFill>
          <a:schemeClr val="tx1"/>
        </a:solidFill>
        <a:latin typeface="+mn-lt"/>
        <a:ea typeface="+mn-ea"/>
        <a:cs typeface="+mn-cs"/>
      </a:defRPr>
    </a:lvl8pPr>
    <a:lvl9pPr marL="10031773" algn="l" defTabSz="2507943" rtl="0" eaLnBrk="1" latinLnBrk="0" hangingPunct="1">
      <a:defRPr sz="3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rtl="0"/>
            <a:endParaRPr lang="en-US" b="0" dirty="0">
              <a:effectLst/>
              <a:ea typeface="Calibri"/>
              <a:cs typeface="Calibri"/>
            </a:endParaRPr>
          </a:p>
          <a:p>
            <a:br>
              <a:rPr lang="en-US" sz="2000" dirty="0">
                <a:cs typeface="+mn-lt"/>
              </a:rPr>
            </a:br>
            <a:endParaRPr lang="en-IN" sz="200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a:p>
        </p:txBody>
      </p:sp>
    </p:spTree>
    <p:extLst>
      <p:ext uri="{BB962C8B-B14F-4D97-AF65-F5344CB8AC3E}">
        <p14:creationId xmlns:p14="http://schemas.microsoft.com/office/powerpoint/2010/main" val="1319638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60 Template -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5116" y="3182429"/>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576461" y="2768488"/>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576461" y="7268816"/>
            <a:ext cx="6281539"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OBJECTIVES</a:t>
            </a:r>
          </a:p>
        </p:txBody>
      </p:sp>
      <p:sp>
        <p:nvSpPr>
          <p:cNvPr id="21" name="Text Placeholder 3"/>
          <p:cNvSpPr>
            <a:spLocks noGrp="1"/>
          </p:cNvSpPr>
          <p:nvPr>
            <p:ph type="body" sz="quarter" idx="21" hasCustomPrompt="1"/>
          </p:nvPr>
        </p:nvSpPr>
        <p:spPr>
          <a:xfrm>
            <a:off x="7241978" y="3182429"/>
            <a:ext cx="628054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7241977" y="2768488"/>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13911462" y="3182429"/>
            <a:ext cx="628054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3906500" y="2768488"/>
            <a:ext cx="6286500"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RESULTS</a:t>
            </a:r>
          </a:p>
        </p:txBody>
      </p:sp>
      <p:sp>
        <p:nvSpPr>
          <p:cNvPr id="25" name="Text Placeholder 5"/>
          <p:cNvSpPr>
            <a:spLocks noGrp="1"/>
          </p:cNvSpPr>
          <p:nvPr>
            <p:ph type="body" sz="quarter" idx="25" hasCustomPrompt="1"/>
          </p:nvPr>
        </p:nvSpPr>
        <p:spPr>
          <a:xfrm>
            <a:off x="20575984" y="2768488"/>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CONCLUSIONS</a:t>
            </a:r>
          </a:p>
        </p:txBody>
      </p:sp>
      <p:sp>
        <p:nvSpPr>
          <p:cNvPr id="26" name="Text Placeholder 3"/>
          <p:cNvSpPr>
            <a:spLocks noGrp="1"/>
          </p:cNvSpPr>
          <p:nvPr>
            <p:ph type="body" sz="quarter" idx="26" hasCustomPrompt="1"/>
          </p:nvPr>
        </p:nvSpPr>
        <p:spPr>
          <a:xfrm>
            <a:off x="20575984" y="3182429"/>
            <a:ext cx="627938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0575984" y="7298928"/>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REFERENCES</a:t>
            </a:r>
          </a:p>
        </p:txBody>
      </p:sp>
      <p:sp>
        <p:nvSpPr>
          <p:cNvPr id="28" name="Text Placeholder 3"/>
          <p:cNvSpPr>
            <a:spLocks noGrp="1"/>
          </p:cNvSpPr>
          <p:nvPr>
            <p:ph type="body" sz="quarter" idx="28" hasCustomPrompt="1"/>
          </p:nvPr>
        </p:nvSpPr>
        <p:spPr>
          <a:xfrm>
            <a:off x="20574412" y="7749540"/>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0575984" y="13002260"/>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20574412" y="13432552"/>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565116" y="7699295"/>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76" name="Text Placeholder 76"/>
          <p:cNvSpPr>
            <a:spLocks noGrp="1"/>
          </p:cNvSpPr>
          <p:nvPr>
            <p:ph type="body" sz="quarter" idx="150" hasCustomPrompt="1"/>
          </p:nvPr>
        </p:nvSpPr>
        <p:spPr>
          <a:xfrm>
            <a:off x="3662362" y="1078170"/>
            <a:ext cx="20107276" cy="598230"/>
          </a:xfrm>
          <a:prstGeom prst="rect">
            <a:avLst/>
          </a:prstGeom>
        </p:spPr>
        <p:txBody>
          <a:bodyPr>
            <a:normAutofit/>
          </a:bodyPr>
          <a:lstStyle>
            <a:lvl1pPr marL="0" indent="0"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7" name="Text Placeholder 76"/>
          <p:cNvSpPr>
            <a:spLocks noGrp="1"/>
          </p:cNvSpPr>
          <p:nvPr>
            <p:ph type="body" sz="quarter" idx="184" hasCustomPrompt="1"/>
          </p:nvPr>
        </p:nvSpPr>
        <p:spPr>
          <a:xfrm>
            <a:off x="3662362" y="1676399"/>
            <a:ext cx="20107276" cy="634555"/>
          </a:xfrm>
          <a:prstGeom prst="rect">
            <a:avLst/>
          </a:prstGeom>
        </p:spPr>
        <p:txBody>
          <a:bodyPr>
            <a:normAutofit/>
          </a:bodyPr>
          <a:lstStyle>
            <a:lvl1pPr marL="0" indent="0" algn="ctr">
              <a:buFontTx/>
              <a:buNone/>
              <a:defRPr sz="2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85" hasCustomPrompt="1"/>
          </p:nvPr>
        </p:nvSpPr>
        <p:spPr>
          <a:xfrm>
            <a:off x="3662362" y="232386"/>
            <a:ext cx="20107276" cy="834414"/>
          </a:xfrm>
          <a:prstGeom prst="rect">
            <a:avLst/>
          </a:prstGeom>
        </p:spPr>
        <p:txBody>
          <a:bodyPr>
            <a:normAutofit/>
          </a:bodyPr>
          <a:lstStyle>
            <a:lvl1pPr marL="0" indent="0" algn="ctr">
              <a:buFontTx/>
              <a:buNone/>
              <a:defRPr sz="44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36x60 Template -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8308" y="3242063"/>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570789" y="2791893"/>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567812" y="7540814"/>
            <a:ext cx="6286500"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570293" y="7086378"/>
            <a:ext cx="6281539"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OBJECTIVES</a:t>
            </a:r>
          </a:p>
        </p:txBody>
      </p:sp>
      <p:sp>
        <p:nvSpPr>
          <p:cNvPr id="21" name="Text Placeholder 3"/>
          <p:cNvSpPr>
            <a:spLocks noGrp="1"/>
          </p:cNvSpPr>
          <p:nvPr>
            <p:ph type="body" sz="quarter" idx="21" hasCustomPrompt="1"/>
          </p:nvPr>
        </p:nvSpPr>
        <p:spPr>
          <a:xfrm>
            <a:off x="7241977" y="3258414"/>
            <a:ext cx="12950030"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7241977" y="2791893"/>
            <a:ext cx="12950031"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(header)  MATERIALS &amp; METHODS</a:t>
            </a:r>
          </a:p>
        </p:txBody>
      </p:sp>
      <p:sp>
        <p:nvSpPr>
          <p:cNvPr id="23" name="Text Placeholder 3"/>
          <p:cNvSpPr>
            <a:spLocks noGrp="1"/>
          </p:cNvSpPr>
          <p:nvPr>
            <p:ph type="body" sz="quarter" idx="23" hasCustomPrompt="1"/>
          </p:nvPr>
        </p:nvSpPr>
        <p:spPr>
          <a:xfrm>
            <a:off x="7241977" y="10987984"/>
            <a:ext cx="129500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7241977" y="10517494"/>
            <a:ext cx="12950031"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RESULTS</a:t>
            </a:r>
          </a:p>
        </p:txBody>
      </p:sp>
      <p:sp>
        <p:nvSpPr>
          <p:cNvPr id="25" name="Text Placeholder 5"/>
          <p:cNvSpPr>
            <a:spLocks noGrp="1"/>
          </p:cNvSpPr>
          <p:nvPr>
            <p:ph type="body" sz="quarter" idx="25" hasCustomPrompt="1"/>
          </p:nvPr>
        </p:nvSpPr>
        <p:spPr>
          <a:xfrm>
            <a:off x="20600583" y="2791893"/>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CONCLUSIONS</a:t>
            </a:r>
          </a:p>
        </p:txBody>
      </p:sp>
      <p:sp>
        <p:nvSpPr>
          <p:cNvPr id="26" name="Text Placeholder 3"/>
          <p:cNvSpPr>
            <a:spLocks noGrp="1"/>
          </p:cNvSpPr>
          <p:nvPr>
            <p:ph type="body" sz="quarter" idx="26" hasCustomPrompt="1"/>
          </p:nvPr>
        </p:nvSpPr>
        <p:spPr>
          <a:xfrm>
            <a:off x="20600583" y="3262383"/>
            <a:ext cx="627938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20600583" y="7116490"/>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REFERENCES</a:t>
            </a:r>
          </a:p>
        </p:txBody>
      </p:sp>
      <p:sp>
        <p:nvSpPr>
          <p:cNvPr id="28" name="Text Placeholder 3"/>
          <p:cNvSpPr>
            <a:spLocks noGrp="1"/>
          </p:cNvSpPr>
          <p:nvPr>
            <p:ph type="body" sz="quarter" idx="28" hasCustomPrompt="1"/>
          </p:nvPr>
        </p:nvSpPr>
        <p:spPr>
          <a:xfrm>
            <a:off x="20599011" y="7586980"/>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20600583" y="12819822"/>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0599011" y="13290312"/>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C2936E13-9BED-014D-9FD8-D2F0DD7F8E02}"/>
              </a:ext>
            </a:extLst>
          </p:cNvPr>
          <p:cNvSpPr>
            <a:spLocks noGrp="1"/>
          </p:cNvSpPr>
          <p:nvPr>
            <p:ph type="body" sz="quarter" idx="150" hasCustomPrompt="1"/>
          </p:nvPr>
        </p:nvSpPr>
        <p:spPr>
          <a:xfrm>
            <a:off x="3662362" y="1137804"/>
            <a:ext cx="20107276" cy="598230"/>
          </a:xfrm>
          <a:prstGeom prst="rect">
            <a:avLst/>
          </a:prstGeom>
        </p:spPr>
        <p:txBody>
          <a:bodyPr>
            <a:normAutofit/>
          </a:bodyPr>
          <a:lstStyle>
            <a:lvl1pPr marL="0" indent="0"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1EDE48AC-AD08-4145-B8DF-31EEC7B36616}"/>
              </a:ext>
            </a:extLst>
          </p:cNvPr>
          <p:cNvSpPr>
            <a:spLocks noGrp="1"/>
          </p:cNvSpPr>
          <p:nvPr>
            <p:ph type="body" sz="quarter" idx="184" hasCustomPrompt="1"/>
          </p:nvPr>
        </p:nvSpPr>
        <p:spPr>
          <a:xfrm>
            <a:off x="3662362" y="1736033"/>
            <a:ext cx="20107276" cy="634555"/>
          </a:xfrm>
          <a:prstGeom prst="rect">
            <a:avLst/>
          </a:prstGeom>
        </p:spPr>
        <p:txBody>
          <a:bodyPr>
            <a:normAutofit/>
          </a:bodyPr>
          <a:lstStyle>
            <a:lvl1pPr marL="0" indent="0" algn="ctr">
              <a:buFontTx/>
              <a:buNone/>
              <a:defRPr sz="2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3" name="Text Placeholder 76">
            <a:extLst>
              <a:ext uri="{FF2B5EF4-FFF2-40B4-BE49-F238E27FC236}">
                <a16:creationId xmlns:a16="http://schemas.microsoft.com/office/drawing/2014/main" id="{7801B00A-04AF-574C-9547-07EB084B2234}"/>
              </a:ext>
            </a:extLst>
          </p:cNvPr>
          <p:cNvSpPr>
            <a:spLocks noGrp="1"/>
          </p:cNvSpPr>
          <p:nvPr>
            <p:ph type="body" sz="quarter" idx="185" hasCustomPrompt="1"/>
          </p:nvPr>
        </p:nvSpPr>
        <p:spPr>
          <a:xfrm>
            <a:off x="3662362" y="292020"/>
            <a:ext cx="20107276" cy="834414"/>
          </a:xfrm>
          <a:prstGeom prst="rect">
            <a:avLst/>
          </a:prstGeom>
        </p:spPr>
        <p:txBody>
          <a:bodyPr>
            <a:normAutofit/>
          </a:bodyPr>
          <a:lstStyle>
            <a:lvl1pPr marL="0" indent="0" algn="ctr">
              <a:buFontTx/>
              <a:buNone/>
              <a:defRPr sz="44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3288022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thout guides -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5116" y="3222185"/>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576461" y="2808244"/>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576461" y="7268816"/>
            <a:ext cx="6281539"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OBJECTIVES</a:t>
            </a:r>
          </a:p>
        </p:txBody>
      </p:sp>
      <p:sp>
        <p:nvSpPr>
          <p:cNvPr id="21" name="Text Placeholder 3"/>
          <p:cNvSpPr>
            <a:spLocks noGrp="1"/>
          </p:cNvSpPr>
          <p:nvPr>
            <p:ph type="body" sz="quarter" idx="21" hasCustomPrompt="1"/>
          </p:nvPr>
        </p:nvSpPr>
        <p:spPr>
          <a:xfrm>
            <a:off x="7241978" y="3222185"/>
            <a:ext cx="628054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7241977" y="2808244"/>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13911462" y="3222185"/>
            <a:ext cx="628054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3906500" y="2808244"/>
            <a:ext cx="6286500"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RESULTS</a:t>
            </a:r>
          </a:p>
        </p:txBody>
      </p:sp>
      <p:sp>
        <p:nvSpPr>
          <p:cNvPr id="25" name="Text Placeholder 5"/>
          <p:cNvSpPr>
            <a:spLocks noGrp="1"/>
          </p:cNvSpPr>
          <p:nvPr>
            <p:ph type="body" sz="quarter" idx="25" hasCustomPrompt="1"/>
          </p:nvPr>
        </p:nvSpPr>
        <p:spPr>
          <a:xfrm>
            <a:off x="20575984" y="2808244"/>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CONCLUSIONS</a:t>
            </a:r>
          </a:p>
        </p:txBody>
      </p:sp>
      <p:sp>
        <p:nvSpPr>
          <p:cNvPr id="26" name="Text Placeholder 3"/>
          <p:cNvSpPr>
            <a:spLocks noGrp="1"/>
          </p:cNvSpPr>
          <p:nvPr>
            <p:ph type="body" sz="quarter" idx="26" hasCustomPrompt="1"/>
          </p:nvPr>
        </p:nvSpPr>
        <p:spPr>
          <a:xfrm>
            <a:off x="20575984" y="3222185"/>
            <a:ext cx="627938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0575984" y="7298928"/>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REFERENCES</a:t>
            </a:r>
          </a:p>
        </p:txBody>
      </p:sp>
      <p:sp>
        <p:nvSpPr>
          <p:cNvPr id="28" name="Text Placeholder 3"/>
          <p:cNvSpPr>
            <a:spLocks noGrp="1"/>
          </p:cNvSpPr>
          <p:nvPr>
            <p:ph type="body" sz="quarter" idx="28" hasCustomPrompt="1"/>
          </p:nvPr>
        </p:nvSpPr>
        <p:spPr>
          <a:xfrm>
            <a:off x="20574412" y="7749540"/>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0575984" y="13002260"/>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20574412" y="13432552"/>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565116" y="7699295"/>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Type in or paste your text here</a:t>
            </a:r>
          </a:p>
        </p:txBody>
      </p:sp>
      <p:sp>
        <p:nvSpPr>
          <p:cNvPr id="19" name="Text Placeholder 76">
            <a:extLst>
              <a:ext uri="{FF2B5EF4-FFF2-40B4-BE49-F238E27FC236}">
                <a16:creationId xmlns:a16="http://schemas.microsoft.com/office/drawing/2014/main" id="{8F58CF05-58FD-F842-88AB-51099F130F93}"/>
              </a:ext>
            </a:extLst>
          </p:cNvPr>
          <p:cNvSpPr>
            <a:spLocks noGrp="1"/>
          </p:cNvSpPr>
          <p:nvPr>
            <p:ph type="body" sz="quarter" idx="150" hasCustomPrompt="1"/>
          </p:nvPr>
        </p:nvSpPr>
        <p:spPr>
          <a:xfrm>
            <a:off x="3662362" y="1078170"/>
            <a:ext cx="20107276" cy="598230"/>
          </a:xfrm>
          <a:prstGeom prst="rect">
            <a:avLst/>
          </a:prstGeom>
        </p:spPr>
        <p:txBody>
          <a:bodyPr>
            <a:normAutofit/>
          </a:bodyPr>
          <a:lstStyle>
            <a:lvl1pPr marL="0" indent="0"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1" name="Text Placeholder 76">
            <a:extLst>
              <a:ext uri="{FF2B5EF4-FFF2-40B4-BE49-F238E27FC236}">
                <a16:creationId xmlns:a16="http://schemas.microsoft.com/office/drawing/2014/main" id="{6C58C4AE-C2F1-C54D-9224-55C0A51ED153}"/>
              </a:ext>
            </a:extLst>
          </p:cNvPr>
          <p:cNvSpPr>
            <a:spLocks noGrp="1"/>
          </p:cNvSpPr>
          <p:nvPr>
            <p:ph type="body" sz="quarter" idx="184" hasCustomPrompt="1"/>
          </p:nvPr>
        </p:nvSpPr>
        <p:spPr>
          <a:xfrm>
            <a:off x="3662362" y="1676399"/>
            <a:ext cx="20107276" cy="634555"/>
          </a:xfrm>
          <a:prstGeom prst="rect">
            <a:avLst/>
          </a:prstGeom>
        </p:spPr>
        <p:txBody>
          <a:bodyPr>
            <a:normAutofit/>
          </a:bodyPr>
          <a:lstStyle>
            <a:lvl1pPr marL="0" indent="0" algn="ctr">
              <a:buFontTx/>
              <a:buNone/>
              <a:defRPr sz="2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2" name="Text Placeholder 76">
            <a:extLst>
              <a:ext uri="{FF2B5EF4-FFF2-40B4-BE49-F238E27FC236}">
                <a16:creationId xmlns:a16="http://schemas.microsoft.com/office/drawing/2014/main" id="{6C3E1DDD-251F-C34B-807A-F553784DAC08}"/>
              </a:ext>
            </a:extLst>
          </p:cNvPr>
          <p:cNvSpPr>
            <a:spLocks noGrp="1"/>
          </p:cNvSpPr>
          <p:nvPr>
            <p:ph type="body" sz="quarter" idx="185" hasCustomPrompt="1"/>
          </p:nvPr>
        </p:nvSpPr>
        <p:spPr>
          <a:xfrm>
            <a:off x="3662362" y="232386"/>
            <a:ext cx="20107276" cy="834414"/>
          </a:xfrm>
          <a:prstGeom prst="rect">
            <a:avLst/>
          </a:prstGeom>
        </p:spPr>
        <p:txBody>
          <a:bodyPr>
            <a:normAutofit/>
          </a:bodyPr>
          <a:lstStyle>
            <a:lvl1pPr marL="0" indent="0" algn="ctr">
              <a:buFontTx/>
              <a:buNone/>
              <a:defRPr sz="44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4236275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thout guides -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568308" y="3301698"/>
            <a:ext cx="6285508"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570789" y="2871406"/>
            <a:ext cx="6280547" cy="428684"/>
          </a:xfrm>
          <a:prstGeom prst="rect">
            <a:avLst/>
          </a:prstGeom>
          <a:noFill/>
        </p:spPr>
        <p:txBody>
          <a:bodyPr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567812" y="7540814"/>
            <a:ext cx="6286500"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570293" y="7106256"/>
            <a:ext cx="6281539"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OBJECTIVES</a:t>
            </a:r>
          </a:p>
        </p:txBody>
      </p:sp>
      <p:sp>
        <p:nvSpPr>
          <p:cNvPr id="21" name="Text Placeholder 3"/>
          <p:cNvSpPr>
            <a:spLocks noGrp="1"/>
          </p:cNvSpPr>
          <p:nvPr>
            <p:ph type="body" sz="quarter" idx="21" hasCustomPrompt="1"/>
          </p:nvPr>
        </p:nvSpPr>
        <p:spPr>
          <a:xfrm>
            <a:off x="7241977" y="3318049"/>
            <a:ext cx="12950030"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7241977" y="2871406"/>
            <a:ext cx="12950031"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(header)  MATERIALS &amp; METHODS</a:t>
            </a:r>
          </a:p>
        </p:txBody>
      </p:sp>
      <p:sp>
        <p:nvSpPr>
          <p:cNvPr id="23" name="Text Placeholder 3"/>
          <p:cNvSpPr>
            <a:spLocks noGrp="1"/>
          </p:cNvSpPr>
          <p:nvPr>
            <p:ph type="body" sz="quarter" idx="23" hasCustomPrompt="1"/>
          </p:nvPr>
        </p:nvSpPr>
        <p:spPr>
          <a:xfrm>
            <a:off x="7241977" y="10987984"/>
            <a:ext cx="129500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7241977" y="10537372"/>
            <a:ext cx="12950031"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RESULTS</a:t>
            </a:r>
          </a:p>
        </p:txBody>
      </p:sp>
      <p:sp>
        <p:nvSpPr>
          <p:cNvPr id="25" name="Text Placeholder 5"/>
          <p:cNvSpPr>
            <a:spLocks noGrp="1"/>
          </p:cNvSpPr>
          <p:nvPr>
            <p:ph type="body" sz="quarter" idx="25" hasCustomPrompt="1"/>
          </p:nvPr>
        </p:nvSpPr>
        <p:spPr>
          <a:xfrm>
            <a:off x="20600583" y="2871406"/>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CONCLUSIONS</a:t>
            </a:r>
          </a:p>
        </p:txBody>
      </p:sp>
      <p:sp>
        <p:nvSpPr>
          <p:cNvPr id="26" name="Text Placeholder 3"/>
          <p:cNvSpPr>
            <a:spLocks noGrp="1"/>
          </p:cNvSpPr>
          <p:nvPr>
            <p:ph type="body" sz="quarter" idx="26" hasCustomPrompt="1"/>
          </p:nvPr>
        </p:nvSpPr>
        <p:spPr>
          <a:xfrm>
            <a:off x="20600583" y="3322018"/>
            <a:ext cx="6279386"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20600583" y="7136368"/>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REFERENCES</a:t>
            </a:r>
          </a:p>
        </p:txBody>
      </p:sp>
      <p:sp>
        <p:nvSpPr>
          <p:cNvPr id="28" name="Text Placeholder 3"/>
          <p:cNvSpPr>
            <a:spLocks noGrp="1"/>
          </p:cNvSpPr>
          <p:nvPr>
            <p:ph type="body" sz="quarter" idx="28" hasCustomPrompt="1"/>
          </p:nvPr>
        </p:nvSpPr>
        <p:spPr>
          <a:xfrm>
            <a:off x="20599011" y="7586980"/>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20600583" y="12839700"/>
            <a:ext cx="6279386" cy="428684"/>
          </a:xfrm>
          <a:prstGeom prst="rect">
            <a:avLst/>
          </a:prstGeom>
          <a:noFill/>
        </p:spPr>
        <p:txBody>
          <a:bodyPr wrap="square" lIns="52249" tIns="52249" rIns="52249" bIns="52249" anchor="ctr" anchorCtr="0">
            <a:spAutoFit/>
          </a:bodyPr>
          <a:lstStyle>
            <a:lvl1pPr marL="0" indent="0" algn="ctr">
              <a:buNone/>
              <a:defRPr sz="21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0599011" y="13290312"/>
            <a:ext cx="6282531" cy="479239"/>
          </a:xfrm>
          <a:prstGeom prst="rect">
            <a:avLst/>
          </a:prstGeom>
        </p:spPr>
        <p:txBody>
          <a:bodyPr wrap="square" lIns="130622" tIns="130622" rIns="130622" bIns="130622">
            <a:spAutoFit/>
          </a:bodyPr>
          <a:lstStyle>
            <a:lvl1pPr marL="0" indent="0">
              <a:buNone/>
              <a:defRPr sz="1400">
                <a:solidFill>
                  <a:schemeClr val="tx1"/>
                </a:solidFill>
                <a:latin typeface="Calibri" panose="020F0502020204030204" pitchFamily="34" charset="0"/>
                <a:cs typeface="Calibri" panose="020F0502020204030204" pitchFamily="34" charset="0"/>
              </a:defRPr>
            </a:lvl1pPr>
            <a:lvl2pPr marL="849043" indent="-326555">
              <a:defRPr sz="1400">
                <a:latin typeface="Trebuchet MS" pitchFamily="34" charset="0"/>
              </a:defRPr>
            </a:lvl2pPr>
            <a:lvl3pPr marL="1175598" indent="-326555">
              <a:defRPr sz="1400">
                <a:latin typeface="Trebuchet MS" pitchFamily="34" charset="0"/>
              </a:defRPr>
            </a:lvl3pPr>
            <a:lvl4pPr marL="1534809" indent="-359211">
              <a:defRPr sz="1400">
                <a:latin typeface="Trebuchet MS" pitchFamily="34" charset="0"/>
              </a:defRPr>
            </a:lvl4pPr>
            <a:lvl5pPr marL="1796053" indent="-261244">
              <a:defRPr sz="14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50AC94B8-C1FC-F64B-A4AC-A6753527AC28}"/>
              </a:ext>
            </a:extLst>
          </p:cNvPr>
          <p:cNvSpPr>
            <a:spLocks noGrp="1"/>
          </p:cNvSpPr>
          <p:nvPr>
            <p:ph type="body" sz="quarter" idx="150" hasCustomPrompt="1"/>
          </p:nvPr>
        </p:nvSpPr>
        <p:spPr>
          <a:xfrm>
            <a:off x="3662362" y="1117926"/>
            <a:ext cx="20107276" cy="598230"/>
          </a:xfrm>
          <a:prstGeom prst="rect">
            <a:avLst/>
          </a:prstGeom>
        </p:spPr>
        <p:txBody>
          <a:bodyPr>
            <a:normAutofit/>
          </a:bodyPr>
          <a:lstStyle>
            <a:lvl1pPr marL="0" indent="0" algn="ctr">
              <a:buFontTx/>
              <a:buNone/>
              <a:defRPr sz="32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F6EDC588-E391-C646-B72B-EEC803626E56}"/>
              </a:ext>
            </a:extLst>
          </p:cNvPr>
          <p:cNvSpPr>
            <a:spLocks noGrp="1"/>
          </p:cNvSpPr>
          <p:nvPr>
            <p:ph type="body" sz="quarter" idx="184" hasCustomPrompt="1"/>
          </p:nvPr>
        </p:nvSpPr>
        <p:spPr>
          <a:xfrm>
            <a:off x="3662362" y="1716155"/>
            <a:ext cx="20107276" cy="634555"/>
          </a:xfrm>
          <a:prstGeom prst="rect">
            <a:avLst/>
          </a:prstGeom>
        </p:spPr>
        <p:txBody>
          <a:bodyPr>
            <a:normAutofit/>
          </a:bodyPr>
          <a:lstStyle>
            <a:lvl1pPr marL="0" indent="0" algn="ctr">
              <a:buFontTx/>
              <a:buNone/>
              <a:defRPr sz="2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3" name="Text Placeholder 76">
            <a:extLst>
              <a:ext uri="{FF2B5EF4-FFF2-40B4-BE49-F238E27FC236}">
                <a16:creationId xmlns:a16="http://schemas.microsoft.com/office/drawing/2014/main" id="{15C9BEE7-988F-7247-B81C-E26DFA34A7DE}"/>
              </a:ext>
            </a:extLst>
          </p:cNvPr>
          <p:cNvSpPr>
            <a:spLocks noGrp="1"/>
          </p:cNvSpPr>
          <p:nvPr>
            <p:ph type="body" sz="quarter" idx="185" hasCustomPrompt="1"/>
          </p:nvPr>
        </p:nvSpPr>
        <p:spPr>
          <a:xfrm>
            <a:off x="3662362" y="272142"/>
            <a:ext cx="20107276" cy="834414"/>
          </a:xfrm>
          <a:prstGeom prst="rect">
            <a:avLst/>
          </a:prstGeom>
        </p:spPr>
        <p:txBody>
          <a:bodyPr>
            <a:normAutofit/>
          </a:bodyPr>
          <a:lstStyle>
            <a:lvl1pPr marL="0" indent="0" algn="ctr">
              <a:buFontTx/>
              <a:buNone/>
              <a:defRPr sz="44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4170575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hyperlink" Target="https://www.posterpresentations.com/how-to-change-the-research-poster-template-colors.html" TargetMode="External"/><Relationship Id="rId3" Type="http://schemas.openxmlformats.org/officeDocument/2006/relationships/theme" Target="../theme/theme1.xml"/><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6.png"/><Relationship Id="rId4" Type="http://schemas.openxmlformats.org/officeDocument/2006/relationships/image" Target="../media/image1.png"/><Relationship Id="rId9"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5" name="Rectangle 36">
            <a:extLst>
              <a:ext uri="{FF2B5EF4-FFF2-40B4-BE49-F238E27FC236}">
                <a16:creationId xmlns:a16="http://schemas.microsoft.com/office/drawing/2014/main" id="{0B9ADF8C-186C-174C-92BC-4C80F596CA52}"/>
              </a:ext>
            </a:extLst>
          </p:cNvPr>
          <p:cNvSpPr>
            <a:spLocks noChangeArrowheads="1"/>
          </p:cNvSpPr>
          <p:nvPr userDrawn="1"/>
        </p:nvSpPr>
        <p:spPr bwMode="auto">
          <a:xfrm>
            <a:off x="-1" y="15127357"/>
            <a:ext cx="27432000" cy="1331843"/>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a:p>
        </p:txBody>
      </p:sp>
      <p:sp>
        <p:nvSpPr>
          <p:cNvPr id="10" name="Text Box 14"/>
          <p:cNvSpPr txBox="1">
            <a:spLocks noChangeArrowheads="1"/>
          </p:cNvSpPr>
          <p:nvPr/>
        </p:nvSpPr>
        <p:spPr bwMode="auto">
          <a:xfrm>
            <a:off x="274133" y="16094594"/>
            <a:ext cx="1571625" cy="191341"/>
          </a:xfrm>
          <a:prstGeom prst="rect">
            <a:avLst/>
          </a:prstGeom>
          <a:noFill/>
          <a:ln w="9525">
            <a:noFill/>
            <a:miter lim="800000"/>
            <a:headEnd/>
            <a:tailEnd/>
          </a:ln>
          <a:effectLst/>
        </p:spPr>
        <p:txBody>
          <a:bodyPr lIns="52150" tIns="26070" rIns="52150" bIns="26070">
            <a:spAutoFit/>
          </a:bodyPr>
          <a:lstStyle/>
          <a:p>
            <a:pPr eaLnBrk="0" hangingPunct="0">
              <a:lnSpc>
                <a:spcPct val="65000"/>
              </a:lnSpc>
              <a:spcBef>
                <a:spcPct val="50000"/>
              </a:spcBef>
              <a:defRPr/>
            </a:pPr>
            <a:r>
              <a:rPr lang="en-US" sz="3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600" b="1">
                <a:solidFill>
                  <a:schemeClr val="bg1">
                    <a:lumMod val="75000"/>
                  </a:schemeClr>
                </a:solidFill>
                <a:latin typeface="Arial" charset="0"/>
              </a:rPr>
              <a:t>www.PosterPresentations.com</a:t>
            </a:r>
          </a:p>
        </p:txBody>
      </p:sp>
      <p:graphicFrame>
        <p:nvGraphicFramePr>
          <p:cNvPr id="3" name="Table 2">
            <a:extLst>
              <a:ext uri="{FF2B5EF4-FFF2-40B4-BE49-F238E27FC236}">
                <a16:creationId xmlns:a16="http://schemas.microsoft.com/office/drawing/2014/main" id="{F975EFFA-C972-2647-BE78-A38A83A69E99}"/>
              </a:ext>
            </a:extLst>
          </p:cNvPr>
          <p:cNvGraphicFramePr>
            <a:graphicFrameLocks noGrp="1"/>
          </p:cNvGraphicFramePr>
          <p:nvPr userDrawn="1">
            <p:extLst>
              <p:ext uri="{D42A27DB-BD31-4B8C-83A1-F6EECF244321}">
                <p14:modId xmlns:p14="http://schemas.microsoft.com/office/powerpoint/2010/main" val="1742631184"/>
              </p:ext>
            </p:extLst>
          </p:nvPr>
        </p:nvGraphicFramePr>
        <p:xfrm>
          <a:off x="-6586434" y="0"/>
          <a:ext cx="6099844" cy="16554581"/>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669420">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a:solidFill>
                            <a:srgbClr val="1F3A4E"/>
                          </a:solidFill>
                          <a:latin typeface="Arial Black" panose="020B0A04020102020204" pitchFamily="34" charset="0"/>
                        </a:rPr>
                        <a:t>QUICK START GUIDE</a:t>
                      </a:r>
                      <a:br>
                        <a:rPr lang="en-US" sz="1800" b="0" spc="600">
                          <a:solidFill>
                            <a:srgbClr val="1F3A4E"/>
                          </a:solidFill>
                          <a:latin typeface="Arial Black" panose="020B0A04020102020204" pitchFamily="34" charset="0"/>
                        </a:rPr>
                      </a:br>
                      <a:r>
                        <a:rPr lang="en-US" sz="1400" b="1" spc="0">
                          <a:solidFill>
                            <a:srgbClr val="FF0000"/>
                          </a:solidFill>
                          <a:latin typeface="Trebuchet MS" pitchFamily="34" charset="0"/>
                        </a:rPr>
                        <a:t>(THIS SIDEBAR WILL NOT PRINT)</a:t>
                      </a:r>
                      <a:endParaRPr lang="en-US" sz="18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2118706">
                <a:tc gridSpan="2">
                  <a:txBody>
                    <a:bodyPr/>
                    <a:lstStyle/>
                    <a:p>
                      <a:pPr defTabSz="3765639"/>
                      <a:r>
                        <a:rPr lang="en-US" sz="1100" i="0">
                          <a:solidFill>
                            <a:srgbClr val="D9D9D9"/>
                          </a:solidFill>
                          <a:latin typeface="Arial"/>
                          <a:cs typeface="Arial"/>
                        </a:rPr>
                        <a:t>This PowerPoint template produces a </a:t>
                      </a:r>
                      <a:r>
                        <a:rPr lang="en-US" sz="1100" i="0">
                          <a:solidFill>
                            <a:srgbClr val="FFC000"/>
                          </a:solidFill>
                          <a:latin typeface="Arial"/>
                          <a:cs typeface="Arial"/>
                        </a:rPr>
                        <a:t>36”x60" </a:t>
                      </a:r>
                      <a:r>
                        <a:rPr lang="en-US" sz="1100" i="0">
                          <a:solidFill>
                            <a:srgbClr val="D9D9D9"/>
                          </a:solidFill>
                          <a:latin typeface="Arial"/>
                          <a:cs typeface="Arial"/>
                        </a:rPr>
                        <a:t>presentation poster. You can use it to create your research poster by placing your title, subtitle, text, tables, charts and photos. </a:t>
                      </a:r>
                    </a:p>
                    <a:p>
                      <a:pPr defTabSz="3765639"/>
                      <a:endParaRPr lang="en-US" sz="1100" i="0">
                        <a:solidFill>
                          <a:srgbClr val="D9D9D9"/>
                        </a:solidFill>
                        <a:latin typeface="Arial"/>
                        <a:cs typeface="Arial"/>
                      </a:endParaRPr>
                    </a:p>
                    <a:p>
                      <a:pPr defTabSz="3765639"/>
                      <a:r>
                        <a:rPr lang="en-US" sz="11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100" i="0" err="1">
                          <a:solidFill>
                            <a:srgbClr val="FFC000"/>
                          </a:solidFill>
                          <a:latin typeface="Arial"/>
                          <a:cs typeface="Arial"/>
                        </a:rPr>
                        <a:t>PosterPresentations.com</a:t>
                      </a:r>
                      <a:r>
                        <a:rPr lang="en-US" sz="1100" i="0">
                          <a:solidFill>
                            <a:srgbClr val="D9D9D9"/>
                          </a:solidFill>
                          <a:latin typeface="Arial"/>
                          <a:cs typeface="Arial"/>
                        </a:rPr>
                        <a:t> and click on the  </a:t>
                      </a:r>
                      <a:r>
                        <a:rPr lang="en-US" sz="1100" i="0">
                          <a:solidFill>
                            <a:srgbClr val="FFC000"/>
                          </a:solidFill>
                          <a:latin typeface="Arial"/>
                          <a:cs typeface="Arial"/>
                        </a:rPr>
                        <a:t>HELP DESK</a:t>
                      </a:r>
                      <a:r>
                        <a:rPr lang="en-US" sz="1100" i="0" baseline="0">
                          <a:solidFill>
                            <a:srgbClr val="D9D9D9"/>
                          </a:solidFill>
                          <a:latin typeface="Arial"/>
                          <a:cs typeface="Arial"/>
                        </a:rPr>
                        <a:t> </a:t>
                      </a:r>
                      <a:r>
                        <a:rPr lang="en-US" sz="1100" i="0">
                          <a:solidFill>
                            <a:srgbClr val="D9D9D9"/>
                          </a:solidFill>
                          <a:latin typeface="Arial"/>
                          <a:cs typeface="Arial"/>
                        </a:rPr>
                        <a:t>tab.</a:t>
                      </a:r>
                    </a:p>
                    <a:p>
                      <a:pPr defTabSz="3765639"/>
                      <a:endParaRPr lang="en-US" sz="1100" i="0">
                        <a:solidFill>
                          <a:srgbClr val="D9D9D9"/>
                        </a:solidFill>
                        <a:latin typeface="Arial"/>
                        <a:cs typeface="Arial"/>
                      </a:endParaRPr>
                    </a:p>
                    <a:p>
                      <a:pPr defTabSz="3765639"/>
                      <a:r>
                        <a:rPr lang="en-US" sz="1100" i="0">
                          <a:solidFill>
                            <a:srgbClr val="D9D9D9"/>
                          </a:solidFill>
                          <a:latin typeface="Arial"/>
                          <a:cs typeface="Arial"/>
                        </a:rPr>
                        <a:t>To print your poster using our same-day professional printing service, go online to </a:t>
                      </a:r>
                      <a:r>
                        <a:rPr lang="en-US" sz="1100" i="0" err="1">
                          <a:solidFill>
                            <a:srgbClr val="FFC000"/>
                          </a:solidFill>
                          <a:latin typeface="Arial"/>
                          <a:cs typeface="Arial"/>
                        </a:rPr>
                        <a:t>PosterPresentations.com</a:t>
                      </a:r>
                      <a:r>
                        <a:rPr lang="en-US" sz="1100" i="0">
                          <a:solidFill>
                            <a:srgbClr val="D9D9D9"/>
                          </a:solidFill>
                          <a:latin typeface="Arial"/>
                          <a:cs typeface="Arial"/>
                        </a:rPr>
                        <a:t> and click on "</a:t>
                      </a:r>
                      <a:r>
                        <a:rPr lang="en-US" sz="1100" i="0">
                          <a:solidFill>
                            <a:srgbClr val="FFC000"/>
                          </a:solidFill>
                          <a:latin typeface="Arial"/>
                          <a:cs typeface="Arial"/>
                        </a:rPr>
                        <a:t>Order your poster</a:t>
                      </a:r>
                      <a:r>
                        <a:rPr lang="en-US" sz="1100" i="0">
                          <a:solidFill>
                            <a:srgbClr val="D9D9D9"/>
                          </a:solidFill>
                          <a:latin typeface="Arial"/>
                          <a:cs typeface="Arial"/>
                        </a:rPr>
                        <a:t>".</a:t>
                      </a:r>
                      <a:endParaRPr lang="en-US" sz="11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302941">
                <a:tc>
                  <a:txBody>
                    <a:bodyPr/>
                    <a:lstStyle/>
                    <a:p>
                      <a:pPr algn="ctr"/>
                      <a:endParaRPr lang="en-US" sz="1100">
                        <a:solidFill>
                          <a:srgbClr val="1F3A4E"/>
                        </a:solidFill>
                      </a:endParaRPr>
                    </a:p>
                    <a:p>
                      <a:pPr algn="ctr"/>
                      <a:endParaRPr lang="en-US" sz="1100">
                        <a:solidFill>
                          <a:srgbClr val="1F3A4E"/>
                        </a:solidFill>
                      </a:endParaRPr>
                    </a:p>
                    <a:p>
                      <a:pPr algn="ctr"/>
                      <a:r>
                        <a:rPr lang="en-US" sz="1100">
                          <a:solidFill>
                            <a:schemeClr val="bg1"/>
                          </a:solidFill>
                          <a:latin typeface="Arial" panose="020B0604020202020204" pitchFamily="34" charset="0"/>
                          <a:cs typeface="Arial" panose="020B0604020202020204" pitchFamily="34" charset="0"/>
                        </a:rPr>
                        <a:t>This is a template for a</a:t>
                      </a:r>
                    </a:p>
                    <a:p>
                      <a:pPr algn="ctr"/>
                      <a:r>
                        <a:rPr lang="en-US" sz="1100">
                          <a:solidFill>
                            <a:schemeClr val="bg1"/>
                          </a:solidFill>
                          <a:latin typeface="Arial" panose="020B0604020202020204" pitchFamily="34" charset="0"/>
                          <a:cs typeface="Arial" panose="020B0604020202020204" pitchFamily="34" charset="0"/>
                        </a:rPr>
                        <a:t>presentation poster </a:t>
                      </a:r>
                      <a:br>
                        <a:rPr lang="en-US" sz="1100">
                          <a:solidFill>
                            <a:schemeClr val="bg1"/>
                          </a:solidFill>
                          <a:latin typeface="Arial" panose="020B0604020202020204" pitchFamily="34" charset="0"/>
                          <a:cs typeface="Arial" panose="020B0604020202020204" pitchFamily="34" charset="0"/>
                        </a:rPr>
                      </a:br>
                      <a:r>
                        <a:rPr lang="en-US" sz="1800" b="1">
                          <a:solidFill>
                            <a:srgbClr val="FFC000"/>
                          </a:solidFill>
                          <a:latin typeface="Arial" panose="020B0604020202020204" pitchFamily="34" charset="0"/>
                          <a:cs typeface="Arial" panose="020B0604020202020204" pitchFamily="34" charset="0"/>
                        </a:rPr>
                        <a:t>36 inches tall</a:t>
                      </a:r>
                      <a:br>
                        <a:rPr lang="en-US" sz="1800" b="1">
                          <a:solidFill>
                            <a:srgbClr val="FFC000"/>
                          </a:solidFill>
                          <a:latin typeface="Arial" panose="020B0604020202020204" pitchFamily="34" charset="0"/>
                          <a:cs typeface="Arial" panose="020B0604020202020204" pitchFamily="34" charset="0"/>
                        </a:rPr>
                      </a:br>
                      <a:r>
                        <a:rPr lang="en-US" sz="1800" b="1">
                          <a:solidFill>
                            <a:srgbClr val="FFC000"/>
                          </a:solidFill>
                          <a:latin typeface="Arial" panose="020B0604020202020204" pitchFamily="34" charset="0"/>
                          <a:cs typeface="Arial" panose="020B0604020202020204" pitchFamily="34" charset="0"/>
                        </a:rPr>
                        <a:t>by</a:t>
                      </a:r>
                      <a:br>
                        <a:rPr lang="en-US" sz="1800" b="1">
                          <a:solidFill>
                            <a:srgbClr val="FFC000"/>
                          </a:solidFill>
                          <a:latin typeface="Arial" panose="020B0604020202020204" pitchFamily="34" charset="0"/>
                          <a:cs typeface="Arial" panose="020B0604020202020204" pitchFamily="34" charset="0"/>
                        </a:rPr>
                      </a:br>
                      <a:r>
                        <a:rPr lang="en-US" sz="1800" b="1">
                          <a:solidFill>
                            <a:srgbClr val="FFC000"/>
                          </a:solidFill>
                          <a:latin typeface="Arial" panose="020B0604020202020204" pitchFamily="34" charset="0"/>
                          <a:cs typeface="Arial" panose="020B0604020202020204" pitchFamily="34" charset="0"/>
                        </a:rPr>
                        <a:t>60 inches wide</a:t>
                      </a:r>
                      <a:br>
                        <a:rPr lang="en-US" sz="1100">
                          <a:solidFill>
                            <a:schemeClr val="bg1"/>
                          </a:solidFill>
                          <a:latin typeface="Arial" panose="020B0604020202020204" pitchFamily="34" charset="0"/>
                          <a:cs typeface="Arial" panose="020B0604020202020204" pitchFamily="34" charset="0"/>
                        </a:rPr>
                      </a:br>
                      <a:endParaRPr lang="en-US" sz="11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a:solidFill>
                            <a:srgbClr val="FFC000"/>
                          </a:solidFill>
                          <a:latin typeface="Arial" panose="020B0604020202020204" pitchFamily="34" charset="0"/>
                          <a:cs typeface="Arial" panose="020B0604020202020204" pitchFamily="34" charset="0"/>
                        </a:rPr>
                        <a:t>Important: Check the template size</a:t>
                      </a:r>
                      <a:br>
                        <a:rPr lang="en-US" sz="1100" b="0" baseline="0">
                          <a:solidFill>
                            <a:srgbClr val="FFC000"/>
                          </a:solidFill>
                          <a:latin typeface="Arial" panose="020B0604020202020204" pitchFamily="34" charset="0"/>
                          <a:cs typeface="Arial" panose="020B0604020202020204" pitchFamily="34" charset="0"/>
                        </a:rPr>
                      </a:br>
                      <a:r>
                        <a:rPr lang="en-US" sz="11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100" b="0" baseline="0">
                          <a:solidFill>
                            <a:srgbClr val="D9D9D9"/>
                          </a:solidFill>
                          <a:latin typeface="Arial" panose="020B0604020202020204" pitchFamily="34" charset="0"/>
                          <a:cs typeface="Arial" panose="020B0604020202020204" pitchFamily="34" charset="0"/>
                        </a:rPr>
                      </a:br>
                      <a:r>
                        <a:rPr lang="en-US" sz="11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100" b="0" baseline="0">
                          <a:solidFill>
                            <a:srgbClr val="FFC000"/>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42 tall x 70 wide</a:t>
                      </a:r>
                      <a:br>
                        <a:rPr lang="en-US" sz="1100" b="0" baseline="0">
                          <a:solidFill>
                            <a:srgbClr val="FFC000"/>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48 tall x 80 wide</a:t>
                      </a:r>
                    </a:p>
                  </a:txBody>
                  <a:tcPr marL="182880" marT="137160">
                    <a:solidFill>
                      <a:srgbClr val="010101"/>
                    </a:solidFill>
                  </a:tcPr>
                </a:tc>
                <a:extLst>
                  <a:ext uri="{0D108BD9-81ED-4DB2-BD59-A6C34878D82A}">
                    <a16:rowId xmlns:a16="http://schemas.microsoft.com/office/drawing/2014/main" val="10008"/>
                  </a:ext>
                </a:extLst>
              </a:tr>
              <a:tr h="2160040">
                <a:tc>
                  <a:txBody>
                    <a:bodyPr/>
                    <a:lstStyle/>
                    <a:p>
                      <a:endParaRPr lang="en-US" sz="1100">
                        <a:solidFill>
                          <a:srgbClr val="1F3A4E"/>
                        </a:solidFill>
                      </a:endParaRPr>
                    </a:p>
                  </a:txBody>
                  <a:tcPr>
                    <a:blipFill rotWithShape="1">
                      <a:blip r:embed="rId4"/>
                      <a:stretch>
                        <a:fillRect/>
                      </a:stretch>
                    </a:blipFill>
                  </a:tcPr>
                </a:tc>
                <a:tc>
                  <a:txBody>
                    <a:bodyPr/>
                    <a:lstStyle/>
                    <a:p>
                      <a:pPr algn="l"/>
                      <a:r>
                        <a:rPr lang="en-US" sz="1200" b="1" baseline="0">
                          <a:solidFill>
                            <a:srgbClr val="FFC000"/>
                          </a:solidFill>
                          <a:latin typeface="Arial" panose="020B0604020202020204" pitchFamily="34" charset="0"/>
                          <a:cs typeface="Arial" panose="020B0604020202020204" pitchFamily="34" charset="0"/>
                        </a:rPr>
                        <a:t>How to </a:t>
                      </a:r>
                      <a:r>
                        <a:rPr lang="en-US" sz="2000" b="1" baseline="0">
                          <a:solidFill>
                            <a:srgbClr val="FFC000"/>
                          </a:solidFill>
                          <a:latin typeface="Arial" panose="020B0604020202020204" pitchFamily="34" charset="0"/>
                          <a:cs typeface="Arial" panose="020B0604020202020204" pitchFamily="34" charset="0"/>
                        </a:rPr>
                        <a:t>Zoom in </a:t>
                      </a:r>
                      <a:r>
                        <a:rPr lang="en-US" sz="1200" b="1" baseline="0">
                          <a:solidFill>
                            <a:srgbClr val="FFC000"/>
                          </a:solidFill>
                          <a:latin typeface="Arial" panose="020B0604020202020204" pitchFamily="34" charset="0"/>
                          <a:cs typeface="Arial" panose="020B0604020202020204" pitchFamily="34" charset="0"/>
                        </a:rPr>
                        <a:t>and </a:t>
                      </a:r>
                      <a:r>
                        <a:rPr lang="en-US" sz="1050" b="1" baseline="0">
                          <a:solidFill>
                            <a:srgbClr val="FFC000"/>
                          </a:solidFill>
                          <a:latin typeface="Arial" panose="020B0604020202020204" pitchFamily="34" charset="0"/>
                          <a:cs typeface="Arial" panose="020B0604020202020204" pitchFamily="34" charset="0"/>
                        </a:rPr>
                        <a:t>out</a:t>
                      </a:r>
                      <a:endParaRPr lang="en-US" sz="1200" b="1" baseline="0">
                        <a:solidFill>
                          <a:srgbClr val="FFC000"/>
                        </a:solidFill>
                        <a:latin typeface="Arial" panose="020B0604020202020204" pitchFamily="34" charset="0"/>
                        <a:cs typeface="Arial" panose="020B0604020202020204" pitchFamily="34" charset="0"/>
                      </a:endParaRPr>
                    </a:p>
                    <a:p>
                      <a:pPr algn="l"/>
                      <a:r>
                        <a:rPr lang="en-US" sz="11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100" b="0" baseline="0">
                          <a:solidFill>
                            <a:srgbClr val="D9D9D9"/>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1. </a:t>
                      </a:r>
                      <a:r>
                        <a:rPr lang="en-US" sz="11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100" b="0" baseline="0">
                          <a:solidFill>
                            <a:srgbClr val="D9D9D9"/>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2. </a:t>
                      </a:r>
                      <a:r>
                        <a:rPr lang="en-US" sz="11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90685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a:solidFill>
                            <a:srgbClr val="FFC000"/>
                          </a:solidFill>
                          <a:latin typeface="Arial" panose="020B0604020202020204" pitchFamily="34" charset="0"/>
                          <a:cs typeface="Arial" panose="020B0604020202020204" pitchFamily="34" charset="0"/>
                        </a:rPr>
                        <a:t>Ruler and Guides</a:t>
                      </a:r>
                      <a:br>
                        <a:rPr lang="en-US" sz="1100" b="0" baseline="0">
                          <a:solidFill>
                            <a:srgbClr val="FFC000"/>
                          </a:solidFill>
                          <a:latin typeface="Arial" panose="020B0604020202020204" pitchFamily="34" charset="0"/>
                          <a:cs typeface="Arial" panose="020B0604020202020204" pitchFamily="34" charset="0"/>
                        </a:rPr>
                      </a:br>
                      <a:r>
                        <a:rPr lang="en-US" sz="11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926164">
                <a:tc>
                  <a:txBody>
                    <a:bodyPr/>
                    <a:lstStyle/>
                    <a:p>
                      <a:endParaRPr lang="en-US" sz="1100">
                        <a:solidFill>
                          <a:srgbClr val="1F3A4E"/>
                        </a:solidFill>
                      </a:endParaRPr>
                    </a:p>
                  </a:txBody>
                  <a:tcPr>
                    <a:blipFill rotWithShape="1">
                      <a:blip r:embed="rId5"/>
                      <a:stretch>
                        <a:fillRect/>
                      </a:stretch>
                    </a:blipFill>
                  </a:tcPr>
                </a:tc>
                <a:tc>
                  <a:txBody>
                    <a:bodyPr/>
                    <a:lstStyle/>
                    <a:p>
                      <a:pPr marL="0" lvl="1" indent="0" algn="l" defTabSz="114300"/>
                      <a:r>
                        <a:rPr lang="en-US" sz="1200" b="1" baseline="0">
                          <a:solidFill>
                            <a:srgbClr val="FFC000"/>
                          </a:solidFill>
                          <a:latin typeface="Arial" panose="020B0604020202020204" pitchFamily="34" charset="0"/>
                          <a:cs typeface="Arial" panose="020B0604020202020204" pitchFamily="34" charset="0"/>
                        </a:rPr>
                        <a:t>Headers and text containers</a:t>
                      </a:r>
                      <a:br>
                        <a:rPr lang="en-US" sz="1100" b="0" baseline="0">
                          <a:solidFill>
                            <a:schemeClr val="bg1"/>
                          </a:solidFill>
                          <a:latin typeface="Arial" panose="020B0604020202020204" pitchFamily="34" charset="0"/>
                          <a:cs typeface="Arial" panose="020B0604020202020204" pitchFamily="34" charset="0"/>
                        </a:rPr>
                      </a:br>
                      <a:r>
                        <a:rPr lang="en-US" sz="11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100" b="0" baseline="0">
                          <a:solidFill>
                            <a:schemeClr val="bg1"/>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a:t>
                      </a:r>
                      <a:r>
                        <a:rPr lang="en-US" sz="1100" b="0" baseline="0">
                          <a:solidFill>
                            <a:schemeClr val="bg1"/>
                          </a:solidFill>
                          <a:latin typeface="Arial" panose="020B0604020202020204" pitchFamily="34" charset="0"/>
                          <a:cs typeface="Arial" panose="020B0604020202020204" pitchFamily="34" charset="0"/>
                        </a:rPr>
                        <a:t> </a:t>
                      </a:r>
                      <a:r>
                        <a:rPr lang="en-US" sz="1100" b="0" baseline="0">
                          <a:solidFill>
                            <a:srgbClr val="D9D9D9"/>
                          </a:solidFill>
                          <a:latin typeface="Arial" panose="020B0604020202020204" pitchFamily="34" charset="0"/>
                          <a:cs typeface="Arial" panose="020B0604020202020204" pitchFamily="34" charset="0"/>
                        </a:rPr>
                        <a:t>Click inside a section header to add its text. </a:t>
                      </a:r>
                      <a:br>
                        <a:rPr lang="en-US" sz="1100" b="0" baseline="0">
                          <a:solidFill>
                            <a:schemeClr val="bg1"/>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a:t>
                      </a:r>
                      <a:r>
                        <a:rPr lang="en-US" sz="1100" b="0" baseline="0">
                          <a:solidFill>
                            <a:schemeClr val="bg1"/>
                          </a:solidFill>
                          <a:latin typeface="Arial" panose="020B0604020202020204" pitchFamily="34" charset="0"/>
                          <a:cs typeface="Arial" panose="020B0604020202020204" pitchFamily="34" charset="0"/>
                        </a:rPr>
                        <a:t> </a:t>
                      </a:r>
                      <a:r>
                        <a:rPr lang="en-US" sz="11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100" b="0" baseline="0">
                          <a:solidFill>
                            <a:schemeClr val="bg1"/>
                          </a:solidFill>
                          <a:latin typeface="Arial" panose="020B0604020202020204" pitchFamily="34" charset="0"/>
                          <a:cs typeface="Arial" panose="020B0604020202020204" pitchFamily="34" charset="0"/>
                        </a:rPr>
                      </a:br>
                      <a:r>
                        <a:rPr lang="en-US" sz="1100" b="0" baseline="0">
                          <a:solidFill>
                            <a:srgbClr val="FFC000"/>
                          </a:solidFill>
                          <a:latin typeface="Arial" panose="020B0604020202020204" pitchFamily="34" charset="0"/>
                          <a:cs typeface="Arial" panose="020B0604020202020204" pitchFamily="34" charset="0"/>
                        </a:rPr>
                        <a:t>-</a:t>
                      </a:r>
                      <a:r>
                        <a:rPr lang="en-US" sz="1100" b="0" baseline="0">
                          <a:solidFill>
                            <a:schemeClr val="bg1"/>
                          </a:solidFill>
                          <a:latin typeface="Arial" panose="020B0604020202020204" pitchFamily="34" charset="0"/>
                          <a:cs typeface="Arial" panose="020B0604020202020204" pitchFamily="34" charset="0"/>
                        </a:rPr>
                        <a:t> </a:t>
                      </a:r>
                      <a:r>
                        <a:rPr lang="en-US" sz="11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1772445">
                <a:tc gridSpan="2">
                  <a:txBody>
                    <a:bodyPr/>
                    <a:lstStyle/>
                    <a:p>
                      <a:r>
                        <a:rPr lang="en-US" sz="1200" b="1">
                          <a:solidFill>
                            <a:srgbClr val="FFC000"/>
                          </a:solidFill>
                          <a:latin typeface="Arial" panose="020B0604020202020204" pitchFamily="34" charset="0"/>
                          <a:cs typeface="Arial" panose="020B0604020202020204" pitchFamily="34" charset="0"/>
                        </a:rPr>
                        <a:t>Adding content to the poster</a:t>
                      </a:r>
                    </a:p>
                    <a:p>
                      <a:r>
                        <a:rPr lang="en-US" sz="11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1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1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9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54977">
                <a:tc gridSpan="2">
                  <a:txBody>
                    <a:bodyPr/>
                    <a:lstStyle/>
                    <a:p>
                      <a:endParaRPr lang="en-US" sz="1100">
                        <a:solidFill>
                          <a:schemeClr val="bg1"/>
                        </a:solidFill>
                        <a:latin typeface="Arial" panose="020B0604020202020204" pitchFamily="34" charset="0"/>
                        <a:cs typeface="Arial" panose="020B0604020202020204" pitchFamily="34" charset="0"/>
                      </a:endParaRPr>
                    </a:p>
                  </a:txBody>
                  <a:tcPr marL="182880" marT="137160">
                    <a:blipFill rotWithShape="1">
                      <a:blip r:embed="rId6"/>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6448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1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60529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100" noProof="0">
                        <a:solidFill>
                          <a:schemeClr val="bg1"/>
                        </a:solidFill>
                        <a:latin typeface="Arial"/>
                        <a:cs typeface="Arial"/>
                      </a:endParaRPr>
                    </a:p>
                  </a:txBody>
                  <a:tcPr marL="182880" marT="137160">
                    <a:blipFill rotWithShape="1">
                      <a:blip r:embed="rId7"/>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64FD3542-AD2C-C041-AA7D-037EAF9B14E2}"/>
              </a:ext>
            </a:extLst>
          </p:cNvPr>
          <p:cNvGraphicFramePr>
            <a:graphicFrameLocks noGrp="1"/>
          </p:cNvGraphicFramePr>
          <p:nvPr userDrawn="1">
            <p:extLst>
              <p:ext uri="{D42A27DB-BD31-4B8C-83A1-F6EECF244321}">
                <p14:modId xmlns:p14="http://schemas.microsoft.com/office/powerpoint/2010/main" val="1820785528"/>
              </p:ext>
            </p:extLst>
          </p:nvPr>
        </p:nvGraphicFramePr>
        <p:xfrm>
          <a:off x="27918589" y="0"/>
          <a:ext cx="6099844" cy="16632915"/>
        </p:xfrm>
        <a:graphic>
          <a:graphicData uri="http://schemas.openxmlformats.org/drawingml/2006/table">
            <a:tbl>
              <a:tblPr firstRow="1" bandRow="1">
                <a:tableStyleId>{5C22544A-7EE6-4342-B048-85BDC9FD1C3A}</a:tableStyleId>
              </a:tblPr>
              <a:tblGrid>
                <a:gridCol w="3056584">
                  <a:extLst>
                    <a:ext uri="{9D8B030D-6E8A-4147-A177-3AD203B41FA5}">
                      <a16:colId xmlns:a16="http://schemas.microsoft.com/office/drawing/2014/main" val="20000"/>
                    </a:ext>
                  </a:extLst>
                </a:gridCol>
                <a:gridCol w="3043260">
                  <a:extLst>
                    <a:ext uri="{9D8B030D-6E8A-4147-A177-3AD203B41FA5}">
                      <a16:colId xmlns:a16="http://schemas.microsoft.com/office/drawing/2014/main" val="4164475170"/>
                    </a:ext>
                  </a:extLst>
                </a:gridCol>
              </a:tblGrid>
              <a:tr h="855655">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a:solidFill>
                            <a:srgbClr val="1F3A4E"/>
                          </a:solidFill>
                          <a:latin typeface="Arial Black" panose="020B0A04020102020204" pitchFamily="34" charset="0"/>
                        </a:rPr>
                        <a:t>QUICK START GUIDE</a:t>
                      </a:r>
                      <a:br>
                        <a:rPr lang="en-US" sz="2000" b="0" spc="600">
                          <a:solidFill>
                            <a:srgbClr val="1F3A4E"/>
                          </a:solidFill>
                          <a:latin typeface="Arial Black" panose="020B0A04020102020204" pitchFamily="34" charset="0"/>
                        </a:rPr>
                      </a:br>
                      <a:r>
                        <a:rPr lang="en-US" sz="1600" b="1" spc="0">
                          <a:solidFill>
                            <a:srgbClr val="FF0000"/>
                          </a:solidFill>
                          <a:latin typeface="Trebuchet MS" pitchFamily="34" charset="0"/>
                        </a:rPr>
                        <a:t>(THIS SIDEBAR WILL NOT PRINT)</a:t>
                      </a:r>
                      <a:endParaRPr lang="en-US" sz="2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2710095">
                <a:tc gridSpan="2">
                  <a:txBody>
                    <a:bodyPr/>
                    <a:lstStyle/>
                    <a:p>
                      <a:pPr algn="l"/>
                      <a:r>
                        <a:rPr lang="en-US" sz="14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a:solidFill>
                            <a:srgbClr val="FFC000"/>
                          </a:solidFill>
                          <a:hlinkClick r:id="rId8">
                            <a:extLst>
                              <a:ext uri="{A12FA001-AC4F-418D-AE19-62706E023703}">
                                <ahyp:hlinkClr xmlns:ahyp="http://schemas.microsoft.com/office/drawing/2018/hyperlinkcolor" val="tx"/>
                              </a:ext>
                            </a:extLst>
                          </a:hlinkClick>
                        </a:rPr>
                        <a:t>https://www.posterpresentations.com/how-to-change-the-research-poster-template-colors.html</a:t>
                      </a:r>
                      <a:endParaRPr lang="en-US" sz="1200">
                        <a:solidFill>
                          <a:srgbClr val="FFC000"/>
                        </a:solidFill>
                      </a:endParaRPr>
                    </a:p>
                    <a:p>
                      <a:pPr marL="0" indent="0" algn="l" defTabSz="114300"/>
                      <a:endParaRPr lang="en-US" sz="1200" b="0" baseline="0">
                        <a:solidFill>
                          <a:srgbClr val="D9D9D9"/>
                        </a:solidFill>
                        <a:latin typeface="Arial" panose="020B0604020202020204" pitchFamily="34" charset="0"/>
                        <a:cs typeface="Arial" panose="020B0604020202020204" pitchFamily="34" charset="0"/>
                      </a:endParaRPr>
                    </a:p>
                    <a:p>
                      <a:pPr marL="0" indent="0" algn="l" defTabSz="114300"/>
                      <a:r>
                        <a:rPr lang="en-US" sz="12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a:solidFill>
                          <a:srgbClr val="D9D9D9"/>
                        </a:solidFill>
                        <a:latin typeface="Arial" panose="020B0604020202020204" pitchFamily="34" charset="0"/>
                        <a:cs typeface="Arial" panose="020B0604020202020204" pitchFamily="34" charset="0"/>
                      </a:endParaRPr>
                    </a:p>
                    <a:p>
                      <a:pPr marL="0" indent="0" algn="l" defTabSz="114300"/>
                      <a:r>
                        <a:rPr lang="en-US" sz="12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a16="http://schemas.microsoft.com/office/drawing/2014/main" val="10001"/>
                  </a:ext>
                </a:extLst>
              </a:tr>
              <a:tr h="1786749">
                <a:tc gridSpan="2">
                  <a:txBody>
                    <a:bodyPr/>
                    <a:lstStyle/>
                    <a:p>
                      <a:r>
                        <a:rPr lang="en-US" sz="1400" b="1">
                          <a:solidFill>
                            <a:srgbClr val="FFC000"/>
                          </a:solidFill>
                          <a:latin typeface="Arial" panose="020B0604020202020204" pitchFamily="34" charset="0"/>
                          <a:cs typeface="Arial" panose="020B0604020202020204" pitchFamily="34" charset="0"/>
                        </a:rPr>
                        <a:t>How to change the column layout configuration</a:t>
                      </a:r>
                    </a:p>
                    <a:p>
                      <a:r>
                        <a:rPr lang="en-US" sz="12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a:solidFill>
                            <a:srgbClr val="D9D9D9"/>
                          </a:solidFill>
                          <a:latin typeface="Arial" panose="020B0604020202020204" pitchFamily="34" charset="0"/>
                          <a:cs typeface="Arial" panose="020B0604020202020204" pitchFamily="34" charset="0"/>
                        </a:rPr>
                        <a:t>You can see a tutorial here: </a:t>
                      </a:r>
                      <a:r>
                        <a:rPr lang="en-US" sz="1200" u="sng">
                          <a:solidFill>
                            <a:srgbClr val="FFC000"/>
                          </a:solidFill>
                          <a:latin typeface="Arial" panose="020B0604020202020204" pitchFamily="34" charset="0"/>
                          <a:cs typeface="Arial" panose="020B0604020202020204" pitchFamily="34" charset="0"/>
                        </a:rPr>
                        <a:t>https://</a:t>
                      </a:r>
                      <a:r>
                        <a:rPr lang="en-US" sz="1200" u="sng" err="1">
                          <a:solidFill>
                            <a:srgbClr val="FFC000"/>
                          </a:solidFill>
                          <a:latin typeface="Arial" panose="020B0604020202020204" pitchFamily="34" charset="0"/>
                          <a:cs typeface="Arial" panose="020B0604020202020204" pitchFamily="34" charset="0"/>
                        </a:rPr>
                        <a:t>www.posterpresentations.com</a:t>
                      </a:r>
                      <a:r>
                        <a:rPr lang="en-US" sz="1200" u="sng">
                          <a:solidFill>
                            <a:srgbClr val="FFC000"/>
                          </a:solidFill>
                          <a:latin typeface="Arial" panose="020B0604020202020204" pitchFamily="34" charset="0"/>
                          <a:cs typeface="Arial" panose="020B0604020202020204" pitchFamily="34" charset="0"/>
                        </a:rPr>
                        <a:t>/how-to-change-the-column-</a:t>
                      </a:r>
                      <a:r>
                        <a:rPr lang="en-US" sz="1200" u="sng" err="1">
                          <a:solidFill>
                            <a:srgbClr val="FFC000"/>
                          </a:solidFill>
                          <a:latin typeface="Arial" panose="020B0604020202020204" pitchFamily="34" charset="0"/>
                          <a:cs typeface="Arial" panose="020B0604020202020204" pitchFamily="34" charset="0"/>
                        </a:rPr>
                        <a:t>configuration.html</a:t>
                      </a:r>
                      <a:endParaRPr lang="en-US" sz="3200" u="sng">
                        <a:solidFill>
                          <a:srgbClr val="FFC000"/>
                        </a:solidFill>
                      </a:endParaRPr>
                    </a:p>
                  </a:txBody>
                  <a:tcPr marL="182880" marT="137160">
                    <a:solidFill>
                      <a:schemeClr val="tx1"/>
                    </a:solid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25220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a:solidFill>
                            <a:srgbClr val="D9D9D9"/>
                          </a:solidFill>
                          <a:latin typeface="Arial" panose="020B0604020202020204" pitchFamily="34" charset="0"/>
                          <a:cs typeface="Arial" panose="020B0604020202020204" pitchFamily="34" charset="0"/>
                        </a:rPr>
                        <a:t>The Quick Start</a:t>
                      </a:r>
                      <a:r>
                        <a:rPr lang="en-US" sz="1200" baseline="0" noProof="0">
                          <a:solidFill>
                            <a:srgbClr val="D9D9D9"/>
                          </a:solidFill>
                          <a:latin typeface="Arial" panose="020B0604020202020204" pitchFamily="34" charset="0"/>
                          <a:cs typeface="Arial" panose="020B0604020202020204" pitchFamily="34" charset="0"/>
                        </a:rPr>
                        <a:t> Guides</a:t>
                      </a:r>
                      <a:r>
                        <a:rPr lang="en-US" sz="1200" noProof="0">
                          <a:solidFill>
                            <a:srgbClr val="D9D9D9"/>
                          </a:solidFill>
                          <a:latin typeface="Arial" panose="020B0604020202020204" pitchFamily="34" charset="0"/>
                          <a:cs typeface="Arial" panose="020B0604020202020204" pitchFamily="34" charset="0"/>
                        </a:rPr>
                        <a:t> </a:t>
                      </a:r>
                      <a:r>
                        <a:rPr lang="en-US" sz="1200" u="sng" noProof="0">
                          <a:solidFill>
                            <a:srgbClr val="D9D9D9"/>
                          </a:solidFill>
                          <a:latin typeface="Arial" panose="020B0604020202020204" pitchFamily="34" charset="0"/>
                          <a:cs typeface="Arial" panose="020B0604020202020204" pitchFamily="34" charset="0"/>
                        </a:rPr>
                        <a:t>are outside the template’s printable area</a:t>
                      </a:r>
                      <a:r>
                        <a:rPr lang="en-US" sz="1200" noProof="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a:solidFill>
                            <a:srgbClr val="D9D9D9"/>
                          </a:solidFill>
                          <a:latin typeface="Arial" panose="020B0604020202020204" pitchFamily="34" charset="0"/>
                          <a:cs typeface="Arial" panose="020B0604020202020204" pitchFamily="34" charset="0"/>
                        </a:rPr>
                        <a:t>To hide the guides click on the </a:t>
                      </a:r>
                      <a:r>
                        <a:rPr lang="en-US" sz="1200" b="1" baseline="0" noProof="0">
                          <a:solidFill>
                            <a:srgbClr val="D9D9D9"/>
                          </a:solidFill>
                          <a:latin typeface="Arial" panose="020B0604020202020204" pitchFamily="34" charset="0"/>
                          <a:cs typeface="Arial" panose="020B0604020202020204" pitchFamily="34" charset="0"/>
                        </a:rPr>
                        <a:t>Home</a:t>
                      </a:r>
                      <a:r>
                        <a:rPr lang="en-US" sz="1200" baseline="0" noProof="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a:solidFill>
                            <a:srgbClr val="D9D9D9"/>
                          </a:solidFill>
                          <a:latin typeface="Arial" panose="020B0604020202020204" pitchFamily="34" charset="0"/>
                          <a:cs typeface="Arial" panose="020B0604020202020204" pitchFamily="34" charset="0"/>
                        </a:rPr>
                        <a:t>Layout</a:t>
                      </a:r>
                      <a:r>
                        <a:rPr lang="en-US" sz="12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a:solidFill>
                            <a:srgbClr val="D9D9D9"/>
                          </a:solidFill>
                          <a:latin typeface="Arial" panose="020B0604020202020204" pitchFamily="34" charset="0"/>
                          <a:cs typeface="Arial" panose="020B0604020202020204" pitchFamily="34" charset="0"/>
                        </a:rPr>
                        <a:t>Without Guides </a:t>
                      </a:r>
                      <a:r>
                        <a:rPr lang="en-US" sz="1200" b="0" baseline="0" noProof="0">
                          <a:solidFill>
                            <a:srgbClr val="D9D9D9"/>
                          </a:solidFill>
                          <a:latin typeface="Arial" panose="020B0604020202020204" pitchFamily="34" charset="0"/>
                          <a:cs typeface="Arial" panose="020B0604020202020204" pitchFamily="34" charset="0"/>
                        </a:rPr>
                        <a:t>layout</a:t>
                      </a:r>
                      <a:r>
                        <a:rPr lang="en-US" sz="1200" baseline="0" noProof="0">
                          <a:solidFill>
                            <a:srgbClr val="D9D9D9"/>
                          </a:solidFill>
                          <a:latin typeface="Arial" panose="020B0604020202020204" pitchFamily="34" charset="0"/>
                          <a:cs typeface="Arial" panose="020B0604020202020204" pitchFamily="34" charset="0"/>
                        </a:rPr>
                        <a:t>.</a:t>
                      </a:r>
                      <a:endParaRPr lang="en-US" sz="12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1407064">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a16="http://schemas.microsoft.com/office/drawing/2014/main" val="1766341567"/>
                  </a:ext>
                </a:extLst>
              </a:tr>
              <a:tr h="1853928">
                <a:tc>
                  <a:txBody>
                    <a:bodyPr/>
                    <a:lstStyle/>
                    <a:p>
                      <a:r>
                        <a:rPr lang="en-US" sz="1400" b="1">
                          <a:solidFill>
                            <a:srgbClr val="FFC000"/>
                          </a:solidFill>
                          <a:latin typeface="Arial" panose="020B0604020202020204" pitchFamily="34" charset="0"/>
                          <a:cs typeface="Arial" panose="020B0604020202020204" pitchFamily="34" charset="0"/>
                        </a:rPr>
                        <a:t>How to</a:t>
                      </a:r>
                      <a:r>
                        <a:rPr lang="en-US" sz="1400" b="1" baseline="0">
                          <a:solidFill>
                            <a:srgbClr val="FFC000"/>
                          </a:solidFill>
                          <a:latin typeface="Arial" panose="020B0604020202020204" pitchFamily="34" charset="0"/>
                          <a:cs typeface="Arial" panose="020B0604020202020204" pitchFamily="34" charset="0"/>
                        </a:rPr>
                        <a:t> preview your poster prior to printing</a:t>
                      </a:r>
                      <a:endParaRPr lang="en-US" sz="1400" b="1">
                        <a:solidFill>
                          <a:srgbClr val="FFC000"/>
                        </a:solidFill>
                        <a:latin typeface="Arial" panose="020B0604020202020204" pitchFamily="34" charset="0"/>
                        <a:cs typeface="Arial" panose="020B0604020202020204" pitchFamily="34" charset="0"/>
                      </a:endParaRPr>
                    </a:p>
                    <a:p>
                      <a:r>
                        <a:rPr lang="en-US" sz="1200">
                          <a:solidFill>
                            <a:srgbClr val="D9D9D9"/>
                          </a:solidFill>
                          <a:latin typeface="Arial" panose="020B0604020202020204" pitchFamily="34" charset="0"/>
                          <a:cs typeface="Arial" panose="020B0604020202020204" pitchFamily="34" charset="0"/>
                        </a:rPr>
                        <a:t>You can preview your poster at any time by pressing the </a:t>
                      </a:r>
                      <a:r>
                        <a:rPr lang="en-US" sz="1200">
                          <a:solidFill>
                            <a:srgbClr val="FFC000"/>
                          </a:solidFill>
                          <a:latin typeface="Arial" panose="020B0604020202020204" pitchFamily="34" charset="0"/>
                          <a:cs typeface="Arial" panose="020B0604020202020204" pitchFamily="34" charset="0"/>
                        </a:rPr>
                        <a:t>F5 key</a:t>
                      </a:r>
                      <a:r>
                        <a:rPr lang="en-US" sz="12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a:solidFill>
                            <a:srgbClr val="FFC000"/>
                          </a:solidFill>
                          <a:latin typeface="Arial" panose="020B0604020202020204" pitchFamily="34" charset="0"/>
                          <a:cs typeface="Arial" panose="020B0604020202020204" pitchFamily="34" charset="0"/>
                        </a:rPr>
                        <a:t>ESC key </a:t>
                      </a:r>
                      <a:r>
                        <a:rPr lang="en-US" sz="12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a:solidFill>
                            <a:srgbClr val="D9D9D9"/>
                          </a:solidFill>
                          <a:latin typeface="Arial" panose="020B0604020202020204" pitchFamily="34" charset="0"/>
                          <a:cs typeface="Arial" panose="020B0604020202020204" pitchFamily="34" charset="0"/>
                        </a:rPr>
                        <a:t>F5</a:t>
                      </a:r>
                      <a:r>
                        <a:rPr lang="en-US" sz="1200" baseline="0">
                          <a:solidFill>
                            <a:srgbClr val="D9D9D9"/>
                          </a:solidFill>
                          <a:latin typeface="Arial" panose="020B0604020202020204" pitchFamily="34" charset="0"/>
                          <a:cs typeface="Arial" panose="020B0604020202020204" pitchFamily="34" charset="0"/>
                        </a:rPr>
                        <a:t> </a:t>
                      </a:r>
                      <a:endParaRPr lang="en-US" sz="320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27641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a:solidFill>
                            <a:srgbClr val="D9D9D9"/>
                          </a:solidFill>
                          <a:latin typeface="Arial"/>
                          <a:cs typeface="Arial"/>
                        </a:rPr>
                        <a:t>When you are ready to have your poster printed go online to </a:t>
                      </a:r>
                      <a:r>
                        <a:rPr lang="en-US" sz="1200" noProof="0" err="1">
                          <a:solidFill>
                            <a:srgbClr val="FFC000"/>
                          </a:solidFill>
                          <a:latin typeface="Arial"/>
                          <a:cs typeface="Arial"/>
                        </a:rPr>
                        <a:t>PosterPresentations.com</a:t>
                      </a:r>
                      <a:r>
                        <a:rPr lang="en-US" sz="1200" noProof="0">
                          <a:solidFill>
                            <a:srgbClr val="D9D9D9"/>
                          </a:solidFill>
                          <a:latin typeface="Arial"/>
                          <a:cs typeface="Arial"/>
                        </a:rPr>
                        <a:t> and click on the "</a:t>
                      </a:r>
                      <a:r>
                        <a:rPr lang="en-US" sz="1200" noProof="0">
                          <a:solidFill>
                            <a:srgbClr val="FFC000"/>
                          </a:solidFill>
                          <a:latin typeface="Arial"/>
                          <a:cs typeface="Arial"/>
                        </a:rPr>
                        <a:t>Order Your Poster</a:t>
                      </a:r>
                      <a:r>
                        <a:rPr lang="en-US" sz="12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200" noProof="0">
                          <a:solidFill>
                            <a:srgbClr val="D9D9D9"/>
                          </a:solidFill>
                          <a:latin typeface="Arial"/>
                          <a:cs typeface="Arial"/>
                        </a:rPr>
                      </a:br>
                      <a:r>
                        <a:rPr lang="en-US" sz="1200" noProof="0">
                          <a:solidFill>
                            <a:srgbClr val="D9D9D9"/>
                          </a:solidFill>
                          <a:latin typeface="Arial"/>
                          <a:cs typeface="Arial"/>
                        </a:rPr>
                        <a:t>Go to </a:t>
                      </a:r>
                      <a:r>
                        <a:rPr lang="en-US" sz="1200" noProof="0" err="1">
                          <a:solidFill>
                            <a:srgbClr val="FFC000"/>
                          </a:solidFill>
                          <a:latin typeface="Arial"/>
                          <a:cs typeface="Arial"/>
                        </a:rPr>
                        <a:t>PosterPresentations.com</a:t>
                      </a:r>
                      <a:r>
                        <a:rPr lang="en-US" sz="12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7"/>
                  </a:ext>
                </a:extLst>
              </a:tr>
              <a:tr h="659987">
                <a:tc gridSpan="2">
                  <a:txBody>
                    <a:bodyPr/>
                    <a:lstStyle/>
                    <a:p>
                      <a:endParaRPr lang="en-US" sz="1200">
                        <a:solidFill>
                          <a:srgbClr val="1F3A4E"/>
                        </a:solidFill>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a16="http://schemas.microsoft.com/office/drawing/2014/main" val="10008"/>
                  </a:ext>
                </a:extLst>
              </a:tr>
              <a:tr h="2073273">
                <a:tc>
                  <a:txBody>
                    <a:bodyPr/>
                    <a:lstStyle/>
                    <a:p>
                      <a:pPr>
                        <a:lnSpc>
                          <a:spcPts val="2600"/>
                        </a:lnSpc>
                      </a:pPr>
                      <a:r>
                        <a:rPr lang="en-US" sz="1100">
                          <a:solidFill>
                            <a:schemeClr val="bg1">
                              <a:lumMod val="85000"/>
                            </a:schemeClr>
                          </a:solidFill>
                          <a:latin typeface="Arial"/>
                          <a:cs typeface="Arial"/>
                        </a:rPr>
                        <a:t>© 2019</a:t>
                      </a:r>
                      <a:r>
                        <a:rPr lang="en-US" sz="1100" baseline="0">
                          <a:solidFill>
                            <a:schemeClr val="bg1">
                              <a:lumMod val="85000"/>
                            </a:schemeClr>
                          </a:solidFill>
                          <a:latin typeface="Arial"/>
                          <a:cs typeface="Arial"/>
                        </a:rPr>
                        <a:t> </a:t>
                      </a:r>
                      <a:r>
                        <a:rPr lang="en-US" sz="1100" err="1">
                          <a:solidFill>
                            <a:schemeClr val="bg1">
                              <a:lumMod val="85000"/>
                            </a:schemeClr>
                          </a:solidFill>
                          <a:latin typeface="Arial"/>
                          <a:cs typeface="Arial"/>
                        </a:rPr>
                        <a:t>PosterPresentations.com</a:t>
                      </a:r>
                      <a:br>
                        <a:rPr lang="en-US" sz="1100">
                          <a:solidFill>
                            <a:schemeClr val="bg1">
                              <a:lumMod val="85000"/>
                            </a:schemeClr>
                          </a:solidFill>
                          <a:latin typeface="Arial"/>
                          <a:cs typeface="Arial"/>
                        </a:rPr>
                      </a:br>
                      <a:r>
                        <a:rPr lang="en-US" sz="1100">
                          <a:solidFill>
                            <a:schemeClr val="bg1">
                              <a:lumMod val="85000"/>
                            </a:schemeClr>
                          </a:solidFill>
                          <a:latin typeface="Arial"/>
                          <a:cs typeface="Arial"/>
                        </a:rPr>
                        <a:t>2117 Fourth Street ,</a:t>
                      </a:r>
                      <a:r>
                        <a:rPr lang="en-US" sz="1100" baseline="0">
                          <a:solidFill>
                            <a:schemeClr val="bg1">
                              <a:lumMod val="85000"/>
                            </a:schemeClr>
                          </a:solidFill>
                          <a:latin typeface="Arial"/>
                          <a:cs typeface="Arial"/>
                        </a:rPr>
                        <a:t> STE C        </a:t>
                      </a:r>
                    </a:p>
                    <a:p>
                      <a:pPr>
                        <a:lnSpc>
                          <a:spcPts val="2600"/>
                        </a:lnSpc>
                      </a:pPr>
                      <a:r>
                        <a:rPr lang="en-US" sz="1100" baseline="0">
                          <a:solidFill>
                            <a:schemeClr val="bg1">
                              <a:lumMod val="85000"/>
                            </a:schemeClr>
                          </a:solidFill>
                          <a:latin typeface="Arial"/>
                          <a:cs typeface="Arial"/>
                        </a:rPr>
                        <a:t>Berkeley CA 94710 USA</a:t>
                      </a:r>
                      <a:endParaRPr lang="en-US" sz="110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a:solidFill>
                            <a:srgbClr val="D0D0D0"/>
                          </a:solidFill>
                          <a:latin typeface="Arial"/>
                          <a:cs typeface="Arial"/>
                        </a:rPr>
                        <a:t>For complete tutorials</a:t>
                      </a:r>
                      <a:r>
                        <a:rPr lang="en-US" sz="12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a:solidFill>
                            <a:srgbClr val="FFC000"/>
                          </a:solidFill>
                          <a:latin typeface="Arial"/>
                          <a:cs typeface="Arial"/>
                        </a:rPr>
                        <a:t>https://</a:t>
                      </a:r>
                      <a:r>
                        <a:rPr lang="en-US" sz="1050" b="1" err="1">
                          <a:solidFill>
                            <a:srgbClr val="FFC000"/>
                          </a:solidFill>
                          <a:latin typeface="Arial"/>
                          <a:cs typeface="Arial"/>
                        </a:rPr>
                        <a:t>www.posterpresentations.com</a:t>
                      </a:r>
                      <a:r>
                        <a:rPr lang="en-US" sz="1050" b="1">
                          <a:solidFill>
                            <a:srgbClr val="FFC000"/>
                          </a:solidFill>
                          <a:latin typeface="Arial"/>
                          <a:cs typeface="Arial"/>
                        </a:rPr>
                        <a:t>/</a:t>
                      </a:r>
                      <a:r>
                        <a:rPr lang="en-US" sz="1050" b="1" err="1">
                          <a:solidFill>
                            <a:srgbClr val="FFC000"/>
                          </a:solidFill>
                          <a:latin typeface="Arial"/>
                          <a:cs typeface="Arial"/>
                        </a:rPr>
                        <a:t>helpdesk.html</a:t>
                      </a:r>
                      <a:endParaRPr lang="en-US"/>
                    </a:p>
                  </a:txBody>
                  <a:tcPr marL="182880" marT="137160">
                    <a:solidFill>
                      <a:srgbClr val="010101"/>
                    </a:solidFill>
                  </a:tcPr>
                </a:tc>
                <a:extLst>
                  <a:ext uri="{0D108BD9-81ED-4DB2-BD59-A6C34878D82A}">
                    <a16:rowId xmlns:a16="http://schemas.microsoft.com/office/drawing/2014/main" val="10009"/>
                  </a:ext>
                </a:extLst>
              </a:tr>
            </a:tbl>
          </a:graphicData>
        </a:graphic>
      </p:graphicFrame>
      <p:sp>
        <p:nvSpPr>
          <p:cNvPr id="6" name="Rectangle 36">
            <a:extLst>
              <a:ext uri="{FF2B5EF4-FFF2-40B4-BE49-F238E27FC236}">
                <a16:creationId xmlns:a16="http://schemas.microsoft.com/office/drawing/2014/main" id="{A4A4BA4F-891E-D147-8F7F-EF67A0E51EFF}"/>
              </a:ext>
            </a:extLst>
          </p:cNvPr>
          <p:cNvSpPr>
            <a:spLocks noChangeArrowheads="1"/>
          </p:cNvSpPr>
          <p:nvPr userDrawn="1"/>
        </p:nvSpPr>
        <p:spPr bwMode="auto">
          <a:xfrm>
            <a:off x="0" y="-23091"/>
            <a:ext cx="27432000" cy="389935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a:p>
        </p:txBody>
      </p:sp>
      <p:sp>
        <p:nvSpPr>
          <p:cNvPr id="7" name="Rounded Rectangle 6">
            <a:extLst>
              <a:ext uri="{FF2B5EF4-FFF2-40B4-BE49-F238E27FC236}">
                <a16:creationId xmlns:a16="http://schemas.microsoft.com/office/drawing/2014/main" id="{D8138FC5-8D7C-2840-B2C6-445C79D45CD0}"/>
              </a:ext>
            </a:extLst>
          </p:cNvPr>
          <p:cNvSpPr/>
          <p:nvPr userDrawn="1"/>
        </p:nvSpPr>
        <p:spPr>
          <a:xfrm>
            <a:off x="274134" y="2484783"/>
            <a:ext cx="26883734" cy="134340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Tree>
  </p:cSld>
  <p:clrMap bg1="lt1" tx1="dk1" bg2="lt2" tx2="dk2" accent1="accent1" accent2="accent2" accent3="accent3" accent4="accent4" accent5="accent5" accent6="accent6" hlink="hlink" folHlink="folHlink"/>
  <p:sldLayoutIdLst>
    <p:sldLayoutId id="2147483652" r:id="rId1"/>
    <p:sldLayoutId id="2147483659" r:id="rId2"/>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3" name="Rectangle 36">
            <a:extLst>
              <a:ext uri="{FF2B5EF4-FFF2-40B4-BE49-F238E27FC236}">
                <a16:creationId xmlns:a16="http://schemas.microsoft.com/office/drawing/2014/main" id="{ABE084D9-5FB6-B249-9079-CD4F304A90DD}"/>
              </a:ext>
            </a:extLst>
          </p:cNvPr>
          <p:cNvSpPr>
            <a:spLocks noChangeArrowheads="1"/>
          </p:cNvSpPr>
          <p:nvPr userDrawn="1"/>
        </p:nvSpPr>
        <p:spPr bwMode="auto">
          <a:xfrm>
            <a:off x="-1" y="15127357"/>
            <a:ext cx="27432000" cy="1331843"/>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a:p>
        </p:txBody>
      </p:sp>
      <p:sp>
        <p:nvSpPr>
          <p:cNvPr id="4" name="Text Box 14">
            <a:extLst>
              <a:ext uri="{FF2B5EF4-FFF2-40B4-BE49-F238E27FC236}">
                <a16:creationId xmlns:a16="http://schemas.microsoft.com/office/drawing/2014/main" id="{2D69EB9E-052D-F044-BC68-D98BF6828FA6}"/>
              </a:ext>
            </a:extLst>
          </p:cNvPr>
          <p:cNvSpPr txBox="1">
            <a:spLocks noChangeArrowheads="1"/>
          </p:cNvSpPr>
          <p:nvPr userDrawn="1"/>
        </p:nvSpPr>
        <p:spPr bwMode="auto">
          <a:xfrm>
            <a:off x="274133" y="16094594"/>
            <a:ext cx="1571625" cy="191341"/>
          </a:xfrm>
          <a:prstGeom prst="rect">
            <a:avLst/>
          </a:prstGeom>
          <a:noFill/>
          <a:ln w="9525">
            <a:noFill/>
            <a:miter lim="800000"/>
            <a:headEnd/>
            <a:tailEnd/>
          </a:ln>
          <a:effectLst/>
        </p:spPr>
        <p:txBody>
          <a:bodyPr lIns="52150" tIns="26070" rIns="52150" bIns="26070">
            <a:spAutoFit/>
          </a:bodyPr>
          <a:lstStyle/>
          <a:p>
            <a:pPr eaLnBrk="0" hangingPunct="0">
              <a:lnSpc>
                <a:spcPct val="65000"/>
              </a:lnSpc>
              <a:spcBef>
                <a:spcPct val="50000"/>
              </a:spcBef>
              <a:defRPr/>
            </a:pPr>
            <a:r>
              <a:rPr lang="en-US" sz="3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600" b="1">
                <a:solidFill>
                  <a:schemeClr val="bg1">
                    <a:lumMod val="75000"/>
                  </a:schemeClr>
                </a:solidFill>
                <a:latin typeface="Arial" charset="0"/>
              </a:rPr>
              <a:t>www.PosterPresentations.com</a:t>
            </a:r>
          </a:p>
        </p:txBody>
      </p:sp>
      <p:sp>
        <p:nvSpPr>
          <p:cNvPr id="5" name="Rectangle 36">
            <a:extLst>
              <a:ext uri="{FF2B5EF4-FFF2-40B4-BE49-F238E27FC236}">
                <a16:creationId xmlns:a16="http://schemas.microsoft.com/office/drawing/2014/main" id="{2366F17F-9632-E54C-BECB-05A6A8BE1C52}"/>
              </a:ext>
            </a:extLst>
          </p:cNvPr>
          <p:cNvSpPr>
            <a:spLocks noChangeArrowheads="1"/>
          </p:cNvSpPr>
          <p:nvPr userDrawn="1"/>
        </p:nvSpPr>
        <p:spPr bwMode="auto">
          <a:xfrm>
            <a:off x="0" y="-23091"/>
            <a:ext cx="27432000" cy="389935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a:p>
        </p:txBody>
      </p:sp>
      <p:sp>
        <p:nvSpPr>
          <p:cNvPr id="6" name="Rounded Rectangle 5">
            <a:extLst>
              <a:ext uri="{FF2B5EF4-FFF2-40B4-BE49-F238E27FC236}">
                <a16:creationId xmlns:a16="http://schemas.microsoft.com/office/drawing/2014/main" id="{71FA7A4C-1F75-414D-A3C9-45F8308982ED}"/>
              </a:ext>
            </a:extLst>
          </p:cNvPr>
          <p:cNvSpPr/>
          <p:nvPr userDrawn="1"/>
        </p:nvSpPr>
        <p:spPr>
          <a:xfrm>
            <a:off x="274134" y="2484783"/>
            <a:ext cx="26883734" cy="134340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Tree>
    <p:extLst>
      <p:ext uri="{BB962C8B-B14F-4D97-AF65-F5344CB8AC3E}">
        <p14:creationId xmlns:p14="http://schemas.microsoft.com/office/powerpoint/2010/main" val="145711701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0.jpeg"/><Relationship Id="rId11" Type="http://schemas.openxmlformats.org/officeDocument/2006/relationships/image" Target="../media/image15.png"/><Relationship Id="rId5" Type="http://schemas.openxmlformats.org/officeDocument/2006/relationships/image" Target="../media/image9.jpeg"/><Relationship Id="rId10" Type="http://schemas.openxmlformats.org/officeDocument/2006/relationships/image" Target="../media/image14.png"/><Relationship Id="rId4" Type="http://schemas.openxmlformats.org/officeDocument/2006/relationships/image" Target="../media/image8.jpeg"/><Relationship Id="rId9"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036E2326-DD75-4B91-B3D2-ADCFCF947DB8}"/>
              </a:ext>
            </a:extLst>
          </p:cNvPr>
          <p:cNvSpPr>
            <a:spLocks noGrp="1"/>
          </p:cNvSpPr>
          <p:nvPr>
            <p:ph type="body" sz="quarter" idx="24"/>
          </p:nvPr>
        </p:nvSpPr>
        <p:spPr>
          <a:xfrm>
            <a:off x="9753599" y="2727474"/>
            <a:ext cx="8409371" cy="605949"/>
          </a:xfrm>
        </p:spPr>
        <p:style>
          <a:lnRef idx="1">
            <a:schemeClr val="accent6"/>
          </a:lnRef>
          <a:fillRef idx="2">
            <a:schemeClr val="accent6"/>
          </a:fillRef>
          <a:effectRef idx="1">
            <a:schemeClr val="accent6"/>
          </a:effectRef>
          <a:fontRef idx="minor">
            <a:schemeClr val="dk1"/>
          </a:fontRef>
        </p:style>
        <p:txBody>
          <a:bodyPr/>
          <a:lstStyle/>
          <a:p>
            <a:r>
              <a:rPr lang="en-US" sz="3600" u="none"/>
              <a:t>Historical Understanding of Anxiety</a:t>
            </a:r>
          </a:p>
        </p:txBody>
      </p:sp>
      <p:sp>
        <p:nvSpPr>
          <p:cNvPr id="30" name="Text Placeholder 29">
            <a:extLst>
              <a:ext uri="{FF2B5EF4-FFF2-40B4-BE49-F238E27FC236}">
                <a16:creationId xmlns:a16="http://schemas.microsoft.com/office/drawing/2014/main" id="{222DA7E5-D7BE-795F-4F13-696C897D65F3}"/>
              </a:ext>
            </a:extLst>
          </p:cNvPr>
          <p:cNvSpPr>
            <a:spLocks noGrp="1"/>
          </p:cNvSpPr>
          <p:nvPr>
            <p:ph type="body" sz="quarter" idx="29"/>
          </p:nvPr>
        </p:nvSpPr>
        <p:spPr>
          <a:xfrm>
            <a:off x="18639064" y="2732683"/>
            <a:ext cx="8217878" cy="659516"/>
          </a:xfrm>
        </p:spPr>
        <p:style>
          <a:lnRef idx="1">
            <a:schemeClr val="accent6"/>
          </a:lnRef>
          <a:fillRef idx="2">
            <a:schemeClr val="accent6"/>
          </a:fillRef>
          <a:effectRef idx="1">
            <a:schemeClr val="accent6"/>
          </a:effectRef>
          <a:fontRef idx="minor">
            <a:schemeClr val="dk1"/>
          </a:fontRef>
        </p:style>
        <p:txBody>
          <a:bodyPr/>
          <a:lstStyle/>
          <a:p>
            <a:r>
              <a:rPr lang="en-US" sz="3600" u="none"/>
              <a:t>Critical Analysis</a:t>
            </a:r>
          </a:p>
        </p:txBody>
      </p:sp>
      <p:sp>
        <p:nvSpPr>
          <p:cNvPr id="35" name="Text Placeholder 34">
            <a:extLst>
              <a:ext uri="{FF2B5EF4-FFF2-40B4-BE49-F238E27FC236}">
                <a16:creationId xmlns:a16="http://schemas.microsoft.com/office/drawing/2014/main" id="{0F8BD59A-3CBB-0862-FAFE-8B36E5001103}"/>
              </a:ext>
            </a:extLst>
          </p:cNvPr>
          <p:cNvSpPr>
            <a:spLocks noGrp="1"/>
          </p:cNvSpPr>
          <p:nvPr>
            <p:ph type="body" sz="quarter" idx="185"/>
          </p:nvPr>
        </p:nvSpPr>
        <p:spPr>
          <a:xfrm>
            <a:off x="4673601" y="337751"/>
            <a:ext cx="17748624" cy="2134245"/>
          </a:xfrm>
        </p:spPr>
        <p:txBody>
          <a:bodyPr>
            <a:normAutofit/>
          </a:bodyPr>
          <a:lstStyle/>
          <a:p>
            <a:r>
              <a:rPr lang="en-IN" sz="4800"/>
              <a:t>Component 1- Individual Presentation</a:t>
            </a:r>
          </a:p>
          <a:p>
            <a:r>
              <a:rPr lang="en-IN" sz="4800"/>
              <a:t>Mental Health Disorder: Anxiety</a:t>
            </a:r>
            <a:endParaRPr lang="en-IN" sz="7200"/>
          </a:p>
        </p:txBody>
      </p:sp>
      <p:sp>
        <p:nvSpPr>
          <p:cNvPr id="63" name="TextBox 62">
            <a:extLst>
              <a:ext uri="{FF2B5EF4-FFF2-40B4-BE49-F238E27FC236}">
                <a16:creationId xmlns:a16="http://schemas.microsoft.com/office/drawing/2014/main" id="{1C80B1F4-9471-5404-6603-9FFC348C15AB}"/>
              </a:ext>
            </a:extLst>
          </p:cNvPr>
          <p:cNvSpPr txBox="1"/>
          <p:nvPr/>
        </p:nvSpPr>
        <p:spPr>
          <a:xfrm>
            <a:off x="901638" y="1372056"/>
            <a:ext cx="5680483" cy="830997"/>
          </a:xfrm>
          <a:prstGeom prst="rect">
            <a:avLst/>
          </a:prstGeom>
          <a:noFill/>
        </p:spPr>
        <p:txBody>
          <a:bodyPr wrap="square" lIns="91440" tIns="45720" rIns="91440" bIns="45720" rtlCol="0" anchor="t">
            <a:spAutoFit/>
          </a:bodyPr>
          <a:lstStyle/>
          <a:p>
            <a:r>
              <a:rPr lang="en-US" sz="2400" b="1" dirty="0">
                <a:solidFill>
                  <a:schemeClr val="bg1"/>
                </a:solidFill>
                <a:cs typeface="Times New Roman"/>
              </a:rPr>
              <a:t>Student ID: 2323587</a:t>
            </a:r>
            <a:endParaRPr lang="en-US" sz="2400" b="1" dirty="0">
              <a:solidFill>
                <a:schemeClr val="bg1"/>
              </a:solidFill>
              <a:cs typeface="Times New Roman" panose="02020603050405020304" pitchFamily="18" charset="0"/>
            </a:endParaRPr>
          </a:p>
          <a:p>
            <a:r>
              <a:rPr lang="en-US" sz="2400" b="1" dirty="0">
                <a:solidFill>
                  <a:schemeClr val="bg1"/>
                </a:solidFill>
                <a:cs typeface="Times New Roman"/>
              </a:rPr>
              <a:t>Student Name: Shammah Begum</a:t>
            </a:r>
            <a:endParaRPr lang="en-IN" sz="2400" b="1" dirty="0">
              <a:solidFill>
                <a:schemeClr val="bg1"/>
              </a:solidFill>
              <a:cs typeface="Times New Roman" panose="02020603050405020304" pitchFamily="18" charset="0"/>
            </a:endParaRPr>
          </a:p>
        </p:txBody>
      </p:sp>
      <p:sp>
        <p:nvSpPr>
          <p:cNvPr id="3" name="Text Placeholder 24">
            <a:extLst>
              <a:ext uri="{FF2B5EF4-FFF2-40B4-BE49-F238E27FC236}">
                <a16:creationId xmlns:a16="http://schemas.microsoft.com/office/drawing/2014/main" id="{102A4853-E27B-366A-84DA-11E25F75139A}"/>
              </a:ext>
            </a:extLst>
          </p:cNvPr>
          <p:cNvSpPr txBox="1">
            <a:spLocks/>
          </p:cNvSpPr>
          <p:nvPr/>
        </p:nvSpPr>
        <p:spPr>
          <a:xfrm>
            <a:off x="738949" y="6409745"/>
            <a:ext cx="8409370" cy="536406"/>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2800" u="none"/>
              <a:t>ICD-11 Classification and Diagnostic Criteria</a:t>
            </a:r>
            <a:endParaRPr lang="en-IN" sz="2800" u="none"/>
          </a:p>
        </p:txBody>
      </p:sp>
      <p:sp>
        <p:nvSpPr>
          <p:cNvPr id="5" name="Text Placeholder 24">
            <a:extLst>
              <a:ext uri="{FF2B5EF4-FFF2-40B4-BE49-F238E27FC236}">
                <a16:creationId xmlns:a16="http://schemas.microsoft.com/office/drawing/2014/main" id="{733C1F8C-4AB7-B9AD-B6B5-7B730BAE71CF}"/>
              </a:ext>
            </a:extLst>
          </p:cNvPr>
          <p:cNvSpPr txBox="1">
            <a:spLocks/>
          </p:cNvSpPr>
          <p:nvPr/>
        </p:nvSpPr>
        <p:spPr>
          <a:xfrm>
            <a:off x="609765" y="2727474"/>
            <a:ext cx="8667740" cy="668970"/>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3600" u="none"/>
              <a:t>Introduction</a:t>
            </a:r>
            <a:endParaRPr lang="en-IN" sz="3600" u="none"/>
          </a:p>
        </p:txBody>
      </p:sp>
      <p:sp>
        <p:nvSpPr>
          <p:cNvPr id="6" name="Text Placeholder 24">
            <a:extLst>
              <a:ext uri="{FF2B5EF4-FFF2-40B4-BE49-F238E27FC236}">
                <a16:creationId xmlns:a16="http://schemas.microsoft.com/office/drawing/2014/main" id="{CD69AB3A-78E6-3689-A67C-381F5050BD6E}"/>
              </a:ext>
            </a:extLst>
          </p:cNvPr>
          <p:cNvSpPr txBox="1">
            <a:spLocks/>
          </p:cNvSpPr>
          <p:nvPr/>
        </p:nvSpPr>
        <p:spPr>
          <a:xfrm>
            <a:off x="9784513" y="10237214"/>
            <a:ext cx="8409371" cy="659516"/>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3600" u="none"/>
              <a:t>Social, Cultural and Political Influences</a:t>
            </a:r>
          </a:p>
        </p:txBody>
      </p:sp>
      <p:sp>
        <p:nvSpPr>
          <p:cNvPr id="8" name="Text Placeholder 24">
            <a:extLst>
              <a:ext uri="{FF2B5EF4-FFF2-40B4-BE49-F238E27FC236}">
                <a16:creationId xmlns:a16="http://schemas.microsoft.com/office/drawing/2014/main" id="{72FA4152-0AAF-FDC0-CF05-90359E7A78B7}"/>
              </a:ext>
            </a:extLst>
          </p:cNvPr>
          <p:cNvSpPr txBox="1">
            <a:spLocks/>
          </p:cNvSpPr>
          <p:nvPr/>
        </p:nvSpPr>
        <p:spPr>
          <a:xfrm>
            <a:off x="18598530" y="10833198"/>
            <a:ext cx="8293221" cy="659516"/>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3600" u="none"/>
              <a:t>Conclusion</a:t>
            </a:r>
          </a:p>
        </p:txBody>
      </p:sp>
      <p:sp>
        <p:nvSpPr>
          <p:cNvPr id="11" name="Text Placeholder 24">
            <a:extLst>
              <a:ext uri="{FF2B5EF4-FFF2-40B4-BE49-F238E27FC236}">
                <a16:creationId xmlns:a16="http://schemas.microsoft.com/office/drawing/2014/main" id="{168C29AA-62A4-D48C-9ACA-BE0D4887E1FA}"/>
              </a:ext>
            </a:extLst>
          </p:cNvPr>
          <p:cNvSpPr txBox="1">
            <a:spLocks/>
          </p:cNvSpPr>
          <p:nvPr/>
        </p:nvSpPr>
        <p:spPr>
          <a:xfrm>
            <a:off x="18701088" y="6355525"/>
            <a:ext cx="8269775" cy="1213514"/>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3600" u="none"/>
              <a:t>Recommendations to Future Policy or Practice</a:t>
            </a:r>
          </a:p>
        </p:txBody>
      </p:sp>
      <p:sp>
        <p:nvSpPr>
          <p:cNvPr id="15" name="TextBox 14">
            <a:extLst>
              <a:ext uri="{FF2B5EF4-FFF2-40B4-BE49-F238E27FC236}">
                <a16:creationId xmlns:a16="http://schemas.microsoft.com/office/drawing/2014/main" id="{6DD58041-E84A-C8DC-A9E2-F9FD73AD5B69}"/>
              </a:ext>
            </a:extLst>
          </p:cNvPr>
          <p:cNvSpPr txBox="1"/>
          <p:nvPr/>
        </p:nvSpPr>
        <p:spPr>
          <a:xfrm>
            <a:off x="677422" y="3566037"/>
            <a:ext cx="6724555" cy="2723823"/>
          </a:xfrm>
          <a:prstGeom prst="rect">
            <a:avLst/>
          </a:prstGeom>
          <a:noFill/>
        </p:spPr>
        <p:txBody>
          <a:bodyPr wrap="square" rtlCol="0">
            <a:spAutoFit/>
          </a:bodyPr>
          <a:lstStyle/>
          <a:p>
            <a:pPr algn="just"/>
            <a:r>
              <a:rPr lang="en-US" sz="1900"/>
              <a:t>Anxiety disorders are the one of the most common mental health disorders of different countries, which is registered in Chapter 06 of International Classification of Diseases (ICD-11) (WHO, 2019). In ICD-11, anxiety disorders are </a:t>
            </a:r>
            <a:r>
              <a:rPr lang="en-US" sz="1900" err="1"/>
              <a:t>categorised</a:t>
            </a:r>
            <a:r>
              <a:rPr lang="en-US" sz="1900"/>
              <a:t> as "Anxiety or fear-related disorders, which include </a:t>
            </a:r>
            <a:r>
              <a:rPr lang="en-US" sz="1900" err="1"/>
              <a:t>Generalised</a:t>
            </a:r>
            <a:r>
              <a:rPr lang="en-US" sz="1900"/>
              <a:t> Anxiety Disorder (GAD) and Social Anxiety Disorder (Stein et al., 2020). This poster provides a critical analysis of how the historical development; modern modes of treatment and socio-political factors affect the provision of care in anxiety disorders in the UK.</a:t>
            </a:r>
            <a:endParaRPr lang="en-IN" sz="190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1FD66FD4-7F5B-47E2-579F-42E5B36F6AA9}"/>
              </a:ext>
            </a:extLst>
          </p:cNvPr>
          <p:cNvSpPr txBox="1"/>
          <p:nvPr/>
        </p:nvSpPr>
        <p:spPr>
          <a:xfrm>
            <a:off x="843090" y="7053883"/>
            <a:ext cx="6310064" cy="4478149"/>
          </a:xfrm>
          <a:prstGeom prst="rect">
            <a:avLst/>
          </a:prstGeom>
          <a:noFill/>
        </p:spPr>
        <p:txBody>
          <a:bodyPr wrap="square" rtlCol="0">
            <a:spAutoFit/>
          </a:bodyPr>
          <a:lstStyle/>
          <a:p>
            <a:r>
              <a:rPr lang="en-US" sz="1900" b="1"/>
              <a:t>ICD-11 includes</a:t>
            </a:r>
            <a:r>
              <a:rPr lang="en-US" sz="1900"/>
              <a:t>:</a:t>
            </a:r>
          </a:p>
          <a:p>
            <a:pPr marL="285750" indent="-285750">
              <a:buFont typeface="Arial" panose="020B0604020202020204" pitchFamily="34" charset="0"/>
              <a:buChar char="•"/>
            </a:pPr>
            <a:r>
              <a:rPr lang="en-US" sz="1900" err="1"/>
              <a:t>Generalised</a:t>
            </a:r>
            <a:r>
              <a:rPr lang="en-US" sz="1900"/>
              <a:t> Anxiety Disorder (GAD).</a:t>
            </a:r>
          </a:p>
          <a:p>
            <a:pPr marL="285750" indent="-285750">
              <a:buFont typeface="Arial" panose="020B0604020202020204" pitchFamily="34" charset="0"/>
              <a:buChar char="•"/>
            </a:pPr>
            <a:r>
              <a:rPr lang="en-US" sz="1900"/>
              <a:t>Panic Disorder</a:t>
            </a:r>
          </a:p>
          <a:p>
            <a:pPr marL="285750" indent="-285750">
              <a:buFont typeface="Arial" panose="020B0604020202020204" pitchFamily="34" charset="0"/>
              <a:buChar char="•"/>
            </a:pPr>
            <a:r>
              <a:rPr lang="en-US" sz="1900"/>
              <a:t>Social Anxiety Disorder (WHO, 2025). </a:t>
            </a:r>
          </a:p>
          <a:p>
            <a:pPr marL="285750" indent="-285750">
              <a:buFont typeface="Arial" panose="020B0604020202020204" pitchFamily="34" charset="0"/>
              <a:buChar char="•"/>
            </a:pPr>
            <a:r>
              <a:rPr lang="en-US" sz="1900"/>
              <a:t>Specific Phobias</a:t>
            </a:r>
          </a:p>
          <a:p>
            <a:pPr marL="285750" indent="-285750">
              <a:buFont typeface="Arial" panose="020B0604020202020204" pitchFamily="34" charset="0"/>
              <a:buChar char="•"/>
            </a:pPr>
            <a:r>
              <a:rPr lang="en-US" sz="1900"/>
              <a:t>Separation Anxiety Disorder (in the lifelong span)</a:t>
            </a:r>
          </a:p>
          <a:p>
            <a:r>
              <a:rPr lang="en-US" sz="1900" b="1"/>
              <a:t>Main diagnostic characteristics </a:t>
            </a:r>
          </a:p>
          <a:p>
            <a:pPr marL="285750" indent="-285750">
              <a:buFont typeface="Arial" panose="020B0604020202020204" pitchFamily="34" charset="0"/>
              <a:buChar char="•"/>
            </a:pPr>
            <a:r>
              <a:rPr lang="en-US" sz="1900"/>
              <a:t>Constant and unreasonable anxiety.</a:t>
            </a:r>
          </a:p>
          <a:p>
            <a:pPr marL="285750" indent="-285750">
              <a:buFont typeface="Arial" panose="020B0604020202020204" pitchFamily="34" charset="0"/>
              <a:buChar char="•"/>
            </a:pPr>
            <a:r>
              <a:rPr lang="en-US" sz="1900"/>
              <a:t>Unequal distribution of perceived threat.</a:t>
            </a:r>
          </a:p>
          <a:p>
            <a:pPr marL="285750" indent="-285750">
              <a:buFont typeface="Arial" panose="020B0604020202020204" pitchFamily="34" charset="0"/>
              <a:buChar char="•"/>
            </a:pPr>
            <a:r>
              <a:rPr lang="en-US" sz="1900"/>
              <a:t>Avoidance </a:t>
            </a:r>
            <a:r>
              <a:rPr lang="en-US" sz="1900" err="1"/>
              <a:t>behaviours</a:t>
            </a:r>
            <a:endParaRPr lang="en-US" sz="1900"/>
          </a:p>
          <a:p>
            <a:pPr marL="285750" indent="-285750">
              <a:buFont typeface="Arial" panose="020B0604020202020204" pitchFamily="34" charset="0"/>
              <a:buChar char="•"/>
            </a:pPr>
            <a:r>
              <a:rPr lang="en-US" sz="1900"/>
              <a:t>Physiological (e.g. palpitations and sweating)</a:t>
            </a:r>
          </a:p>
          <a:p>
            <a:pPr marL="285750" indent="-285750">
              <a:buFont typeface="Arial" panose="020B0604020202020204" pitchFamily="34" charset="0"/>
              <a:buChar char="•"/>
            </a:pPr>
            <a:r>
              <a:rPr lang="en-US" sz="1900"/>
              <a:t>A functional disruption that takes several months.</a:t>
            </a:r>
          </a:p>
          <a:p>
            <a:r>
              <a:rPr lang="en-US" sz="1900"/>
              <a:t>ICD-11 focuses on clinical usefulness and universalness, and it is offered to develop diagnostic vignettes and culture-relevance (Reed et al., 2019). </a:t>
            </a:r>
          </a:p>
        </p:txBody>
      </p:sp>
      <p:sp>
        <p:nvSpPr>
          <p:cNvPr id="20" name="TextBox 19">
            <a:extLst>
              <a:ext uri="{FF2B5EF4-FFF2-40B4-BE49-F238E27FC236}">
                <a16:creationId xmlns:a16="http://schemas.microsoft.com/office/drawing/2014/main" id="{E19F56DE-E17D-930B-1921-67FFF43302E3}"/>
              </a:ext>
            </a:extLst>
          </p:cNvPr>
          <p:cNvSpPr txBox="1"/>
          <p:nvPr/>
        </p:nvSpPr>
        <p:spPr>
          <a:xfrm>
            <a:off x="9727972" y="11142754"/>
            <a:ext cx="5157735" cy="4185761"/>
          </a:xfrm>
          <a:prstGeom prst="rect">
            <a:avLst/>
          </a:prstGeom>
          <a:noFill/>
        </p:spPr>
        <p:txBody>
          <a:bodyPr wrap="square" rtlCol="0">
            <a:spAutoFit/>
          </a:bodyPr>
          <a:lstStyle/>
          <a:p>
            <a:pPr algn="just"/>
            <a:r>
              <a:rPr lang="en-US" sz="1900" b="1"/>
              <a:t>Stigma and Discrimination: </a:t>
            </a:r>
            <a:r>
              <a:rPr lang="en-US" sz="1900"/>
              <a:t>Anxiety disorders are </a:t>
            </a:r>
            <a:r>
              <a:rPr lang="en-US" sz="1900" err="1"/>
              <a:t>stigmatised</a:t>
            </a:r>
            <a:r>
              <a:rPr lang="en-US" sz="1900"/>
              <a:t> even with the growing </a:t>
            </a:r>
            <a:r>
              <a:rPr lang="en-US" sz="1900" err="1"/>
              <a:t>awarenes</a:t>
            </a:r>
            <a:r>
              <a:rPr lang="en-US" sz="1900"/>
              <a:t> (Holly, 2024). Self-stigma may postpone the process of seeking help.</a:t>
            </a:r>
            <a:endParaRPr lang="en-US" sz="1900" b="1"/>
          </a:p>
          <a:p>
            <a:pPr algn="just"/>
            <a:r>
              <a:rPr lang="en-US" sz="1900" b="1"/>
              <a:t>Socioeconomic Inequality: </a:t>
            </a:r>
            <a:r>
              <a:rPr lang="en-US" sz="1900"/>
              <a:t>According to Stein et al., (2020) the anxiety rates were found to be higher in people that suffer poverty, unemployment, and housing insufficiencies. Inequality in the structure also causes chronic stress and lack of access to services. </a:t>
            </a:r>
          </a:p>
          <a:p>
            <a:pPr algn="just"/>
            <a:r>
              <a:rPr lang="en-US" sz="1900" b="1"/>
              <a:t>Political Context: </a:t>
            </a:r>
            <a:r>
              <a:rPr lang="en-US" sz="1900"/>
              <a:t>Mental health service funding has been affected by austerity in the UK. IAPT increased access, but the waiting time and shortages of workforce remain (Cummins, 2018). </a:t>
            </a:r>
            <a:endParaRPr lang="en-US" sz="1900" b="1">
              <a:effectLst/>
            </a:endParaRPr>
          </a:p>
        </p:txBody>
      </p:sp>
      <p:sp>
        <p:nvSpPr>
          <p:cNvPr id="21" name="TextBox 20">
            <a:extLst>
              <a:ext uri="{FF2B5EF4-FFF2-40B4-BE49-F238E27FC236}">
                <a16:creationId xmlns:a16="http://schemas.microsoft.com/office/drawing/2014/main" id="{9891EC48-3710-7400-C136-E02A8CCF87C6}"/>
              </a:ext>
            </a:extLst>
          </p:cNvPr>
          <p:cNvSpPr txBox="1"/>
          <p:nvPr/>
        </p:nvSpPr>
        <p:spPr>
          <a:xfrm>
            <a:off x="18786029" y="3529068"/>
            <a:ext cx="5127267" cy="2723823"/>
          </a:xfrm>
          <a:prstGeom prst="rect">
            <a:avLst/>
          </a:prstGeom>
          <a:noFill/>
        </p:spPr>
        <p:txBody>
          <a:bodyPr wrap="square" rtlCol="0">
            <a:spAutoFit/>
          </a:bodyPr>
          <a:lstStyle/>
          <a:p>
            <a:pPr algn="just"/>
            <a:r>
              <a:rPr lang="en-US" sz="1900"/>
              <a:t>Anxiety is no longer considered an immoral condition that can be treated. Nevertheless, there is still conflict between biomedical and psychosocial models. Although ICD-11 has established </a:t>
            </a:r>
            <a:r>
              <a:rPr lang="en-US" sz="1900" err="1"/>
              <a:t>standardised</a:t>
            </a:r>
            <a:r>
              <a:rPr lang="en-US" sz="1900"/>
              <a:t> criteria of diagnosis, opponents claim that medical classification can </a:t>
            </a:r>
            <a:r>
              <a:rPr lang="en-US" sz="1900" err="1"/>
              <a:t>pathologise</a:t>
            </a:r>
            <a:r>
              <a:rPr lang="en-US" sz="1900"/>
              <a:t> normal stress responses in a society that is under increasing pressure (Usmani et al., 2022). </a:t>
            </a:r>
          </a:p>
        </p:txBody>
      </p:sp>
      <p:sp>
        <p:nvSpPr>
          <p:cNvPr id="22" name="TextBox 21">
            <a:extLst>
              <a:ext uri="{FF2B5EF4-FFF2-40B4-BE49-F238E27FC236}">
                <a16:creationId xmlns:a16="http://schemas.microsoft.com/office/drawing/2014/main" id="{5A04B543-F7D5-C594-C7DB-C5DD742E00EE}"/>
              </a:ext>
            </a:extLst>
          </p:cNvPr>
          <p:cNvSpPr txBox="1"/>
          <p:nvPr/>
        </p:nvSpPr>
        <p:spPr>
          <a:xfrm>
            <a:off x="18657294" y="11710608"/>
            <a:ext cx="8120346" cy="1631216"/>
          </a:xfrm>
          <a:prstGeom prst="rect">
            <a:avLst/>
          </a:prstGeom>
          <a:noFill/>
        </p:spPr>
        <p:txBody>
          <a:bodyPr wrap="square" rtlCol="0">
            <a:spAutoFit/>
          </a:bodyPr>
          <a:lstStyle/>
          <a:p>
            <a:pPr algn="just" fontAlgn="base"/>
            <a:r>
              <a:rPr lang="en-US" sz="2000"/>
              <a:t>Anxiety disorder is widespread and can be managed but up to now, their </a:t>
            </a:r>
            <a:r>
              <a:rPr lang="en-US" sz="2000" err="1"/>
              <a:t>conceptualisation</a:t>
            </a:r>
            <a:r>
              <a:rPr lang="en-US" sz="2000"/>
              <a:t> and management have changed a great deal. The future care needs to combine clinical evidence and social awareness as that would be the only way to provide equitable and person-</a:t>
            </a:r>
            <a:r>
              <a:rPr lang="en-US" sz="2000" err="1"/>
              <a:t>centred</a:t>
            </a:r>
            <a:r>
              <a:rPr lang="en-US" sz="2000"/>
              <a:t> assistance throughout the UK.</a:t>
            </a:r>
          </a:p>
        </p:txBody>
      </p:sp>
      <p:sp>
        <p:nvSpPr>
          <p:cNvPr id="24" name="TextBox 23">
            <a:extLst>
              <a:ext uri="{FF2B5EF4-FFF2-40B4-BE49-F238E27FC236}">
                <a16:creationId xmlns:a16="http://schemas.microsoft.com/office/drawing/2014/main" id="{93DA5F63-5CBA-3326-A088-6E5923CE7C93}"/>
              </a:ext>
            </a:extLst>
          </p:cNvPr>
          <p:cNvSpPr txBox="1"/>
          <p:nvPr/>
        </p:nvSpPr>
        <p:spPr>
          <a:xfrm>
            <a:off x="18745257" y="7693013"/>
            <a:ext cx="7944419" cy="3016210"/>
          </a:xfrm>
          <a:prstGeom prst="rect">
            <a:avLst/>
          </a:prstGeom>
          <a:noFill/>
        </p:spPr>
        <p:txBody>
          <a:bodyPr wrap="square" rtlCol="0">
            <a:spAutoFit/>
          </a:bodyPr>
          <a:lstStyle/>
          <a:p>
            <a:pPr marL="342900" indent="-342900" algn="just" fontAlgn="base">
              <a:buFont typeface="Arial" panose="020B0604020202020204" pitchFamily="34" charset="0"/>
              <a:buChar char="•"/>
            </a:pPr>
            <a:r>
              <a:rPr lang="en-US" sz="1900" b="1"/>
              <a:t>Expand Early Intervention: </a:t>
            </a:r>
            <a:r>
              <a:rPr lang="en-US" sz="1900"/>
              <a:t>Use anxiety screening on a primary care and education basis to encourage the detection of anxiety at an early stage.</a:t>
            </a:r>
          </a:p>
          <a:p>
            <a:pPr marL="342900" indent="-342900" algn="just" fontAlgn="base">
              <a:buFont typeface="Arial" panose="020B0604020202020204" pitchFamily="34" charset="0"/>
              <a:buChar char="•"/>
            </a:pPr>
            <a:r>
              <a:rPr lang="en-US" sz="1900" b="1"/>
              <a:t>Enhance Workforce Investment: </a:t>
            </a:r>
            <a:r>
              <a:rPr lang="en-US" sz="1900"/>
              <a:t>Reduce manpower problems in NHS mental health services.</a:t>
            </a:r>
          </a:p>
          <a:p>
            <a:pPr marL="342900" indent="-342900" algn="just" fontAlgn="base">
              <a:buFont typeface="Arial" panose="020B0604020202020204" pitchFamily="34" charset="0"/>
              <a:buChar char="•"/>
            </a:pPr>
            <a:r>
              <a:rPr lang="en-US" sz="1900" b="1"/>
              <a:t>Culturally Competent Care: </a:t>
            </a:r>
            <a:r>
              <a:rPr lang="en-US" sz="1900"/>
              <a:t>Design culturally sensitive models of CBT and hire practitioners in diversity (</a:t>
            </a:r>
            <a:r>
              <a:rPr lang="en-US" sz="1900" err="1"/>
              <a:t>Szuhany</a:t>
            </a:r>
            <a:r>
              <a:rPr lang="en-US" sz="1900"/>
              <a:t> and Simon, 2022).</a:t>
            </a:r>
          </a:p>
          <a:p>
            <a:pPr marL="342900" indent="-342900" algn="just" fontAlgn="base">
              <a:buFont typeface="Arial" panose="020B0604020202020204" pitchFamily="34" charset="0"/>
              <a:buChar char="•"/>
            </a:pPr>
            <a:r>
              <a:rPr lang="en-US" sz="1900" b="1"/>
              <a:t>Manage Social Determinants: </a:t>
            </a:r>
            <a:r>
              <a:rPr lang="en-US" sz="1900"/>
              <a:t>Combine housing, social welfare and mental health policy reforms.</a:t>
            </a:r>
          </a:p>
          <a:p>
            <a:pPr marL="342900" indent="-342900" algn="just">
              <a:buFont typeface="Arial" panose="020B0604020202020204" pitchFamily="34" charset="0"/>
              <a:buChar char="•"/>
            </a:pPr>
            <a:r>
              <a:rPr lang="en-US" sz="1900" b="1"/>
              <a:t>Reduce Stigma by Education: </a:t>
            </a:r>
            <a:r>
              <a:rPr lang="en-US" sz="1900"/>
              <a:t>Increase community mental health education in schools and higher learning institutions.</a:t>
            </a:r>
          </a:p>
        </p:txBody>
      </p:sp>
      <p:pic>
        <p:nvPicPr>
          <p:cNvPr id="2" name="Picture 2" descr="Recognising and managing anxiety - Lawson Clinical Psychology">
            <a:extLst>
              <a:ext uri="{FF2B5EF4-FFF2-40B4-BE49-F238E27FC236}">
                <a16:creationId xmlns:a16="http://schemas.microsoft.com/office/drawing/2014/main" id="{C1EBABED-6B06-A0ED-8931-910BE38D0B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508338" y="215949"/>
            <a:ext cx="5464785" cy="20548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FD3935-C162-FE75-E719-5B1318CA7FB1}"/>
              </a:ext>
            </a:extLst>
          </p:cNvPr>
          <p:cNvSpPr txBox="1"/>
          <p:nvPr/>
        </p:nvSpPr>
        <p:spPr>
          <a:xfrm>
            <a:off x="9762489" y="3507042"/>
            <a:ext cx="8409371" cy="3600986"/>
          </a:xfrm>
          <a:prstGeom prst="rect">
            <a:avLst/>
          </a:prstGeom>
          <a:noFill/>
        </p:spPr>
        <p:txBody>
          <a:bodyPr wrap="square" rtlCol="0">
            <a:spAutoFit/>
          </a:bodyPr>
          <a:lstStyle/>
          <a:p>
            <a:pPr algn="just"/>
            <a:r>
              <a:rPr lang="en-US" sz="1900" b="1"/>
              <a:t>Early </a:t>
            </a:r>
            <a:r>
              <a:rPr lang="en-US" sz="1900" b="1" err="1"/>
              <a:t>Conceptualisations</a:t>
            </a:r>
            <a:r>
              <a:rPr lang="en-US" sz="1900" b="1"/>
              <a:t>: </a:t>
            </a:r>
            <a:r>
              <a:rPr lang="en-US" sz="1900"/>
              <a:t>Anxiety used to be ill-conceived and was thought to have been caused by weak moral character or nervous temperament (Robinson et al., 2023). The symptoms of anxiety in the 18th and 19th centuries were commonly termed as neurasthenia or nervous disorders. Psychoanalytic theory of the early 20th century </a:t>
            </a:r>
            <a:r>
              <a:rPr lang="en-US" sz="1900" err="1"/>
              <a:t>visualised</a:t>
            </a:r>
            <a:r>
              <a:rPr lang="en-US" sz="1900"/>
              <a:t> anxiety as part of the unconscious struggle (</a:t>
            </a:r>
            <a:r>
              <a:rPr lang="en-US" sz="1900" err="1"/>
              <a:t>Szuhany</a:t>
            </a:r>
            <a:r>
              <a:rPr lang="en-US" sz="1900"/>
              <a:t> and Simon, 2022). </a:t>
            </a:r>
            <a:r>
              <a:rPr lang="en-US" sz="1900" b="1" err="1"/>
              <a:t>Institutionalisation</a:t>
            </a:r>
            <a:r>
              <a:rPr lang="en-US" sz="1900" b="1"/>
              <a:t> and </a:t>
            </a:r>
            <a:r>
              <a:rPr lang="en-US" sz="1900" b="1" err="1"/>
              <a:t>Medicalisation</a:t>
            </a:r>
            <a:r>
              <a:rPr lang="en-US" sz="1900" b="1"/>
              <a:t>: </a:t>
            </a:r>
            <a:r>
              <a:rPr lang="en-US" sz="1900"/>
              <a:t>Before the mid 20th century in the UK, patients with severe anxiety symptoms were commonly taken to asylum. It was a custodial form of treatment as opposed to therapeutic, which was a symptom of general stigma toward mental illness in society (Goetter et al., 2020). </a:t>
            </a:r>
            <a:r>
              <a:rPr lang="en-US" sz="1900" err="1"/>
              <a:t>Medicalisation</a:t>
            </a:r>
            <a:r>
              <a:rPr lang="en-US" sz="1900"/>
              <a:t> of anxiety grew after World War II and especially through the use of pharmacological abuse like benzodiazepines which was introduced in the 1960s (Taschereau-Dumouchel et al., 2022).</a:t>
            </a:r>
          </a:p>
        </p:txBody>
      </p:sp>
      <p:sp>
        <p:nvSpPr>
          <p:cNvPr id="7" name="Text Placeholder 24">
            <a:extLst>
              <a:ext uri="{FF2B5EF4-FFF2-40B4-BE49-F238E27FC236}">
                <a16:creationId xmlns:a16="http://schemas.microsoft.com/office/drawing/2014/main" id="{CF674616-31AA-B6F1-C93E-5DC52339FA1F}"/>
              </a:ext>
            </a:extLst>
          </p:cNvPr>
          <p:cNvSpPr txBox="1">
            <a:spLocks/>
          </p:cNvSpPr>
          <p:nvPr/>
        </p:nvSpPr>
        <p:spPr>
          <a:xfrm>
            <a:off x="738949" y="11590363"/>
            <a:ext cx="8409369" cy="597961"/>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3200" u="none"/>
              <a:t>Contemporary Treatment and Care Provision</a:t>
            </a:r>
            <a:endParaRPr lang="en-IN" sz="3200" u="none"/>
          </a:p>
        </p:txBody>
      </p:sp>
      <p:sp>
        <p:nvSpPr>
          <p:cNvPr id="9" name="TextBox 8">
            <a:extLst>
              <a:ext uri="{FF2B5EF4-FFF2-40B4-BE49-F238E27FC236}">
                <a16:creationId xmlns:a16="http://schemas.microsoft.com/office/drawing/2014/main" id="{1CD9AA86-0D2A-5FB4-3B25-6CD2B101D6BD}"/>
              </a:ext>
            </a:extLst>
          </p:cNvPr>
          <p:cNvSpPr txBox="1"/>
          <p:nvPr/>
        </p:nvSpPr>
        <p:spPr>
          <a:xfrm>
            <a:off x="798981" y="12393276"/>
            <a:ext cx="8289304" cy="3308598"/>
          </a:xfrm>
          <a:prstGeom prst="rect">
            <a:avLst/>
          </a:prstGeom>
          <a:noFill/>
        </p:spPr>
        <p:txBody>
          <a:bodyPr wrap="square" rtlCol="0">
            <a:spAutoFit/>
          </a:bodyPr>
          <a:lstStyle/>
          <a:p>
            <a:pPr algn="just"/>
            <a:r>
              <a:rPr lang="en-US" sz="1900" b="1"/>
              <a:t>Policy and Legislative Framework: </a:t>
            </a:r>
            <a:r>
              <a:rPr lang="en-US" sz="1900"/>
              <a:t>The legislative frameworks under which modern mental health care in the UK exists include Mental Health Act 1983, Equality Act 2010 and NHS Long Term Plan (NHS England, 2019). </a:t>
            </a:r>
          </a:p>
          <a:p>
            <a:pPr algn="just"/>
            <a:r>
              <a:rPr lang="en-US" sz="1900" b="1"/>
              <a:t>Psychological Therapies: </a:t>
            </a:r>
            <a:r>
              <a:rPr lang="en-US" sz="1900"/>
              <a:t>In 2008, the Improving Access to Psychological Therapies (IAPT) initiative greatly increased the availability of Cognitive </a:t>
            </a:r>
            <a:r>
              <a:rPr lang="en-US" sz="1900" err="1"/>
              <a:t>Behavioural</a:t>
            </a:r>
            <a:r>
              <a:rPr lang="en-US" sz="1900"/>
              <a:t> Therapy (CBT) on anxiety issues. CBT is advised in the first line in terms of treating most anxiety disorders and NICEs guidelines approve it (NICE, 2023). </a:t>
            </a:r>
          </a:p>
          <a:p>
            <a:pPr algn="just"/>
            <a:r>
              <a:rPr lang="en-US" sz="1900" b="1"/>
              <a:t>Pharmacological Interventions: </a:t>
            </a:r>
            <a:r>
              <a:rPr lang="en-US" sz="1900"/>
              <a:t>Selective Serotonin Reuptake Inhibitors (SSRI) are typically used as mild to severe anxiety medication. Although they are effective, they need to be monitored closely because they have side effects and withdrawal symptoms (World Health Organization, 2022). </a:t>
            </a:r>
            <a:endParaRPr lang="en-US" sz="1900" b="1">
              <a:effectLst/>
            </a:endParaRPr>
          </a:p>
        </p:txBody>
      </p:sp>
      <p:sp>
        <p:nvSpPr>
          <p:cNvPr id="12" name="Text Placeholder 24">
            <a:extLst>
              <a:ext uri="{FF2B5EF4-FFF2-40B4-BE49-F238E27FC236}">
                <a16:creationId xmlns:a16="http://schemas.microsoft.com/office/drawing/2014/main" id="{9FF1E4E1-A8A2-6CB2-A002-443BC7D01FB3}"/>
              </a:ext>
            </a:extLst>
          </p:cNvPr>
          <p:cNvSpPr txBox="1">
            <a:spLocks/>
          </p:cNvSpPr>
          <p:nvPr/>
        </p:nvSpPr>
        <p:spPr>
          <a:xfrm>
            <a:off x="18639064" y="13361900"/>
            <a:ext cx="8293221" cy="536406"/>
          </a:xfrm>
          <a:prstGeom prst="rect">
            <a:avLst/>
          </a:prstGeom>
        </p:spPr>
        <p:style>
          <a:lnRef idx="1">
            <a:schemeClr val="accent6"/>
          </a:lnRef>
          <a:fillRef idx="2">
            <a:schemeClr val="accent6"/>
          </a:fillRef>
          <a:effectRef idx="1">
            <a:schemeClr val="accent6"/>
          </a:effectRef>
          <a:fontRef idx="minor">
            <a:schemeClr val="dk1"/>
          </a:fontRef>
        </p:style>
        <p:txBody>
          <a:bodyPr wrap="square" lIns="52249" tIns="52249" rIns="52249" bIns="52249" anchor="ctr" anchorCtr="0">
            <a:spAutoFit/>
          </a:bodyPr>
          <a:lstStyle>
            <a:lvl1pPr marL="0" indent="0" algn="ctr" defTabSz="2507943" rtl="0" eaLnBrk="1" latinLnBrk="0" hangingPunct="1">
              <a:spcBef>
                <a:spcPct val="20000"/>
              </a:spcBef>
              <a:buFont typeface="Arial" pitchFamily="34" charset="0"/>
              <a:buNone/>
              <a:defRPr sz="2100" b="1" u="sng" kern="1200" baseline="0">
                <a:solidFill>
                  <a:schemeClr val="accent1">
                    <a:lumMod val="50000"/>
                  </a:schemeClr>
                </a:solidFill>
                <a:latin typeface="Calibri" panose="020F0502020204030204" pitchFamily="34" charset="0"/>
                <a:ea typeface="+mn-ea"/>
                <a:cs typeface="Calibri" panose="020F0502020204030204" pitchFamily="34" charset="0"/>
              </a:defRPr>
            </a:lvl1pPr>
            <a:lvl2pPr marL="2037704" indent="-783732" algn="l" defTabSz="2507943" rtl="0" eaLnBrk="1" latinLnBrk="0" hangingPunct="1">
              <a:spcBef>
                <a:spcPct val="20000"/>
              </a:spcBef>
              <a:buFont typeface="Arial" pitchFamily="34" charset="0"/>
              <a:buChar char="–"/>
              <a:defRPr sz="7700" kern="1200">
                <a:solidFill>
                  <a:schemeClr val="dk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dk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dk1"/>
                </a:solidFill>
                <a:latin typeface="+mn-lt"/>
                <a:ea typeface="+mn-ea"/>
                <a:cs typeface="+mn-cs"/>
              </a:defRPr>
            </a:lvl9pPr>
          </a:lstStyle>
          <a:p>
            <a:r>
              <a:rPr lang="en-US" sz="2800" u="none"/>
              <a:t>Reference</a:t>
            </a:r>
          </a:p>
        </p:txBody>
      </p:sp>
      <p:sp>
        <p:nvSpPr>
          <p:cNvPr id="13" name="TextBox 12">
            <a:extLst>
              <a:ext uri="{FF2B5EF4-FFF2-40B4-BE49-F238E27FC236}">
                <a16:creationId xmlns:a16="http://schemas.microsoft.com/office/drawing/2014/main" id="{D1A8EC3D-6458-734E-9E24-8D51E96EC825}"/>
              </a:ext>
            </a:extLst>
          </p:cNvPr>
          <p:cNvSpPr txBox="1"/>
          <p:nvPr/>
        </p:nvSpPr>
        <p:spPr>
          <a:xfrm>
            <a:off x="18662298" y="13997791"/>
            <a:ext cx="8194644" cy="2031325"/>
          </a:xfrm>
          <a:prstGeom prst="rect">
            <a:avLst/>
          </a:prstGeom>
          <a:noFill/>
        </p:spPr>
        <p:txBody>
          <a:bodyPr wrap="square" rtlCol="0">
            <a:spAutoFit/>
          </a:bodyPr>
          <a:lstStyle/>
          <a:p>
            <a:r>
              <a:rPr lang="en-IN" sz="600"/>
              <a:t>World Health Organization. (2022). </a:t>
            </a:r>
            <a:r>
              <a:rPr lang="en-IN" sz="600" i="1"/>
              <a:t>International statistical classification of diseases and related health problems (11th ed.)</a:t>
            </a:r>
            <a:r>
              <a:rPr lang="en-IN" sz="600"/>
              <a:t>. International Classification of Diseases 11th Revision. https://icd.who.int/</a:t>
            </a:r>
          </a:p>
          <a:p>
            <a:r>
              <a:rPr lang="en-IN" sz="600"/>
              <a:t>WHO. (2025, September 2). </a:t>
            </a:r>
            <a:r>
              <a:rPr lang="en-IN" sz="600" i="1"/>
              <a:t>Over a billion people living with mental health conditions – services require urgent scale-up</a:t>
            </a:r>
            <a:r>
              <a:rPr lang="en-IN" sz="600"/>
              <a:t>. Who.int; World Health Organization: WHO. https://www.who.int/news/item/02-09-2025-over-a-billion-people-living-with-mental-health-conditions-services-require-urgent-scale-up</a:t>
            </a:r>
          </a:p>
          <a:p>
            <a:r>
              <a:rPr lang="en-IN" sz="600"/>
              <a:t>Reed, G. M., First, M. B., Kogan, C. S., Hyman, S. E., </a:t>
            </a:r>
            <a:r>
              <a:rPr lang="en-IN" sz="600" err="1"/>
              <a:t>Gureje</a:t>
            </a:r>
            <a:r>
              <a:rPr lang="en-IN" sz="600"/>
              <a:t>, O., Gaebel, W., Maj, M., Stein, D. J., </a:t>
            </a:r>
            <a:r>
              <a:rPr lang="en-IN" sz="600" err="1"/>
              <a:t>Maercker</a:t>
            </a:r>
            <a:r>
              <a:rPr lang="en-IN" sz="600"/>
              <a:t>, A., Tyrer, P., Claudino, A., </a:t>
            </a:r>
            <a:r>
              <a:rPr lang="en-IN" sz="600" err="1"/>
              <a:t>Garralda</a:t>
            </a:r>
            <a:r>
              <a:rPr lang="en-IN" sz="600"/>
              <a:t>, E., Salvador-</a:t>
            </a:r>
            <a:r>
              <a:rPr lang="en-IN" sz="600" err="1"/>
              <a:t>Carulla</a:t>
            </a:r>
            <a:r>
              <a:rPr lang="en-IN" sz="600"/>
              <a:t>, L., Ray, R., Saunders, J. B., Dua, T., Poznyak, V., Medina-Mora, M. E., Pike, K. M., and Ayuso-Mateos, J. L. (2019). Innovations and changes in the ICD-11 classification of mental, behavioural and neurodevelopmental disorders. </a:t>
            </a:r>
            <a:r>
              <a:rPr lang="en-IN" sz="600" i="1"/>
              <a:t>World Psychiatry</a:t>
            </a:r>
            <a:r>
              <a:rPr lang="en-IN" sz="600"/>
              <a:t>, </a:t>
            </a:r>
            <a:r>
              <a:rPr lang="en-IN" sz="600" i="1"/>
              <a:t>18</a:t>
            </a:r>
            <a:r>
              <a:rPr lang="en-IN" sz="600"/>
              <a:t>(1), 3–19. https://onlinelibrary.wiley.com/doi/full/10.1002/wps.20611</a:t>
            </a:r>
          </a:p>
          <a:p>
            <a:r>
              <a:rPr lang="en-IN" sz="600"/>
              <a:t>Stein, D. J., Szatmari, P., Gaebel, W., Berk, M., Vieta, E., Maj, M., de Vries, Y. A., Roest, A. M., de Jonge, P., </a:t>
            </a:r>
            <a:r>
              <a:rPr lang="en-IN" sz="600" err="1"/>
              <a:t>Maercker</a:t>
            </a:r>
            <a:r>
              <a:rPr lang="en-IN" sz="600"/>
              <a:t>, A., Brewin, C. R., Pike, K. M., Grilo, C. M., Fineberg, N. A., Briken, P., Cohen-</a:t>
            </a:r>
            <a:r>
              <a:rPr lang="en-IN" sz="600" err="1"/>
              <a:t>Kettenis</a:t>
            </a:r>
            <a:r>
              <a:rPr lang="en-IN" sz="600"/>
              <a:t>, P. T., and Reed, G. M. (2020). Mental, </a:t>
            </a:r>
            <a:r>
              <a:rPr lang="en-IN" sz="600" err="1"/>
              <a:t>behavioral</a:t>
            </a:r>
            <a:r>
              <a:rPr lang="en-IN" sz="600"/>
              <a:t> and neurodevelopmental disorders in the ICD-11: an international perspective on key changes and controversies. </a:t>
            </a:r>
            <a:r>
              <a:rPr lang="en-IN" sz="600" i="1"/>
              <a:t>BMC Medicine</a:t>
            </a:r>
            <a:r>
              <a:rPr lang="en-IN" sz="600"/>
              <a:t>, </a:t>
            </a:r>
            <a:r>
              <a:rPr lang="en-IN" sz="600" i="1"/>
              <a:t>18</a:t>
            </a:r>
            <a:r>
              <a:rPr lang="en-IN" sz="600"/>
              <a:t>(21). https://doi.org/10.1186/s12916-020-1495-2</a:t>
            </a:r>
          </a:p>
          <a:p>
            <a:r>
              <a:rPr lang="en-IN" sz="600" err="1"/>
              <a:t>Szuhany</a:t>
            </a:r>
            <a:r>
              <a:rPr lang="en-IN" sz="600"/>
              <a:t>, K. L., and Simon, N. M. (2022). Anxiety disorders: a review. </a:t>
            </a:r>
            <a:r>
              <a:rPr lang="en-IN" sz="600" i="1"/>
              <a:t>Jama</a:t>
            </a:r>
            <a:r>
              <a:rPr lang="en-IN" sz="600"/>
              <a:t>, </a:t>
            </a:r>
            <a:r>
              <a:rPr lang="en-IN" sz="600" i="1"/>
              <a:t>328</a:t>
            </a:r>
            <a:r>
              <a:rPr lang="en-IN" sz="600"/>
              <a:t>(24), 2431-2445. https://jamanetwork.com/journals/jama/article-abstract/2799904</a:t>
            </a:r>
          </a:p>
          <a:p>
            <a:r>
              <a:rPr lang="en-IN" sz="600"/>
              <a:t>Robinson, T., Condell, J., Ramsey, E., and Leavey, G. (2023). Self-management of subclinical common mental health disorders (anxiety, depression and sleep disorders) using wearable devices. </a:t>
            </a:r>
            <a:r>
              <a:rPr lang="en-IN" sz="600" i="1"/>
              <a:t>International journal of environmental research and public health</a:t>
            </a:r>
            <a:r>
              <a:rPr lang="en-IN" sz="600"/>
              <a:t>, </a:t>
            </a:r>
            <a:r>
              <a:rPr lang="en-IN" sz="600" i="1"/>
              <a:t>20</a:t>
            </a:r>
            <a:r>
              <a:rPr lang="en-IN" sz="600"/>
              <a:t>(3), 2636. https://www.mdpi.com/1660-4601/20/3/2636</a:t>
            </a:r>
          </a:p>
          <a:p>
            <a:r>
              <a:rPr lang="en-IN" sz="600"/>
              <a:t>Goetter, E. M., Frumkin, M. R., Palitz, S. A., Swee, M. B., Baker, A. W., Bui, E., and Simon, N. M. (2020). Barriers to mental health treatment among individuals with social anxiety disorder and generalized anxiety disorder. </a:t>
            </a:r>
            <a:r>
              <a:rPr lang="en-IN" sz="600" i="1"/>
              <a:t>Psychological services</a:t>
            </a:r>
            <a:r>
              <a:rPr lang="en-IN" sz="600"/>
              <a:t>, </a:t>
            </a:r>
            <a:r>
              <a:rPr lang="en-IN" sz="600" i="1"/>
              <a:t>17</a:t>
            </a:r>
            <a:r>
              <a:rPr lang="en-IN" sz="600"/>
              <a:t>(1), 5. https://psycnet.apa.org/fulltext/2018-36387-001.html</a:t>
            </a:r>
          </a:p>
          <a:p>
            <a:r>
              <a:rPr lang="en-IN" sz="600"/>
              <a:t>Taschereau-Dumouchel, V., Michel, M., Lau, H., Hofmann, S. G., and LeDoux, J. E. (2022). Putting the “mental” back in “mental disorders”: a perspective from research on fear and anxiety. </a:t>
            </a:r>
            <a:r>
              <a:rPr lang="en-IN" sz="600" i="1"/>
              <a:t>Molecular Psychiatry</a:t>
            </a:r>
            <a:r>
              <a:rPr lang="en-IN" sz="600"/>
              <a:t>, </a:t>
            </a:r>
            <a:r>
              <a:rPr lang="en-IN" sz="600" i="1"/>
              <a:t>27</a:t>
            </a:r>
            <a:r>
              <a:rPr lang="en-IN" sz="600"/>
              <a:t>(3), 1322-1330. https://www.nature.com/articles/s41380-021-01395-5.pdf</a:t>
            </a:r>
          </a:p>
          <a:p>
            <a:r>
              <a:rPr lang="en-IN" sz="600"/>
              <a:t>Usmani, S. S., Sharath, M., and Mehendale, M. (2022). Future of mental health in the metaverse. </a:t>
            </a:r>
            <a:r>
              <a:rPr lang="en-IN" sz="600" i="1"/>
              <a:t>General psychiatry</a:t>
            </a:r>
            <a:r>
              <a:rPr lang="en-IN" sz="600"/>
              <a:t>, </a:t>
            </a:r>
            <a:r>
              <a:rPr lang="en-IN" sz="600" i="1"/>
              <a:t>35</a:t>
            </a:r>
            <a:r>
              <a:rPr lang="en-IN" sz="600"/>
              <a:t>(4), e100825. https://onlinelibrary.wiley.com/doi/pdf/10.1136/gpsych-2022-100825</a:t>
            </a:r>
          </a:p>
          <a:p>
            <a:r>
              <a:rPr lang="en-IN" sz="600"/>
              <a:t>Holly, L. E. (2024). Cultural and social aspects of anxiety disorders. </a:t>
            </a:r>
            <a:r>
              <a:rPr lang="en-IN" sz="600" i="1"/>
              <a:t>Psychiatric Clinics</a:t>
            </a:r>
            <a:r>
              <a:rPr lang="en-IN" sz="600"/>
              <a:t>, </a:t>
            </a:r>
            <a:r>
              <a:rPr lang="en-IN" sz="600" i="1"/>
              <a:t>47</a:t>
            </a:r>
            <a:r>
              <a:rPr lang="en-IN" sz="600"/>
              <a:t>(4), 775-785. https://www.psych.theclinics.com/article/S0193-953X(24)00039-X/abstract</a:t>
            </a:r>
          </a:p>
          <a:p>
            <a:r>
              <a:rPr lang="en-IN" sz="600"/>
              <a:t>NHS England. (2019). </a:t>
            </a:r>
            <a:r>
              <a:rPr lang="en-IN" sz="600" i="1"/>
              <a:t>NHS Long Term Plan</a:t>
            </a:r>
            <a:r>
              <a:rPr lang="en-IN" sz="600"/>
              <a:t>. NHS England. https://www.longtermplan.nhs.uk/</a:t>
            </a:r>
          </a:p>
          <a:p>
            <a:r>
              <a:rPr lang="en-IN" sz="600"/>
              <a:t>Cummins, I. (2018). The Impact of Austerity on Mental Health Service Provision: a UK Perspective. </a:t>
            </a:r>
            <a:r>
              <a:rPr lang="en-IN" sz="600" i="1"/>
              <a:t>International Journal of Environmental Research and Public Health</a:t>
            </a:r>
            <a:r>
              <a:rPr lang="en-IN" sz="600"/>
              <a:t>, </a:t>
            </a:r>
            <a:r>
              <a:rPr lang="en-IN" sz="600" i="1"/>
              <a:t>15</a:t>
            </a:r>
            <a:r>
              <a:rPr lang="en-IN" sz="600"/>
              <a:t>(6), 1145. https://doi.org/10.3390/ijerph15061145</a:t>
            </a:r>
          </a:p>
          <a:p>
            <a:r>
              <a:rPr lang="en-IN" sz="600"/>
              <a:t>NICE. (2023, May 22). </a:t>
            </a:r>
            <a:r>
              <a:rPr lang="en-IN" sz="600" i="1"/>
              <a:t>Treatments for Adults | Information for the Public | Social Anxiety disorder: recognition, Assessment and Treatment | Guidance | NICE</a:t>
            </a:r>
            <a:r>
              <a:rPr lang="en-IN" sz="600"/>
              <a:t>. Nice.org.uk; NICE. https://www.nice.org.uk/guidance/cg159/ifp/chapter/Treatments-for-adults</a:t>
            </a:r>
          </a:p>
          <a:p>
            <a:br>
              <a:rPr lang="en-IN" sz="600"/>
            </a:br>
            <a:endParaRPr lang="en-US" sz="600"/>
          </a:p>
        </p:txBody>
      </p:sp>
      <p:pic>
        <p:nvPicPr>
          <p:cNvPr id="1028" name="Picture 4" descr="High anxiety amongst adults has continued post-Covid, new figures show |  The Independent">
            <a:extLst>
              <a:ext uri="{FF2B5EF4-FFF2-40B4-BE49-F238E27FC236}">
                <a16:creationId xmlns:a16="http://schemas.microsoft.com/office/drawing/2014/main" id="{AE922632-8FDE-D80B-40B6-913505C52C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52064" y="7375447"/>
            <a:ext cx="3799692" cy="25268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eneralized Anxiety Disorder: Symptoms ...">
            <a:extLst>
              <a:ext uri="{FF2B5EF4-FFF2-40B4-BE49-F238E27FC236}">
                <a16:creationId xmlns:a16="http://schemas.microsoft.com/office/drawing/2014/main" id="{728B29E9-6989-8D4E-5787-05E060643E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1977" y="3790372"/>
            <a:ext cx="1870074" cy="230946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he developmental origins of anxiety ...">
            <a:extLst>
              <a:ext uri="{FF2B5EF4-FFF2-40B4-BE49-F238E27FC236}">
                <a16:creationId xmlns:a16="http://schemas.microsoft.com/office/drawing/2014/main" id="{565C8EC7-8F6C-380E-8731-4D4DFF2A3A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16160727" y="7383352"/>
            <a:ext cx="2437429" cy="252684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An integrated understanding of the mechanisms linking social stigma to  mental health among marginalized populations | Nature Mental Health">
            <a:extLst>
              <a:ext uri="{FF2B5EF4-FFF2-40B4-BE49-F238E27FC236}">
                <a16:creationId xmlns:a16="http://schemas.microsoft.com/office/drawing/2014/main" id="{B38E80FC-E352-A77A-C077-D46BC2F383F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062494" y="11310498"/>
            <a:ext cx="2955113" cy="203132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What causes anxiety and anxiety disorders can be complicated. 😰 It's  likely that a combination of factors, including genetics and environmental  reasons, play a role. But it's clear that some events, emotions,">
            <a:extLst>
              <a:ext uri="{FF2B5EF4-FFF2-40B4-BE49-F238E27FC236}">
                <a16:creationId xmlns:a16="http://schemas.microsoft.com/office/drawing/2014/main" id="{B649A431-0597-EE11-B0F4-A0318E9727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062494" y="13361900"/>
            <a:ext cx="2955112" cy="20313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List of anxiety and fear-related disorders according to the ICD-11. |  Download Scientific Diagram">
            <a:extLst>
              <a:ext uri="{FF2B5EF4-FFF2-40B4-BE49-F238E27FC236}">
                <a16:creationId xmlns:a16="http://schemas.microsoft.com/office/drawing/2014/main" id="{4F45BD40-AFE2-4691-E1C8-4C3E1ADAA24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19777" y="7602443"/>
            <a:ext cx="2828543" cy="12001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Various Types of Anxiety. | Download Scientific Diagram">
            <a:extLst>
              <a:ext uri="{FF2B5EF4-FFF2-40B4-BE49-F238E27FC236}">
                <a16:creationId xmlns:a16="http://schemas.microsoft.com/office/drawing/2014/main" id="{480820BF-7B79-C673-FFAD-8DBD99C1EDB4}"/>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992828" y="9085940"/>
            <a:ext cx="1919928" cy="1971722"/>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Let's talk about anxiety and depression in the workplace - RMS Recruitment  &amp; HR Specialists">
            <a:extLst>
              <a:ext uri="{FF2B5EF4-FFF2-40B4-BE49-F238E27FC236}">
                <a16:creationId xmlns:a16="http://schemas.microsoft.com/office/drawing/2014/main" id="{21E93E29-991C-C81F-085F-5196DFD6A1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222933" y="3633333"/>
            <a:ext cx="2466742" cy="246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5046513"/>
      </p:ext>
    </p:extLst>
  </p:cSld>
  <p:clrMapOvr>
    <a:masterClrMapping/>
  </p:clrMapOvr>
</p:sld>
</file>

<file path=ppt/theme/theme1.xml><?xml version="1.0" encoding="utf-8"?>
<a:theme xmlns:a="http://schemas.openxmlformats.org/drawingml/2006/main" name="36x60 Templat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PosterPresentations.com-36x60-Template-V3</Template>
  <Application>Microsoft Office PowerPoint</Application>
  <PresentationFormat>Custom</PresentationFormat>
  <Slides>1</Slides>
  <Notes>1</Notes>
  <HiddenSlides>0</HiddenSlides>
  <ScaleCrop>false</ScaleCrop>
  <HeadingPairs>
    <vt:vector size="4" baseType="variant">
      <vt:variant>
        <vt:lpstr>Theme</vt:lpstr>
      </vt:variant>
      <vt:variant>
        <vt:i4>2</vt:i4>
      </vt:variant>
      <vt:variant>
        <vt:lpstr>Slide Titles</vt:lpstr>
      </vt:variant>
      <vt:variant>
        <vt:i4>1</vt:i4>
      </vt:variant>
    </vt:vector>
  </HeadingPairs>
  <TitlesOfParts>
    <vt:vector size="3" baseType="lpstr">
      <vt:lpstr>36x60 Template</vt:lpstr>
      <vt:lpstr>Without guides</vt:lpstr>
      <vt:lpstr>PowerPoint Presentation</vt:lpstr>
    </vt:vector>
  </TitlesOfParts>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36x60 PowerPoint Presentation</dc:title>
  <dc:subject>Research poster presentation template</dc:subject>
  <dc:creator>HP</dc:creator>
  <cp:keywords>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revision>22</cp:revision>
  <dcterms:created xsi:type="dcterms:W3CDTF">2012-02-06T18:46:22Z</dcterms:created>
  <dcterms:modified xsi:type="dcterms:W3CDTF">2026-03-09T11:09:05Z</dcterms:modified>
  <cp:category>Research poster templates</cp:category>
</cp:coreProperties>
</file>