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535" autoAdjust="0"/>
  </p:normalViewPr>
  <p:slideViewPr>
    <p:cSldViewPr snapToGrid="0">
      <p:cViewPr varScale="1">
        <p:scale>
          <a:sx n="68" d="100"/>
          <a:sy n="68" d="100"/>
        </p:scale>
        <p:origin x="141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1967B6-7B82-4767-AA22-4C275D4613DB}" type="datetimeFigureOut">
              <a:rPr lang="en-US" smtClean="0"/>
              <a:t>3/27/2026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EF16AE-53CF-4496-9175-5B811199D8DD}" type="slidenum">
              <a:rPr lang="en-US" smtClean="0"/>
              <a:t>‹#›</a:t>
            </a:fld>
            <a:endParaRPr lang="en-US"/>
          </a:p>
        </p:txBody>
      </p:sp>
    </p:spTree>
    <p:extLst>
      <p:ext uri="{BB962C8B-B14F-4D97-AF65-F5344CB8AC3E}">
        <p14:creationId xmlns:p14="http://schemas.microsoft.com/office/powerpoint/2010/main" val="29640178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Home based services have been in demand with shifting lifestyles and time pressure on the limiting household. Most people are working full time meaning that they do not have time to do house chores like cleaning. Consequently, there has been an increase in outsourcing of household services. Growing on-demand service platforms have also facilitated the accessibility of cleaning services, where customers can easily and efficiently book the services (Sireesha Nanduri et al., 2024). The hygienic and clean awareness has also intensified the pressure of professional cleaning service. The growth of the industry in 2021-2023 indicates the increased relevance of cleaning services in the daily routine (Gill, 2024). The conditions provide the firm with good business opportunity to develop a home cleaning service on the basis of convenience and reliability.</a:t>
            </a:r>
          </a:p>
          <a:p>
            <a:endParaRPr lang="en-US" dirty="0"/>
          </a:p>
        </p:txBody>
      </p:sp>
      <p:sp>
        <p:nvSpPr>
          <p:cNvPr id="4" name="Slide Number Placeholder 3"/>
          <p:cNvSpPr>
            <a:spLocks noGrp="1"/>
          </p:cNvSpPr>
          <p:nvPr>
            <p:ph type="sldNum" sz="quarter" idx="5"/>
          </p:nvPr>
        </p:nvSpPr>
        <p:spPr/>
        <p:txBody>
          <a:bodyPr/>
          <a:lstStyle/>
          <a:p>
            <a:fld id="{2DEF16AE-53CF-4496-9175-5B811199D8DD}" type="slidenum">
              <a:rPr lang="en-US" smtClean="0"/>
              <a:t>2</a:t>
            </a:fld>
            <a:endParaRPr lang="en-US"/>
          </a:p>
        </p:txBody>
      </p:sp>
    </p:spTree>
    <p:extLst>
      <p:ext uri="{BB962C8B-B14F-4D97-AF65-F5344CB8AC3E}">
        <p14:creationId xmlns:p14="http://schemas.microsoft.com/office/powerpoint/2010/main" val="2697907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business focuses on offering dynamic household cleaning provisions that meet the demands of the local households. Services offered consist of routine cleaning, deep cleaning and tenant end-of-tenancy cleaning service. The target clients are working people, families and the aged who need help in ensuring their living environments are clean. Elasticity of service enables greater accessibility and enables a customer to select suitable times. More frequent activities on service platforms have also shaped customer expectations, specifically in regard to speed and convenience (Sireesha Nanduri et al., 2024). A service that fits these expectations can attract and retain customers. Local operation contributes to higher knowledge of customer needs and assists in the maintenance of the same quality of service.</a:t>
            </a:r>
          </a:p>
          <a:p>
            <a:endParaRPr lang="en-US" dirty="0"/>
          </a:p>
        </p:txBody>
      </p:sp>
      <p:sp>
        <p:nvSpPr>
          <p:cNvPr id="4" name="Slide Number Placeholder 3"/>
          <p:cNvSpPr>
            <a:spLocks noGrp="1"/>
          </p:cNvSpPr>
          <p:nvPr>
            <p:ph type="sldNum" sz="quarter" idx="5"/>
          </p:nvPr>
        </p:nvSpPr>
        <p:spPr/>
        <p:txBody>
          <a:bodyPr/>
          <a:lstStyle/>
          <a:p>
            <a:fld id="{2DEF16AE-53CF-4496-9175-5B811199D8DD}" type="slidenum">
              <a:rPr lang="en-US" smtClean="0"/>
              <a:t>3</a:t>
            </a:fld>
            <a:endParaRPr lang="en-US"/>
          </a:p>
        </p:txBody>
      </p:sp>
    </p:spTree>
    <p:extLst>
      <p:ext uri="{BB962C8B-B14F-4D97-AF65-F5344CB8AC3E}">
        <p14:creationId xmlns:p14="http://schemas.microsoft.com/office/powerpoint/2010/main" val="992990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business provides value in the form of reliability, affordability, and flexibility. Regular service quality generates confidence and leads to frequent application. Accessibility is made possible by affordable prices without compromising on competitiveness. Flexible time enables customers to choose the services that suit their schedule. Lifestyle changes have added pressure on the services that facilitate convenience and expediency (</a:t>
            </a:r>
            <a:r>
              <a:rPr lang="en-US" sz="1200" kern="1200" dirty="0" err="1">
                <a:solidFill>
                  <a:schemeClr val="tx1"/>
                </a:solidFill>
                <a:effectLst/>
                <a:latin typeface="+mn-lt"/>
                <a:ea typeface="+mn-ea"/>
                <a:cs typeface="+mn-cs"/>
              </a:rPr>
              <a:t>ResearchDive</a:t>
            </a:r>
            <a:r>
              <a:rPr lang="en-US" sz="1200" kern="1200" dirty="0">
                <a:solidFill>
                  <a:schemeClr val="tx1"/>
                </a:solidFill>
                <a:effectLst/>
                <a:latin typeface="+mn-lt"/>
                <a:ea typeface="+mn-ea"/>
                <a:cs typeface="+mn-cs"/>
              </a:rPr>
              <a:t>, 2022). The customer-oriented strategy enhances customer satisfaction and loyalty. Delivery of services that suit particular customer requirements enhance quality experience. The value proposition should be clear to facilitate differentiation and enhance the business in a competitive environment.</a:t>
            </a:r>
          </a:p>
          <a:p>
            <a:endParaRPr lang="en-US" dirty="0"/>
          </a:p>
        </p:txBody>
      </p:sp>
      <p:sp>
        <p:nvSpPr>
          <p:cNvPr id="4" name="Slide Number Placeholder 3"/>
          <p:cNvSpPr>
            <a:spLocks noGrp="1"/>
          </p:cNvSpPr>
          <p:nvPr>
            <p:ph type="sldNum" sz="quarter" idx="5"/>
          </p:nvPr>
        </p:nvSpPr>
        <p:spPr/>
        <p:txBody>
          <a:bodyPr/>
          <a:lstStyle/>
          <a:p>
            <a:fld id="{2DEF16AE-53CF-4496-9175-5B811199D8DD}" type="slidenum">
              <a:rPr lang="en-US" smtClean="0"/>
              <a:t>4</a:t>
            </a:fld>
            <a:endParaRPr lang="en-US"/>
          </a:p>
        </p:txBody>
      </p:sp>
    </p:spTree>
    <p:extLst>
      <p:ext uri="{BB962C8B-B14F-4D97-AF65-F5344CB8AC3E}">
        <p14:creationId xmlns:p14="http://schemas.microsoft.com/office/powerpoint/2010/main" val="2575742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sole trader form is appropriate because it is simple and cheap. The owner takes care of day-to-day operation, financial choice, and delivery of the services. In case of high demand, the introduction of a small team is possible. Effective scheduling is necessary in order to ensure service reliability and productivity. Organised scheduling enhances better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of resources and time, and activities are accomplished (Demiray, </a:t>
            </a:r>
            <a:r>
              <a:rPr lang="en-US" sz="1200" kern="1200" dirty="0" err="1">
                <a:solidFill>
                  <a:schemeClr val="tx1"/>
                </a:solidFill>
                <a:effectLst/>
                <a:latin typeface="+mn-lt"/>
                <a:ea typeface="+mn-ea"/>
                <a:cs typeface="+mn-cs"/>
              </a:rPr>
              <a:t>Tolga</a:t>
            </a:r>
            <a:r>
              <a:rPr lang="en-US" sz="1200" kern="1200" dirty="0">
                <a:solidFill>
                  <a:schemeClr val="tx1"/>
                </a:solidFill>
                <a:effectLst/>
                <a:latin typeface="+mn-lt"/>
                <a:ea typeface="+mn-ea"/>
                <a:cs typeface="+mn-cs"/>
              </a:rPr>
              <a:t> and Yücel, 2023). This gives the opportunity to make decisions quickly and to directly influence the quality of services due to a simple structure. A flexible management approach helps to respond to shifts in demand. Controlled growth </a:t>
            </a:r>
            <a:r>
              <a:rPr lang="en-US" sz="1200" kern="1200" dirty="0" err="1">
                <a:solidFill>
                  <a:schemeClr val="tx1"/>
                </a:solidFill>
                <a:effectLst/>
                <a:latin typeface="+mn-lt"/>
                <a:ea typeface="+mn-ea"/>
                <a:cs typeface="+mn-cs"/>
              </a:rPr>
              <a:t>minimises</a:t>
            </a:r>
            <a:r>
              <a:rPr lang="en-US" sz="1200" kern="1200" dirty="0">
                <a:solidFill>
                  <a:schemeClr val="tx1"/>
                </a:solidFill>
                <a:effectLst/>
                <a:latin typeface="+mn-lt"/>
                <a:ea typeface="+mn-ea"/>
                <a:cs typeface="+mn-cs"/>
              </a:rPr>
              <a:t> the complexity in operation in the initial phases.</a:t>
            </a:r>
          </a:p>
          <a:p>
            <a:endParaRPr lang="en-US" dirty="0"/>
          </a:p>
        </p:txBody>
      </p:sp>
      <p:sp>
        <p:nvSpPr>
          <p:cNvPr id="4" name="Slide Number Placeholder 3"/>
          <p:cNvSpPr>
            <a:spLocks noGrp="1"/>
          </p:cNvSpPr>
          <p:nvPr>
            <p:ph type="sldNum" sz="quarter" idx="5"/>
          </p:nvPr>
        </p:nvSpPr>
        <p:spPr/>
        <p:txBody>
          <a:bodyPr/>
          <a:lstStyle/>
          <a:p>
            <a:fld id="{2DEF16AE-53CF-4496-9175-5B811199D8DD}" type="slidenum">
              <a:rPr lang="en-US" smtClean="0"/>
              <a:t>5</a:t>
            </a:fld>
            <a:endParaRPr lang="en-US"/>
          </a:p>
        </p:txBody>
      </p:sp>
    </p:spTree>
    <p:extLst>
      <p:ext uri="{BB962C8B-B14F-4D97-AF65-F5344CB8AC3E}">
        <p14:creationId xmlns:p14="http://schemas.microsoft.com/office/powerpoint/2010/main" val="4035719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Demand of cleaning services is highly dependent on social and economic factors. The hectic schedules and busy lives bear less domestic work time causing dependence on external services. Hygiene awareness is a focus area that is pushing professional cleaning to the high demand. The economic conditions might also influence the spending behaviour, yet the cleaning services remain in the stable demand line because of their usability. Growth in the industry between 2021 and 2023 is sustained demand (Gill, 2024). Balancing price and service quality should be implemented to win customers. These aspects emphasise on the need to provide value-based services that satisfy clients.</a:t>
            </a:r>
          </a:p>
          <a:p>
            <a:endParaRPr lang="en-US" dirty="0"/>
          </a:p>
        </p:txBody>
      </p:sp>
      <p:sp>
        <p:nvSpPr>
          <p:cNvPr id="4" name="Slide Number Placeholder 3"/>
          <p:cNvSpPr>
            <a:spLocks noGrp="1"/>
          </p:cNvSpPr>
          <p:nvPr>
            <p:ph type="sldNum" sz="quarter" idx="5"/>
          </p:nvPr>
        </p:nvSpPr>
        <p:spPr/>
        <p:txBody>
          <a:bodyPr/>
          <a:lstStyle/>
          <a:p>
            <a:fld id="{2DEF16AE-53CF-4496-9175-5B811199D8DD}" type="slidenum">
              <a:rPr lang="en-US" smtClean="0"/>
              <a:t>6</a:t>
            </a:fld>
            <a:endParaRPr lang="en-US"/>
          </a:p>
        </p:txBody>
      </p:sp>
    </p:spTree>
    <p:extLst>
      <p:ext uri="{BB962C8B-B14F-4D97-AF65-F5344CB8AC3E}">
        <p14:creationId xmlns:p14="http://schemas.microsoft.com/office/powerpoint/2010/main" val="4206827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Aft>
                <a:spcPts val="800"/>
              </a:spcAft>
              <a:buNone/>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The technological advances have enhanced accessibility and service delivery. The online platforms enable customers to book services at a convenient speed. Digital technologies can improve client service and communication (Sireesha Nanduri et al., 2024). The use of improved cleaning technology enhances efficiency and the quality of service (Memmesheimer et al., 2024). Cleaning has become more environmentally conscious and so has the demand. Customers also want to deal with safe and sustainable products. The changes to these trends enhance competitiveness and keep the business in line with contemporary demands.</a:t>
            </a:r>
          </a:p>
          <a:p>
            <a:endParaRPr lang="en-US" dirty="0"/>
          </a:p>
        </p:txBody>
      </p:sp>
      <p:sp>
        <p:nvSpPr>
          <p:cNvPr id="4" name="Slide Number Placeholder 3"/>
          <p:cNvSpPr>
            <a:spLocks noGrp="1"/>
          </p:cNvSpPr>
          <p:nvPr>
            <p:ph type="sldNum" sz="quarter" idx="5"/>
          </p:nvPr>
        </p:nvSpPr>
        <p:spPr/>
        <p:txBody>
          <a:bodyPr/>
          <a:lstStyle/>
          <a:p>
            <a:fld id="{2DEF16AE-53CF-4496-9175-5B811199D8DD}" type="slidenum">
              <a:rPr lang="en-US" smtClean="0"/>
              <a:t>7</a:t>
            </a:fld>
            <a:endParaRPr lang="en-US"/>
          </a:p>
        </p:txBody>
      </p:sp>
    </p:spTree>
    <p:extLst>
      <p:ext uri="{BB962C8B-B14F-4D97-AF65-F5344CB8AC3E}">
        <p14:creationId xmlns:p14="http://schemas.microsoft.com/office/powerpoint/2010/main" val="839548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Aft>
                <a:spcPts val="800"/>
              </a:spcAft>
              <a:buNone/>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Cleaning services business is constantly expanding, which presents the opportunity to new businesses. The demand in residential cleaning has been strong because of the changes in lifestyle and awareness of hygiene (MarketResearch.com, 2023). The competitors consist of individual cleaners and the established companies. Customers need to be attracted by differentiation. An effective delivery of the service enhances reliability and customer satisfaction (Wang et al., 2022). Structured planning helps in maintaining the quality of service. Flexibility and customer experience will give a competitive advantage.</a:t>
            </a:r>
          </a:p>
          <a:p>
            <a:endParaRPr lang="en-US" dirty="0"/>
          </a:p>
        </p:txBody>
      </p:sp>
      <p:sp>
        <p:nvSpPr>
          <p:cNvPr id="4" name="Slide Number Placeholder 3"/>
          <p:cNvSpPr>
            <a:spLocks noGrp="1"/>
          </p:cNvSpPr>
          <p:nvPr>
            <p:ph type="sldNum" sz="quarter" idx="5"/>
          </p:nvPr>
        </p:nvSpPr>
        <p:spPr/>
        <p:txBody>
          <a:bodyPr/>
          <a:lstStyle/>
          <a:p>
            <a:fld id="{2DEF16AE-53CF-4496-9175-5B811199D8DD}" type="slidenum">
              <a:rPr lang="en-US" smtClean="0"/>
              <a:t>8</a:t>
            </a:fld>
            <a:endParaRPr lang="en-US"/>
          </a:p>
        </p:txBody>
      </p:sp>
    </p:spTree>
    <p:extLst>
      <p:ext uri="{BB962C8B-B14F-4D97-AF65-F5344CB8AC3E}">
        <p14:creationId xmlns:p14="http://schemas.microsoft.com/office/powerpoint/2010/main" val="18946705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marketing is concerned with visibility and trust. The social media enables services to be promoted and customers to be connected with. The availability and interaction are enhanced online (Sireesha Nanduri et al., 2024). Referral systems promote customer referrals, which enhance customer confidence and broaden customer base. Local promotion enhances community presence. Effective communication on service quality assists customers in making decisions. Integration of approaches enhance customer acquisition as well as retention.</a:t>
            </a:r>
          </a:p>
          <a:p>
            <a:endParaRPr lang="en-US" dirty="0"/>
          </a:p>
        </p:txBody>
      </p:sp>
      <p:sp>
        <p:nvSpPr>
          <p:cNvPr id="4" name="Slide Number Placeholder 3"/>
          <p:cNvSpPr>
            <a:spLocks noGrp="1"/>
          </p:cNvSpPr>
          <p:nvPr>
            <p:ph type="sldNum" sz="quarter" idx="5"/>
          </p:nvPr>
        </p:nvSpPr>
        <p:spPr/>
        <p:txBody>
          <a:bodyPr/>
          <a:lstStyle/>
          <a:p>
            <a:fld id="{2DEF16AE-53CF-4496-9175-5B811199D8DD}" type="slidenum">
              <a:rPr lang="en-US" smtClean="0"/>
              <a:t>9</a:t>
            </a:fld>
            <a:endParaRPr lang="en-US"/>
          </a:p>
        </p:txBody>
      </p:sp>
    </p:spTree>
    <p:extLst>
      <p:ext uri="{BB962C8B-B14F-4D97-AF65-F5344CB8AC3E}">
        <p14:creationId xmlns:p14="http://schemas.microsoft.com/office/powerpoint/2010/main" val="2187423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Aft>
                <a:spcPts val="800"/>
              </a:spcAft>
              <a:buNone/>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The startup cost is £1100 including equipment, supplies, and marketing. Financial obligations are avoided using personal savings. The estimated monthly expenses are about £400 and the projected income is about £900. Effective schedules enhance productivity and elevate the level of income </a:t>
            </a:r>
            <a:r>
              <a:rPr lang="en-US" sz="1200" kern="1200" dirty="0">
                <a:solidFill>
                  <a:schemeClr val="tx1"/>
                </a:solidFill>
                <a:effectLst/>
                <a:latin typeface="+mn-lt"/>
                <a:ea typeface="+mn-ea"/>
                <a:cs typeface="+mn-cs"/>
              </a:rPr>
              <a:t>(Demiray, </a:t>
            </a:r>
            <a:r>
              <a:rPr lang="en-US" sz="1200" kern="1200" dirty="0" err="1">
                <a:solidFill>
                  <a:schemeClr val="tx1"/>
                </a:solidFill>
                <a:effectLst/>
                <a:latin typeface="+mn-lt"/>
                <a:ea typeface="+mn-ea"/>
                <a:cs typeface="+mn-cs"/>
              </a:rPr>
              <a:t>Tolga</a:t>
            </a:r>
            <a:r>
              <a:rPr lang="en-US" sz="1200" kern="1200" dirty="0">
                <a:solidFill>
                  <a:schemeClr val="tx1"/>
                </a:solidFill>
                <a:effectLst/>
                <a:latin typeface="+mn-lt"/>
                <a:ea typeface="+mn-ea"/>
                <a:cs typeface="+mn-cs"/>
              </a:rPr>
              <a:t> and Yücel, 2023)</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Financial stability is supported by positive cash flow. The startup cost is low and the demand is consistent, therefore, it is possible to have a break-even of two to three months. Effective distribution of resources contributes to profitability (Ebrahim et al., 2023).</a:t>
            </a:r>
          </a:p>
          <a:p>
            <a:endParaRPr lang="en-US" dirty="0"/>
          </a:p>
        </p:txBody>
      </p:sp>
      <p:sp>
        <p:nvSpPr>
          <p:cNvPr id="4" name="Slide Number Placeholder 3"/>
          <p:cNvSpPr>
            <a:spLocks noGrp="1"/>
          </p:cNvSpPr>
          <p:nvPr>
            <p:ph type="sldNum" sz="quarter" idx="5"/>
          </p:nvPr>
        </p:nvSpPr>
        <p:spPr/>
        <p:txBody>
          <a:bodyPr/>
          <a:lstStyle/>
          <a:p>
            <a:fld id="{2DEF16AE-53CF-4496-9175-5B811199D8DD}" type="slidenum">
              <a:rPr lang="en-US" smtClean="0"/>
              <a:t>10</a:t>
            </a:fld>
            <a:endParaRPr lang="en-US"/>
          </a:p>
        </p:txBody>
      </p:sp>
    </p:spTree>
    <p:extLst>
      <p:ext uri="{BB962C8B-B14F-4D97-AF65-F5344CB8AC3E}">
        <p14:creationId xmlns:p14="http://schemas.microsoft.com/office/powerpoint/2010/main" val="35172109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home cleaning service is a great business opportunity based on the increasing demand and the growth of the industry. Such services are reinforced by lifestyle modification and the heightened interest in health hygiene. Long-term growth is facilitated by the external conditions that include technology and social trends. Competitiveness is enhanced through good management and marketing. Financial viability is supported with low startup costs and stable revenue potential. Organised and scalable strategy enables the business to grow over time.</a:t>
            </a:r>
          </a:p>
          <a:p>
            <a:endParaRPr lang="en-US" dirty="0"/>
          </a:p>
        </p:txBody>
      </p:sp>
      <p:sp>
        <p:nvSpPr>
          <p:cNvPr id="4" name="Slide Number Placeholder 3"/>
          <p:cNvSpPr>
            <a:spLocks noGrp="1"/>
          </p:cNvSpPr>
          <p:nvPr>
            <p:ph type="sldNum" sz="quarter" idx="5"/>
          </p:nvPr>
        </p:nvSpPr>
        <p:spPr/>
        <p:txBody>
          <a:bodyPr/>
          <a:lstStyle/>
          <a:p>
            <a:fld id="{2DEF16AE-53CF-4496-9175-5B811199D8DD}" type="slidenum">
              <a:rPr lang="en-US" smtClean="0"/>
              <a:t>11</a:t>
            </a:fld>
            <a:endParaRPr lang="en-US"/>
          </a:p>
        </p:txBody>
      </p:sp>
    </p:spTree>
    <p:extLst>
      <p:ext uri="{BB962C8B-B14F-4D97-AF65-F5344CB8AC3E}">
        <p14:creationId xmlns:p14="http://schemas.microsoft.com/office/powerpoint/2010/main" val="1065077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228E9A-4A47-4A2C-B99A-AA8E024C2870}" type="datetimeFigureOut">
              <a:rPr lang="en-US" smtClean="0"/>
              <a:t>3/27/2026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6DCEC4FB-0CDF-46EE-8A12-16580BA46874}"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14677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228E9A-4A47-4A2C-B99A-AA8E024C2870}"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CEC4FB-0CDF-46EE-8A12-16580BA46874}"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84641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228E9A-4A47-4A2C-B99A-AA8E024C2870}"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CEC4FB-0CDF-46EE-8A12-16580BA46874}"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89569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228E9A-4A47-4A2C-B99A-AA8E024C2870}" type="datetimeFigureOut">
              <a:rPr lang="en-US" smtClean="0"/>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CEC4FB-0CDF-46EE-8A12-16580BA46874}"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91863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228E9A-4A47-4A2C-B99A-AA8E024C2870}" type="datetimeFigureOut">
              <a:rPr lang="en-US" smtClean="0"/>
              <a:t>3/27/2026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CEC4FB-0CDF-46EE-8A12-16580BA46874}"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6464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228E9A-4A47-4A2C-B99A-AA8E024C2870}" type="datetimeFigureOut">
              <a:rPr lang="en-US" smtClean="0"/>
              <a:t>3/27/2026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CEC4FB-0CDF-46EE-8A12-16580BA46874}"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10028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228E9A-4A47-4A2C-B99A-AA8E024C2870}" type="datetimeFigureOut">
              <a:rPr lang="en-US" smtClean="0"/>
              <a:t>3/27/2026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CEC4FB-0CDF-46EE-8A12-16580BA46874}" type="slidenum">
              <a:rPr lang="en-US" smtClean="0"/>
              <a:t>‹#›</a:t>
            </a:fld>
            <a:endParaRPr lang="en-US"/>
          </a:p>
        </p:txBody>
      </p:sp>
    </p:spTree>
    <p:extLst>
      <p:ext uri="{BB962C8B-B14F-4D97-AF65-F5344CB8AC3E}">
        <p14:creationId xmlns:p14="http://schemas.microsoft.com/office/powerpoint/2010/main" val="2848938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228E9A-4A47-4A2C-B99A-AA8E024C2870}" type="datetimeFigureOut">
              <a:rPr lang="en-US" smtClean="0"/>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CEC4FB-0CDF-46EE-8A12-16580BA46874}"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14832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3228E9A-4A47-4A2C-B99A-AA8E024C2870}" type="datetimeFigureOut">
              <a:rPr lang="en-US" smtClean="0"/>
              <a:t>3/27/2026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6DCEC4FB-0CDF-46EE-8A12-16580BA46874}"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73737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228E9A-4A47-4A2C-B99A-AA8E024C2870}"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CEC4FB-0CDF-46EE-8A12-16580BA46874}"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94995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228E9A-4A47-4A2C-B99A-AA8E024C2870}"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CEC4FB-0CDF-46EE-8A12-16580BA46874}"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52319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3228E9A-4A47-4A2C-B99A-AA8E024C2870}" type="datetimeFigureOut">
              <a:rPr lang="en-US" smtClean="0"/>
              <a:t>3/27/2026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CEC4FB-0CDF-46EE-8A12-16580BA46874}"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04182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56726/irjmets59470" TargetMode="External"/><Relationship Id="rId3" Type="http://schemas.openxmlformats.org/officeDocument/2006/relationships/hyperlink" Target="https://arxiv.org/abs/2311.00696" TargetMode="External"/><Relationship Id="rId7" Type="http://schemas.openxmlformats.org/officeDocument/2006/relationships/hyperlink" Target="https://www.researchdive.com/8571/cleaning-services-market" TargetMode="External"/><Relationship Id="rId2" Type="http://schemas.openxmlformats.org/officeDocument/2006/relationships/hyperlink" Target="https://arxiv.org/abs/2309.09321" TargetMode="External"/><Relationship Id="rId1" Type="http://schemas.openxmlformats.org/officeDocument/2006/relationships/slideLayout" Target="../slideLayouts/slideLayout2.xml"/><Relationship Id="rId6" Type="http://schemas.openxmlformats.org/officeDocument/2006/relationships/hyperlink" Target="https://arxiv.org/abs/2407.16393" TargetMode="External"/><Relationship Id="rId5" Type="http://schemas.openxmlformats.org/officeDocument/2006/relationships/hyperlink" Target="https://www.marketresearch.com/Grand-View-Research-v4060/Cleaning-Services-Size-Share-Trends-34372766/.V" TargetMode="External"/><Relationship Id="rId4" Type="http://schemas.openxmlformats.org/officeDocument/2006/relationships/hyperlink" Target="https://www.townshipservices.com/the-cleaning-industrys-impressive-growth-an-11-revenue-increase-from-2021-to-2023" TargetMode="External"/><Relationship Id="rId9" Type="http://schemas.openxmlformats.org/officeDocument/2006/relationships/hyperlink" Target="https://doi.org/10.48550/arXiv.2203.144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EB944-7A20-0BF9-B8F0-FF63AA6C089F}"/>
              </a:ext>
            </a:extLst>
          </p:cNvPr>
          <p:cNvSpPr>
            <a:spLocks noGrp="1"/>
          </p:cNvSpPr>
          <p:nvPr>
            <p:ph type="ctrTitle"/>
          </p:nvPr>
        </p:nvSpPr>
        <p:spPr>
          <a:xfrm>
            <a:off x="1366733" y="419804"/>
            <a:ext cx="10739166" cy="3111400"/>
          </a:xfrm>
        </p:spPr>
        <p:txBody>
          <a:bodyPr>
            <a:normAutofit/>
          </a:bodyPr>
          <a:lstStyle/>
          <a:p>
            <a:pPr marL="0" marR="0">
              <a:lnSpc>
                <a:spcPct val="115000"/>
              </a:lnSpc>
              <a:spcAft>
                <a:spcPts val="800"/>
              </a:spcAft>
            </a:pPr>
            <a:r>
              <a:rPr lang="en-US" sz="6600" b="1" kern="100" cap="none" dirty="0" err="1">
                <a:effectLst/>
                <a:latin typeface="Calibri" panose="020F0502020204030204" pitchFamily="34" charset="0"/>
                <a:ea typeface="Calibri" panose="020F0502020204030204" pitchFamily="34" charset="0"/>
                <a:cs typeface="Times New Roman" panose="02020603050405020304" pitchFamily="18" charset="0"/>
              </a:rPr>
              <a:t>SparkHome</a:t>
            </a:r>
            <a:r>
              <a:rPr lang="en-US" sz="6600" b="1" kern="100" cap="none" dirty="0">
                <a:effectLst/>
                <a:latin typeface="Calibri" panose="020F0502020204030204" pitchFamily="34" charset="0"/>
                <a:ea typeface="Calibri" panose="020F0502020204030204" pitchFamily="34" charset="0"/>
                <a:cs typeface="Times New Roman" panose="02020603050405020304" pitchFamily="18" charset="0"/>
              </a:rPr>
              <a:t> Cleaning Service</a:t>
            </a:r>
            <a:br>
              <a:rPr lang="en-US" sz="66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Subtitle 2">
            <a:extLst>
              <a:ext uri="{FF2B5EF4-FFF2-40B4-BE49-F238E27FC236}">
                <a16:creationId xmlns:a16="http://schemas.microsoft.com/office/drawing/2014/main" id="{FB60EB36-9980-2791-E96B-00AA3E448132}"/>
              </a:ext>
            </a:extLst>
          </p:cNvPr>
          <p:cNvSpPr>
            <a:spLocks noGrp="1"/>
          </p:cNvSpPr>
          <p:nvPr>
            <p:ph type="subTitle" idx="1"/>
          </p:nvPr>
        </p:nvSpPr>
        <p:spPr>
          <a:xfrm>
            <a:off x="2417780" y="3531204"/>
            <a:ext cx="8637072" cy="2316143"/>
          </a:xfrm>
        </p:spPr>
        <p:txBody>
          <a:bodyPr>
            <a:normAutofit/>
          </a:bodyPr>
          <a:lstStyle/>
          <a:p>
            <a:r>
              <a:rPr lang="en-US" cap="none" dirty="0"/>
              <a:t>Name: </a:t>
            </a:r>
            <a:r>
              <a:rPr lang="en-US" cap="none" dirty="0" err="1"/>
              <a:t>Parpala</a:t>
            </a:r>
            <a:r>
              <a:rPr lang="en-US" cap="none" dirty="0"/>
              <a:t> Constantin Sebastian</a:t>
            </a:r>
          </a:p>
          <a:p>
            <a:r>
              <a:rPr lang="en-US" cap="none" dirty="0"/>
              <a:t>Student number: 2439388</a:t>
            </a:r>
          </a:p>
          <a:p>
            <a:r>
              <a:rPr lang="en-US" cap="none" dirty="0"/>
              <a:t>Module Title And Code: Enterprise and Entrepreneurship; LCLM4006</a:t>
            </a:r>
          </a:p>
          <a:p>
            <a:r>
              <a:rPr lang="en-US" cap="none" dirty="0"/>
              <a:t>Lecturer’s Name: Dr Chung Lai Johnny Wan</a:t>
            </a:r>
          </a:p>
          <a:p>
            <a:pPr algn="ctr"/>
            <a:endParaRPr lang="en-US" dirty="0"/>
          </a:p>
        </p:txBody>
      </p:sp>
    </p:spTree>
    <p:extLst>
      <p:ext uri="{BB962C8B-B14F-4D97-AF65-F5344CB8AC3E}">
        <p14:creationId xmlns:p14="http://schemas.microsoft.com/office/powerpoint/2010/main" val="2474983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93536-FFFB-0D2F-4EE0-C7F713910554}"/>
              </a:ext>
            </a:extLst>
          </p:cNvPr>
          <p:cNvSpPr>
            <a:spLocks noGrp="1"/>
          </p:cNvSpPr>
          <p:nvPr>
            <p:ph type="title"/>
          </p:nvPr>
        </p:nvSpPr>
        <p:spPr/>
        <p:txBody>
          <a:bodyPr/>
          <a:lstStyle/>
          <a:p>
            <a:r>
              <a:rPr lang="en-US" b="1" dirty="0"/>
              <a:t>Introduction</a:t>
            </a:r>
            <a:br>
              <a:rPr lang="en-US" dirty="0"/>
            </a:br>
            <a:endParaRPr lang="en-US" dirty="0"/>
          </a:p>
        </p:txBody>
      </p:sp>
      <p:sp>
        <p:nvSpPr>
          <p:cNvPr id="5" name="TextBox 4">
            <a:extLst>
              <a:ext uri="{FF2B5EF4-FFF2-40B4-BE49-F238E27FC236}">
                <a16:creationId xmlns:a16="http://schemas.microsoft.com/office/drawing/2014/main" id="{60E18725-73D8-20EE-7CA8-5B2E12B7A1B6}"/>
              </a:ext>
            </a:extLst>
          </p:cNvPr>
          <p:cNvSpPr txBox="1"/>
          <p:nvPr/>
        </p:nvSpPr>
        <p:spPr>
          <a:xfrm>
            <a:off x="1069522" y="2108305"/>
            <a:ext cx="6101442" cy="2340064"/>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0" marR="0">
              <a:lnSpc>
                <a:spcPct val="115000"/>
              </a:lnSpc>
              <a:spcAft>
                <a:spcPts val="800"/>
              </a:spcAft>
              <a:buNone/>
            </a:pPr>
            <a:r>
              <a:rPr lang="en-US" sz="2800" b="1" kern="100" dirty="0">
                <a:effectLst/>
                <a:latin typeface="Arial" panose="020B0604020202020204" pitchFamily="34" charset="0"/>
                <a:ea typeface="Calibri" panose="020F0502020204030204" pitchFamily="34" charset="0"/>
                <a:cs typeface="Arial" panose="020B0604020202020204" pitchFamily="34" charset="0"/>
              </a:rPr>
              <a:t>Why this business?</a:t>
            </a:r>
            <a:endParaRPr lang="en-US" sz="2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15000"/>
              </a:lnSpc>
              <a:spcAft>
                <a:spcPts val="800"/>
              </a:spcAft>
              <a:buSzPts val="1000"/>
              <a:buFont typeface="Symbol" panose="05050102010706020507" pitchFamily="18" charset="2"/>
              <a:buChar char=""/>
              <a:tabLst>
                <a:tab pos="457200" algn="l"/>
              </a:tabLst>
            </a:pPr>
            <a:r>
              <a:rPr lang="en-US" sz="2800" kern="100" dirty="0">
                <a:effectLst/>
                <a:latin typeface="Arial" panose="020B0604020202020204" pitchFamily="34" charset="0"/>
                <a:ea typeface="Calibri" panose="020F0502020204030204" pitchFamily="34" charset="0"/>
                <a:cs typeface="Arial" panose="020B0604020202020204" pitchFamily="34" charset="0"/>
              </a:rPr>
              <a:t>Less time at home </a:t>
            </a:r>
          </a:p>
          <a:p>
            <a:pPr marL="342900" marR="0" lvl="0" indent="-342900">
              <a:lnSpc>
                <a:spcPct val="115000"/>
              </a:lnSpc>
              <a:spcAft>
                <a:spcPts val="800"/>
              </a:spcAft>
              <a:buSzPts val="1000"/>
              <a:buFont typeface="Symbol" panose="05050102010706020507" pitchFamily="18" charset="2"/>
              <a:buChar char=""/>
              <a:tabLst>
                <a:tab pos="457200" algn="l"/>
              </a:tabLst>
            </a:pPr>
            <a:r>
              <a:rPr lang="en-US" sz="2800" kern="100" dirty="0">
                <a:effectLst/>
                <a:latin typeface="Arial" panose="020B0604020202020204" pitchFamily="34" charset="0"/>
                <a:ea typeface="Calibri" panose="020F0502020204030204" pitchFamily="34" charset="0"/>
                <a:cs typeface="Arial" panose="020B0604020202020204" pitchFamily="34" charset="0"/>
              </a:rPr>
              <a:t>Higher hygiene expectations </a:t>
            </a:r>
          </a:p>
          <a:p>
            <a:pPr marL="342900" marR="0" lvl="0" indent="-342900">
              <a:lnSpc>
                <a:spcPct val="115000"/>
              </a:lnSpc>
              <a:spcAft>
                <a:spcPts val="800"/>
              </a:spcAft>
              <a:buSzPts val="1000"/>
              <a:buFont typeface="Symbol" panose="05050102010706020507" pitchFamily="18" charset="2"/>
              <a:buChar char=""/>
              <a:tabLst>
                <a:tab pos="457200" algn="l"/>
              </a:tabLst>
            </a:pPr>
            <a:r>
              <a:rPr lang="en-US" sz="2800" kern="100" dirty="0">
                <a:effectLst/>
                <a:latin typeface="Arial" panose="020B0604020202020204" pitchFamily="34" charset="0"/>
                <a:ea typeface="Calibri" panose="020F0502020204030204" pitchFamily="34" charset="0"/>
                <a:cs typeface="Arial" panose="020B0604020202020204" pitchFamily="34" charset="0"/>
              </a:rPr>
              <a:t>Everyday convenience matters </a:t>
            </a:r>
          </a:p>
        </p:txBody>
      </p:sp>
      <p:sp>
        <p:nvSpPr>
          <p:cNvPr id="7" name="TextBox 6">
            <a:extLst>
              <a:ext uri="{FF2B5EF4-FFF2-40B4-BE49-F238E27FC236}">
                <a16:creationId xmlns:a16="http://schemas.microsoft.com/office/drawing/2014/main" id="{A2F4772B-6FDF-3CBC-31FE-77CBD7F5F40D}"/>
              </a:ext>
            </a:extLst>
          </p:cNvPr>
          <p:cNvSpPr txBox="1"/>
          <p:nvPr/>
        </p:nvSpPr>
        <p:spPr>
          <a:xfrm>
            <a:off x="1069522" y="4993361"/>
            <a:ext cx="6101442" cy="383759"/>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0" marR="0">
              <a:lnSpc>
                <a:spcPct val="115000"/>
              </a:lnSpc>
              <a:spcAft>
                <a:spcPts val="800"/>
              </a:spcAft>
              <a:buNone/>
            </a:pPr>
            <a:r>
              <a:rPr lang="en-US" kern="100" dirty="0">
                <a:effectLst/>
                <a:latin typeface="Arial" panose="020B0604020202020204" pitchFamily="34" charset="0"/>
                <a:ea typeface="Calibri" panose="020F0502020204030204" pitchFamily="34" charset="0"/>
                <a:cs typeface="Arial" panose="020B0604020202020204" pitchFamily="34" charset="0"/>
              </a:rPr>
              <a:t>➡️ Cleaning is no longer optional — it is essential</a:t>
            </a:r>
          </a:p>
        </p:txBody>
      </p:sp>
      <p:pic>
        <p:nvPicPr>
          <p:cNvPr id="8" name="Picture 7">
            <a:extLst>
              <a:ext uri="{FF2B5EF4-FFF2-40B4-BE49-F238E27FC236}">
                <a16:creationId xmlns:a16="http://schemas.microsoft.com/office/drawing/2014/main" id="{C6717EA9-5186-27F2-65E9-FA15254E2304}"/>
              </a:ext>
            </a:extLst>
          </p:cNvPr>
          <p:cNvPicPr>
            <a:picLocks noChangeAspect="1"/>
          </p:cNvPicPr>
          <p:nvPr/>
        </p:nvPicPr>
        <p:blipFill>
          <a:blip r:embed="rId3"/>
          <a:stretch>
            <a:fillRect/>
          </a:stretch>
        </p:blipFill>
        <p:spPr>
          <a:xfrm>
            <a:off x="7304598" y="2209800"/>
            <a:ext cx="4775993" cy="3178206"/>
          </a:xfrm>
          <a:prstGeom prst="rect">
            <a:avLst/>
          </a:prstGeom>
        </p:spPr>
      </p:pic>
    </p:spTree>
    <p:extLst>
      <p:ext uri="{BB962C8B-B14F-4D97-AF65-F5344CB8AC3E}">
        <p14:creationId xmlns:p14="http://schemas.microsoft.com/office/powerpoint/2010/main" val="4190686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15E3B-5CD6-6447-A073-43920604D85F}"/>
              </a:ext>
            </a:extLst>
          </p:cNvPr>
          <p:cNvSpPr>
            <a:spLocks noGrp="1"/>
          </p:cNvSpPr>
          <p:nvPr>
            <p:ph type="title"/>
          </p:nvPr>
        </p:nvSpPr>
        <p:spPr>
          <a:xfrm>
            <a:off x="1451579" y="1306286"/>
            <a:ext cx="9603275" cy="547468"/>
          </a:xfrm>
        </p:spPr>
        <p:txBody>
          <a:bodyPr>
            <a:normAutofit fontScale="90000"/>
          </a:bodyPr>
          <a:lstStyle/>
          <a:p>
            <a:pPr algn="ctr"/>
            <a:r>
              <a:rPr lang="en-US" b="1" dirty="0"/>
              <a:t>Business Idea</a:t>
            </a:r>
            <a:br>
              <a:rPr lang="en-US" dirty="0"/>
            </a:br>
            <a:endParaRPr lang="en-US" dirty="0"/>
          </a:p>
        </p:txBody>
      </p:sp>
      <p:sp>
        <p:nvSpPr>
          <p:cNvPr id="5" name="TextBox 4">
            <a:extLst>
              <a:ext uri="{FF2B5EF4-FFF2-40B4-BE49-F238E27FC236}">
                <a16:creationId xmlns:a16="http://schemas.microsoft.com/office/drawing/2014/main" id="{E6DBD117-F815-3944-62EE-B2A9BFAAABBD}"/>
              </a:ext>
            </a:extLst>
          </p:cNvPr>
          <p:cNvSpPr txBox="1"/>
          <p:nvPr/>
        </p:nvSpPr>
        <p:spPr>
          <a:xfrm>
            <a:off x="4335236" y="1853754"/>
            <a:ext cx="5581650" cy="416204"/>
          </a:xfrm>
          <a:prstGeom prst="rect">
            <a:avLst/>
          </a:prstGeom>
          <a:noFill/>
        </p:spPr>
        <p:txBody>
          <a:bodyPr wrap="square">
            <a:spAutoFit/>
          </a:bodyPr>
          <a:lstStyle/>
          <a:p>
            <a:pPr marL="0" marR="0">
              <a:lnSpc>
                <a:spcPct val="115000"/>
              </a:lnSpc>
              <a:spcAft>
                <a:spcPts val="800"/>
              </a:spcAft>
              <a:buNone/>
            </a:pPr>
            <a:r>
              <a:rPr lang="en-US" sz="2000" b="1" kern="100" dirty="0">
                <a:effectLst/>
                <a:latin typeface="Arial" panose="020B0604020202020204" pitchFamily="34" charset="0"/>
                <a:ea typeface="Calibri" panose="020F0502020204030204" pitchFamily="34" charset="0"/>
                <a:cs typeface="Arial" panose="020B0604020202020204" pitchFamily="34" charset="0"/>
              </a:rPr>
              <a:t>SparkHome Cleaning Services</a:t>
            </a:r>
            <a:endParaRPr lang="en-US" sz="20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9CEFD046-6F68-716A-99CF-16101BB8E991}"/>
              </a:ext>
            </a:extLst>
          </p:cNvPr>
          <p:cNvSpPr txBox="1"/>
          <p:nvPr/>
        </p:nvSpPr>
        <p:spPr>
          <a:xfrm>
            <a:off x="59872" y="2401222"/>
            <a:ext cx="4275364" cy="1742978"/>
          </a:xfrm>
          <a:prstGeom prst="rect">
            <a:avLst/>
          </a:prstGeom>
          <a:solidFill>
            <a:schemeClr val="accent2"/>
          </a:solidFill>
        </p:spPr>
        <p:txBody>
          <a:bodyPr wrap="square">
            <a:spAutoFit/>
          </a:bodyPr>
          <a:lstStyle/>
          <a:p>
            <a:pPr marL="0" marR="0">
              <a:lnSpc>
                <a:spcPct val="115000"/>
              </a:lnSpc>
              <a:spcAft>
                <a:spcPts val="800"/>
              </a:spcAft>
              <a:buNone/>
            </a:pPr>
            <a:r>
              <a:rPr lang="en-US" sz="3200" kern="100" dirty="0">
                <a:effectLst/>
                <a:latin typeface="Arial" panose="020B0604020202020204" pitchFamily="34" charset="0"/>
                <a:ea typeface="Calibri" panose="020F0502020204030204" pitchFamily="34" charset="0"/>
                <a:cs typeface="Arial" panose="020B0604020202020204" pitchFamily="34" charset="0"/>
              </a:rPr>
              <a:t>✔ Regular cleaning</a:t>
            </a:r>
            <a:br>
              <a:rPr lang="en-US" sz="3200" kern="100" dirty="0">
                <a:effectLst/>
                <a:latin typeface="Arial" panose="020B0604020202020204" pitchFamily="34" charset="0"/>
                <a:ea typeface="Calibri" panose="020F0502020204030204" pitchFamily="34" charset="0"/>
                <a:cs typeface="Arial" panose="020B0604020202020204" pitchFamily="34" charset="0"/>
              </a:rPr>
            </a:br>
            <a:r>
              <a:rPr lang="en-US" sz="3200" kern="100" dirty="0">
                <a:effectLst/>
                <a:latin typeface="Arial" panose="020B0604020202020204" pitchFamily="34" charset="0"/>
                <a:ea typeface="Calibri" panose="020F0502020204030204" pitchFamily="34" charset="0"/>
                <a:cs typeface="Arial" panose="020B0604020202020204" pitchFamily="34" charset="0"/>
              </a:rPr>
              <a:t>✔ Deep cleaning</a:t>
            </a:r>
            <a:br>
              <a:rPr lang="en-US" sz="3200" kern="100" dirty="0">
                <a:effectLst/>
                <a:latin typeface="Arial" panose="020B0604020202020204" pitchFamily="34" charset="0"/>
                <a:ea typeface="Calibri" panose="020F0502020204030204" pitchFamily="34" charset="0"/>
                <a:cs typeface="Arial" panose="020B0604020202020204" pitchFamily="34" charset="0"/>
              </a:rPr>
            </a:br>
            <a:r>
              <a:rPr lang="en-US" sz="3200" kern="100" dirty="0">
                <a:effectLst/>
                <a:latin typeface="Arial" panose="020B0604020202020204" pitchFamily="34" charset="0"/>
                <a:ea typeface="Calibri" panose="020F0502020204030204" pitchFamily="34" charset="0"/>
                <a:cs typeface="Arial" panose="020B0604020202020204" pitchFamily="34" charset="0"/>
              </a:rPr>
              <a:t>✔ End-of-tenancy</a:t>
            </a:r>
          </a:p>
        </p:txBody>
      </p:sp>
      <p:sp>
        <p:nvSpPr>
          <p:cNvPr id="9" name="TextBox 8">
            <a:extLst>
              <a:ext uri="{FF2B5EF4-FFF2-40B4-BE49-F238E27FC236}">
                <a16:creationId xmlns:a16="http://schemas.microsoft.com/office/drawing/2014/main" id="{E2B195AD-B56A-1364-85A5-AA9AEABDC6D3}"/>
              </a:ext>
            </a:extLst>
          </p:cNvPr>
          <p:cNvSpPr txBox="1"/>
          <p:nvPr/>
        </p:nvSpPr>
        <p:spPr>
          <a:xfrm>
            <a:off x="59872" y="4144200"/>
            <a:ext cx="4275364" cy="1785810"/>
          </a:xfrm>
          <a:prstGeom prst="rect">
            <a:avLst/>
          </a:prstGeom>
          <a:solidFill>
            <a:schemeClr val="accent3">
              <a:lumMod val="75000"/>
            </a:schemeClr>
          </a:solidFill>
        </p:spPr>
        <p:txBody>
          <a:bodyPr wrap="square">
            <a:spAutoFit/>
          </a:bodyPr>
          <a:lstStyle/>
          <a:p>
            <a:pPr marL="0" marR="0">
              <a:lnSpc>
                <a:spcPct val="115000"/>
              </a:lnSpc>
              <a:spcAft>
                <a:spcPts val="800"/>
              </a:spcAft>
              <a:buNone/>
            </a:pPr>
            <a:r>
              <a:rPr lang="en-US" sz="2000" b="1" kern="100" dirty="0">
                <a:effectLst/>
                <a:latin typeface="Arial" panose="020B0604020202020204" pitchFamily="34" charset="0"/>
                <a:ea typeface="Calibri" panose="020F0502020204030204" pitchFamily="34" charset="0"/>
                <a:cs typeface="Arial" panose="020B0604020202020204" pitchFamily="34" charset="0"/>
              </a:rPr>
              <a:t>🎯 Target:</a:t>
            </a:r>
          </a:p>
          <a:p>
            <a:pPr marL="1257300" lvl="2" indent="-342900">
              <a:lnSpc>
                <a:spcPct val="115000"/>
              </a:lnSpc>
              <a:spcAft>
                <a:spcPts val="800"/>
              </a:spcAft>
              <a:buSzPts val="1000"/>
              <a:buFont typeface="Symbol" panose="05050102010706020507" pitchFamily="18" charset="2"/>
              <a:buChar char=""/>
              <a:tabLst>
                <a:tab pos="457200" algn="l"/>
              </a:tabLst>
            </a:pPr>
            <a:r>
              <a:rPr lang="en-US" sz="2000" kern="100" dirty="0">
                <a:effectLst/>
                <a:latin typeface="Arial" panose="020B0604020202020204" pitchFamily="34" charset="0"/>
                <a:ea typeface="Calibri" panose="020F0502020204030204" pitchFamily="34" charset="0"/>
                <a:cs typeface="Arial" panose="020B0604020202020204" pitchFamily="34" charset="0"/>
              </a:rPr>
              <a:t>Professionals </a:t>
            </a:r>
          </a:p>
          <a:p>
            <a:pPr marL="1257300" lvl="2" indent="-342900">
              <a:lnSpc>
                <a:spcPct val="115000"/>
              </a:lnSpc>
              <a:spcAft>
                <a:spcPts val="800"/>
              </a:spcAft>
              <a:buSzPts val="1000"/>
              <a:buFont typeface="Symbol" panose="05050102010706020507" pitchFamily="18" charset="2"/>
              <a:buChar char=""/>
              <a:tabLst>
                <a:tab pos="457200" algn="l"/>
              </a:tabLst>
            </a:pPr>
            <a:r>
              <a:rPr lang="en-US" sz="2000" kern="100" dirty="0">
                <a:effectLst/>
                <a:latin typeface="Arial" panose="020B0604020202020204" pitchFamily="34" charset="0"/>
                <a:ea typeface="Calibri" panose="020F0502020204030204" pitchFamily="34" charset="0"/>
                <a:cs typeface="Arial" panose="020B0604020202020204" pitchFamily="34" charset="0"/>
              </a:rPr>
              <a:t>Families </a:t>
            </a:r>
          </a:p>
          <a:p>
            <a:pPr marL="1257300" lvl="2" indent="-342900">
              <a:lnSpc>
                <a:spcPct val="115000"/>
              </a:lnSpc>
              <a:spcAft>
                <a:spcPts val="800"/>
              </a:spcAft>
              <a:buSzPts val="1000"/>
              <a:buFont typeface="Symbol" panose="05050102010706020507" pitchFamily="18" charset="2"/>
              <a:buChar char=""/>
              <a:tabLst>
                <a:tab pos="457200" algn="l"/>
              </a:tabLst>
            </a:pPr>
            <a:r>
              <a:rPr lang="en-US" sz="2000" kern="100" dirty="0">
                <a:effectLst/>
                <a:latin typeface="Arial" panose="020B0604020202020204" pitchFamily="34" charset="0"/>
                <a:ea typeface="Calibri" panose="020F0502020204030204" pitchFamily="34" charset="0"/>
                <a:cs typeface="Arial" panose="020B0604020202020204" pitchFamily="34" charset="0"/>
              </a:rPr>
              <a:t>Elderly </a:t>
            </a:r>
          </a:p>
        </p:txBody>
      </p:sp>
      <p:sp>
        <p:nvSpPr>
          <p:cNvPr id="11" name="TextBox 10">
            <a:extLst>
              <a:ext uri="{FF2B5EF4-FFF2-40B4-BE49-F238E27FC236}">
                <a16:creationId xmlns:a16="http://schemas.microsoft.com/office/drawing/2014/main" id="{CCC60411-2B0D-75B6-36A3-288B87D820D8}"/>
              </a:ext>
            </a:extLst>
          </p:cNvPr>
          <p:cNvSpPr txBox="1"/>
          <p:nvPr/>
        </p:nvSpPr>
        <p:spPr>
          <a:xfrm>
            <a:off x="4335442" y="2124437"/>
            <a:ext cx="6150428" cy="357214"/>
          </a:xfrm>
          <a:prstGeom prst="rect">
            <a:avLst/>
          </a:prstGeom>
          <a:noFill/>
        </p:spPr>
        <p:txBody>
          <a:bodyPr wrap="square">
            <a:spAutoFit/>
          </a:bodyPr>
          <a:lstStyle/>
          <a:p>
            <a:pPr marL="0" marR="0">
              <a:lnSpc>
                <a:spcPct val="115000"/>
              </a:lnSpc>
              <a:spcAft>
                <a:spcPts val="800"/>
              </a:spcAft>
              <a:buNone/>
            </a:pPr>
            <a:r>
              <a:rPr lang="en-US" sz="1600" kern="100" dirty="0">
                <a:effectLst/>
                <a:latin typeface="Segoe UI Emoji" panose="020B0502040204020203" pitchFamily="34" charset="0"/>
                <a:ea typeface="Calibri" panose="020F0502020204030204" pitchFamily="34" charset="0"/>
                <a:cs typeface="Segoe UI Emoji" panose="020B0502040204020203" pitchFamily="34" charset="0"/>
              </a:rPr>
              <a:t>💡</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Simple. Reliable. Flexible.</a:t>
            </a:r>
          </a:p>
        </p:txBody>
      </p:sp>
      <p:pic>
        <p:nvPicPr>
          <p:cNvPr id="12" name="Picture 11">
            <a:extLst>
              <a:ext uri="{FF2B5EF4-FFF2-40B4-BE49-F238E27FC236}">
                <a16:creationId xmlns:a16="http://schemas.microsoft.com/office/drawing/2014/main" id="{B691339B-BEDD-0666-7661-A919B7AC379C}"/>
              </a:ext>
            </a:extLst>
          </p:cNvPr>
          <p:cNvPicPr>
            <a:picLocks noChangeAspect="1"/>
          </p:cNvPicPr>
          <p:nvPr/>
        </p:nvPicPr>
        <p:blipFill>
          <a:blip r:embed="rId3"/>
          <a:stretch>
            <a:fillRect/>
          </a:stretch>
        </p:blipFill>
        <p:spPr>
          <a:xfrm>
            <a:off x="4740934" y="2481651"/>
            <a:ext cx="5949043" cy="3536675"/>
          </a:xfrm>
          <a:prstGeom prst="rect">
            <a:avLst/>
          </a:prstGeom>
        </p:spPr>
      </p:pic>
    </p:spTree>
    <p:extLst>
      <p:ext uri="{BB962C8B-B14F-4D97-AF65-F5344CB8AC3E}">
        <p14:creationId xmlns:p14="http://schemas.microsoft.com/office/powerpoint/2010/main" val="2898730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9D90A-4511-93EA-8821-69778E86072D}"/>
              </a:ext>
            </a:extLst>
          </p:cNvPr>
          <p:cNvSpPr>
            <a:spLocks noGrp="1"/>
          </p:cNvSpPr>
          <p:nvPr>
            <p:ph type="title"/>
          </p:nvPr>
        </p:nvSpPr>
        <p:spPr>
          <a:xfrm>
            <a:off x="1451579" y="1391655"/>
            <a:ext cx="9603275" cy="462099"/>
          </a:xfrm>
        </p:spPr>
        <p:txBody>
          <a:bodyPr>
            <a:normAutofit fontScale="90000"/>
          </a:bodyPr>
          <a:lstStyle/>
          <a:p>
            <a:pPr algn="ctr"/>
            <a:r>
              <a:rPr lang="en-US" b="1" dirty="0"/>
              <a:t>Value Proposition</a:t>
            </a:r>
            <a:br>
              <a:rPr lang="en-US" dirty="0"/>
            </a:br>
            <a:endParaRPr lang="en-US" dirty="0"/>
          </a:p>
        </p:txBody>
      </p:sp>
      <p:sp>
        <p:nvSpPr>
          <p:cNvPr id="5" name="TextBox 4">
            <a:extLst>
              <a:ext uri="{FF2B5EF4-FFF2-40B4-BE49-F238E27FC236}">
                <a16:creationId xmlns:a16="http://schemas.microsoft.com/office/drawing/2014/main" id="{D9E0621F-C8FE-581D-6BCC-468111EBD436}"/>
              </a:ext>
            </a:extLst>
          </p:cNvPr>
          <p:cNvSpPr txBox="1"/>
          <p:nvPr/>
        </p:nvSpPr>
        <p:spPr>
          <a:xfrm>
            <a:off x="3050721" y="2676305"/>
            <a:ext cx="1477735" cy="1124090"/>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0" marR="0">
              <a:lnSpc>
                <a:spcPct val="115000"/>
              </a:lnSpc>
              <a:spcAft>
                <a:spcPts val="800"/>
              </a:spcAft>
              <a:buNone/>
            </a:pPr>
            <a:r>
              <a:rPr lang="en-US" sz="2000" b="1" kern="100" dirty="0">
                <a:effectLst/>
                <a:latin typeface="Arial" panose="020B0604020202020204" pitchFamily="34" charset="0"/>
                <a:ea typeface="Calibri" panose="020F0502020204030204" pitchFamily="34" charset="0"/>
                <a:cs typeface="Arial" panose="020B0604020202020204" pitchFamily="34" charset="0"/>
              </a:rPr>
              <a:t>What makes it different?</a:t>
            </a:r>
            <a:endParaRPr lang="en-US" sz="20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EB74A5D8-534F-4B67-A4F9-5B94C5803DA1}"/>
              </a:ext>
            </a:extLst>
          </p:cNvPr>
          <p:cNvSpPr txBox="1"/>
          <p:nvPr/>
        </p:nvSpPr>
        <p:spPr>
          <a:xfrm>
            <a:off x="0" y="2355028"/>
            <a:ext cx="2019926" cy="770147"/>
          </a:xfrm>
          <a:prstGeom prst="rect">
            <a:avLst/>
          </a:prstGeom>
          <a:noFill/>
        </p:spPr>
        <p:txBody>
          <a:bodyPr wrap="square">
            <a:spAutoFit/>
          </a:bodyPr>
          <a:lstStyle/>
          <a:p>
            <a:pPr marL="342900" marR="0" lvl="0" indent="-342900">
              <a:lnSpc>
                <a:spcPct val="115000"/>
              </a:lnSpc>
              <a:spcAft>
                <a:spcPts val="800"/>
              </a:spcAft>
              <a:buSzPts val="1000"/>
              <a:buFont typeface="Symbol" panose="05050102010706020507" pitchFamily="18" charset="2"/>
              <a:buChar char=""/>
              <a:tabLst>
                <a:tab pos="457200" algn="l"/>
              </a:tabLst>
            </a:pPr>
            <a:r>
              <a:rPr lang="en-US" sz="2000" kern="100" dirty="0">
                <a:effectLst/>
                <a:latin typeface="Arial" panose="020B0604020202020204" pitchFamily="34" charset="0"/>
                <a:ea typeface="Calibri" panose="020F0502020204030204" pitchFamily="34" charset="0"/>
                <a:cs typeface="Arial" panose="020B0604020202020204" pitchFamily="34" charset="0"/>
              </a:rPr>
              <a:t>✔ Reliable service </a:t>
            </a:r>
          </a:p>
        </p:txBody>
      </p:sp>
      <p:sp>
        <p:nvSpPr>
          <p:cNvPr id="9" name="TextBox 8">
            <a:extLst>
              <a:ext uri="{FF2B5EF4-FFF2-40B4-BE49-F238E27FC236}">
                <a16:creationId xmlns:a16="http://schemas.microsoft.com/office/drawing/2014/main" id="{87A6D9A6-8377-1958-98BC-D883ED6F1FEC}"/>
              </a:ext>
            </a:extLst>
          </p:cNvPr>
          <p:cNvSpPr txBox="1"/>
          <p:nvPr/>
        </p:nvSpPr>
        <p:spPr>
          <a:xfrm>
            <a:off x="0" y="3310838"/>
            <a:ext cx="2019926" cy="770147"/>
          </a:xfrm>
          <a:prstGeom prst="rect">
            <a:avLst/>
          </a:prstGeom>
          <a:noFill/>
        </p:spPr>
        <p:txBody>
          <a:bodyPr wrap="square">
            <a:spAutoFit/>
          </a:bodyPr>
          <a:lstStyle/>
          <a:p>
            <a:pPr marL="342900" marR="0" lvl="0" indent="-342900">
              <a:lnSpc>
                <a:spcPct val="115000"/>
              </a:lnSpc>
              <a:spcAft>
                <a:spcPts val="800"/>
              </a:spcAft>
              <a:buSzPts val="1000"/>
              <a:buFont typeface="Symbol" panose="05050102010706020507" pitchFamily="18" charset="2"/>
              <a:buChar char=""/>
              <a:tabLst>
                <a:tab pos="457200" algn="l"/>
              </a:tabLst>
            </a:pPr>
            <a:r>
              <a:rPr lang="en-US" sz="2000" kern="100" dirty="0">
                <a:effectLst/>
                <a:latin typeface="Arial" panose="020B0604020202020204" pitchFamily="34" charset="0"/>
                <a:ea typeface="Calibri" panose="020F0502020204030204" pitchFamily="34" charset="0"/>
                <a:cs typeface="Arial" panose="020B0604020202020204" pitchFamily="34" charset="0"/>
              </a:rPr>
              <a:t>✔ Flexible scheduling </a:t>
            </a:r>
          </a:p>
        </p:txBody>
      </p:sp>
      <p:sp>
        <p:nvSpPr>
          <p:cNvPr id="11" name="TextBox 10">
            <a:extLst>
              <a:ext uri="{FF2B5EF4-FFF2-40B4-BE49-F238E27FC236}">
                <a16:creationId xmlns:a16="http://schemas.microsoft.com/office/drawing/2014/main" id="{053F8A23-BF11-6EED-C0FC-C019F43ADE3E}"/>
              </a:ext>
            </a:extLst>
          </p:cNvPr>
          <p:cNvSpPr txBox="1"/>
          <p:nvPr/>
        </p:nvSpPr>
        <p:spPr>
          <a:xfrm>
            <a:off x="5506076" y="2355028"/>
            <a:ext cx="2141764" cy="770147"/>
          </a:xfrm>
          <a:prstGeom prst="rect">
            <a:avLst/>
          </a:prstGeom>
          <a:noFill/>
        </p:spPr>
        <p:txBody>
          <a:bodyPr wrap="square">
            <a:spAutoFit/>
          </a:bodyPr>
          <a:lstStyle/>
          <a:p>
            <a:pPr marL="342900" marR="0" lvl="0" indent="-342900">
              <a:lnSpc>
                <a:spcPct val="115000"/>
              </a:lnSpc>
              <a:spcAft>
                <a:spcPts val="800"/>
              </a:spcAft>
              <a:buSzPts val="1000"/>
              <a:buFont typeface="Symbol" panose="05050102010706020507" pitchFamily="18" charset="2"/>
              <a:buChar char=""/>
              <a:tabLst>
                <a:tab pos="457200" algn="l"/>
              </a:tabLst>
            </a:pPr>
            <a:r>
              <a:rPr lang="en-US" sz="2000" kern="100" dirty="0">
                <a:effectLst/>
                <a:latin typeface="Arial" panose="020B0604020202020204" pitchFamily="34" charset="0"/>
                <a:ea typeface="Calibri" panose="020F0502020204030204" pitchFamily="34" charset="0"/>
                <a:cs typeface="Arial" panose="020B0604020202020204" pitchFamily="34" charset="0"/>
              </a:rPr>
              <a:t>✔ Affordable pricing </a:t>
            </a:r>
          </a:p>
        </p:txBody>
      </p:sp>
      <p:sp>
        <p:nvSpPr>
          <p:cNvPr id="13" name="TextBox 12">
            <a:extLst>
              <a:ext uri="{FF2B5EF4-FFF2-40B4-BE49-F238E27FC236}">
                <a16:creationId xmlns:a16="http://schemas.microsoft.com/office/drawing/2014/main" id="{F7D86E98-2809-D8D5-65F0-499E29BD2759}"/>
              </a:ext>
            </a:extLst>
          </p:cNvPr>
          <p:cNvSpPr txBox="1"/>
          <p:nvPr/>
        </p:nvSpPr>
        <p:spPr>
          <a:xfrm>
            <a:off x="5506076" y="3376157"/>
            <a:ext cx="2370364" cy="770147"/>
          </a:xfrm>
          <a:prstGeom prst="rect">
            <a:avLst/>
          </a:prstGeom>
          <a:noFill/>
        </p:spPr>
        <p:txBody>
          <a:bodyPr wrap="square">
            <a:spAutoFit/>
          </a:bodyPr>
          <a:lstStyle/>
          <a:p>
            <a:pPr marL="342900" marR="0" lvl="0" indent="-342900">
              <a:lnSpc>
                <a:spcPct val="115000"/>
              </a:lnSpc>
              <a:spcAft>
                <a:spcPts val="800"/>
              </a:spcAft>
              <a:buSzPts val="1000"/>
              <a:buFont typeface="Symbol" panose="05050102010706020507" pitchFamily="18" charset="2"/>
              <a:buChar char=""/>
              <a:tabLst>
                <a:tab pos="457200" algn="l"/>
              </a:tabLst>
            </a:pPr>
            <a:r>
              <a:rPr lang="en-US" sz="2000" kern="100" dirty="0">
                <a:effectLst/>
                <a:latin typeface="Arial" panose="020B0604020202020204" pitchFamily="34" charset="0"/>
                <a:ea typeface="Calibri" panose="020F0502020204030204" pitchFamily="34" charset="0"/>
                <a:cs typeface="Arial" panose="020B0604020202020204" pitchFamily="34" charset="0"/>
              </a:rPr>
              <a:t>✔ Customer-focused </a:t>
            </a:r>
          </a:p>
        </p:txBody>
      </p:sp>
      <p:sp>
        <p:nvSpPr>
          <p:cNvPr id="15" name="TextBox 14">
            <a:extLst>
              <a:ext uri="{FF2B5EF4-FFF2-40B4-BE49-F238E27FC236}">
                <a16:creationId xmlns:a16="http://schemas.microsoft.com/office/drawing/2014/main" id="{38EAC27B-81C9-E0A1-C2A5-58852FF27F07}"/>
              </a:ext>
            </a:extLst>
          </p:cNvPr>
          <p:cNvSpPr txBox="1"/>
          <p:nvPr/>
        </p:nvSpPr>
        <p:spPr>
          <a:xfrm>
            <a:off x="1630763" y="4483017"/>
            <a:ext cx="4786992" cy="416140"/>
          </a:xfrm>
          <a:prstGeom prst="rect">
            <a:avLst/>
          </a:prstGeom>
          <a:noFill/>
        </p:spPr>
        <p:txBody>
          <a:bodyPr wrap="square">
            <a:spAutoFit/>
          </a:bodyPr>
          <a:lstStyle/>
          <a:p>
            <a:pPr marL="0" marR="0">
              <a:lnSpc>
                <a:spcPct val="115000"/>
              </a:lnSpc>
              <a:spcAft>
                <a:spcPts val="800"/>
              </a:spcAft>
              <a:buNone/>
            </a:pPr>
            <a:r>
              <a:rPr lang="en-US" sz="2000" kern="100" dirty="0">
                <a:effectLst/>
                <a:latin typeface="Arial" panose="020B0604020202020204" pitchFamily="34" charset="0"/>
                <a:ea typeface="Calibri" panose="020F0502020204030204" pitchFamily="34" charset="0"/>
                <a:cs typeface="Arial" panose="020B0604020202020204" pitchFamily="34" charset="0"/>
              </a:rPr>
              <a:t>➡️ Focus: quality + convenience</a:t>
            </a:r>
          </a:p>
        </p:txBody>
      </p:sp>
      <p:pic>
        <p:nvPicPr>
          <p:cNvPr id="16" name="Picture 15">
            <a:extLst>
              <a:ext uri="{FF2B5EF4-FFF2-40B4-BE49-F238E27FC236}">
                <a16:creationId xmlns:a16="http://schemas.microsoft.com/office/drawing/2014/main" id="{957B9EA4-A80F-72B5-5D36-C820E772BBC5}"/>
              </a:ext>
            </a:extLst>
          </p:cNvPr>
          <p:cNvPicPr>
            <a:picLocks noChangeAspect="1"/>
          </p:cNvPicPr>
          <p:nvPr/>
        </p:nvPicPr>
        <p:blipFill>
          <a:blip r:embed="rId3"/>
          <a:stretch>
            <a:fillRect/>
          </a:stretch>
        </p:blipFill>
        <p:spPr>
          <a:xfrm>
            <a:off x="9054873" y="1886997"/>
            <a:ext cx="3137127" cy="4060748"/>
          </a:xfrm>
          <a:prstGeom prst="rect">
            <a:avLst/>
          </a:prstGeom>
        </p:spPr>
      </p:pic>
    </p:spTree>
    <p:extLst>
      <p:ext uri="{BB962C8B-B14F-4D97-AF65-F5344CB8AC3E}">
        <p14:creationId xmlns:p14="http://schemas.microsoft.com/office/powerpoint/2010/main" val="1408105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46052-04EB-3A9E-F7C5-10E6A9540A36}"/>
              </a:ext>
            </a:extLst>
          </p:cNvPr>
          <p:cNvSpPr>
            <a:spLocks noGrp="1"/>
          </p:cNvSpPr>
          <p:nvPr>
            <p:ph type="title"/>
          </p:nvPr>
        </p:nvSpPr>
        <p:spPr>
          <a:xfrm>
            <a:off x="1451579" y="1421772"/>
            <a:ext cx="9603275" cy="480837"/>
          </a:xfrm>
        </p:spPr>
        <p:txBody>
          <a:bodyPr>
            <a:normAutofit fontScale="90000"/>
          </a:bodyPr>
          <a:lstStyle/>
          <a:p>
            <a:pPr algn="ctr"/>
            <a:r>
              <a:rPr lang="en-US" b="1" dirty="0"/>
              <a:t>Management &amp; Structure</a:t>
            </a:r>
            <a:br>
              <a:rPr lang="en-US" dirty="0"/>
            </a:br>
            <a:endParaRPr lang="en-US" dirty="0"/>
          </a:p>
        </p:txBody>
      </p:sp>
      <p:sp>
        <p:nvSpPr>
          <p:cNvPr id="5" name="TextBox 4">
            <a:extLst>
              <a:ext uri="{FF2B5EF4-FFF2-40B4-BE49-F238E27FC236}">
                <a16:creationId xmlns:a16="http://schemas.microsoft.com/office/drawing/2014/main" id="{BDE09180-1854-3028-94E1-D46FC23A393D}"/>
              </a:ext>
            </a:extLst>
          </p:cNvPr>
          <p:cNvSpPr txBox="1"/>
          <p:nvPr/>
        </p:nvSpPr>
        <p:spPr>
          <a:xfrm>
            <a:off x="744542" y="2689218"/>
            <a:ext cx="3698421" cy="905633"/>
          </a:xfrm>
          <a:prstGeom prst="rect">
            <a:avLst/>
          </a:prstGeom>
          <a:solidFill>
            <a:schemeClr val="accent2">
              <a:lumMod val="60000"/>
              <a:lumOff val="40000"/>
            </a:schemeClr>
          </a:solidFill>
        </p:spPr>
        <p:txBody>
          <a:bodyPr wrap="square">
            <a:spAutoFit/>
          </a:bodyPr>
          <a:lstStyle/>
          <a:p>
            <a:pPr marL="0" marR="0">
              <a:lnSpc>
                <a:spcPct val="115000"/>
              </a:lnSpc>
              <a:spcAft>
                <a:spcPts val="800"/>
              </a:spcAft>
              <a:buNone/>
            </a:pPr>
            <a:r>
              <a:rPr lang="en-US" sz="2400" b="1" kern="100" dirty="0">
                <a:effectLst/>
                <a:latin typeface="Arial" panose="020B0604020202020204" pitchFamily="34" charset="0"/>
                <a:ea typeface="Calibri" panose="020F0502020204030204" pitchFamily="34" charset="0"/>
                <a:cs typeface="Arial" panose="020B0604020202020204" pitchFamily="34" charset="0"/>
              </a:rPr>
              <a:t>Business Structure</a:t>
            </a:r>
            <a:br>
              <a:rPr lang="en-US" sz="2400" kern="100" dirty="0">
                <a:effectLst/>
                <a:latin typeface="Arial" panose="020B0604020202020204" pitchFamily="34" charset="0"/>
                <a:ea typeface="Calibri" panose="020F0502020204030204" pitchFamily="34" charset="0"/>
                <a:cs typeface="Arial" panose="020B0604020202020204" pitchFamily="34" charset="0"/>
              </a:rPr>
            </a:br>
            <a:r>
              <a:rPr lang="en-US" sz="2400" kern="100" dirty="0">
                <a:effectLst/>
                <a:latin typeface="Arial" panose="020B0604020202020204" pitchFamily="34" charset="0"/>
                <a:ea typeface="Calibri" panose="020F0502020204030204" pitchFamily="34" charset="0"/>
                <a:cs typeface="Arial" panose="020B0604020202020204" pitchFamily="34" charset="0"/>
              </a:rPr>
              <a:t>→ Sole Trader</a:t>
            </a:r>
          </a:p>
        </p:txBody>
      </p:sp>
      <p:sp>
        <p:nvSpPr>
          <p:cNvPr id="7" name="TextBox 6">
            <a:extLst>
              <a:ext uri="{FF2B5EF4-FFF2-40B4-BE49-F238E27FC236}">
                <a16:creationId xmlns:a16="http://schemas.microsoft.com/office/drawing/2014/main" id="{AE8374B6-1C48-F3DC-F1AA-50064FAF4A1F}"/>
              </a:ext>
            </a:extLst>
          </p:cNvPr>
          <p:cNvSpPr txBox="1"/>
          <p:nvPr/>
        </p:nvSpPr>
        <p:spPr>
          <a:xfrm>
            <a:off x="5635682" y="2553676"/>
            <a:ext cx="5419172" cy="1330364"/>
          </a:xfrm>
          <a:prstGeom prst="rect">
            <a:avLst/>
          </a:prstGeom>
          <a:solidFill>
            <a:schemeClr val="accent3">
              <a:lumMod val="60000"/>
              <a:lumOff val="40000"/>
            </a:schemeClr>
          </a:solidFill>
        </p:spPr>
        <p:txBody>
          <a:bodyPr wrap="square">
            <a:spAutoFit/>
          </a:bodyPr>
          <a:lstStyle/>
          <a:p>
            <a:pPr marL="0" marR="0">
              <a:lnSpc>
                <a:spcPct val="115000"/>
              </a:lnSpc>
              <a:spcAft>
                <a:spcPts val="800"/>
              </a:spcAft>
              <a:buNone/>
            </a:pPr>
            <a:r>
              <a:rPr lang="en-US" sz="2400" b="1" kern="100" dirty="0">
                <a:effectLst/>
                <a:latin typeface="Arial" panose="020B0604020202020204" pitchFamily="34" charset="0"/>
                <a:ea typeface="Calibri" panose="020F0502020204030204" pitchFamily="34" charset="0"/>
                <a:cs typeface="Arial" panose="020B0604020202020204" pitchFamily="34" charset="0"/>
              </a:rPr>
              <a:t>Management Style</a:t>
            </a:r>
            <a:br>
              <a:rPr lang="en-US" sz="2400" kern="100" dirty="0">
                <a:effectLst/>
                <a:latin typeface="Arial" panose="020B0604020202020204" pitchFamily="34" charset="0"/>
                <a:ea typeface="Calibri" panose="020F0502020204030204" pitchFamily="34" charset="0"/>
                <a:cs typeface="Arial" panose="020B0604020202020204" pitchFamily="34" charset="0"/>
              </a:rPr>
            </a:br>
            <a:r>
              <a:rPr lang="en-US" sz="2400" kern="100" dirty="0">
                <a:effectLst/>
                <a:latin typeface="Arial" panose="020B0604020202020204" pitchFamily="34" charset="0"/>
                <a:ea typeface="Calibri" panose="020F0502020204030204" pitchFamily="34" charset="0"/>
                <a:cs typeface="Arial" panose="020B0604020202020204" pitchFamily="34" charset="0"/>
              </a:rPr>
              <a:t>→ Owner-led</a:t>
            </a:r>
            <a:br>
              <a:rPr lang="en-US" sz="2400" kern="100" dirty="0">
                <a:effectLst/>
                <a:latin typeface="Arial" panose="020B0604020202020204" pitchFamily="34" charset="0"/>
                <a:ea typeface="Calibri" panose="020F0502020204030204" pitchFamily="34" charset="0"/>
                <a:cs typeface="Arial" panose="020B0604020202020204" pitchFamily="34" charset="0"/>
              </a:rPr>
            </a:br>
            <a:r>
              <a:rPr lang="en-US" sz="2400" kern="100" dirty="0">
                <a:effectLst/>
                <a:latin typeface="Arial" panose="020B0604020202020204" pitchFamily="34" charset="0"/>
                <a:ea typeface="Calibri" panose="020F0502020204030204" pitchFamily="34" charset="0"/>
                <a:cs typeface="Arial" panose="020B0604020202020204" pitchFamily="34" charset="0"/>
              </a:rPr>
              <a:t>→ Small team (growth stage)</a:t>
            </a:r>
          </a:p>
        </p:txBody>
      </p:sp>
      <p:sp>
        <p:nvSpPr>
          <p:cNvPr id="9" name="TextBox 8">
            <a:extLst>
              <a:ext uri="{FF2B5EF4-FFF2-40B4-BE49-F238E27FC236}">
                <a16:creationId xmlns:a16="http://schemas.microsoft.com/office/drawing/2014/main" id="{6CC71616-3235-F374-5DC3-ECF36ED0659C}"/>
              </a:ext>
            </a:extLst>
          </p:cNvPr>
          <p:cNvSpPr txBox="1"/>
          <p:nvPr/>
        </p:nvSpPr>
        <p:spPr>
          <a:xfrm>
            <a:off x="2865665" y="1853754"/>
            <a:ext cx="6101442" cy="480837"/>
          </a:xfrm>
          <a:prstGeom prst="rect">
            <a:avLst/>
          </a:prstGeom>
          <a:noFill/>
        </p:spPr>
        <p:txBody>
          <a:bodyPr wrap="square">
            <a:spAutoFit/>
          </a:bodyPr>
          <a:lstStyle/>
          <a:p>
            <a:pPr marL="0" marR="0">
              <a:lnSpc>
                <a:spcPct val="115000"/>
              </a:lnSpc>
              <a:spcAft>
                <a:spcPts val="800"/>
              </a:spcAft>
              <a:buNone/>
            </a:pPr>
            <a:r>
              <a:rPr lang="en-US" sz="2400" kern="100" dirty="0">
                <a:effectLst/>
                <a:latin typeface="Arial" panose="020B0604020202020204" pitchFamily="34" charset="0"/>
                <a:ea typeface="Calibri" panose="020F0502020204030204" pitchFamily="34" charset="0"/>
                <a:cs typeface="Arial" panose="020B0604020202020204" pitchFamily="34" charset="0"/>
              </a:rPr>
              <a:t>⚙️ Simple system = better control</a:t>
            </a:r>
          </a:p>
        </p:txBody>
      </p:sp>
      <p:cxnSp>
        <p:nvCxnSpPr>
          <p:cNvPr id="11" name="Straight Connector 10">
            <a:extLst>
              <a:ext uri="{FF2B5EF4-FFF2-40B4-BE49-F238E27FC236}">
                <a16:creationId xmlns:a16="http://schemas.microsoft.com/office/drawing/2014/main" id="{7BA1587F-9687-C3D9-A2E6-BDF783AEBB61}"/>
              </a:ext>
            </a:extLst>
          </p:cNvPr>
          <p:cNvCxnSpPr>
            <a:cxnSpLocks/>
          </p:cNvCxnSpPr>
          <p:nvPr/>
        </p:nvCxnSpPr>
        <p:spPr>
          <a:xfrm flipV="1">
            <a:off x="4476416" y="3097429"/>
            <a:ext cx="1047753" cy="1"/>
          </a:xfrm>
          <a:prstGeom prst="line">
            <a:avLst/>
          </a:prstGeom>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6372356A-1752-0527-D6D6-F4B9436DC3DB}"/>
              </a:ext>
            </a:extLst>
          </p:cNvPr>
          <p:cNvPicPr>
            <a:picLocks noChangeAspect="1"/>
          </p:cNvPicPr>
          <p:nvPr/>
        </p:nvPicPr>
        <p:blipFill>
          <a:blip r:embed="rId3"/>
          <a:stretch>
            <a:fillRect/>
          </a:stretch>
        </p:blipFill>
        <p:spPr>
          <a:xfrm>
            <a:off x="2973823" y="3839435"/>
            <a:ext cx="3317420" cy="2199594"/>
          </a:xfrm>
          <a:prstGeom prst="rect">
            <a:avLst/>
          </a:prstGeom>
        </p:spPr>
      </p:pic>
    </p:spTree>
    <p:extLst>
      <p:ext uri="{BB962C8B-B14F-4D97-AF65-F5344CB8AC3E}">
        <p14:creationId xmlns:p14="http://schemas.microsoft.com/office/powerpoint/2010/main" val="3155899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00D77-42A1-260D-9283-7CB891C709DE}"/>
              </a:ext>
            </a:extLst>
          </p:cNvPr>
          <p:cNvSpPr>
            <a:spLocks noGrp="1"/>
          </p:cNvSpPr>
          <p:nvPr>
            <p:ph type="title"/>
          </p:nvPr>
        </p:nvSpPr>
        <p:spPr>
          <a:xfrm>
            <a:off x="1451579" y="1295400"/>
            <a:ext cx="9603275" cy="558354"/>
          </a:xfrm>
        </p:spPr>
        <p:txBody>
          <a:bodyPr>
            <a:normAutofit fontScale="90000"/>
          </a:bodyPr>
          <a:lstStyle/>
          <a:p>
            <a:pPr algn="ctr"/>
            <a:r>
              <a:rPr lang="en-US" b="1" dirty="0"/>
              <a:t>PESTEL (Social + Economic)</a:t>
            </a:r>
            <a:br>
              <a:rPr lang="en-US" dirty="0"/>
            </a:br>
            <a:endParaRPr lang="en-US" dirty="0"/>
          </a:p>
        </p:txBody>
      </p:sp>
      <p:sp>
        <p:nvSpPr>
          <p:cNvPr id="5" name="TextBox 4">
            <a:extLst>
              <a:ext uri="{FF2B5EF4-FFF2-40B4-BE49-F238E27FC236}">
                <a16:creationId xmlns:a16="http://schemas.microsoft.com/office/drawing/2014/main" id="{6047D191-0936-3A4D-B6BF-3FCB5259AE82}"/>
              </a:ext>
            </a:extLst>
          </p:cNvPr>
          <p:cNvSpPr txBox="1"/>
          <p:nvPr/>
        </p:nvSpPr>
        <p:spPr>
          <a:xfrm>
            <a:off x="172132" y="2480204"/>
            <a:ext cx="1543049" cy="2037161"/>
          </a:xfrm>
          <a:prstGeom prst="rect">
            <a:avLst/>
          </a:prstGeom>
          <a:noFill/>
        </p:spPr>
        <p:txBody>
          <a:bodyPr wrap="square">
            <a:spAutoFit/>
          </a:bodyPr>
          <a:lstStyle/>
          <a:p>
            <a:pPr marL="0" marR="0">
              <a:lnSpc>
                <a:spcPct val="115000"/>
              </a:lnSpc>
              <a:spcAft>
                <a:spcPts val="800"/>
              </a:spcAft>
              <a:buNone/>
            </a:pPr>
            <a:r>
              <a:rPr lang="en-US" sz="2000" b="1" kern="100" dirty="0">
                <a:effectLst/>
                <a:latin typeface="Arial" panose="020B0604020202020204" pitchFamily="34" charset="0"/>
                <a:ea typeface="Calibri" panose="020F0502020204030204" pitchFamily="34" charset="0"/>
                <a:cs typeface="Arial" panose="020B0604020202020204" pitchFamily="34" charset="0"/>
              </a:rPr>
              <a:t>SOCIAL</a:t>
            </a:r>
            <a:endParaRPr lang="en-US" sz="20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15000"/>
              </a:lnSpc>
              <a:spcAft>
                <a:spcPts val="800"/>
              </a:spcAft>
              <a:buSzPts val="1000"/>
              <a:buFont typeface="Symbol" panose="05050102010706020507" pitchFamily="18" charset="2"/>
              <a:buChar char=""/>
              <a:tabLst>
                <a:tab pos="457200" algn="l"/>
              </a:tabLst>
            </a:pPr>
            <a:r>
              <a:rPr lang="en-US" sz="2000" kern="100" dirty="0">
                <a:effectLst/>
                <a:latin typeface="Arial" panose="020B0604020202020204" pitchFamily="34" charset="0"/>
                <a:ea typeface="Calibri" panose="020F0502020204030204" pitchFamily="34" charset="0"/>
                <a:cs typeface="Arial" panose="020B0604020202020204" pitchFamily="34" charset="0"/>
              </a:rPr>
              <a:t>Busy lifestyles </a:t>
            </a:r>
          </a:p>
          <a:p>
            <a:pPr marL="342900" marR="0" lvl="0" indent="-342900">
              <a:lnSpc>
                <a:spcPct val="115000"/>
              </a:lnSpc>
              <a:spcAft>
                <a:spcPts val="800"/>
              </a:spcAft>
              <a:buSzPts val="1000"/>
              <a:buFont typeface="Symbol" panose="05050102010706020507" pitchFamily="18" charset="2"/>
              <a:buChar char=""/>
              <a:tabLst>
                <a:tab pos="457200" algn="l"/>
              </a:tabLst>
            </a:pPr>
            <a:r>
              <a:rPr lang="en-US" sz="2000" kern="100" dirty="0">
                <a:effectLst/>
                <a:latin typeface="Arial" panose="020B0604020202020204" pitchFamily="34" charset="0"/>
                <a:ea typeface="Calibri" panose="020F0502020204030204" pitchFamily="34" charset="0"/>
                <a:cs typeface="Arial" panose="020B0604020202020204" pitchFamily="34" charset="0"/>
              </a:rPr>
              <a:t>Hygiene priority </a:t>
            </a:r>
          </a:p>
        </p:txBody>
      </p:sp>
      <p:sp>
        <p:nvSpPr>
          <p:cNvPr id="7" name="TextBox 6">
            <a:extLst>
              <a:ext uri="{FF2B5EF4-FFF2-40B4-BE49-F238E27FC236}">
                <a16:creationId xmlns:a16="http://schemas.microsoft.com/office/drawing/2014/main" id="{E8B09472-CD0F-4909-0C53-FED67D72D59B}"/>
              </a:ext>
            </a:extLst>
          </p:cNvPr>
          <p:cNvSpPr txBox="1"/>
          <p:nvPr/>
        </p:nvSpPr>
        <p:spPr>
          <a:xfrm>
            <a:off x="5012191" y="2480204"/>
            <a:ext cx="2370364" cy="1683218"/>
          </a:xfrm>
          <a:prstGeom prst="rect">
            <a:avLst/>
          </a:prstGeom>
          <a:noFill/>
        </p:spPr>
        <p:txBody>
          <a:bodyPr wrap="square">
            <a:spAutoFit/>
          </a:bodyPr>
          <a:lstStyle/>
          <a:p>
            <a:pPr marL="0" marR="0">
              <a:lnSpc>
                <a:spcPct val="115000"/>
              </a:lnSpc>
              <a:spcAft>
                <a:spcPts val="800"/>
              </a:spcAft>
              <a:buNone/>
            </a:pPr>
            <a:r>
              <a:rPr lang="en-US" sz="2000" b="1" kern="100" dirty="0">
                <a:effectLst/>
                <a:latin typeface="Arial" panose="020B0604020202020204" pitchFamily="34" charset="0"/>
                <a:ea typeface="Calibri" panose="020F0502020204030204" pitchFamily="34" charset="0"/>
                <a:cs typeface="Arial" panose="020B0604020202020204" pitchFamily="34" charset="0"/>
              </a:rPr>
              <a:t>ECONOMIC</a:t>
            </a:r>
            <a:endParaRPr lang="en-US" sz="20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15000"/>
              </a:lnSpc>
              <a:spcAft>
                <a:spcPts val="800"/>
              </a:spcAft>
              <a:buSzPts val="1000"/>
              <a:buFont typeface="Symbol" panose="05050102010706020507" pitchFamily="18" charset="2"/>
              <a:buChar char=""/>
              <a:tabLst>
                <a:tab pos="457200" algn="l"/>
              </a:tabLst>
            </a:pPr>
            <a:r>
              <a:rPr lang="en-US" sz="2000" kern="100" dirty="0">
                <a:effectLst/>
                <a:latin typeface="Arial" panose="020B0604020202020204" pitchFamily="34" charset="0"/>
                <a:ea typeface="Calibri" panose="020F0502020204030204" pitchFamily="34" charset="0"/>
                <a:cs typeface="Arial" panose="020B0604020202020204" pitchFamily="34" charset="0"/>
              </a:rPr>
              <a:t>Cost-conscious customers </a:t>
            </a:r>
          </a:p>
          <a:p>
            <a:pPr marL="342900" marR="0" lvl="0" indent="-342900">
              <a:lnSpc>
                <a:spcPct val="115000"/>
              </a:lnSpc>
              <a:spcAft>
                <a:spcPts val="800"/>
              </a:spcAft>
              <a:buSzPts val="1000"/>
              <a:buFont typeface="Symbol" panose="05050102010706020507" pitchFamily="18" charset="2"/>
              <a:buChar char=""/>
              <a:tabLst>
                <a:tab pos="457200" algn="l"/>
              </a:tabLst>
            </a:pPr>
            <a:r>
              <a:rPr lang="en-US" sz="2000" kern="100" dirty="0">
                <a:effectLst/>
                <a:latin typeface="Arial" panose="020B0604020202020204" pitchFamily="34" charset="0"/>
                <a:ea typeface="Calibri" panose="020F0502020204030204" pitchFamily="34" charset="0"/>
                <a:cs typeface="Arial" panose="020B0604020202020204" pitchFamily="34" charset="0"/>
              </a:rPr>
              <a:t>Stable demand </a:t>
            </a:r>
          </a:p>
        </p:txBody>
      </p:sp>
      <p:sp>
        <p:nvSpPr>
          <p:cNvPr id="9" name="TextBox 8">
            <a:extLst>
              <a:ext uri="{FF2B5EF4-FFF2-40B4-BE49-F238E27FC236}">
                <a16:creationId xmlns:a16="http://schemas.microsoft.com/office/drawing/2014/main" id="{D547ACD8-10DB-6D96-6B30-84ABCDB228CF}"/>
              </a:ext>
            </a:extLst>
          </p:cNvPr>
          <p:cNvSpPr txBox="1"/>
          <p:nvPr/>
        </p:nvSpPr>
        <p:spPr>
          <a:xfrm>
            <a:off x="2930979" y="1939094"/>
            <a:ext cx="6101442" cy="416140"/>
          </a:xfrm>
          <a:prstGeom prst="rect">
            <a:avLst/>
          </a:prstGeom>
          <a:noFill/>
        </p:spPr>
        <p:txBody>
          <a:bodyPr wrap="square">
            <a:spAutoFit/>
          </a:bodyPr>
          <a:lstStyle/>
          <a:p>
            <a:pPr marL="0" marR="0">
              <a:lnSpc>
                <a:spcPct val="115000"/>
              </a:lnSpc>
              <a:spcAft>
                <a:spcPts val="800"/>
              </a:spcAft>
              <a:buNone/>
            </a:pPr>
            <a:r>
              <a:rPr lang="en-US" sz="2000" kern="100" dirty="0">
                <a:effectLst/>
                <a:latin typeface="Arial" panose="020B0604020202020204" pitchFamily="34" charset="0"/>
                <a:ea typeface="Calibri" panose="020F0502020204030204" pitchFamily="34" charset="0"/>
                <a:cs typeface="Arial" panose="020B0604020202020204" pitchFamily="34" charset="0"/>
              </a:rPr>
              <a:t>➡️ Demand remains strong</a:t>
            </a:r>
          </a:p>
        </p:txBody>
      </p:sp>
      <p:pic>
        <p:nvPicPr>
          <p:cNvPr id="10" name="Picture 9">
            <a:extLst>
              <a:ext uri="{FF2B5EF4-FFF2-40B4-BE49-F238E27FC236}">
                <a16:creationId xmlns:a16="http://schemas.microsoft.com/office/drawing/2014/main" id="{10D20D80-F7C5-CB62-CC47-29D1F06311EC}"/>
              </a:ext>
            </a:extLst>
          </p:cNvPr>
          <p:cNvPicPr>
            <a:picLocks noChangeAspect="1"/>
          </p:cNvPicPr>
          <p:nvPr/>
        </p:nvPicPr>
        <p:blipFill>
          <a:blip r:embed="rId3"/>
          <a:stretch>
            <a:fillRect/>
          </a:stretch>
        </p:blipFill>
        <p:spPr>
          <a:xfrm>
            <a:off x="1982561" y="2600325"/>
            <a:ext cx="2762250" cy="1657350"/>
          </a:xfrm>
          <a:prstGeom prst="rect">
            <a:avLst/>
          </a:prstGeom>
        </p:spPr>
      </p:pic>
      <p:pic>
        <p:nvPicPr>
          <p:cNvPr id="11" name="Picture 10">
            <a:extLst>
              <a:ext uri="{FF2B5EF4-FFF2-40B4-BE49-F238E27FC236}">
                <a16:creationId xmlns:a16="http://schemas.microsoft.com/office/drawing/2014/main" id="{BB7A6F76-DB28-6030-3738-490C0DF451C8}"/>
              </a:ext>
            </a:extLst>
          </p:cNvPr>
          <p:cNvPicPr>
            <a:picLocks noChangeAspect="1"/>
          </p:cNvPicPr>
          <p:nvPr/>
        </p:nvPicPr>
        <p:blipFill>
          <a:blip r:embed="rId4"/>
          <a:stretch>
            <a:fillRect/>
          </a:stretch>
        </p:blipFill>
        <p:spPr>
          <a:xfrm>
            <a:off x="7747907" y="2147164"/>
            <a:ext cx="1914525" cy="2390775"/>
          </a:xfrm>
          <a:prstGeom prst="rect">
            <a:avLst/>
          </a:prstGeom>
        </p:spPr>
      </p:pic>
    </p:spTree>
    <p:extLst>
      <p:ext uri="{BB962C8B-B14F-4D97-AF65-F5344CB8AC3E}">
        <p14:creationId xmlns:p14="http://schemas.microsoft.com/office/powerpoint/2010/main" val="4001002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AFE8D-9A5D-6EAB-AA23-1BB04FCF4ACF}"/>
              </a:ext>
            </a:extLst>
          </p:cNvPr>
          <p:cNvSpPr>
            <a:spLocks noGrp="1"/>
          </p:cNvSpPr>
          <p:nvPr>
            <p:ph type="title"/>
          </p:nvPr>
        </p:nvSpPr>
        <p:spPr>
          <a:xfrm>
            <a:off x="1451579" y="1294377"/>
            <a:ext cx="9603275" cy="587136"/>
          </a:xfrm>
        </p:spPr>
        <p:txBody>
          <a:bodyPr>
            <a:normAutofit fontScale="90000"/>
          </a:bodyPr>
          <a:lstStyle/>
          <a:p>
            <a:pPr marL="0" marR="0" algn="ctr">
              <a:lnSpc>
                <a:spcPct val="115000"/>
              </a:lnSpc>
              <a:spcAft>
                <a:spcPts val="800"/>
              </a:spcAft>
            </a:pPr>
            <a:r>
              <a:rPr lang="en-US" sz="3200" b="1" kern="100" dirty="0">
                <a:effectLst/>
                <a:latin typeface="Calibri" panose="020F0502020204030204" pitchFamily="34" charset="0"/>
                <a:ea typeface="Calibri" panose="020F0502020204030204" pitchFamily="34" charset="0"/>
                <a:cs typeface="Times New Roman" panose="02020603050405020304" pitchFamily="18" charset="0"/>
              </a:rPr>
              <a:t>PESTEL (Technology + Environment)</a:t>
            </a:r>
            <a:br>
              <a:rPr lang="en-US" sz="32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5" name="TextBox 4">
            <a:extLst>
              <a:ext uri="{FF2B5EF4-FFF2-40B4-BE49-F238E27FC236}">
                <a16:creationId xmlns:a16="http://schemas.microsoft.com/office/drawing/2014/main" id="{9626BFE2-FD1B-9D83-8C18-1FDF84B3FAC2}"/>
              </a:ext>
            </a:extLst>
          </p:cNvPr>
          <p:cNvSpPr txBox="1"/>
          <p:nvPr/>
        </p:nvSpPr>
        <p:spPr>
          <a:xfrm>
            <a:off x="1276351" y="2079560"/>
            <a:ext cx="6101442" cy="2698880"/>
          </a:xfrm>
          <a:prstGeom prst="rect">
            <a:avLst/>
          </a:prstGeom>
          <a:noFill/>
        </p:spPr>
        <p:txBody>
          <a:bodyPr wrap="square">
            <a:spAutoFit/>
          </a:bodyPr>
          <a:lstStyle/>
          <a:p>
            <a:pPr marL="0" marR="0">
              <a:lnSpc>
                <a:spcPct val="115000"/>
              </a:lnSpc>
              <a:spcAft>
                <a:spcPts val="800"/>
              </a:spcAft>
              <a:buNone/>
            </a:pPr>
            <a:r>
              <a:rPr lang="en-US" sz="2000" b="1" kern="100" dirty="0">
                <a:effectLst/>
                <a:latin typeface="Arial" panose="020B0604020202020204" pitchFamily="34" charset="0"/>
                <a:ea typeface="Calibri" panose="020F0502020204030204" pitchFamily="34" charset="0"/>
                <a:cs typeface="Arial" panose="020B0604020202020204" pitchFamily="34" charset="0"/>
              </a:rPr>
              <a:t>TECH</a:t>
            </a:r>
            <a:endParaRPr lang="en-US" sz="20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15000"/>
              </a:lnSpc>
              <a:spcAft>
                <a:spcPts val="800"/>
              </a:spcAft>
              <a:buSzPts val="1000"/>
              <a:buFont typeface="Symbol" panose="05050102010706020507" pitchFamily="18" charset="2"/>
              <a:buChar char=""/>
              <a:tabLst>
                <a:tab pos="457200" algn="l"/>
              </a:tabLst>
            </a:pPr>
            <a:r>
              <a:rPr lang="en-US" sz="2000" kern="100" dirty="0">
                <a:effectLst/>
                <a:latin typeface="Arial" panose="020B0604020202020204" pitchFamily="34" charset="0"/>
                <a:ea typeface="Calibri" panose="020F0502020204030204" pitchFamily="34" charset="0"/>
                <a:cs typeface="Arial" panose="020B0604020202020204" pitchFamily="34" charset="0"/>
              </a:rPr>
              <a:t>Online booking </a:t>
            </a:r>
          </a:p>
          <a:p>
            <a:pPr marL="342900" marR="0" lvl="0" indent="-342900">
              <a:lnSpc>
                <a:spcPct val="115000"/>
              </a:lnSpc>
              <a:spcAft>
                <a:spcPts val="800"/>
              </a:spcAft>
              <a:buSzPts val="1000"/>
              <a:buFont typeface="Symbol" panose="05050102010706020507" pitchFamily="18" charset="2"/>
              <a:buChar char=""/>
              <a:tabLst>
                <a:tab pos="457200" algn="l"/>
              </a:tabLst>
            </a:pPr>
            <a:r>
              <a:rPr lang="en-US" sz="2000" kern="100" dirty="0">
                <a:effectLst/>
                <a:latin typeface="Arial" panose="020B0604020202020204" pitchFamily="34" charset="0"/>
                <a:ea typeface="Calibri" panose="020F0502020204030204" pitchFamily="34" charset="0"/>
                <a:cs typeface="Arial" panose="020B0604020202020204" pitchFamily="34" charset="0"/>
              </a:rPr>
              <a:t>Social media </a:t>
            </a:r>
          </a:p>
          <a:p>
            <a:pPr marL="0" marR="0">
              <a:lnSpc>
                <a:spcPct val="115000"/>
              </a:lnSpc>
              <a:spcAft>
                <a:spcPts val="800"/>
              </a:spcAft>
              <a:buNone/>
            </a:pPr>
            <a:r>
              <a:rPr lang="en-US" sz="2000" b="1" kern="100" dirty="0">
                <a:effectLst/>
                <a:latin typeface="Arial" panose="020B0604020202020204" pitchFamily="34" charset="0"/>
                <a:ea typeface="Calibri" panose="020F0502020204030204" pitchFamily="34" charset="0"/>
                <a:cs typeface="Arial" panose="020B0604020202020204" pitchFamily="34" charset="0"/>
              </a:rPr>
              <a:t>ENVIRONMENT</a:t>
            </a:r>
            <a:endParaRPr lang="en-US" sz="20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15000"/>
              </a:lnSpc>
              <a:spcAft>
                <a:spcPts val="800"/>
              </a:spcAft>
              <a:buSzPts val="1000"/>
              <a:buFont typeface="Symbol" panose="05050102010706020507" pitchFamily="18" charset="2"/>
              <a:buChar char=""/>
              <a:tabLst>
                <a:tab pos="457200" algn="l"/>
              </a:tabLst>
            </a:pPr>
            <a:r>
              <a:rPr lang="en-US" sz="2000" kern="100" dirty="0">
                <a:effectLst/>
                <a:latin typeface="Arial" panose="020B0604020202020204" pitchFamily="34" charset="0"/>
                <a:ea typeface="Calibri" panose="020F0502020204030204" pitchFamily="34" charset="0"/>
                <a:cs typeface="Arial" panose="020B0604020202020204" pitchFamily="34" charset="0"/>
              </a:rPr>
              <a:t>Eco-friendly products </a:t>
            </a:r>
          </a:p>
          <a:p>
            <a:pPr marL="342900" marR="0" lvl="0" indent="-342900">
              <a:lnSpc>
                <a:spcPct val="115000"/>
              </a:lnSpc>
              <a:spcAft>
                <a:spcPts val="800"/>
              </a:spcAft>
              <a:buSzPts val="1000"/>
              <a:buFont typeface="Symbol" panose="05050102010706020507" pitchFamily="18" charset="2"/>
              <a:buChar char=""/>
              <a:tabLst>
                <a:tab pos="457200" algn="l"/>
              </a:tabLst>
            </a:pPr>
            <a:r>
              <a:rPr lang="en-US" sz="2000" kern="100" dirty="0">
                <a:effectLst/>
                <a:latin typeface="Arial" panose="020B0604020202020204" pitchFamily="34" charset="0"/>
                <a:ea typeface="Calibri" panose="020F0502020204030204" pitchFamily="34" charset="0"/>
                <a:cs typeface="Arial" panose="020B0604020202020204" pitchFamily="34" charset="0"/>
              </a:rPr>
              <a:t>Safe cleaning </a:t>
            </a:r>
          </a:p>
        </p:txBody>
      </p:sp>
      <p:sp>
        <p:nvSpPr>
          <p:cNvPr id="7" name="TextBox 6">
            <a:extLst>
              <a:ext uri="{FF2B5EF4-FFF2-40B4-BE49-F238E27FC236}">
                <a16:creationId xmlns:a16="http://schemas.microsoft.com/office/drawing/2014/main" id="{38F8C3A5-15F9-A007-B3D2-9CC4F2607095}"/>
              </a:ext>
            </a:extLst>
          </p:cNvPr>
          <p:cNvSpPr txBox="1"/>
          <p:nvPr/>
        </p:nvSpPr>
        <p:spPr>
          <a:xfrm>
            <a:off x="1276351" y="5057208"/>
            <a:ext cx="6101442" cy="545662"/>
          </a:xfrm>
          <a:prstGeom prst="rect">
            <a:avLst/>
          </a:prstGeom>
          <a:noFill/>
        </p:spPr>
        <p:txBody>
          <a:bodyPr wrap="square">
            <a:spAutoFit/>
          </a:bodyPr>
          <a:lstStyle/>
          <a:p>
            <a:pPr marL="0" marR="0">
              <a:lnSpc>
                <a:spcPct val="115000"/>
              </a:lnSpc>
              <a:spcAft>
                <a:spcPts val="800"/>
              </a:spcAft>
              <a:buNone/>
            </a:pPr>
            <a:r>
              <a:rPr lang="en-US" sz="2800" kern="100" dirty="0">
                <a:effectLst/>
                <a:latin typeface="Arial" panose="020B0604020202020204" pitchFamily="34" charset="0"/>
                <a:ea typeface="Calibri" panose="020F0502020204030204" pitchFamily="34" charset="0"/>
                <a:cs typeface="Arial" panose="020B0604020202020204" pitchFamily="34" charset="0"/>
              </a:rPr>
              <a:t>🌱 Modern customers expect both</a:t>
            </a:r>
          </a:p>
        </p:txBody>
      </p:sp>
      <p:pic>
        <p:nvPicPr>
          <p:cNvPr id="8" name="Picture 7">
            <a:extLst>
              <a:ext uri="{FF2B5EF4-FFF2-40B4-BE49-F238E27FC236}">
                <a16:creationId xmlns:a16="http://schemas.microsoft.com/office/drawing/2014/main" id="{C9770719-D145-B330-A4CB-9F7FCABF7C2F}"/>
              </a:ext>
            </a:extLst>
          </p:cNvPr>
          <p:cNvPicPr>
            <a:picLocks noChangeAspect="1"/>
          </p:cNvPicPr>
          <p:nvPr/>
        </p:nvPicPr>
        <p:blipFill>
          <a:blip r:embed="rId3"/>
          <a:stretch>
            <a:fillRect/>
          </a:stretch>
        </p:blipFill>
        <p:spPr>
          <a:xfrm>
            <a:off x="7489371" y="1763874"/>
            <a:ext cx="4178206" cy="2252954"/>
          </a:xfrm>
          <a:prstGeom prst="rect">
            <a:avLst/>
          </a:prstGeom>
        </p:spPr>
      </p:pic>
      <p:pic>
        <p:nvPicPr>
          <p:cNvPr id="9" name="Picture 8">
            <a:extLst>
              <a:ext uri="{FF2B5EF4-FFF2-40B4-BE49-F238E27FC236}">
                <a16:creationId xmlns:a16="http://schemas.microsoft.com/office/drawing/2014/main" id="{E4C64B10-2580-A3E4-A96E-8EB555EF51EF}"/>
              </a:ext>
            </a:extLst>
          </p:cNvPr>
          <p:cNvPicPr>
            <a:picLocks noChangeAspect="1"/>
          </p:cNvPicPr>
          <p:nvPr/>
        </p:nvPicPr>
        <p:blipFill>
          <a:blip r:embed="rId4"/>
          <a:stretch>
            <a:fillRect/>
          </a:stretch>
        </p:blipFill>
        <p:spPr>
          <a:xfrm>
            <a:off x="7489371" y="4016828"/>
            <a:ext cx="4178206" cy="2082444"/>
          </a:xfrm>
          <a:prstGeom prst="rect">
            <a:avLst/>
          </a:prstGeom>
        </p:spPr>
      </p:pic>
    </p:spTree>
    <p:extLst>
      <p:ext uri="{BB962C8B-B14F-4D97-AF65-F5344CB8AC3E}">
        <p14:creationId xmlns:p14="http://schemas.microsoft.com/office/powerpoint/2010/main" val="424319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89566-D241-D063-B653-80790B17CCE9}"/>
              </a:ext>
            </a:extLst>
          </p:cNvPr>
          <p:cNvSpPr>
            <a:spLocks noGrp="1"/>
          </p:cNvSpPr>
          <p:nvPr>
            <p:ph type="title"/>
          </p:nvPr>
        </p:nvSpPr>
        <p:spPr>
          <a:xfrm>
            <a:off x="1451579" y="1391655"/>
            <a:ext cx="9603275" cy="462099"/>
          </a:xfrm>
        </p:spPr>
        <p:txBody>
          <a:bodyPr>
            <a:normAutofit fontScale="90000"/>
          </a:bodyPr>
          <a:lstStyle/>
          <a:p>
            <a:pPr marL="0" marR="0" algn="ctr">
              <a:lnSpc>
                <a:spcPct val="115000"/>
              </a:lnSpc>
              <a:spcAft>
                <a:spcPts val="800"/>
              </a:spcAft>
            </a:pPr>
            <a:r>
              <a:rPr lang="en-US" sz="3200" b="1" kern="100" dirty="0">
                <a:effectLst/>
                <a:latin typeface="Calibri" panose="020F0502020204030204" pitchFamily="34" charset="0"/>
                <a:ea typeface="Calibri" panose="020F0502020204030204" pitchFamily="34" charset="0"/>
                <a:cs typeface="Times New Roman" panose="02020603050405020304" pitchFamily="18" charset="0"/>
              </a:rPr>
              <a:t>Market &amp; Competition</a:t>
            </a:r>
            <a:br>
              <a:rPr lang="en-US" sz="32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4" name="Oval 3">
            <a:extLst>
              <a:ext uri="{FF2B5EF4-FFF2-40B4-BE49-F238E27FC236}">
                <a16:creationId xmlns:a16="http://schemas.microsoft.com/office/drawing/2014/main" id="{EDDEE0CF-BB47-D208-DE88-FB778FEC6682}"/>
              </a:ext>
            </a:extLst>
          </p:cNvPr>
          <p:cNvSpPr/>
          <p:nvPr/>
        </p:nvSpPr>
        <p:spPr>
          <a:xfrm>
            <a:off x="609600" y="1855469"/>
            <a:ext cx="2601686" cy="24819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Market</a:t>
            </a:r>
            <a:br>
              <a:rPr lang="en-US" dirty="0"/>
            </a:br>
            <a:r>
              <a:rPr lang="en-US" dirty="0"/>
              <a:t>✔ Growing industry</a:t>
            </a:r>
            <a:br>
              <a:rPr lang="en-US" dirty="0"/>
            </a:br>
            <a:r>
              <a:rPr lang="en-US" dirty="0"/>
              <a:t>✔ High demand</a:t>
            </a:r>
          </a:p>
          <a:p>
            <a:pPr algn="ctr"/>
            <a:endParaRPr lang="en-US" dirty="0"/>
          </a:p>
        </p:txBody>
      </p:sp>
      <p:sp>
        <p:nvSpPr>
          <p:cNvPr id="5" name="Oval 4">
            <a:extLst>
              <a:ext uri="{FF2B5EF4-FFF2-40B4-BE49-F238E27FC236}">
                <a16:creationId xmlns:a16="http://schemas.microsoft.com/office/drawing/2014/main" id="{5069AE99-60BC-05DF-EF21-F9544414D581}"/>
              </a:ext>
            </a:extLst>
          </p:cNvPr>
          <p:cNvSpPr/>
          <p:nvPr/>
        </p:nvSpPr>
        <p:spPr>
          <a:xfrm>
            <a:off x="5747656" y="1855469"/>
            <a:ext cx="2383971" cy="237308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dirty="0">
                <a:solidFill>
                  <a:schemeClr val="tx1"/>
                </a:solidFill>
              </a:rPr>
              <a:t>Competition</a:t>
            </a:r>
            <a:endParaRPr lang="en-US" dirty="0">
              <a:solidFill>
                <a:schemeClr val="tx1"/>
              </a:solidFill>
            </a:endParaRPr>
          </a:p>
          <a:p>
            <a:pPr lvl="0"/>
            <a:r>
              <a:rPr lang="en-US" dirty="0"/>
              <a:t>Local cleaners </a:t>
            </a:r>
          </a:p>
          <a:p>
            <a:pPr lvl="0"/>
            <a:r>
              <a:rPr lang="en-US" dirty="0"/>
              <a:t>Small firms </a:t>
            </a:r>
          </a:p>
          <a:p>
            <a:pPr algn="ctr"/>
            <a:endParaRPr lang="en-US" dirty="0"/>
          </a:p>
        </p:txBody>
      </p:sp>
      <p:sp>
        <p:nvSpPr>
          <p:cNvPr id="6" name="Oval 5">
            <a:extLst>
              <a:ext uri="{FF2B5EF4-FFF2-40B4-BE49-F238E27FC236}">
                <a16:creationId xmlns:a16="http://schemas.microsoft.com/office/drawing/2014/main" id="{6F88A788-5EF4-64A1-3A3A-348749A5099C}"/>
              </a:ext>
            </a:extLst>
          </p:cNvPr>
          <p:cNvSpPr/>
          <p:nvPr/>
        </p:nvSpPr>
        <p:spPr>
          <a:xfrm>
            <a:off x="3292928" y="3877576"/>
            <a:ext cx="2373085" cy="225334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Opportunity</a:t>
            </a:r>
            <a:br>
              <a:rPr lang="en-US" dirty="0"/>
            </a:br>
            <a:r>
              <a:rPr lang="en-US" dirty="0"/>
              <a:t>➡️ Better service + reliability</a:t>
            </a:r>
          </a:p>
          <a:p>
            <a:pPr algn="ctr"/>
            <a:endParaRPr lang="en-US" dirty="0"/>
          </a:p>
        </p:txBody>
      </p:sp>
      <p:sp>
        <p:nvSpPr>
          <p:cNvPr id="8" name="TextBox 7">
            <a:extLst>
              <a:ext uri="{FF2B5EF4-FFF2-40B4-BE49-F238E27FC236}">
                <a16:creationId xmlns:a16="http://schemas.microsoft.com/office/drawing/2014/main" id="{A86AB2DC-D56C-5AB1-A68A-879D80436734}"/>
              </a:ext>
            </a:extLst>
          </p:cNvPr>
          <p:cNvSpPr txBox="1"/>
          <p:nvPr/>
        </p:nvSpPr>
        <p:spPr>
          <a:xfrm>
            <a:off x="3580246" y="3182779"/>
            <a:ext cx="2185307" cy="246221"/>
          </a:xfrm>
          <a:prstGeom prst="rect">
            <a:avLst/>
          </a:prstGeom>
          <a:noFill/>
        </p:spPr>
        <p:txBody>
          <a:bodyPr wrap="square">
            <a:spAutoFit/>
          </a:bodyPr>
          <a:lstStyle/>
          <a:p>
            <a:r>
              <a:rPr kumimoji="0" lang="en-US" sz="1000" b="1" i="0" u="none" strike="noStrike" kern="100" cap="all" spc="0" normalizeH="0" baseline="0" noProof="0" dirty="0">
                <a:ln>
                  <a:noFill/>
                </a:ln>
                <a:solidFill>
                  <a:schemeClr val="accent1"/>
                </a:solidFill>
                <a:effectLst/>
                <a:uLnTx/>
                <a:uFillTx/>
                <a:latin typeface="Calibri" panose="020F0502020204030204" pitchFamily="34" charset="0"/>
                <a:ea typeface="Calibri" panose="020F0502020204030204" pitchFamily="34" charset="0"/>
                <a:cs typeface="Times New Roman" panose="02020603050405020304" pitchFamily="18" charset="0"/>
              </a:rPr>
              <a:t>Market &amp; Competition</a:t>
            </a:r>
            <a:endParaRPr lang="en-US" sz="1000" dirty="0">
              <a:solidFill>
                <a:schemeClr val="accent1"/>
              </a:solidFill>
            </a:endParaRPr>
          </a:p>
        </p:txBody>
      </p:sp>
      <p:pic>
        <p:nvPicPr>
          <p:cNvPr id="9" name="Picture 8">
            <a:extLst>
              <a:ext uri="{FF2B5EF4-FFF2-40B4-BE49-F238E27FC236}">
                <a16:creationId xmlns:a16="http://schemas.microsoft.com/office/drawing/2014/main" id="{1FA6CC5B-6916-467D-34E4-462349DE153A}"/>
              </a:ext>
            </a:extLst>
          </p:cNvPr>
          <p:cNvPicPr>
            <a:picLocks noChangeAspect="1"/>
          </p:cNvPicPr>
          <p:nvPr/>
        </p:nvPicPr>
        <p:blipFill>
          <a:blip r:embed="rId3"/>
          <a:stretch>
            <a:fillRect/>
          </a:stretch>
        </p:blipFill>
        <p:spPr>
          <a:xfrm>
            <a:off x="8213271" y="2163075"/>
            <a:ext cx="3978730" cy="3105611"/>
          </a:xfrm>
          <a:prstGeom prst="rect">
            <a:avLst/>
          </a:prstGeom>
        </p:spPr>
      </p:pic>
    </p:spTree>
    <p:extLst>
      <p:ext uri="{BB962C8B-B14F-4D97-AF65-F5344CB8AC3E}">
        <p14:creationId xmlns:p14="http://schemas.microsoft.com/office/powerpoint/2010/main" val="381198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DB13C-5C24-1919-2173-81AA486435F3}"/>
              </a:ext>
            </a:extLst>
          </p:cNvPr>
          <p:cNvSpPr>
            <a:spLocks noGrp="1"/>
          </p:cNvSpPr>
          <p:nvPr>
            <p:ph type="title"/>
          </p:nvPr>
        </p:nvSpPr>
        <p:spPr>
          <a:xfrm>
            <a:off x="1451579" y="1391655"/>
            <a:ext cx="9603275" cy="462099"/>
          </a:xfrm>
        </p:spPr>
        <p:txBody>
          <a:bodyPr>
            <a:normAutofit fontScale="90000"/>
          </a:bodyPr>
          <a:lstStyle/>
          <a:p>
            <a:pPr algn="ctr"/>
            <a:r>
              <a:rPr lang="en-US" b="1" dirty="0"/>
              <a:t>Marketing Strategy</a:t>
            </a:r>
            <a:endParaRPr lang="en-US" dirty="0"/>
          </a:p>
        </p:txBody>
      </p:sp>
      <p:sp>
        <p:nvSpPr>
          <p:cNvPr id="4" name="Rectangle: Diagonal Corners Snipped 3">
            <a:extLst>
              <a:ext uri="{FF2B5EF4-FFF2-40B4-BE49-F238E27FC236}">
                <a16:creationId xmlns:a16="http://schemas.microsoft.com/office/drawing/2014/main" id="{12F5840C-CA22-788F-8062-B140E9ABF808}"/>
              </a:ext>
            </a:extLst>
          </p:cNvPr>
          <p:cNvSpPr/>
          <p:nvPr/>
        </p:nvSpPr>
        <p:spPr>
          <a:xfrm>
            <a:off x="0" y="1882684"/>
            <a:ext cx="3472543" cy="2100943"/>
          </a:xfrm>
          <a:prstGeom prst="snip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000" b="1" dirty="0">
                <a:solidFill>
                  <a:schemeClr val="tx1"/>
                </a:solidFill>
                <a:latin typeface="Arial" panose="020B0604020202020204" pitchFamily="34" charset="0"/>
                <a:cs typeface="Arial" panose="020B0604020202020204" pitchFamily="34" charset="0"/>
              </a:rPr>
              <a:t>How customers are reached</a:t>
            </a:r>
          </a:p>
          <a:p>
            <a:r>
              <a:rPr lang="en-US" sz="2000" dirty="0">
                <a:latin typeface="Arial" panose="020B0604020202020204" pitchFamily="34" charset="0"/>
                <a:cs typeface="Arial" panose="020B0604020202020204" pitchFamily="34" charset="0"/>
              </a:rPr>
              <a:t>📱 social media</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visibility + engagement</a:t>
            </a:r>
          </a:p>
          <a:p>
            <a:pPr algn="ctr"/>
            <a:endParaRPr lang="en-US" sz="2000" dirty="0">
              <a:latin typeface="Arial" panose="020B0604020202020204" pitchFamily="34" charset="0"/>
              <a:cs typeface="Arial" panose="020B0604020202020204" pitchFamily="34" charset="0"/>
            </a:endParaRPr>
          </a:p>
        </p:txBody>
      </p:sp>
      <p:sp>
        <p:nvSpPr>
          <p:cNvPr id="5" name="Rectangle: Diagonal Corners Snipped 4">
            <a:extLst>
              <a:ext uri="{FF2B5EF4-FFF2-40B4-BE49-F238E27FC236}">
                <a16:creationId xmlns:a16="http://schemas.microsoft.com/office/drawing/2014/main" id="{94C4DD76-9F05-D050-14F7-3CECED2BC3E3}"/>
              </a:ext>
            </a:extLst>
          </p:cNvPr>
          <p:cNvSpPr/>
          <p:nvPr/>
        </p:nvSpPr>
        <p:spPr>
          <a:xfrm>
            <a:off x="3727729" y="1964869"/>
            <a:ext cx="3108500" cy="2100943"/>
          </a:xfrm>
          <a:prstGeom prst="snip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000" b="1" dirty="0">
                <a:solidFill>
                  <a:schemeClr val="tx1"/>
                </a:solidFill>
                <a:latin typeface="Arial" panose="020B0604020202020204" pitchFamily="34" charset="0"/>
                <a:cs typeface="Arial" panose="020B0604020202020204" pitchFamily="34" charset="0"/>
              </a:rPr>
              <a:t>👥 Referrals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trust + loyalty</a:t>
            </a:r>
          </a:p>
          <a:p>
            <a:r>
              <a:rPr lang="en-US" sz="2000" dirty="0">
                <a:latin typeface="Arial" panose="020B0604020202020204" pitchFamily="34" charset="0"/>
                <a:cs typeface="Arial" panose="020B0604020202020204" pitchFamily="34" charset="0"/>
              </a:rPr>
              <a:t>📍 Local promotion</a:t>
            </a:r>
          </a:p>
          <a:p>
            <a:pPr algn="ct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3982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06086-A1B7-37C0-50CB-0AB8E295FCA3}"/>
              </a:ext>
            </a:extLst>
          </p:cNvPr>
          <p:cNvSpPr>
            <a:spLocks noGrp="1"/>
          </p:cNvSpPr>
          <p:nvPr>
            <p:ph type="title"/>
          </p:nvPr>
        </p:nvSpPr>
        <p:spPr>
          <a:xfrm>
            <a:off x="1451579" y="1186543"/>
            <a:ext cx="9603275" cy="667211"/>
          </a:xfrm>
        </p:spPr>
        <p:txBody>
          <a:bodyPr>
            <a:normAutofit fontScale="90000"/>
          </a:bodyPr>
          <a:lstStyle/>
          <a:p>
            <a:pPr marL="0" marR="0" algn="ctr">
              <a:lnSpc>
                <a:spcPct val="115000"/>
              </a:lnSpc>
              <a:spcAft>
                <a:spcPts val="800"/>
              </a:spcAft>
            </a:pPr>
            <a:r>
              <a:rPr lang="en-US" sz="3200" b="1" kern="100" dirty="0">
                <a:effectLst/>
                <a:latin typeface="Calibri" panose="020F0502020204030204" pitchFamily="34" charset="0"/>
                <a:ea typeface="Calibri" panose="020F0502020204030204" pitchFamily="34" charset="0"/>
                <a:cs typeface="Times New Roman" panose="02020603050405020304" pitchFamily="18" charset="0"/>
              </a:rPr>
              <a:t>Financial Overview</a:t>
            </a:r>
            <a:br>
              <a:rPr lang="en-US" sz="32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graphicFrame>
        <p:nvGraphicFramePr>
          <p:cNvPr id="5" name="Table 4">
            <a:extLst>
              <a:ext uri="{FF2B5EF4-FFF2-40B4-BE49-F238E27FC236}">
                <a16:creationId xmlns:a16="http://schemas.microsoft.com/office/drawing/2014/main" id="{CCAE78DA-2B91-C1BC-48A3-951740640CB9}"/>
              </a:ext>
            </a:extLst>
          </p:cNvPr>
          <p:cNvGraphicFramePr>
            <a:graphicFrameLocks noGrp="1"/>
          </p:cNvGraphicFramePr>
          <p:nvPr>
            <p:extLst>
              <p:ext uri="{D42A27DB-BD31-4B8C-83A1-F6EECF244321}">
                <p14:modId xmlns:p14="http://schemas.microsoft.com/office/powerpoint/2010/main" val="528904375"/>
              </p:ext>
            </p:extLst>
          </p:nvPr>
        </p:nvGraphicFramePr>
        <p:xfrm>
          <a:off x="967830" y="2008187"/>
          <a:ext cx="8110856" cy="3016819"/>
        </p:xfrm>
        <a:graphic>
          <a:graphicData uri="http://schemas.openxmlformats.org/drawingml/2006/table">
            <a:tbl>
              <a:tblPr firstRow="1" firstCol="1" bandRow="1">
                <a:tableStyleId>{5C22544A-7EE6-4342-B048-85BDC9FD1C3A}</a:tableStyleId>
              </a:tblPr>
              <a:tblGrid>
                <a:gridCol w="4055428">
                  <a:extLst>
                    <a:ext uri="{9D8B030D-6E8A-4147-A177-3AD203B41FA5}">
                      <a16:colId xmlns:a16="http://schemas.microsoft.com/office/drawing/2014/main" val="407359678"/>
                    </a:ext>
                  </a:extLst>
                </a:gridCol>
                <a:gridCol w="4055428">
                  <a:extLst>
                    <a:ext uri="{9D8B030D-6E8A-4147-A177-3AD203B41FA5}">
                      <a16:colId xmlns:a16="http://schemas.microsoft.com/office/drawing/2014/main" val="1721523400"/>
                    </a:ext>
                  </a:extLst>
                </a:gridCol>
              </a:tblGrid>
              <a:tr h="313199">
                <a:tc>
                  <a:txBody>
                    <a:bodyPr/>
                    <a:lstStyle/>
                    <a:p>
                      <a:pPr marL="0" marR="0">
                        <a:lnSpc>
                          <a:spcPct val="115000"/>
                        </a:lnSpc>
                        <a:spcAft>
                          <a:spcPts val="800"/>
                        </a:spcAft>
                        <a:buNone/>
                      </a:pPr>
                      <a:r>
                        <a:rPr lang="en-US" sz="2000" kern="100" dirty="0">
                          <a:solidFill>
                            <a:schemeClr val="tx1"/>
                          </a:solidFill>
                          <a:effectLst/>
                          <a:latin typeface="Arial" panose="020B0604020202020204" pitchFamily="34" charset="0"/>
                          <a:cs typeface="Arial" panose="020B0604020202020204" pitchFamily="34" charset="0"/>
                        </a:rPr>
                        <a:t>Item</a:t>
                      </a:r>
                      <a:endParaRPr lang="en-US"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2000" kern="100">
                          <a:effectLst/>
                          <a:latin typeface="Arial" panose="020B0604020202020204" pitchFamily="34" charset="0"/>
                          <a:cs typeface="Arial" panose="020B0604020202020204" pitchFamily="34" charset="0"/>
                        </a:rPr>
                        <a:t>Cost (£)</a:t>
                      </a:r>
                      <a:endParaRPr lang="en-US"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70764202"/>
                  </a:ext>
                </a:extLst>
              </a:tr>
              <a:tr h="313199">
                <a:tc>
                  <a:txBody>
                    <a:bodyPr/>
                    <a:lstStyle/>
                    <a:p>
                      <a:pPr marL="0" marR="0">
                        <a:lnSpc>
                          <a:spcPct val="115000"/>
                        </a:lnSpc>
                        <a:spcAft>
                          <a:spcPts val="800"/>
                        </a:spcAft>
                        <a:buNone/>
                      </a:pPr>
                      <a:r>
                        <a:rPr lang="en-US" sz="2000" kern="100">
                          <a:effectLst/>
                          <a:latin typeface="Arial" panose="020B0604020202020204" pitchFamily="34" charset="0"/>
                          <a:cs typeface="Arial" panose="020B0604020202020204" pitchFamily="34" charset="0"/>
                        </a:rPr>
                        <a:t>Vacuum cleaner</a:t>
                      </a:r>
                      <a:endParaRPr lang="en-US"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2000" kern="100">
                          <a:effectLst/>
                          <a:latin typeface="Arial" panose="020B0604020202020204" pitchFamily="34" charset="0"/>
                          <a:cs typeface="Arial" panose="020B0604020202020204" pitchFamily="34" charset="0"/>
                        </a:rPr>
                        <a:t>150</a:t>
                      </a:r>
                      <a:endParaRPr lang="en-US"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74519103"/>
                  </a:ext>
                </a:extLst>
              </a:tr>
              <a:tr h="313199">
                <a:tc>
                  <a:txBody>
                    <a:bodyPr/>
                    <a:lstStyle/>
                    <a:p>
                      <a:pPr marL="0" marR="0">
                        <a:lnSpc>
                          <a:spcPct val="115000"/>
                        </a:lnSpc>
                        <a:spcAft>
                          <a:spcPts val="800"/>
                        </a:spcAft>
                        <a:buNone/>
                      </a:pPr>
                      <a:r>
                        <a:rPr lang="en-US" sz="2000" kern="100">
                          <a:effectLst/>
                          <a:latin typeface="Arial" panose="020B0604020202020204" pitchFamily="34" charset="0"/>
                          <a:cs typeface="Arial" panose="020B0604020202020204" pitchFamily="34" charset="0"/>
                        </a:rPr>
                        <a:t>Cleaning tools and supplies</a:t>
                      </a:r>
                      <a:endParaRPr lang="en-US"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2000" kern="100">
                          <a:effectLst/>
                          <a:latin typeface="Arial" panose="020B0604020202020204" pitchFamily="34" charset="0"/>
                          <a:cs typeface="Arial" panose="020B0604020202020204" pitchFamily="34" charset="0"/>
                        </a:rPr>
                        <a:t>200</a:t>
                      </a:r>
                      <a:endParaRPr lang="en-US"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38336765"/>
                  </a:ext>
                </a:extLst>
              </a:tr>
              <a:tr h="224075">
                <a:tc>
                  <a:txBody>
                    <a:bodyPr/>
                    <a:lstStyle/>
                    <a:p>
                      <a:pPr marL="0" marR="0">
                        <a:lnSpc>
                          <a:spcPct val="115000"/>
                        </a:lnSpc>
                        <a:spcAft>
                          <a:spcPts val="800"/>
                        </a:spcAft>
                        <a:buNone/>
                      </a:pPr>
                      <a:r>
                        <a:rPr lang="en-US" sz="2000" kern="100">
                          <a:effectLst/>
                          <a:latin typeface="Arial" panose="020B0604020202020204" pitchFamily="34" charset="0"/>
                          <a:cs typeface="Arial" panose="020B0604020202020204" pitchFamily="34" charset="0"/>
                        </a:rPr>
                        <a:t>Protective equipment</a:t>
                      </a:r>
                      <a:endParaRPr lang="en-US"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2000" kern="100">
                          <a:effectLst/>
                          <a:latin typeface="Arial" panose="020B0604020202020204" pitchFamily="34" charset="0"/>
                          <a:cs typeface="Arial" panose="020B0604020202020204" pitchFamily="34" charset="0"/>
                        </a:rPr>
                        <a:t>100</a:t>
                      </a:r>
                      <a:endParaRPr lang="en-US"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938505592"/>
                  </a:ext>
                </a:extLst>
              </a:tr>
              <a:tr h="313199">
                <a:tc>
                  <a:txBody>
                    <a:bodyPr/>
                    <a:lstStyle/>
                    <a:p>
                      <a:pPr marL="0" marR="0">
                        <a:lnSpc>
                          <a:spcPct val="115000"/>
                        </a:lnSpc>
                        <a:spcAft>
                          <a:spcPts val="800"/>
                        </a:spcAft>
                        <a:buNone/>
                      </a:pPr>
                      <a:r>
                        <a:rPr lang="en-US" sz="2000" kern="100">
                          <a:effectLst/>
                          <a:latin typeface="Arial" panose="020B0604020202020204" pitchFamily="34" charset="0"/>
                          <a:cs typeface="Arial" panose="020B0604020202020204" pitchFamily="34" charset="0"/>
                        </a:rPr>
                        <a:t>Transport setup</a:t>
                      </a:r>
                      <a:endParaRPr lang="en-US"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2000" kern="100">
                          <a:effectLst/>
                          <a:latin typeface="Arial" panose="020B0604020202020204" pitchFamily="34" charset="0"/>
                          <a:cs typeface="Arial" panose="020B0604020202020204" pitchFamily="34" charset="0"/>
                        </a:rPr>
                        <a:t>200</a:t>
                      </a:r>
                      <a:endParaRPr lang="en-US"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2179299"/>
                  </a:ext>
                </a:extLst>
              </a:tr>
              <a:tr h="313199">
                <a:tc>
                  <a:txBody>
                    <a:bodyPr/>
                    <a:lstStyle/>
                    <a:p>
                      <a:pPr marL="0" marR="0">
                        <a:lnSpc>
                          <a:spcPct val="115000"/>
                        </a:lnSpc>
                        <a:spcAft>
                          <a:spcPts val="800"/>
                        </a:spcAft>
                        <a:buNone/>
                      </a:pPr>
                      <a:r>
                        <a:rPr lang="en-US" sz="2000" kern="100">
                          <a:effectLst/>
                          <a:latin typeface="Arial" panose="020B0604020202020204" pitchFamily="34" charset="0"/>
                          <a:cs typeface="Arial" panose="020B0604020202020204" pitchFamily="34" charset="0"/>
                        </a:rPr>
                        <a:t>Insurance</a:t>
                      </a:r>
                      <a:endParaRPr lang="en-US"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2000" kern="100">
                          <a:effectLst/>
                          <a:latin typeface="Arial" panose="020B0604020202020204" pitchFamily="34" charset="0"/>
                          <a:cs typeface="Arial" panose="020B0604020202020204" pitchFamily="34" charset="0"/>
                        </a:rPr>
                        <a:t>200</a:t>
                      </a:r>
                      <a:endParaRPr lang="en-US"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52482854"/>
                  </a:ext>
                </a:extLst>
              </a:tr>
              <a:tr h="563179">
                <a:tc>
                  <a:txBody>
                    <a:bodyPr/>
                    <a:lstStyle/>
                    <a:p>
                      <a:pPr marL="0" marR="0">
                        <a:lnSpc>
                          <a:spcPct val="115000"/>
                        </a:lnSpc>
                        <a:spcAft>
                          <a:spcPts val="800"/>
                        </a:spcAft>
                        <a:buNone/>
                      </a:pPr>
                      <a:r>
                        <a:rPr lang="en-US" sz="2000" kern="100">
                          <a:effectLst/>
                          <a:latin typeface="Arial" panose="020B0604020202020204" pitchFamily="34" charset="0"/>
                          <a:cs typeface="Arial" panose="020B0604020202020204" pitchFamily="34" charset="0"/>
                        </a:rPr>
                        <a:t>Marketing and branding</a:t>
                      </a:r>
                      <a:endParaRPr lang="en-US"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2000" kern="100">
                          <a:effectLst/>
                          <a:latin typeface="Arial" panose="020B0604020202020204" pitchFamily="34" charset="0"/>
                          <a:cs typeface="Arial" panose="020B0604020202020204" pitchFamily="34" charset="0"/>
                        </a:rPr>
                        <a:t>250</a:t>
                      </a:r>
                      <a:endParaRPr lang="en-US"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382003215"/>
                  </a:ext>
                </a:extLst>
              </a:tr>
              <a:tr h="244930">
                <a:tc>
                  <a:txBody>
                    <a:bodyPr/>
                    <a:lstStyle/>
                    <a:p>
                      <a:pPr marL="0" marR="0">
                        <a:lnSpc>
                          <a:spcPct val="115000"/>
                        </a:lnSpc>
                        <a:spcAft>
                          <a:spcPts val="800"/>
                        </a:spcAft>
                        <a:buNone/>
                      </a:pPr>
                      <a:r>
                        <a:rPr lang="en-US" sz="2000" b="1" kern="100" dirty="0">
                          <a:solidFill>
                            <a:schemeClr val="tx1"/>
                          </a:solidFill>
                          <a:effectLst/>
                          <a:latin typeface="Arial" panose="020B0604020202020204" pitchFamily="34" charset="0"/>
                          <a:cs typeface="Arial" panose="020B0604020202020204" pitchFamily="34" charset="0"/>
                        </a:rPr>
                        <a:t>Total Startup Cost</a:t>
                      </a:r>
                      <a:endParaRPr lang="en-US" sz="2000" b="1"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2000" kern="100" dirty="0">
                          <a:effectLst/>
                          <a:latin typeface="Arial" panose="020B0604020202020204" pitchFamily="34" charset="0"/>
                          <a:cs typeface="Arial" panose="020B0604020202020204" pitchFamily="34" charset="0"/>
                        </a:rPr>
                        <a:t>1,100</a:t>
                      </a:r>
                      <a:endParaRPr lang="en-US" sz="2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266302576"/>
                  </a:ext>
                </a:extLst>
              </a:tr>
            </a:tbl>
          </a:graphicData>
        </a:graphic>
      </p:graphicFrame>
      <p:sp>
        <p:nvSpPr>
          <p:cNvPr id="7" name="TextBox 6">
            <a:extLst>
              <a:ext uri="{FF2B5EF4-FFF2-40B4-BE49-F238E27FC236}">
                <a16:creationId xmlns:a16="http://schemas.microsoft.com/office/drawing/2014/main" id="{E689301B-2072-1B86-4226-36719EF1B240}"/>
              </a:ext>
            </a:extLst>
          </p:cNvPr>
          <p:cNvSpPr txBox="1"/>
          <p:nvPr/>
        </p:nvSpPr>
        <p:spPr>
          <a:xfrm>
            <a:off x="1599201" y="4970972"/>
            <a:ext cx="6101442" cy="545662"/>
          </a:xfrm>
          <a:prstGeom prst="rect">
            <a:avLst/>
          </a:prstGeom>
          <a:noFill/>
        </p:spPr>
        <p:txBody>
          <a:bodyPr wrap="square">
            <a:spAutoFit/>
          </a:bodyPr>
          <a:lstStyle/>
          <a:p>
            <a:pPr marL="0" marR="0">
              <a:lnSpc>
                <a:spcPct val="115000"/>
              </a:lnSpc>
              <a:spcAft>
                <a:spcPts val="800"/>
              </a:spcAft>
              <a:buNone/>
            </a:pPr>
            <a:r>
              <a:rPr lang="en-US" sz="2800" kern="100" dirty="0">
                <a:effectLst/>
                <a:latin typeface="Arial" panose="020B0604020202020204" pitchFamily="34" charset="0"/>
                <a:ea typeface="Calibri" panose="020F0502020204030204" pitchFamily="34" charset="0"/>
                <a:cs typeface="Arial" panose="020B0604020202020204" pitchFamily="34" charset="0"/>
              </a:rPr>
              <a:t>⏱ Break-even: 2–3 months</a:t>
            </a:r>
          </a:p>
        </p:txBody>
      </p:sp>
    </p:spTree>
    <p:extLst>
      <p:ext uri="{BB962C8B-B14F-4D97-AF65-F5344CB8AC3E}">
        <p14:creationId xmlns:p14="http://schemas.microsoft.com/office/powerpoint/2010/main" val="2432470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B75C9-799E-107B-FA76-6F28BCC7D224}"/>
              </a:ext>
            </a:extLst>
          </p:cNvPr>
          <p:cNvSpPr>
            <a:spLocks noGrp="1"/>
          </p:cNvSpPr>
          <p:nvPr>
            <p:ph type="title"/>
          </p:nvPr>
        </p:nvSpPr>
        <p:spPr>
          <a:xfrm>
            <a:off x="1451579" y="1391655"/>
            <a:ext cx="9603275" cy="462099"/>
          </a:xfrm>
        </p:spPr>
        <p:txBody>
          <a:bodyPr>
            <a:normAutofit fontScale="90000"/>
          </a:bodyPr>
          <a:lstStyle/>
          <a:p>
            <a:pPr marL="0" marR="0" algn="ctr">
              <a:lnSpc>
                <a:spcPct val="115000"/>
              </a:lnSpc>
              <a:spcAft>
                <a:spcPts val="800"/>
              </a:spcAft>
            </a:pPr>
            <a:r>
              <a:rPr lang="en-US" sz="3200" b="1" kern="100" dirty="0">
                <a:effectLst/>
                <a:latin typeface="Calibri" panose="020F0502020204030204" pitchFamily="34" charset="0"/>
                <a:ea typeface="Calibri" panose="020F0502020204030204" pitchFamily="34" charset="0"/>
                <a:cs typeface="Times New Roman" panose="02020603050405020304" pitchFamily="18" charset="0"/>
              </a:rPr>
              <a:t>Conclusion</a:t>
            </a:r>
            <a:br>
              <a:rPr lang="en-US" sz="32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5" name="TextBox 4">
            <a:extLst>
              <a:ext uri="{FF2B5EF4-FFF2-40B4-BE49-F238E27FC236}">
                <a16:creationId xmlns:a16="http://schemas.microsoft.com/office/drawing/2014/main" id="{19051894-E133-EB91-1DD8-B11FE5616997}"/>
              </a:ext>
            </a:extLst>
          </p:cNvPr>
          <p:cNvSpPr txBox="1"/>
          <p:nvPr/>
        </p:nvSpPr>
        <p:spPr>
          <a:xfrm>
            <a:off x="786494" y="1936788"/>
            <a:ext cx="6101442" cy="3080780"/>
          </a:xfrm>
          <a:prstGeom prst="rect">
            <a:avLst/>
          </a:prstGeom>
          <a:noFill/>
        </p:spPr>
        <p:txBody>
          <a:bodyPr wrap="square">
            <a:spAutoFit/>
          </a:bodyPr>
          <a:lstStyle/>
          <a:p>
            <a:pPr marL="0" marR="0">
              <a:lnSpc>
                <a:spcPct val="115000"/>
              </a:lnSpc>
              <a:spcAft>
                <a:spcPts val="800"/>
              </a:spcAft>
              <a:buNone/>
            </a:pPr>
            <a:r>
              <a:rPr lang="en-US" sz="3200" kern="100" dirty="0">
                <a:effectLst/>
                <a:latin typeface="Arial" panose="020B0604020202020204" pitchFamily="34" charset="0"/>
                <a:ea typeface="Calibri" panose="020F0502020204030204" pitchFamily="34" charset="0"/>
                <a:cs typeface="Arial" panose="020B0604020202020204" pitchFamily="34" charset="0"/>
              </a:rPr>
              <a:t>✔ Strong demand</a:t>
            </a:r>
            <a:br>
              <a:rPr lang="en-US" sz="3200" kern="100" dirty="0">
                <a:effectLst/>
                <a:latin typeface="Arial" panose="020B0604020202020204" pitchFamily="34" charset="0"/>
                <a:ea typeface="Calibri" panose="020F0502020204030204" pitchFamily="34" charset="0"/>
                <a:cs typeface="Arial" panose="020B0604020202020204" pitchFamily="34" charset="0"/>
              </a:rPr>
            </a:br>
            <a:r>
              <a:rPr lang="en-US" sz="3200" kern="100" dirty="0">
                <a:effectLst/>
                <a:latin typeface="Arial" panose="020B0604020202020204" pitchFamily="34" charset="0"/>
                <a:ea typeface="Calibri" panose="020F0502020204030204" pitchFamily="34" charset="0"/>
                <a:cs typeface="Arial" panose="020B0604020202020204" pitchFamily="34" charset="0"/>
              </a:rPr>
              <a:t>✔ Low startup cost</a:t>
            </a:r>
            <a:br>
              <a:rPr lang="en-US" sz="3200" kern="100" dirty="0">
                <a:effectLst/>
                <a:latin typeface="Arial" panose="020B0604020202020204" pitchFamily="34" charset="0"/>
                <a:ea typeface="Calibri" panose="020F0502020204030204" pitchFamily="34" charset="0"/>
                <a:cs typeface="Arial" panose="020B0604020202020204" pitchFamily="34" charset="0"/>
              </a:rPr>
            </a:br>
            <a:r>
              <a:rPr lang="en-US" sz="3200" kern="100" dirty="0">
                <a:effectLst/>
                <a:latin typeface="Arial" panose="020B0604020202020204" pitchFamily="34" charset="0"/>
                <a:ea typeface="Calibri" panose="020F0502020204030204" pitchFamily="34" charset="0"/>
                <a:cs typeface="Arial" panose="020B0604020202020204" pitchFamily="34" charset="0"/>
              </a:rPr>
              <a:t>✔ Scalable business</a:t>
            </a:r>
          </a:p>
          <a:p>
            <a:pPr marL="0" marR="0">
              <a:lnSpc>
                <a:spcPct val="115000"/>
              </a:lnSpc>
              <a:spcAft>
                <a:spcPts val="800"/>
              </a:spcAft>
              <a:buNone/>
            </a:pPr>
            <a:endParaRPr lang="en-US" sz="32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15000"/>
              </a:lnSpc>
              <a:spcAft>
                <a:spcPts val="800"/>
              </a:spcAft>
              <a:buNone/>
            </a:pPr>
            <a:r>
              <a:rPr lang="en-US" sz="3200" kern="100" dirty="0">
                <a:effectLst/>
                <a:latin typeface="Arial" panose="020B0604020202020204" pitchFamily="34" charset="0"/>
                <a:ea typeface="Calibri" panose="020F0502020204030204" pitchFamily="34" charset="0"/>
                <a:cs typeface="Arial" panose="020B0604020202020204" pitchFamily="34" charset="0"/>
              </a:rPr>
              <a:t>➡️ High growth potential</a:t>
            </a:r>
          </a:p>
        </p:txBody>
      </p:sp>
      <p:pic>
        <p:nvPicPr>
          <p:cNvPr id="6" name="Picture 5">
            <a:extLst>
              <a:ext uri="{FF2B5EF4-FFF2-40B4-BE49-F238E27FC236}">
                <a16:creationId xmlns:a16="http://schemas.microsoft.com/office/drawing/2014/main" id="{5F541916-4931-4121-4B01-8E8D78131E86}"/>
              </a:ext>
            </a:extLst>
          </p:cNvPr>
          <p:cNvPicPr>
            <a:picLocks noChangeAspect="1"/>
          </p:cNvPicPr>
          <p:nvPr/>
        </p:nvPicPr>
        <p:blipFill>
          <a:blip r:embed="rId3"/>
          <a:stretch>
            <a:fillRect/>
          </a:stretch>
        </p:blipFill>
        <p:spPr>
          <a:xfrm>
            <a:off x="6602865" y="1936788"/>
            <a:ext cx="4021592" cy="4021592"/>
          </a:xfrm>
          <a:prstGeom prst="rect">
            <a:avLst/>
          </a:prstGeom>
        </p:spPr>
      </p:pic>
    </p:spTree>
    <p:extLst>
      <p:ext uri="{BB962C8B-B14F-4D97-AF65-F5344CB8AC3E}">
        <p14:creationId xmlns:p14="http://schemas.microsoft.com/office/powerpoint/2010/main" val="3043333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7D606-B230-B4E9-15F4-D4C4EF9EEBA3}"/>
              </a:ext>
            </a:extLst>
          </p:cNvPr>
          <p:cNvSpPr>
            <a:spLocks noGrp="1"/>
          </p:cNvSpPr>
          <p:nvPr>
            <p:ph type="title"/>
          </p:nvPr>
        </p:nvSpPr>
        <p:spPr>
          <a:xfrm>
            <a:off x="1451579" y="1391655"/>
            <a:ext cx="9603275" cy="462099"/>
          </a:xfrm>
        </p:spPr>
        <p:txBody>
          <a:bodyPr>
            <a:normAutofit fontScale="90000"/>
          </a:bodyPr>
          <a:lstStyle/>
          <a:p>
            <a:pPr algn="ctr"/>
            <a:r>
              <a:rPr lang="en-US" b="1" dirty="0"/>
              <a:t>REFERENCE LIST</a:t>
            </a:r>
          </a:p>
        </p:txBody>
      </p:sp>
      <p:sp>
        <p:nvSpPr>
          <p:cNvPr id="3" name="Content Placeholder 2">
            <a:extLst>
              <a:ext uri="{FF2B5EF4-FFF2-40B4-BE49-F238E27FC236}">
                <a16:creationId xmlns:a16="http://schemas.microsoft.com/office/drawing/2014/main" id="{8AA2D439-DAEE-5641-7EDA-3BA41A064DC6}"/>
              </a:ext>
            </a:extLst>
          </p:cNvPr>
          <p:cNvSpPr>
            <a:spLocks noGrp="1"/>
          </p:cNvSpPr>
          <p:nvPr>
            <p:ph idx="1"/>
          </p:nvPr>
        </p:nvSpPr>
        <p:spPr>
          <a:xfrm>
            <a:off x="101751" y="1853754"/>
            <a:ext cx="9603275" cy="3450613"/>
          </a:xfrm>
        </p:spPr>
        <p:txBody>
          <a:bodyPr>
            <a:noAutofit/>
          </a:bodyPr>
          <a:lstStyle/>
          <a:p>
            <a:pPr marL="0" marR="0">
              <a:spcAft>
                <a:spcPts val="1200"/>
              </a:spcAft>
              <a:buNone/>
            </a:pPr>
            <a:r>
              <a:rPr lang="en-US" sz="800" kern="0" dirty="0">
                <a:effectLst/>
                <a:latin typeface="Arial" panose="020B0604020202020204" pitchFamily="34" charset="0"/>
                <a:ea typeface="Times New Roman" panose="02020603050405020304" pitchFamily="18" charset="0"/>
                <a:cs typeface="Arial" panose="020B0604020202020204" pitchFamily="34" charset="0"/>
              </a:rPr>
              <a:t>Demiray, O., </a:t>
            </a:r>
            <a:r>
              <a:rPr lang="en-US" sz="800" kern="0" dirty="0" err="1">
                <a:effectLst/>
                <a:latin typeface="Arial" panose="020B0604020202020204" pitchFamily="34" charset="0"/>
                <a:ea typeface="Times New Roman" panose="02020603050405020304" pitchFamily="18" charset="0"/>
                <a:cs typeface="Arial" panose="020B0604020202020204" pitchFamily="34" charset="0"/>
              </a:rPr>
              <a:t>Tolga</a:t>
            </a:r>
            <a:r>
              <a:rPr lang="en-US" sz="800" kern="0" dirty="0">
                <a:effectLst/>
                <a:latin typeface="Arial" panose="020B0604020202020204" pitchFamily="34" charset="0"/>
                <a:ea typeface="Times New Roman" panose="02020603050405020304" pitchFamily="18" charset="0"/>
                <a:cs typeface="Arial" panose="020B0604020202020204" pitchFamily="34" charset="0"/>
              </a:rPr>
              <a:t>, D. and Yücel, E. (2023). </a:t>
            </a:r>
            <a:r>
              <a:rPr lang="en-US" sz="800" i="1" kern="0" dirty="0">
                <a:effectLst/>
                <a:latin typeface="Arial" panose="020B0604020202020204" pitchFamily="34" charset="0"/>
                <a:ea typeface="Times New Roman" panose="02020603050405020304" pitchFamily="18" charset="0"/>
                <a:cs typeface="Arial" panose="020B0604020202020204" pitchFamily="34" charset="0"/>
              </a:rPr>
              <a:t>An </a:t>
            </a:r>
            <a:r>
              <a:rPr lang="en-US" sz="800" i="1" kern="0" dirty="0" err="1">
                <a:effectLst/>
                <a:latin typeface="Arial" panose="020B0604020202020204" pitchFamily="34" charset="0"/>
                <a:ea typeface="Times New Roman" panose="02020603050405020304" pitchFamily="18" charset="0"/>
                <a:cs typeface="Arial" panose="020B0604020202020204" pitchFamily="34" charset="0"/>
              </a:rPr>
              <a:t>Optimisation</a:t>
            </a:r>
            <a:r>
              <a:rPr lang="en-US" sz="800" i="1" kern="0" dirty="0">
                <a:effectLst/>
                <a:latin typeface="Arial" panose="020B0604020202020204" pitchFamily="34" charset="0"/>
                <a:ea typeface="Times New Roman" panose="02020603050405020304" pitchFamily="18" charset="0"/>
                <a:cs typeface="Arial" panose="020B0604020202020204" pitchFamily="34" charset="0"/>
              </a:rPr>
              <a:t> Framework for a Dynamic Multi-Skill Workforce Scheduling and Routing Problem with Time Windows and </a:t>
            </a:r>
            <a:r>
              <a:rPr lang="en-US" sz="800" i="1" kern="0" dirty="0" err="1">
                <a:effectLst/>
                <a:latin typeface="Arial" panose="020B0604020202020204" pitchFamily="34" charset="0"/>
                <a:ea typeface="Times New Roman" panose="02020603050405020304" pitchFamily="18" charset="0"/>
                <a:cs typeface="Arial" panose="020B0604020202020204" pitchFamily="34" charset="0"/>
              </a:rPr>
              <a:t>Synchronisation</a:t>
            </a:r>
            <a:r>
              <a:rPr lang="en-US" sz="800" i="1" kern="0" dirty="0">
                <a:effectLst/>
                <a:latin typeface="Arial" panose="020B0604020202020204" pitchFamily="34" charset="0"/>
                <a:ea typeface="Times New Roman" panose="02020603050405020304" pitchFamily="18" charset="0"/>
                <a:cs typeface="Arial" panose="020B0604020202020204" pitchFamily="34" charset="0"/>
              </a:rPr>
              <a:t> Constraints</a:t>
            </a:r>
            <a:r>
              <a:rPr lang="en-US" sz="800" kern="0" dirty="0">
                <a:effectLst/>
                <a:latin typeface="Arial" panose="020B0604020202020204" pitchFamily="34" charset="0"/>
                <a:ea typeface="Times New Roman" panose="02020603050405020304" pitchFamily="18" charset="0"/>
                <a:cs typeface="Arial" panose="020B0604020202020204" pitchFamily="34" charset="0"/>
              </a:rPr>
              <a:t>. [online] arXiv.org. Available at: </a:t>
            </a:r>
            <a:r>
              <a:rPr lang="en-US" sz="800" u="sng"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https://arxiv.org/abs/2309.09321</a:t>
            </a:r>
            <a:r>
              <a:rPr lang="en-US" sz="800" kern="0" dirty="0">
                <a:effectLst/>
                <a:latin typeface="Arial" panose="020B0604020202020204" pitchFamily="34" charset="0"/>
                <a:ea typeface="Times New Roman" panose="02020603050405020304" pitchFamily="18" charset="0"/>
                <a:cs typeface="Arial" panose="020B0604020202020204" pitchFamily="34" charset="0"/>
              </a:rPr>
              <a:t>  [Accessed 18 Mar. 2026].</a:t>
            </a:r>
            <a:endParaRPr lang="en-US" sz="800" kern="100" dirty="0">
              <a:effectLst/>
              <a:latin typeface="Arial" panose="020B0604020202020204" pitchFamily="34" charset="0"/>
              <a:ea typeface="Calibri" panose="020F0502020204030204" pitchFamily="34" charset="0"/>
              <a:cs typeface="Arial" panose="020B0604020202020204" pitchFamily="34" charset="0"/>
            </a:endParaRPr>
          </a:p>
          <a:p>
            <a:pPr marL="0" marR="0">
              <a:spcAft>
                <a:spcPts val="1200"/>
              </a:spcAft>
              <a:buNone/>
            </a:pPr>
            <a:r>
              <a:rPr lang="en-US" sz="800" kern="0" dirty="0">
                <a:effectLst/>
                <a:latin typeface="Arial" panose="020B0604020202020204" pitchFamily="34" charset="0"/>
                <a:ea typeface="Times New Roman" panose="02020603050405020304" pitchFamily="18" charset="0"/>
                <a:cs typeface="Arial" panose="020B0604020202020204" pitchFamily="34" charset="0"/>
              </a:rPr>
              <a:t>Ebrahim, M., Bagheri, F., Sawhney, R., Kobza, J.E., Macias, E., </a:t>
            </a:r>
            <a:r>
              <a:rPr lang="en-US" sz="800" kern="0" dirty="0" err="1">
                <a:effectLst/>
                <a:latin typeface="Arial" panose="020B0604020202020204" pitchFamily="34" charset="0"/>
                <a:ea typeface="Times New Roman" panose="02020603050405020304" pitchFamily="18" charset="0"/>
                <a:cs typeface="Arial" panose="020B0604020202020204" pitchFamily="34" charset="0"/>
              </a:rPr>
              <a:t>Hajiaghaei-Keshteli</a:t>
            </a:r>
            <a:r>
              <a:rPr lang="en-US" sz="800" kern="0" dirty="0">
                <a:effectLst/>
                <a:latin typeface="Arial" panose="020B0604020202020204" pitchFamily="34" charset="0"/>
                <a:ea typeface="Times New Roman" panose="02020603050405020304" pitchFamily="18" charset="0"/>
                <a:cs typeface="Arial" panose="020B0604020202020204" pitchFamily="34" charset="0"/>
              </a:rPr>
              <a:t>, M. and </a:t>
            </a:r>
            <a:r>
              <a:rPr lang="en-US" sz="800" kern="0" dirty="0" err="1">
                <a:effectLst/>
                <a:latin typeface="Arial" panose="020B0604020202020204" pitchFamily="34" charset="0"/>
                <a:ea typeface="Times New Roman" panose="02020603050405020304" pitchFamily="18" charset="0"/>
                <a:cs typeface="Arial" panose="020B0604020202020204" pitchFamily="34" charset="0"/>
              </a:rPr>
              <a:t>Mirrielees</a:t>
            </a:r>
            <a:r>
              <a:rPr lang="en-US" sz="800" kern="0" dirty="0">
                <a:effectLst/>
                <a:latin typeface="Arial" panose="020B0604020202020204" pitchFamily="34" charset="0"/>
                <a:ea typeface="Times New Roman" panose="02020603050405020304" pitchFamily="18" charset="0"/>
                <a:cs typeface="Arial" panose="020B0604020202020204" pitchFamily="34" charset="0"/>
              </a:rPr>
              <a:t>, M. (2023). </a:t>
            </a:r>
            <a:r>
              <a:rPr lang="en-US" sz="800" i="1" kern="0" dirty="0">
                <a:effectLst/>
                <a:latin typeface="Arial" panose="020B0604020202020204" pitchFamily="34" charset="0"/>
                <a:ea typeface="Times New Roman" panose="02020603050405020304" pitchFamily="18" charset="0"/>
                <a:cs typeface="Arial" panose="020B0604020202020204" pitchFamily="34" charset="0"/>
              </a:rPr>
              <a:t>Decision Support Framework for Home Health Caregiver Allocation Using Optimally Tuned Spectral Clustering and Genetic Algorithm</a:t>
            </a:r>
            <a:r>
              <a:rPr lang="en-US" sz="800" kern="0" dirty="0">
                <a:effectLst/>
                <a:latin typeface="Arial" panose="020B0604020202020204" pitchFamily="34" charset="0"/>
                <a:ea typeface="Times New Roman" panose="02020603050405020304" pitchFamily="18" charset="0"/>
                <a:cs typeface="Arial" panose="020B0604020202020204" pitchFamily="34" charset="0"/>
              </a:rPr>
              <a:t>. [online] arXiv.org. Available at: </a:t>
            </a:r>
            <a:r>
              <a:rPr lang="en-US" sz="800" u="sng"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https://arxiv.org/abs/2311.00696</a:t>
            </a:r>
            <a:r>
              <a:rPr lang="en-US" sz="800" kern="0" dirty="0">
                <a:effectLst/>
                <a:latin typeface="Arial" panose="020B0604020202020204" pitchFamily="34" charset="0"/>
                <a:ea typeface="Times New Roman" panose="02020603050405020304" pitchFamily="18" charset="0"/>
                <a:cs typeface="Arial" panose="020B0604020202020204" pitchFamily="34" charset="0"/>
              </a:rPr>
              <a:t>. </a:t>
            </a:r>
            <a:endParaRPr lang="en-US" sz="800" kern="100" dirty="0">
              <a:effectLst/>
              <a:latin typeface="Arial" panose="020B0604020202020204" pitchFamily="34" charset="0"/>
              <a:ea typeface="Calibri" panose="020F0502020204030204" pitchFamily="34" charset="0"/>
              <a:cs typeface="Arial" panose="020B0604020202020204" pitchFamily="34" charset="0"/>
            </a:endParaRPr>
          </a:p>
          <a:p>
            <a:pPr marL="0" marR="0">
              <a:spcAft>
                <a:spcPts val="1200"/>
              </a:spcAft>
              <a:buNone/>
            </a:pPr>
            <a:r>
              <a:rPr lang="en-US" sz="800" kern="0" dirty="0">
                <a:effectLst/>
                <a:latin typeface="Arial" panose="020B0604020202020204" pitchFamily="34" charset="0"/>
                <a:ea typeface="Times New Roman" panose="02020603050405020304" pitchFamily="18" charset="0"/>
                <a:cs typeface="Arial" panose="020B0604020202020204" pitchFamily="34" charset="0"/>
              </a:rPr>
              <a:t>Gill, T. (2024). </a:t>
            </a:r>
            <a:r>
              <a:rPr lang="en-US" sz="800" i="1" kern="0" dirty="0">
                <a:effectLst/>
                <a:latin typeface="Arial" panose="020B0604020202020204" pitchFamily="34" charset="0"/>
                <a:ea typeface="Times New Roman" panose="02020603050405020304" pitchFamily="18" charset="0"/>
                <a:cs typeface="Arial" panose="020B0604020202020204" pitchFamily="34" charset="0"/>
              </a:rPr>
              <a:t>Cleaning Industry Sees 11% Revenue Growth (2021–2023)</a:t>
            </a:r>
            <a:r>
              <a:rPr lang="en-US" sz="800" kern="0" dirty="0">
                <a:effectLst/>
                <a:latin typeface="Arial" panose="020B0604020202020204" pitchFamily="34" charset="0"/>
                <a:ea typeface="Times New Roman" panose="02020603050405020304" pitchFamily="18" charset="0"/>
                <a:cs typeface="Arial" panose="020B0604020202020204" pitchFamily="34" charset="0"/>
              </a:rPr>
              <a:t>. [online] Township - Building Services. Available at: </a:t>
            </a:r>
            <a:r>
              <a:rPr lang="en-US" sz="800" u="sng"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https://www.townshipservices.com/the-cleaning-industrys-impressive-growth-an-11-revenue-increase-from-2021-to-2023</a:t>
            </a:r>
            <a:r>
              <a:rPr lang="en-US" sz="800" kern="0" dirty="0">
                <a:effectLst/>
                <a:latin typeface="Arial" panose="020B0604020202020204" pitchFamily="34" charset="0"/>
                <a:ea typeface="Times New Roman" panose="02020603050405020304" pitchFamily="18" charset="0"/>
                <a:cs typeface="Arial" panose="020B0604020202020204" pitchFamily="34" charset="0"/>
              </a:rPr>
              <a:t>  [Accessed 18 Mar. 2026].</a:t>
            </a:r>
            <a:endParaRPr lang="en-US" sz="800" kern="100" dirty="0">
              <a:effectLst/>
              <a:latin typeface="Arial" panose="020B0604020202020204" pitchFamily="34" charset="0"/>
              <a:ea typeface="Calibri" panose="020F0502020204030204" pitchFamily="34" charset="0"/>
              <a:cs typeface="Arial" panose="020B0604020202020204" pitchFamily="34" charset="0"/>
            </a:endParaRPr>
          </a:p>
          <a:p>
            <a:pPr marL="0" marR="0">
              <a:spcAft>
                <a:spcPts val="1200"/>
              </a:spcAft>
              <a:buNone/>
            </a:pPr>
            <a:r>
              <a:rPr lang="en-US" sz="800" kern="0" dirty="0">
                <a:effectLst/>
                <a:latin typeface="Arial" panose="020B0604020202020204" pitchFamily="34" charset="0"/>
                <a:ea typeface="Times New Roman" panose="02020603050405020304" pitchFamily="18" charset="0"/>
                <a:cs typeface="Arial" panose="020B0604020202020204" pitchFamily="34" charset="0"/>
              </a:rPr>
              <a:t>MarketResearch.com (2023). </a:t>
            </a:r>
            <a:r>
              <a:rPr lang="en-US" sz="800" i="1" kern="0" dirty="0">
                <a:effectLst/>
                <a:latin typeface="Arial" panose="020B0604020202020204" pitchFamily="34" charset="0"/>
                <a:ea typeface="Times New Roman" panose="02020603050405020304" pitchFamily="18" charset="0"/>
                <a:cs typeface="Arial" panose="020B0604020202020204" pitchFamily="34" charset="0"/>
              </a:rPr>
              <a:t>Cleaning Services Market Size, Share &amp; Trends Analysis Report By Type (Window Cleaning, Vacuuming, Floor Care), By End-use (Residential, Commercial Spaces), By Region, And Segment Forecasts, 2023 - 2030</a:t>
            </a:r>
            <a:r>
              <a:rPr lang="en-US" sz="800" kern="0" dirty="0">
                <a:effectLst/>
                <a:latin typeface="Arial" panose="020B0604020202020204" pitchFamily="34" charset="0"/>
                <a:ea typeface="Times New Roman" panose="02020603050405020304" pitchFamily="18" charset="0"/>
                <a:cs typeface="Arial" panose="020B0604020202020204" pitchFamily="34" charset="0"/>
              </a:rPr>
              <a:t>. [online] Marketresearch.com. Available at: </a:t>
            </a:r>
            <a:r>
              <a:rPr lang="en-US" sz="800" u="sng"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https://www.marketresearch.com/Grand-View-Research-v4060/Cleaning-Services-Size-Share-Trends-34372766/.V</a:t>
            </a:r>
            <a:r>
              <a:rPr lang="en-US" sz="800" kern="0" dirty="0">
                <a:effectLst/>
                <a:latin typeface="Arial" panose="020B0604020202020204" pitchFamily="34" charset="0"/>
                <a:ea typeface="Times New Roman" panose="02020603050405020304" pitchFamily="18" charset="0"/>
                <a:cs typeface="Arial" panose="020B0604020202020204" pitchFamily="34" charset="0"/>
              </a:rPr>
              <a:t> </a:t>
            </a:r>
            <a:endParaRPr lang="en-US" sz="800" kern="100" dirty="0">
              <a:effectLst/>
              <a:latin typeface="Arial" panose="020B0604020202020204" pitchFamily="34" charset="0"/>
              <a:ea typeface="Calibri" panose="020F0502020204030204" pitchFamily="34" charset="0"/>
              <a:cs typeface="Arial" panose="020B0604020202020204" pitchFamily="34" charset="0"/>
            </a:endParaRPr>
          </a:p>
          <a:p>
            <a:pPr marL="0" marR="0">
              <a:spcAft>
                <a:spcPts val="1200"/>
              </a:spcAft>
              <a:buNone/>
            </a:pPr>
            <a:r>
              <a:rPr lang="en-US" sz="800" kern="0" dirty="0">
                <a:effectLst/>
                <a:latin typeface="Arial" panose="020B0604020202020204" pitchFamily="34" charset="0"/>
                <a:ea typeface="Times New Roman" panose="02020603050405020304" pitchFamily="18" charset="0"/>
                <a:cs typeface="Arial" panose="020B0604020202020204" pitchFamily="34" charset="0"/>
              </a:rPr>
              <a:t>Memmesheimer, R., Overbeck, M., Kral, B., Steffen, L., Behnke, S., Gersch, M. and </a:t>
            </a:r>
            <a:r>
              <a:rPr lang="en-US" sz="800" kern="0" dirty="0" err="1">
                <a:effectLst/>
                <a:latin typeface="Arial" panose="020B0604020202020204" pitchFamily="34" charset="0"/>
                <a:ea typeface="Times New Roman" panose="02020603050405020304" pitchFamily="18" charset="0"/>
                <a:cs typeface="Arial" panose="020B0604020202020204" pitchFamily="34" charset="0"/>
              </a:rPr>
              <a:t>Roennau</a:t>
            </a:r>
            <a:r>
              <a:rPr lang="en-US" sz="800" kern="0" dirty="0">
                <a:effectLst/>
                <a:latin typeface="Arial" panose="020B0604020202020204" pitchFamily="34" charset="0"/>
                <a:ea typeface="Times New Roman" panose="02020603050405020304" pitchFamily="18" charset="0"/>
                <a:cs typeface="Arial" panose="020B0604020202020204" pitchFamily="34" charset="0"/>
              </a:rPr>
              <a:t>, A. (2024). </a:t>
            </a:r>
            <a:r>
              <a:rPr lang="en-US" sz="800" i="1" kern="0" dirty="0">
                <a:effectLst/>
                <a:latin typeface="Arial" panose="020B0604020202020204" pitchFamily="34" charset="0"/>
                <a:ea typeface="Times New Roman" panose="02020603050405020304" pitchFamily="18" charset="0"/>
                <a:cs typeface="Arial" panose="020B0604020202020204" pitchFamily="34" charset="0"/>
              </a:rPr>
              <a:t>Cleaning Robots in Public Spaces: A Survey and Proposal for Benchmarking Based on Stakeholders Interviews</a:t>
            </a:r>
            <a:r>
              <a:rPr lang="en-US" sz="800" kern="0" dirty="0">
                <a:effectLst/>
                <a:latin typeface="Arial" panose="020B0604020202020204" pitchFamily="34" charset="0"/>
                <a:ea typeface="Times New Roman" panose="02020603050405020304" pitchFamily="18" charset="0"/>
                <a:cs typeface="Arial" panose="020B0604020202020204" pitchFamily="34" charset="0"/>
              </a:rPr>
              <a:t>. [online] arXiv.org. Available at: </a:t>
            </a:r>
            <a:r>
              <a:rPr lang="en-US" sz="800" u="sng"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https://arxiv.org/abs/2407.16393</a:t>
            </a:r>
            <a:r>
              <a:rPr lang="en-US" sz="800" kern="0" dirty="0">
                <a:effectLst/>
                <a:latin typeface="Arial" panose="020B0604020202020204" pitchFamily="34" charset="0"/>
                <a:ea typeface="Times New Roman" panose="02020603050405020304" pitchFamily="18" charset="0"/>
                <a:cs typeface="Arial" panose="020B0604020202020204" pitchFamily="34" charset="0"/>
              </a:rPr>
              <a:t>  [Accessed 18 Mar. 2026].</a:t>
            </a:r>
            <a:endParaRPr lang="en-US" sz="800" kern="100" dirty="0">
              <a:effectLst/>
              <a:latin typeface="Arial" panose="020B0604020202020204" pitchFamily="34" charset="0"/>
              <a:ea typeface="Calibri" panose="020F0502020204030204" pitchFamily="34" charset="0"/>
              <a:cs typeface="Arial" panose="020B0604020202020204" pitchFamily="34" charset="0"/>
            </a:endParaRPr>
          </a:p>
          <a:p>
            <a:pPr marL="0" marR="0">
              <a:spcAft>
                <a:spcPts val="1200"/>
              </a:spcAft>
              <a:buNone/>
            </a:pPr>
            <a:r>
              <a:rPr lang="en-US" sz="800" kern="0" dirty="0">
                <a:effectLst/>
                <a:latin typeface="Arial" panose="020B0604020202020204" pitchFamily="34" charset="0"/>
                <a:ea typeface="Times New Roman" panose="02020603050405020304" pitchFamily="18" charset="0"/>
                <a:cs typeface="Arial" panose="020B0604020202020204" pitchFamily="34" charset="0"/>
              </a:rPr>
              <a:t>ResearchDive (2022). </a:t>
            </a:r>
            <a:r>
              <a:rPr lang="en-US" sz="800" i="1" kern="0" dirty="0">
                <a:effectLst/>
                <a:latin typeface="Arial" panose="020B0604020202020204" pitchFamily="34" charset="0"/>
                <a:ea typeface="Times New Roman" panose="02020603050405020304" pitchFamily="18" charset="0"/>
                <a:cs typeface="Arial" panose="020B0604020202020204" pitchFamily="34" charset="0"/>
              </a:rPr>
              <a:t>Cleaning Services Market Size &amp; Industry Analysis|2022 - 2031</a:t>
            </a:r>
            <a:r>
              <a:rPr lang="en-US" sz="800" kern="0" dirty="0">
                <a:effectLst/>
                <a:latin typeface="Arial" panose="020B0604020202020204" pitchFamily="34" charset="0"/>
                <a:ea typeface="Times New Roman" panose="02020603050405020304" pitchFamily="18" charset="0"/>
                <a:cs typeface="Arial" panose="020B0604020202020204" pitchFamily="34" charset="0"/>
              </a:rPr>
              <a:t>. [online] Research Dive. Available at: </a:t>
            </a:r>
            <a:r>
              <a:rPr lang="en-US" sz="800" u="sng"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https://www.researchdive.com/8571/cleaning-services-market</a:t>
            </a:r>
            <a:r>
              <a:rPr lang="en-US" sz="800" kern="0" dirty="0">
                <a:effectLst/>
                <a:latin typeface="Arial" panose="020B0604020202020204" pitchFamily="34" charset="0"/>
                <a:ea typeface="Times New Roman" panose="02020603050405020304" pitchFamily="18" charset="0"/>
                <a:cs typeface="Arial" panose="020B0604020202020204" pitchFamily="34" charset="0"/>
              </a:rPr>
              <a:t>  [Accessed 18 Mar. 2026].</a:t>
            </a:r>
            <a:endParaRPr lang="en-US" sz="800" kern="100" dirty="0">
              <a:effectLst/>
              <a:latin typeface="Arial" panose="020B0604020202020204" pitchFamily="34" charset="0"/>
              <a:ea typeface="Calibri" panose="020F0502020204030204" pitchFamily="34" charset="0"/>
              <a:cs typeface="Arial" panose="020B0604020202020204" pitchFamily="34" charset="0"/>
            </a:endParaRPr>
          </a:p>
          <a:p>
            <a:pPr marL="0" marR="0">
              <a:spcAft>
                <a:spcPts val="1200"/>
              </a:spcAft>
              <a:buNone/>
            </a:pPr>
            <a:r>
              <a:rPr lang="en-US" sz="800" kern="0" dirty="0">
                <a:effectLst/>
                <a:latin typeface="Arial" panose="020B0604020202020204" pitchFamily="34" charset="0"/>
                <a:ea typeface="Times New Roman" panose="02020603050405020304" pitchFamily="18" charset="0"/>
                <a:cs typeface="Arial" panose="020B0604020202020204" pitchFamily="34" charset="0"/>
              </a:rPr>
              <a:t>Sireesha Nanduri, Krishna Srikar </a:t>
            </a:r>
            <a:r>
              <a:rPr lang="en-US" sz="800" kern="0" dirty="0" err="1">
                <a:effectLst/>
                <a:latin typeface="Arial" panose="020B0604020202020204" pitchFamily="34" charset="0"/>
                <a:ea typeface="Times New Roman" panose="02020603050405020304" pitchFamily="18" charset="0"/>
                <a:cs typeface="Arial" panose="020B0604020202020204" pitchFamily="34" charset="0"/>
              </a:rPr>
              <a:t>Wuppala</a:t>
            </a:r>
            <a:r>
              <a:rPr lang="en-US" sz="800" kern="0" dirty="0">
                <a:effectLst/>
                <a:latin typeface="Arial" panose="020B0604020202020204" pitchFamily="34" charset="0"/>
                <a:ea typeface="Times New Roman" panose="02020603050405020304" pitchFamily="18" charset="0"/>
                <a:cs typeface="Arial" panose="020B0604020202020204" pitchFamily="34" charset="0"/>
              </a:rPr>
              <a:t>, Rao, A., Kumari, P., Thakur, P., Catherine, A. and Liya, A. (2024). The Impact of On-Demand Home Service Apps on the Gig Economy A Case Study Analysis. </a:t>
            </a:r>
            <a:r>
              <a:rPr lang="en-US" sz="800" i="1" kern="0" dirty="0">
                <a:effectLst/>
                <a:latin typeface="Arial" panose="020B0604020202020204" pitchFamily="34" charset="0"/>
                <a:ea typeface="Times New Roman" panose="02020603050405020304" pitchFamily="18" charset="0"/>
                <a:cs typeface="Arial" panose="020B0604020202020204" pitchFamily="34" charset="0"/>
              </a:rPr>
              <a:t>International Research Journal Of </a:t>
            </a:r>
            <a:r>
              <a:rPr lang="en-US" sz="800" i="1" kern="0" dirty="0" err="1">
                <a:effectLst/>
                <a:latin typeface="Arial" panose="020B0604020202020204" pitchFamily="34" charset="0"/>
                <a:ea typeface="Times New Roman" panose="02020603050405020304" pitchFamily="18" charset="0"/>
                <a:cs typeface="Arial" panose="020B0604020202020204" pitchFamily="34" charset="0"/>
              </a:rPr>
              <a:t>Modernisation</a:t>
            </a:r>
            <a:r>
              <a:rPr lang="en-US" sz="800" i="1" kern="0" dirty="0">
                <a:effectLst/>
                <a:latin typeface="Arial" panose="020B0604020202020204" pitchFamily="34" charset="0"/>
                <a:ea typeface="Times New Roman" panose="02020603050405020304" pitchFamily="18" charset="0"/>
                <a:cs typeface="Arial" panose="020B0604020202020204" pitchFamily="34" charset="0"/>
              </a:rPr>
              <a:t> In Engineering Technology And Science</a:t>
            </a:r>
            <a:r>
              <a:rPr lang="en-US" sz="800" kern="0" dirty="0">
                <a:effectLst/>
                <a:latin typeface="Arial" panose="020B0604020202020204" pitchFamily="34" charset="0"/>
                <a:ea typeface="Times New Roman" panose="02020603050405020304" pitchFamily="18" charset="0"/>
                <a:cs typeface="Arial" panose="020B0604020202020204" pitchFamily="34" charset="0"/>
              </a:rPr>
              <a:t>. doi: </a:t>
            </a:r>
            <a:r>
              <a:rPr lang="en-US" sz="800" u="sng"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https://doi.org/10.56726/irjmets59470</a:t>
            </a:r>
            <a:r>
              <a:rPr lang="en-US" sz="800" kern="0" dirty="0">
                <a:effectLst/>
                <a:latin typeface="Arial" panose="020B0604020202020204" pitchFamily="34" charset="0"/>
                <a:ea typeface="Times New Roman" panose="02020603050405020304" pitchFamily="18" charset="0"/>
                <a:cs typeface="Arial" panose="020B0604020202020204" pitchFamily="34" charset="0"/>
              </a:rPr>
              <a:t>. </a:t>
            </a:r>
            <a:endParaRPr lang="en-US" sz="800" kern="100" dirty="0">
              <a:effectLst/>
              <a:latin typeface="Arial" panose="020B0604020202020204" pitchFamily="34" charset="0"/>
              <a:ea typeface="Calibri" panose="020F0502020204030204" pitchFamily="34" charset="0"/>
              <a:cs typeface="Arial" panose="020B0604020202020204" pitchFamily="34" charset="0"/>
            </a:endParaRPr>
          </a:p>
          <a:p>
            <a:pPr marL="0" marR="0">
              <a:spcAft>
                <a:spcPts val="1200"/>
              </a:spcAft>
              <a:buNone/>
            </a:pPr>
            <a:r>
              <a:rPr lang="en-US" sz="800" kern="0" dirty="0">
                <a:effectLst/>
                <a:latin typeface="Arial" panose="020B0604020202020204" pitchFamily="34" charset="0"/>
                <a:ea typeface="Times New Roman" panose="02020603050405020304" pitchFamily="18" charset="0"/>
                <a:cs typeface="Arial" panose="020B0604020202020204" pitchFamily="34" charset="0"/>
              </a:rPr>
              <a:t>Wang, R., Shehadeh, K.S., Xie, X. and Li, L. (2022). </a:t>
            </a:r>
            <a:r>
              <a:rPr lang="en-US" sz="800" i="1" kern="0" dirty="0">
                <a:effectLst/>
                <a:latin typeface="Arial" panose="020B0604020202020204" pitchFamily="34" charset="0"/>
                <a:ea typeface="Times New Roman" panose="02020603050405020304" pitchFamily="18" charset="0"/>
                <a:cs typeface="Arial" panose="020B0604020202020204" pitchFamily="34" charset="0"/>
              </a:rPr>
              <a:t>Integrated Home Care Staffing and Capacity Planning: Stochastic </a:t>
            </a:r>
            <a:r>
              <a:rPr lang="en-US" sz="800" i="1" kern="0" dirty="0" err="1">
                <a:effectLst/>
                <a:latin typeface="Arial" panose="020B0604020202020204" pitchFamily="34" charset="0"/>
                <a:ea typeface="Times New Roman" panose="02020603050405020304" pitchFamily="18" charset="0"/>
                <a:cs typeface="Arial" panose="020B0604020202020204" pitchFamily="34" charset="0"/>
              </a:rPr>
              <a:t>Optimisation</a:t>
            </a:r>
            <a:r>
              <a:rPr lang="en-US" sz="800" i="1" kern="0" dirty="0">
                <a:effectLst/>
                <a:latin typeface="Arial" panose="020B0604020202020204" pitchFamily="34" charset="0"/>
                <a:ea typeface="Times New Roman" panose="02020603050405020304" pitchFamily="18" charset="0"/>
                <a:cs typeface="Arial" panose="020B0604020202020204" pitchFamily="34" charset="0"/>
              </a:rPr>
              <a:t> Approaches</a:t>
            </a:r>
            <a:r>
              <a:rPr lang="en-US" sz="800" kern="0" dirty="0">
                <a:effectLst/>
                <a:latin typeface="Arial" panose="020B0604020202020204" pitchFamily="34" charset="0"/>
                <a:ea typeface="Times New Roman" panose="02020603050405020304" pitchFamily="18" charset="0"/>
                <a:cs typeface="Arial" panose="020B0604020202020204" pitchFamily="34" charset="0"/>
              </a:rPr>
              <a:t>. [online] arXiv.org. doi: </a:t>
            </a:r>
            <a:r>
              <a:rPr lang="en-US" sz="800" u="sng"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9"/>
              </a:rPr>
              <a:t>https://doi.org/10.48550/arXiv.2203.14430</a:t>
            </a:r>
            <a:r>
              <a:rPr lang="en-US" sz="800" kern="0" dirty="0">
                <a:effectLst/>
                <a:latin typeface="Arial" panose="020B0604020202020204" pitchFamily="34" charset="0"/>
                <a:ea typeface="Times New Roman" panose="02020603050405020304" pitchFamily="18" charset="0"/>
                <a:cs typeface="Arial" panose="020B0604020202020204" pitchFamily="34" charset="0"/>
              </a:rPr>
              <a:t>. </a:t>
            </a:r>
            <a:endParaRPr lang="en-US" sz="800" kern="100" dirty="0">
              <a:effectLst/>
              <a:latin typeface="Arial" panose="020B0604020202020204" pitchFamily="34" charset="0"/>
              <a:ea typeface="Calibri" panose="020F0502020204030204" pitchFamily="34" charset="0"/>
              <a:cs typeface="Arial" panose="020B0604020202020204" pitchFamily="34" charset="0"/>
            </a:endParaRPr>
          </a:p>
          <a:p>
            <a:pPr marL="0" marR="0">
              <a:spcAft>
                <a:spcPts val="800"/>
              </a:spcAft>
              <a:buNone/>
            </a:pPr>
            <a:r>
              <a:rPr lang="en-US" sz="800" kern="100" dirty="0">
                <a:effectLst/>
                <a:latin typeface="Arial" panose="020B0604020202020204" pitchFamily="34" charset="0"/>
                <a:ea typeface="Calibri" panose="020F0502020204030204" pitchFamily="34" charset="0"/>
                <a:cs typeface="Arial" panose="020B0604020202020204" pitchFamily="34" charset="0"/>
              </a:rPr>
              <a:t> </a:t>
            </a:r>
          </a:p>
          <a:p>
            <a:endParaRPr lang="en-US"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59471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135</TotalTime>
  <Words>1879</Words>
  <Application>Microsoft Office PowerPoint</Application>
  <PresentationFormat>Widescreen</PresentationFormat>
  <Paragraphs>110</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Gill Sans MT</vt:lpstr>
      <vt:lpstr>Segoe UI Emoji</vt:lpstr>
      <vt:lpstr>Symbol</vt:lpstr>
      <vt:lpstr>Gallery</vt:lpstr>
      <vt:lpstr>SparkHome Cleaning Service </vt:lpstr>
      <vt:lpstr>Introduction </vt:lpstr>
      <vt:lpstr>Business Idea </vt:lpstr>
      <vt:lpstr>Value Proposition </vt:lpstr>
      <vt:lpstr>Management &amp; Structure </vt:lpstr>
      <vt:lpstr>PESTEL (Social + Economic) </vt:lpstr>
      <vt:lpstr>PESTEL (Technology + Environment) </vt:lpstr>
      <vt:lpstr>Market &amp; Competition </vt:lpstr>
      <vt:lpstr>Marketing Strategy</vt:lpstr>
      <vt:lpstr>Financial Overview </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SparkHome Cleaning Service</dc:title>
  <dc:creator>Parpala Constantin Sebastian</dc:creator>
  <cp:lastModifiedBy>Windows</cp:lastModifiedBy>
  <cp:revision>26</cp:revision>
  <dcterms:created xsi:type="dcterms:W3CDTF">2026-03-21T09:00:57Z</dcterms:created>
  <dcterms:modified xsi:type="dcterms:W3CDTF">2026-03-27T16:11:40Z</dcterms:modified>
</cp:coreProperties>
</file>