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684" autoAdjust="0"/>
  </p:normalViewPr>
  <p:slideViewPr>
    <p:cSldViewPr>
      <p:cViewPr varScale="1">
        <p:scale>
          <a:sx n="100" d="100"/>
          <a:sy n="100" d="100"/>
        </p:scale>
        <p:origin x="-702" y="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44A260-BBA6-40BB-B881-C23B219398EF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9AB643-4CF0-47B0-BCB4-195CD5ED6E5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 eaLnBrk="0" fontAlgn="base" latinLnBrk="0" hangingPunct="0"/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Solution</a:t>
            </a:r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0" fontAlgn="base" latinLnBrk="0" hangingPunct="0"/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Education/training/lobbying by e-business manager to achieve buy-in</a:t>
            </a:r>
          </a:p>
          <a:p>
            <a:pPr rtl="0" eaLnBrk="0" fontAlgn="base" latinLnBrk="0" hangingPunct="0"/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Use monetary incentives and improve working environment</a:t>
            </a:r>
          </a:p>
          <a:p>
            <a:pPr rtl="0" eaLnBrk="0" fontAlgn="base" latinLnBrk="0" hangingPunct="0"/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Appoint experienced project manager and provide support and resources needed. Manager will perform risk management such as this</a:t>
            </a:r>
          </a:p>
          <a:p>
            <a:pPr rtl="0" eaLnBrk="0" fontAlgn="base" latinLnBrk="0" hangingPunct="0"/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Allow sufficient time for volume, performance testing</a:t>
            </a:r>
          </a:p>
          <a:p>
            <a:pPr rtl="0" eaLnBrk="0" fontAlgn="base" latinLnBrk="0" hangingPunct="0"/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Education, training identification of change facilitators amongst staff</a:t>
            </a:r>
          </a:p>
          <a:p>
            <a:pPr rtl="0" eaLnBrk="0" fontAlgn="base" latinLnBrk="0" hangingPunct="0"/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Tackle these issues early on, identify one contact point/manager for each of partnerships</a:t>
            </a:r>
          </a:p>
          <a:p>
            <a:pPr rtl="0" eaLnBrk="0" fontAlgn="base" latinLnBrk="0" hangingPunct="0"/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See solution to delayed implementation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9AB643-4CF0-47B0-BCB4-195CD5ED6E5D}" type="slidenum">
              <a:rPr lang="en-GB" smtClean="0"/>
              <a:t>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D7F-8CA1-412D-BDE5-F1145EA63F47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29DB9-3936-4FCE-918D-310F8A55B5DB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D7F-8CA1-412D-BDE5-F1145EA63F47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29DB9-3936-4FCE-918D-310F8A55B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D7F-8CA1-412D-BDE5-F1145EA63F47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29DB9-3936-4FCE-918D-310F8A55B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D7F-8CA1-412D-BDE5-F1145EA63F47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29DB9-3936-4FCE-918D-310F8A55B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D7F-8CA1-412D-BDE5-F1145EA63F47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29DB9-3936-4FCE-918D-310F8A55B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D7F-8CA1-412D-BDE5-F1145EA63F47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29DB9-3936-4FCE-918D-310F8A55B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D7F-8CA1-412D-BDE5-F1145EA63F47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29DB9-3936-4FCE-918D-310F8A55B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D7F-8CA1-412D-BDE5-F1145EA63F47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29DB9-3936-4FCE-918D-310F8A55B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D7F-8CA1-412D-BDE5-F1145EA63F47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29DB9-3936-4FCE-918D-310F8A55B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D7F-8CA1-412D-BDE5-F1145EA63F47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29DB9-3936-4FCE-918D-310F8A55B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D7F-8CA1-412D-BDE5-F1145EA63F47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29DB9-3936-4FCE-918D-310F8A55B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F0D7F-8CA1-412D-BDE5-F1145EA63F47}" type="datetimeFigureOut">
              <a:rPr lang="en-US" smtClean="0"/>
              <a:t>2/9/2012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29DB9-3936-4FCE-918D-310F8A55B5D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en-car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E-Commerce Development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Key factors in a successful E-Commerce Project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6072206"/>
            <a:ext cx="7829576" cy="5540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1100" dirty="0" smtClean="0"/>
              <a:t>Chaffey(2010)</a:t>
            </a:r>
            <a:endParaRPr lang="en-GB" sz="1100" dirty="0"/>
          </a:p>
        </p:txBody>
      </p:sp>
      <p:pic>
        <p:nvPicPr>
          <p:cNvPr id="4" name="Picture 6" descr="C:\WINDOWS\Desktop\WORK\Chaffey PPT (working)\gif\Fig 10.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7886700" cy="4546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Stages in developing an </a:t>
            </a:r>
            <a:br>
              <a:rPr lang="en-GB" dirty="0" smtClean="0"/>
            </a:br>
            <a:r>
              <a:rPr lang="en-GB" dirty="0" smtClean="0"/>
              <a:t>e-commerce solution</a:t>
            </a:r>
            <a:r>
              <a:rPr lang="en-US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6" descr="C:\WINDOWS\Desktop\WORK\Chaffey PPT (working)\gif\Fig 10.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500174"/>
            <a:ext cx="4384675" cy="50514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Development Schedule</a:t>
            </a:r>
            <a:endParaRPr lang="en-GB" dirty="0"/>
          </a:p>
        </p:txBody>
      </p:sp>
      <p:pic>
        <p:nvPicPr>
          <p:cNvPr id="4" name="Picture 6" descr="C:\WINDOWS\Desktop\WORK\Chaffey PPT (working)\gif\Fig 10.3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357298"/>
            <a:ext cx="6915150" cy="4695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mtClean="0"/>
              <a:t>Organisational structures for </a:t>
            </a:r>
            <a:br>
              <a:rPr lang="en-GB" smtClean="0"/>
            </a:br>
            <a:r>
              <a:rPr lang="en-GB" smtClean="0"/>
              <a:t>e-commerce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14282" y="5929330"/>
            <a:ext cx="8229600" cy="4525963"/>
          </a:xfrm>
        </p:spPr>
        <p:txBody>
          <a:bodyPr/>
          <a:lstStyle/>
          <a:p>
            <a:r>
              <a:rPr lang="en-GB" dirty="0" smtClean="0"/>
              <a:t>Which would you recommend for your business </a:t>
            </a:r>
            <a:r>
              <a:rPr lang="en-GB" smtClean="0"/>
              <a:t>from assignment </a:t>
            </a:r>
            <a:r>
              <a:rPr lang="en-GB" dirty="0" smtClean="0"/>
              <a:t>1?</a:t>
            </a:r>
            <a:endParaRPr lang="en-GB" dirty="0"/>
          </a:p>
        </p:txBody>
      </p:sp>
      <p:graphicFrame>
        <p:nvGraphicFramePr>
          <p:cNvPr id="151689" name="Group 137"/>
          <p:cNvGraphicFramePr>
            <a:graphicFrameLocks noGrp="1"/>
          </p:cNvGraphicFramePr>
          <p:nvPr/>
        </p:nvGraphicFramePr>
        <p:xfrm>
          <a:off x="142844" y="1285860"/>
          <a:ext cx="8520112" cy="4681539"/>
        </p:xfrm>
        <a:graphic>
          <a:graphicData uri="http://schemas.openxmlformats.org/drawingml/2006/table">
            <a:tbl>
              <a:tblPr/>
              <a:tblGrid>
                <a:gridCol w="1952625"/>
                <a:gridCol w="2273300"/>
                <a:gridCol w="2273300"/>
                <a:gridCol w="2020887"/>
              </a:tblGrid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Organizational structure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Circumstances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Advantages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Disadvantages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39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(a) No formal structure for e-commerce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Initial response to e-commerce or poor leadership with no identification of need for change.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Can achieve rapid response to e-commerce service responses (e-mail, phone). Priorities not decided logically. Insufficient resources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Poor quality site in terms of content quality and customer 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63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(b) A separate committee or department manages and coordinates e-commerce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Identification of problem and response in (a)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Coordination and budgeting and resource allocation possible.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May be difficult to get different departments to deliver their input due to other commitments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39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(c) A separate business unit with independent budgets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Internet contribution is sizeable (&gt;20%)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As for (b), but can set own targets and not be constrained by resources. Lower risk option than (d)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Has to respond to corporate strategy. Conflict of interests between department and traditional business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(d) A separate operating company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Major revenue potential or flotation. Need to differentiate from parent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As for (c), but can set strategy independently. Can maximize market potential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High risk if market potential is overestimated due to start-up costs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1685" name="Rectangle 133"/>
          <p:cNvSpPr>
            <a:spLocks noChangeArrowheads="1"/>
          </p:cNvSpPr>
          <p:nvPr/>
        </p:nvSpPr>
        <p:spPr bwMode="auto">
          <a:xfrm>
            <a:off x="0" y="5559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600"/>
              <a:t>Summary of alternative organizational structures for e-commerce suggested in Parsons </a:t>
            </a:r>
            <a:r>
              <a:rPr lang="en-GB" sz="2600" i="1"/>
              <a:t>et al</a:t>
            </a:r>
            <a:r>
              <a:rPr lang="en-GB" sz="2600"/>
              <a:t>. </a:t>
            </a:r>
            <a:endParaRPr lang="en-US" sz="2600"/>
          </a:p>
        </p:txBody>
      </p:sp>
      <p:sp>
        <p:nvSpPr>
          <p:cNvPr id="124932" name="Text Box 4"/>
          <p:cNvSpPr txBox="1">
            <a:spLocks noChangeArrowheads="1"/>
          </p:cNvSpPr>
          <p:nvPr/>
        </p:nvSpPr>
        <p:spPr bwMode="auto">
          <a:xfrm>
            <a:off x="282575" y="5902325"/>
            <a:ext cx="838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Arial" pitchFamily="34" charset="0"/>
                <a:cs typeface="Times New Roman" pitchFamily="18" charset="0"/>
              </a:rPr>
              <a:t> Summary of alternative organizational structures for e-commerce suggested in Parsons et al. </a:t>
            </a:r>
            <a:r>
              <a:rPr lang="en-US" sz="1800" dirty="0" smtClean="0">
                <a:latin typeface="Arial" pitchFamily="34" charset="0"/>
                <a:cs typeface="Times New Roman" pitchFamily="18" charset="0"/>
              </a:rPr>
              <a:t>(2006</a:t>
            </a:r>
            <a:r>
              <a:rPr lang="en-US" sz="1800" dirty="0">
                <a:latin typeface="Arial" pitchFamily="34" charset="0"/>
                <a:cs typeface="Times New Roman" pitchFamily="18" charset="0"/>
              </a:rPr>
              <a:t>)</a:t>
            </a:r>
            <a:r>
              <a:rPr lang="en-US" sz="1800" dirty="0">
                <a:latin typeface="Arial" pitchFamily="34" charset="0"/>
              </a:rPr>
              <a:t> </a:t>
            </a:r>
          </a:p>
        </p:txBody>
      </p:sp>
      <p:pic>
        <p:nvPicPr>
          <p:cNvPr id="124934" name="Picture 6" descr="C:\WINDOWS\Desktop\WORK\Chaffey PPT (working)\gif\Fig 10.5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111375"/>
            <a:ext cx="8597900" cy="3298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09600"/>
            <a:ext cx="8382000" cy="838200"/>
          </a:xfrm>
        </p:spPr>
        <p:txBody>
          <a:bodyPr/>
          <a:lstStyle/>
          <a:p>
            <a:r>
              <a:rPr lang="en-GB" sz="2600" dirty="0" smtClean="0"/>
              <a:t>Identify </a:t>
            </a:r>
            <a:r>
              <a:rPr lang="en-GB" sz="2600" dirty="0"/>
              <a:t>risks for e-business project</a:t>
            </a:r>
            <a:endParaRPr lang="en-US" sz="2600" dirty="0"/>
          </a:p>
        </p:txBody>
      </p:sp>
      <p:graphicFrame>
        <p:nvGraphicFramePr>
          <p:cNvPr id="160984" name="Group 216"/>
          <p:cNvGraphicFramePr>
            <a:graphicFrameLocks noGrp="1"/>
          </p:cNvGraphicFramePr>
          <p:nvPr/>
        </p:nvGraphicFramePr>
        <p:xfrm>
          <a:off x="381000" y="1524000"/>
          <a:ext cx="8382000" cy="4687253"/>
        </p:xfrm>
        <a:graphic>
          <a:graphicData uri="http://schemas.openxmlformats.org/drawingml/2006/table">
            <a:tbl>
              <a:tblPr/>
              <a:tblGrid>
                <a:gridCol w="2325688"/>
                <a:gridCol w="1101725"/>
                <a:gridCol w="1093787"/>
                <a:gridCol w="3860800"/>
              </a:tblGrid>
              <a:tr h="3270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Risk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Probability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Impact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Solution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Insufficient senior management commitment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5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7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High staff turnover/key staff leave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6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5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9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Project milestones not met, overrun budget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8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6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81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Problems with new technology delaying implementation (bugs, speed, compatibility)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8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8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Staff resistance to change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4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4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Problem with integrating with partner’s systems (e.g. customers or suppliers)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6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8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New system fails after changeover (too slow or too many crashes)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9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Template Example: Zen Cart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>
                <a:hlinkClick r:id="rId2"/>
              </a:rPr>
              <a:t>http://www.zen-cart.com/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How much does it cost to use Zen Cart?</a:t>
            </a:r>
          </a:p>
          <a:p>
            <a:pPr>
              <a:buNone/>
            </a:pPr>
            <a:r>
              <a:rPr lang="en-GB" dirty="0" smtClean="0"/>
              <a:t>What skills are needed to customise the template? (see the Wiki)</a:t>
            </a:r>
          </a:p>
          <a:p>
            <a:pPr>
              <a:buNone/>
            </a:pPr>
            <a:r>
              <a:rPr lang="en-GB" dirty="0" smtClean="0"/>
              <a:t>Evaluate an example of the Showcase Shops. </a:t>
            </a:r>
            <a:endParaRPr lang="en-GB" dirty="0"/>
          </a:p>
          <a:p>
            <a:pPr>
              <a:buNone/>
            </a:pPr>
            <a:r>
              <a:rPr lang="en-GB" dirty="0" smtClean="0"/>
              <a:t>Would you recommend a template based system for you business from Assignment 1?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455</Words>
  <Application>Microsoft Office PowerPoint</Application>
  <PresentationFormat>On-screen Show (4:3)</PresentationFormat>
  <Paragraphs>70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E-Commerce Development</vt:lpstr>
      <vt:lpstr>Key factors in a successful E-Commerce Project</vt:lpstr>
      <vt:lpstr>Stages in developing an  e-commerce solution </vt:lpstr>
      <vt:lpstr>Example Development Schedule</vt:lpstr>
      <vt:lpstr>Organisational structures for  e-commerce</vt:lpstr>
      <vt:lpstr>Summary of alternative organizational structures for e-commerce suggested in Parsons et al. </vt:lpstr>
      <vt:lpstr>Identify risks for e-business project</vt:lpstr>
      <vt:lpstr>Template Example: Zen Cart</vt:lpstr>
    </vt:vector>
  </TitlesOfParts>
  <Company>Swansea Metropolitan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E-Commerce Development</dc:title>
  <dc:creator>sc-sm</dc:creator>
  <cp:lastModifiedBy>sc-sm</cp:lastModifiedBy>
  <cp:revision>5</cp:revision>
  <dcterms:created xsi:type="dcterms:W3CDTF">2012-02-09T10:03:26Z</dcterms:created>
  <dcterms:modified xsi:type="dcterms:W3CDTF">2012-02-09T10:41:40Z</dcterms:modified>
</cp:coreProperties>
</file>