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401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Garamond" panose="02020404030301010803" pitchFamily="18" charset="0"/>
      <p:regular r:id="rId17"/>
      <p:bold r:id="rId18"/>
      <p:italic r:id="rId19"/>
    </p:embeddedFont>
    <p:embeddedFont>
      <p:font typeface="Source Sans Pro" panose="020B0503030403020204" pitchFamily="34" charset="0"/>
      <p:regular r:id="rId20"/>
      <p:bold r:id="rId21"/>
      <p:italic r:id="rId22"/>
      <p:boldItalic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200" d="100"/>
          <a:sy n="200" d="100"/>
        </p:scale>
        <p:origin x="156" y="15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ffab0bde49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ffab0bde49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ffab0bde49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1ffab0bde49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Ritz-Carlton is a luxurious hotel brand of the Marriott International and the founder of this company is William B.Johnson (</a:t>
            </a:r>
            <a:r>
              <a:rPr lang="en">
                <a:solidFill>
                  <a:srgbClr val="222222"/>
                </a:solidFill>
                <a:highlight>
                  <a:srgbClr val="FFFFFF"/>
                </a:highlight>
              </a:rPr>
              <a:t>Krismasari </a:t>
            </a:r>
            <a:r>
              <a:rPr lang="en" i="1">
                <a:solidFill>
                  <a:srgbClr val="222222"/>
                </a:solidFill>
                <a:highlight>
                  <a:srgbClr val="FFFFFF"/>
                </a:highlight>
              </a:rPr>
              <a:t>et al</a:t>
            </a:r>
            <a:r>
              <a:rPr lang="en">
                <a:solidFill>
                  <a:srgbClr val="222222"/>
                </a:solidFill>
                <a:highlight>
                  <a:srgbClr val="FFFFFF"/>
                </a:highlight>
              </a:rPr>
              <a:t>., 2020</a:t>
            </a:r>
            <a:r>
              <a:rPr lang="en">
                <a:solidFill>
                  <a:schemeClr val="dk1"/>
                </a:solidFill>
              </a:rPr>
              <a:t>). In this presentation a detailed overview of this luxury hotel brand will be discussed. Apart from this the main consumers of the Ritz-Carlton’s hotel brand will also be addressed in the presentation. Moreover, the scope, role and nature of the guest services &amp; facilities will be discussed in this presentation which is provided by the hotel brand to their customers in the marketplace. Furthermore, the presentation will also address the function and role of the guest services in general terms. The presentation will also express the importance or significance of hospitality as well as how the hotels meet the expectations of their guests.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ffab0bde49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ffab0bde49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Ritz-Carlton is a multinational luxury hotel brand which is fully owned and governed by the Marriott International Inc. The Ritz-Carlton was established in 1983 by William B. Johnson. The main base or headquarter of the company is located in Maryland. The Ritz-Carlton was acquired by the Marriott International Inc in 1998 because of their success in the hospitality sector (</a:t>
            </a:r>
            <a:r>
              <a:rPr lang="en">
                <a:solidFill>
                  <a:srgbClr val="222222"/>
                </a:solidFill>
                <a:highlight>
                  <a:srgbClr val="FFFFFF"/>
                </a:highlight>
              </a:rPr>
              <a:t>Szende </a:t>
            </a:r>
            <a:r>
              <a:rPr lang="en" i="1">
                <a:solidFill>
                  <a:srgbClr val="222222"/>
                </a:solidFill>
                <a:highlight>
                  <a:srgbClr val="FFFFFF"/>
                </a:highlight>
              </a:rPr>
              <a:t>et al.,</a:t>
            </a:r>
            <a:r>
              <a:rPr lang="en">
                <a:solidFill>
                  <a:srgbClr val="222222"/>
                </a:solidFill>
                <a:highlight>
                  <a:srgbClr val="FFFFFF"/>
                </a:highlight>
              </a:rPr>
              <a:t> 2021</a:t>
            </a:r>
            <a:r>
              <a:rPr lang="en">
                <a:solidFill>
                  <a:schemeClr val="dk1"/>
                </a:solidFill>
              </a:rPr>
              <a:t>). For the acquisition of the hotel chain, the topmost management of the Marriott International Inc has paid around </a:t>
            </a:r>
            <a:r>
              <a:rPr lang="en">
                <a:solidFill>
                  <a:schemeClr val="dk1"/>
                </a:solidFill>
                <a:highlight>
                  <a:srgbClr val="FFFFFF"/>
                </a:highlight>
              </a:rPr>
              <a:t>£290 million to the owner of </a:t>
            </a:r>
            <a:r>
              <a:rPr lang="en">
                <a:solidFill>
                  <a:schemeClr val="dk1"/>
                </a:solidFill>
              </a:rPr>
              <a:t>Ritz-Carlton. The company operates in the hospitality sector of the United Kingdom and offers their services and products not only in the UK but on the global scale. The Ritz-Carlton is a subsidiary of Marriott International and the company has more than 107 luxury hotels in different countries of the world including the United Kingdom. At the present market situation, the company is operating in more than 30 countries of the world and in total they have more than 30000 luxury hotel rooms for their customers in their hotels which are situated in different locations of the world (</a:t>
            </a:r>
            <a:r>
              <a:rPr lang="en">
                <a:solidFill>
                  <a:srgbClr val="222222"/>
                </a:solidFill>
                <a:highlight>
                  <a:srgbClr val="FFFFFF"/>
                </a:highlight>
              </a:rPr>
              <a:t>Moodie and Krakow, 2020</a:t>
            </a:r>
            <a:r>
              <a:rPr lang="en">
                <a:solidFill>
                  <a:schemeClr val="dk1"/>
                </a:solidFill>
              </a:rPr>
              <a:t>). Furthermore, the management of the company is planning to add 46 new hotels in their chain for meeting the needs and demands of the customers in the marketplace.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ffab0bde49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ffab0bde49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1ffab0bde49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1ffab0bde49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Ritz-Carlton is one of the luxurious hotel brands in the world as they offer exotic and high quality services and products to their customers in the marketplace. In the current market situation, luxury travel is one of the fastest growing and expanding sectors in the hospitality sector. As the individuals or customers want to experience new and unique things and are ready to pay huge money for that particular product or service. The target customers or the </a:t>
            </a:r>
            <a:r>
              <a:rPr lang="en" b="1" i="1">
                <a:solidFill>
                  <a:schemeClr val="dk1"/>
                </a:solidFill>
              </a:rPr>
              <a:t>main consumers of the Ritz-Carlton are the upper/middle class people</a:t>
            </a:r>
            <a:r>
              <a:rPr lang="en">
                <a:solidFill>
                  <a:schemeClr val="dk1"/>
                </a:solidFill>
              </a:rPr>
              <a:t> as they are ready to pay high prices for the unique experience which they have not received yet (</a:t>
            </a:r>
            <a:r>
              <a:rPr lang="en">
                <a:solidFill>
                  <a:srgbClr val="222222"/>
                </a:solidFill>
                <a:highlight>
                  <a:srgbClr val="FFFFFF"/>
                </a:highlight>
              </a:rPr>
              <a:t>Dahadi and Yusup, 2020</a:t>
            </a:r>
            <a:r>
              <a:rPr lang="en">
                <a:solidFill>
                  <a:schemeClr val="dk1"/>
                </a:solidFill>
              </a:rPr>
              <a:t>).  The management of Ritz-Carlton offers the highest quality of the services and products to their target customers for meeting their every possible needs and requirements. The customer base of the organisation includes 54% females and 46% males and the primary customers of the company involve businessmen, tourists from other nations, event planners, travellers and so on. The customer service of Ritz-Carlton involves three major elements, the first one is a sincere &amp; warm greeting, and the second one is fulfilling every possible requirement of the customers and at last a fond farewell.  Better customer services and high quality products helps the management of Ritz-Carlton to enhance their customer loyalty and retention (</a:t>
            </a:r>
            <a:r>
              <a:rPr lang="en">
                <a:solidFill>
                  <a:srgbClr val="222222"/>
                </a:solidFill>
                <a:highlight>
                  <a:srgbClr val="FFFFFF"/>
                </a:highlight>
              </a:rPr>
              <a:t>Dewi</a:t>
            </a:r>
            <a:r>
              <a:rPr lang="en" i="1">
                <a:solidFill>
                  <a:srgbClr val="222222"/>
                </a:solidFill>
                <a:highlight>
                  <a:srgbClr val="FFFFFF"/>
                </a:highlight>
              </a:rPr>
              <a:t> et al.</a:t>
            </a:r>
            <a:r>
              <a:rPr lang="en">
                <a:solidFill>
                  <a:srgbClr val="222222"/>
                </a:solidFill>
                <a:highlight>
                  <a:srgbClr val="FFFFFF"/>
                </a:highlight>
              </a:rPr>
              <a:t>, 2022</a:t>
            </a:r>
            <a:r>
              <a:rPr lang="en">
                <a:solidFill>
                  <a:schemeClr val="dk1"/>
                </a:solidFill>
              </a:rPr>
              <a: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1ffab0bde49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1ffab0bde49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 simple terms, the guest facilities &amp; services are the intangible products which are transferred or moved from buyer to seller in the trade of consideration such as money. The </a:t>
            </a:r>
            <a:r>
              <a:rPr lang="en" b="1" i="1">
                <a:solidFill>
                  <a:schemeClr val="dk1"/>
                </a:solidFill>
              </a:rPr>
              <a:t>nature</a:t>
            </a:r>
            <a:r>
              <a:rPr lang="en">
                <a:solidFill>
                  <a:schemeClr val="dk1"/>
                </a:solidFill>
              </a:rPr>
              <a:t> of the guest facilities &amp; services in the hotel industry are discussed below:</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Intangibility: </a:t>
            </a:r>
            <a:r>
              <a:rPr lang="en">
                <a:solidFill>
                  <a:schemeClr val="dk1"/>
                </a:solidFill>
              </a:rPr>
              <a:t>The guest facilities &amp; services are intangible in nature as the services or facilities are not the physical products (</a:t>
            </a:r>
            <a:r>
              <a:rPr lang="en">
                <a:solidFill>
                  <a:srgbClr val="222222"/>
                </a:solidFill>
                <a:highlight>
                  <a:srgbClr val="FFFFFF"/>
                </a:highlight>
              </a:rPr>
              <a:t>Beseng, 2021</a:t>
            </a:r>
            <a:r>
              <a:rPr lang="en">
                <a:solidFill>
                  <a:schemeClr val="dk1"/>
                </a:solidFill>
              </a:rPr>
              <a:t>). This means that the customers cannot see or touch the facilities or services, in spite of this they can feel and experience it to meet their needs and requirements. </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Inconsistency: </a:t>
            </a:r>
            <a:r>
              <a:rPr lang="en">
                <a:solidFill>
                  <a:schemeClr val="dk1"/>
                </a:solidFill>
              </a:rPr>
              <a:t>The guest facilities &amp; services are also inconsistent in nature. There is a change in the quality of the services with the time even if the provider of the service remains the same. In order to deal with this, the management of Ritz-Carlton enhanced the quality of their services and products with the time to meet the needs of the customers (</a:t>
            </a:r>
            <a:r>
              <a:rPr lang="en">
                <a:solidFill>
                  <a:srgbClr val="222222"/>
                </a:solidFill>
                <a:highlight>
                  <a:srgbClr val="FFFFFF"/>
                </a:highlight>
              </a:rPr>
              <a:t>Gao, 2022</a:t>
            </a:r>
            <a:r>
              <a:rPr lang="en">
                <a:solidFill>
                  <a:schemeClr val="dk1"/>
                </a:solidFill>
              </a:rPr>
              <a: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 the hospitality sector, the</a:t>
            </a:r>
            <a:r>
              <a:rPr lang="en" b="1" i="1">
                <a:solidFill>
                  <a:schemeClr val="dk1"/>
                </a:solidFill>
              </a:rPr>
              <a:t> scope</a:t>
            </a:r>
            <a:r>
              <a:rPr lang="en">
                <a:solidFill>
                  <a:schemeClr val="dk1"/>
                </a:solidFill>
              </a:rPr>
              <a:t> of guest facilities &amp; services has a wider range. The management of Ritz-Carlton offers a large variety of guest facilities &amp; services to their customers in the marketplace. The guest facilities &amp; services of the organisation involve the accommodation services, transportation services, laundry services, sports facilities, event venues, spa services, large variety of cuisine and so on for giving the customers an enjoyable and comfortable experience.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1ffab0bde49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1ffab0bde49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major </a:t>
            </a:r>
            <a:r>
              <a:rPr lang="en" b="1" i="1">
                <a:solidFill>
                  <a:schemeClr val="dk1"/>
                </a:solidFill>
              </a:rPr>
              <a:t>role</a:t>
            </a:r>
            <a:r>
              <a:rPr lang="en">
                <a:solidFill>
                  <a:schemeClr val="dk1"/>
                </a:solidFill>
              </a:rPr>
              <a:t> of the guest facilities and services is to give a better and enjoyable experience to the customers during their stay at the hotels of Ritz-Carlton Hotels in the marketplace (</a:t>
            </a:r>
            <a:r>
              <a:rPr lang="en">
                <a:solidFill>
                  <a:srgbClr val="222222"/>
                </a:solidFill>
                <a:highlight>
                  <a:srgbClr val="FFFFFF"/>
                </a:highlight>
              </a:rPr>
              <a:t>Choi</a:t>
            </a:r>
            <a:r>
              <a:rPr lang="en" i="1">
                <a:solidFill>
                  <a:srgbClr val="222222"/>
                </a:solidFill>
                <a:highlight>
                  <a:srgbClr val="FFFFFF"/>
                </a:highlight>
              </a:rPr>
              <a:t> et al.</a:t>
            </a:r>
            <a:r>
              <a:rPr lang="en">
                <a:solidFill>
                  <a:srgbClr val="222222"/>
                </a:solidFill>
                <a:highlight>
                  <a:srgbClr val="FFFFFF"/>
                </a:highlight>
              </a:rPr>
              <a:t>, 2020</a:t>
            </a:r>
            <a:r>
              <a:rPr lang="en">
                <a:solidFill>
                  <a:schemeClr val="dk1"/>
                </a:solidFill>
              </a:rPr>
              <a:t>). With the help of high quality guest facilities and services the managers of Ritz-Carlton offer a memorable experience to their customers and also fulfil their every possible requirements and needs for giving the customers a comfortable and positive experience to the guest.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ffab0bde49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ffab0bde49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1ffab0bde49_0_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1ffab0bde49_0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major function &amp; role of the guest services is to give the highest level of satisfaction to their customers during their stay. With the help of better and high quality guest services, the management of the hotels gives a comfortable and enjoyable experience between the check-in and check-out Interval. The better and high quality guest facilities and services help the administration of the hotels to convert their potential guests into faithful and loyal customers as well as it helps the management to give a positive customer service experience. The higher quality guest services also help the management of the hotels to enhance their conversion rate as well as brand image in the market which in turn help the company to increase their sales volume and customer base. The higher customer base and sales volume will in turn help the management of the company to maximise their net profit margins (</a:t>
            </a:r>
            <a:r>
              <a:rPr lang="en">
                <a:solidFill>
                  <a:srgbClr val="222222"/>
                </a:solidFill>
                <a:highlight>
                  <a:srgbClr val="FFFFFF"/>
                </a:highlight>
              </a:rPr>
              <a:t>Sousa and Alves, 2019</a:t>
            </a:r>
            <a:r>
              <a:rPr lang="en">
                <a:solidFill>
                  <a:schemeClr val="dk1"/>
                </a:solidFill>
              </a:rPr>
              <a:t>). The guest services aids the management of the hotels to provide and ensure flawless, professional, upscale and higher quality of services to the customers for offering them an enjoyable experience which they remember for their whole upcoming life. Laundry services, accommodation services, car rental services, sauna, swimming pools, gym luggage lockers and so on are some of the common guest services which are provided by every luxury hotel in the United Kingdom and these services help the business to offer a pleasant experience to their customers during their stay.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1ffab0bde49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1ffab0bde49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The hospitality sector of a country plays an essential role in the economic development of the nation. The hospitality sector generates a</a:t>
            </a:r>
            <a:r>
              <a:rPr lang="en" b="1" i="1">
                <a:solidFill>
                  <a:schemeClr val="dk1"/>
                </a:solidFill>
              </a:rPr>
              <a:t> large amount of revenue</a:t>
            </a:r>
            <a:r>
              <a:rPr lang="en">
                <a:solidFill>
                  <a:schemeClr val="dk1"/>
                </a:solidFill>
              </a:rPr>
              <a:t> which boosts the economic development of the United Kingdom. The total worth of the hospitality sector of the United Kingdom is more than </a:t>
            </a:r>
            <a:r>
              <a:rPr lang="en">
                <a:solidFill>
                  <a:srgbClr val="202124"/>
                </a:solidFill>
                <a:highlight>
                  <a:srgbClr val="FFFFFF"/>
                </a:highlight>
              </a:rPr>
              <a:t>£234 billion while in 2022; this sector has generated revenue of more than £34 billion (</a:t>
            </a:r>
            <a:r>
              <a:rPr lang="en">
                <a:solidFill>
                  <a:srgbClr val="222222"/>
                </a:solidFill>
                <a:highlight>
                  <a:srgbClr val="FFFFFF"/>
                </a:highlight>
              </a:rPr>
              <a:t>Gao, 2022</a:t>
            </a:r>
            <a:r>
              <a:rPr lang="en">
                <a:solidFill>
                  <a:srgbClr val="202124"/>
                </a:solidFill>
                <a:highlight>
                  <a:srgbClr val="FFFFFF"/>
                </a:highlight>
              </a:rPr>
              <a:t>). The higher amount of revenue has boosted the economic growth of the United Kingdom after the Covid-19 pandemic. Apart from this, the hospitality sector of the United Kingdom creates a large</a:t>
            </a:r>
            <a:r>
              <a:rPr lang="en" b="1" i="1">
                <a:solidFill>
                  <a:srgbClr val="202124"/>
                </a:solidFill>
                <a:highlight>
                  <a:srgbClr val="FFFFFF"/>
                </a:highlight>
              </a:rPr>
              <a:t> number of job opportunities</a:t>
            </a:r>
            <a:r>
              <a:rPr lang="en">
                <a:solidFill>
                  <a:srgbClr val="202124"/>
                </a:solidFill>
                <a:highlight>
                  <a:srgbClr val="FFFFFF"/>
                </a:highlight>
              </a:rPr>
              <a:t> in the country.  As per the stats, the hospitality and tourism sector of the United Kingdom has generated more than 4 million jobs in the country which makes them one of the largest job producers in the country. Furthermore, the hospitality sector of the United Kingdom has also </a:t>
            </a:r>
            <a:r>
              <a:rPr lang="en" b="1" i="1">
                <a:solidFill>
                  <a:srgbClr val="202124"/>
                </a:solidFill>
                <a:highlight>
                  <a:srgbClr val="FFFFFF"/>
                </a:highlight>
              </a:rPr>
              <a:t>helped in the infrastructure development</a:t>
            </a:r>
            <a:r>
              <a:rPr lang="en">
                <a:solidFill>
                  <a:srgbClr val="202124"/>
                </a:solidFill>
                <a:highlight>
                  <a:srgbClr val="FFFFFF"/>
                </a:highlight>
              </a:rPr>
              <a:t> of the nation. The infrastructure development in the country has enhanced or improved the living conditions of the citizens (</a:t>
            </a:r>
            <a:r>
              <a:rPr lang="en">
                <a:solidFill>
                  <a:srgbClr val="222222"/>
                </a:solidFill>
                <a:highlight>
                  <a:srgbClr val="FFFFFF"/>
                </a:highlight>
              </a:rPr>
              <a:t>Szende </a:t>
            </a:r>
            <a:r>
              <a:rPr lang="en" i="1">
                <a:solidFill>
                  <a:srgbClr val="222222"/>
                </a:solidFill>
                <a:highlight>
                  <a:srgbClr val="FFFFFF"/>
                </a:highlight>
              </a:rPr>
              <a:t>et al</a:t>
            </a:r>
            <a:r>
              <a:rPr lang="en">
                <a:solidFill>
                  <a:srgbClr val="222222"/>
                </a:solidFill>
                <a:highlight>
                  <a:srgbClr val="FFFFFF"/>
                </a:highlight>
              </a:rPr>
              <a:t>., 2021</a:t>
            </a:r>
            <a:r>
              <a:rPr lang="en">
                <a:solidFill>
                  <a:srgbClr val="202124"/>
                </a:solidFill>
                <a:highlight>
                  <a:srgbClr val="FFFFFF"/>
                </a:highlight>
              </a:rPr>
              <a:t>). In short, the hospitality sector of the United Kingdom has played an enormous part in the overall growth and development of the nation.</a:t>
            </a:r>
            <a:endParaRPr>
              <a:solidFill>
                <a:srgbClr val="202124"/>
              </a:solidFill>
              <a:highlight>
                <a:srgbClr val="FFFFFF"/>
              </a:highlight>
            </a:endParaRPr>
          </a:p>
          <a:p>
            <a:pPr marL="0" lvl="0" indent="0" algn="l" rtl="0">
              <a:spcBef>
                <a:spcPts val="1200"/>
              </a:spcBef>
              <a:spcAft>
                <a:spcPts val="0"/>
              </a:spcAft>
              <a:buNone/>
            </a:pPr>
            <a:r>
              <a:rPr lang="en">
                <a:solidFill>
                  <a:srgbClr val="202124"/>
                </a:solidFill>
                <a:highlight>
                  <a:srgbClr val="FFFFFF"/>
                </a:highlight>
              </a:rPr>
              <a:t>The major needs and requirements of the guest during their stay at hotels are </a:t>
            </a:r>
            <a:r>
              <a:rPr lang="en" b="1" i="1">
                <a:solidFill>
                  <a:srgbClr val="202124"/>
                </a:solidFill>
                <a:highlight>
                  <a:srgbClr val="FFFFFF"/>
                </a:highlight>
              </a:rPr>
              <a:t>comfort, communication and cleanliness</a:t>
            </a:r>
            <a:r>
              <a:rPr lang="en">
                <a:solidFill>
                  <a:srgbClr val="202124"/>
                </a:solidFill>
                <a:highlight>
                  <a:srgbClr val="FFFFFF"/>
                </a:highlight>
              </a:rPr>
              <a:t>. In order to meet the guest expectations, the management of </a:t>
            </a:r>
            <a:r>
              <a:rPr lang="en">
                <a:solidFill>
                  <a:schemeClr val="dk1"/>
                </a:solidFill>
              </a:rPr>
              <a:t>Ritz-Carlton offers higher quality laundry and room services to meet their cleanliness expectation. Apart from this, the management of Ritz-Carlton keeps staff always available for the guest and also keeps the lines of communication open for meeting the communication expectations of the guest (</a:t>
            </a:r>
            <a:r>
              <a:rPr lang="en">
                <a:solidFill>
                  <a:srgbClr val="222222"/>
                </a:solidFill>
                <a:highlight>
                  <a:srgbClr val="FFFFFF"/>
                </a:highlight>
              </a:rPr>
              <a:t>Koc, 2019</a:t>
            </a:r>
            <a:r>
              <a:rPr lang="en">
                <a:solidFill>
                  <a:schemeClr val="dk1"/>
                </a:solidFill>
              </a:rPr>
              <a:t>). Furthermore, to meet</a:t>
            </a:r>
            <a:r>
              <a:rPr lang="en">
                <a:solidFill>
                  <a:srgbClr val="202124"/>
                </a:solidFill>
                <a:highlight>
                  <a:srgbClr val="FFFFFF"/>
                </a:highlight>
              </a:rPr>
              <a:t> the comfort expectation the management of </a:t>
            </a:r>
            <a:r>
              <a:rPr lang="en">
                <a:solidFill>
                  <a:schemeClr val="dk1"/>
                </a:solidFill>
              </a:rPr>
              <a:t>Ritz-Carlton offers the finest and superior quality of services and products to their guests.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1ffab0bde49_0_1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1ffab0bde49_0_1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In the above presentation, a detailed overview of the Ritz-Carlton is briefly addressed. The main customer or the target consumers of the Ritz-Carlton are also discussed in this presentation. The scope, role and nature of the guest services &amp; facilities are also addressed in the above presentation. The presentation has also discussed the function and role of the guest services. Apart from this, the importance or significance of hospitality is discussed in the presentation and how the Ritz-Carlton meets the expectations of their guests in the marketplace. </a:t>
            </a:r>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ffab0bde49_0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ffab0bde49_0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ffab0bde49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ffab0bde49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2700" y="0"/>
            <a:ext cx="9173370" cy="514216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019299" y="1403349"/>
            <a:ext cx="5111752" cy="1136650"/>
          </a:xfrm>
        </p:spPr>
        <p:txBody>
          <a:bodyPr anchor="b">
            <a:noAutofit/>
          </a:bodyPr>
          <a:lstStyle>
            <a:lvl1pPr algn="ctr">
              <a:defRPr sz="4050">
                <a:effectLst/>
              </a:defRPr>
            </a:lvl1pPr>
          </a:lstStyle>
          <a:p>
            <a:r>
              <a:rPr lang="en-US"/>
              <a:t>Click to edit Master title style</a:t>
            </a:r>
            <a:endParaRPr lang="en-US" dirty="0"/>
          </a:p>
        </p:txBody>
      </p:sp>
      <p:sp>
        <p:nvSpPr>
          <p:cNvPr id="3" name="Subtitle 2"/>
          <p:cNvSpPr>
            <a:spLocks noGrp="1"/>
          </p:cNvSpPr>
          <p:nvPr>
            <p:ph type="subTitle" idx="1"/>
          </p:nvPr>
        </p:nvSpPr>
        <p:spPr>
          <a:xfrm>
            <a:off x="2019299" y="2743198"/>
            <a:ext cx="5111752" cy="990602"/>
          </a:xfrm>
        </p:spPr>
        <p:txBody>
          <a:bodyPr anchor="t">
            <a:normAutofit/>
          </a:bodyPr>
          <a:lstStyle>
            <a:lvl1pPr marL="0" indent="0" algn="ctr">
              <a:buNone/>
              <a:defRPr sz="1575">
                <a:solidFill>
                  <a:schemeClr val="tx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5987425" y="3778247"/>
            <a:ext cx="673100" cy="209550"/>
          </a:xfrm>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a:xfrm>
            <a:off x="2019298" y="3778247"/>
            <a:ext cx="3910976" cy="209550"/>
          </a:xfrm>
        </p:spPr>
        <p:txBody>
          <a:bodyPr/>
          <a:lstStyle/>
          <a:p>
            <a:endParaRPr lang="en-GB"/>
          </a:p>
        </p:txBody>
      </p:sp>
      <p:sp>
        <p:nvSpPr>
          <p:cNvPr id="6" name="Slide Number Placeholder 5"/>
          <p:cNvSpPr>
            <a:spLocks noGrp="1"/>
          </p:cNvSpPr>
          <p:nvPr>
            <p:ph type="sldNum" sz="quarter" idx="12"/>
          </p:nvPr>
        </p:nvSpPr>
        <p:spPr>
          <a:xfrm>
            <a:off x="6717676" y="3778247"/>
            <a:ext cx="413375" cy="209550"/>
          </a:xfrm>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5" name="Straight Connector 14"/>
          <p:cNvCxnSpPr/>
          <p:nvPr/>
        </p:nvCxnSpPr>
        <p:spPr>
          <a:xfrm>
            <a:off x="2019299" y="2641598"/>
            <a:ext cx="5111751"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033158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5847002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11302" y="1314454"/>
            <a:ext cx="6119016" cy="1366886"/>
          </a:xfrm>
        </p:spPr>
        <p:txBody>
          <a:bodyPr anchor="b">
            <a:normAutofit/>
          </a:bodyPr>
          <a:lstStyle>
            <a:lvl1pPr algn="ctr">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1511300" y="2884539"/>
            <a:ext cx="6119018" cy="715910"/>
          </a:xfrm>
        </p:spPr>
        <p:txBody>
          <a:bodyPr anchor="t">
            <a:normAutofit/>
          </a:bodyPr>
          <a:lstStyle>
            <a:lvl1pPr marL="0" indent="0" algn="ctr">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6" name="Straight Connector 15"/>
          <p:cNvCxnSpPr/>
          <p:nvPr/>
        </p:nvCxnSpPr>
        <p:spPr>
          <a:xfrm>
            <a:off x="1509542" y="2782939"/>
            <a:ext cx="612253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793027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73836"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6008" y="1920240"/>
            <a:ext cx="3538728" cy="24825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256130778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1550"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971550"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35503" y="1993900"/>
            <a:ext cx="3538728" cy="432197"/>
          </a:xfrm>
        </p:spPr>
        <p:txBody>
          <a:bodyPr anchor="b">
            <a:noAutofit/>
          </a:bodyPr>
          <a:lstStyle>
            <a:lvl1pPr marL="0" indent="0">
              <a:spcBef>
                <a:spcPts val="504"/>
              </a:spcBef>
              <a:spcAft>
                <a:spcPts val="450"/>
              </a:spcAft>
              <a:buNone/>
              <a:defRPr sz="21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35503" y="2432447"/>
            <a:ext cx="3538728" cy="1974454"/>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564C96-85AE-4637-B665-27F21B5E5BB9}" type="datetimeFigureOut">
              <a:rPr lang="en-GB" smtClean="0"/>
              <a:t>08/02/2023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8" name="Straight Connector 17"/>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379781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564C96-85AE-4637-B665-27F21B5E5BB9}" type="datetimeFigureOut">
              <a:rPr lang="en-GB" smtClean="0"/>
              <a:t>08/02/2023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125952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564C96-85AE-4637-B665-27F21B5E5BB9}" type="datetimeFigureOut">
              <a:rPr lang="en-GB" smtClean="0"/>
              <a:t>08/02/2023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13210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0359" y="1041401"/>
            <a:ext cx="2788841" cy="1028700"/>
          </a:xfrm>
        </p:spPr>
        <p:txBody>
          <a:bodyPr anchor="b">
            <a:normAutofit/>
          </a:bodyPr>
          <a:lstStyle>
            <a:lvl1pPr algn="ctr">
              <a:defRPr sz="1800" b="0"/>
            </a:lvl1pPr>
          </a:lstStyle>
          <a:p>
            <a:r>
              <a:rPr lang="en-US"/>
              <a:t>Click to edit Master title style</a:t>
            </a:r>
            <a:endParaRPr lang="en-US" dirty="0"/>
          </a:p>
        </p:txBody>
      </p:sp>
      <p:sp>
        <p:nvSpPr>
          <p:cNvPr id="3" name="Content Placeholder 2"/>
          <p:cNvSpPr>
            <a:spLocks noGrp="1"/>
          </p:cNvSpPr>
          <p:nvPr>
            <p:ph idx="1"/>
          </p:nvPr>
        </p:nvSpPr>
        <p:spPr>
          <a:xfrm>
            <a:off x="4064001" y="736599"/>
            <a:ext cx="4102100" cy="367030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70359" y="2273299"/>
            <a:ext cx="2788841" cy="1828803"/>
          </a:xfrm>
        </p:spPr>
        <p:txBody>
          <a:bodyPr anchor="t">
            <a:normAutofit/>
          </a:bodyPr>
          <a:lstStyle>
            <a:lvl1pPr marL="0" indent="0" algn="ctr">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6" name="Straight Connector 15"/>
          <p:cNvCxnSpPr/>
          <p:nvPr/>
        </p:nvCxnSpPr>
        <p:spPr>
          <a:xfrm>
            <a:off x="1047127" y="2184400"/>
            <a:ext cx="26358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24648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49" y="1412874"/>
            <a:ext cx="4681362" cy="1028700"/>
          </a:xfrm>
        </p:spPr>
        <p:txBody>
          <a:bodyPr anchor="b">
            <a:normAutofit/>
          </a:bodyPr>
          <a:lstStyle>
            <a:lvl1pPr algn="ctr">
              <a:defRPr sz="21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6071124" y="781050"/>
            <a:ext cx="2297510" cy="35814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49" y="2441574"/>
            <a:ext cx="4681362" cy="1371600"/>
          </a:xfrm>
        </p:spPr>
        <p:txBody>
          <a:bodyPr anchor="t">
            <a:normAutofit/>
          </a:bodyPr>
          <a:lstStyle>
            <a:lvl1pPr marL="0" indent="0" algn="ctr">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32879201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71551" y="3611561"/>
            <a:ext cx="7207250" cy="425054"/>
          </a:xfrm>
        </p:spPr>
        <p:txBody>
          <a:bodyPr anchor="b">
            <a:normAutofit/>
          </a:bodyPr>
          <a:lstStyle>
            <a:lvl1pPr algn="ctr">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1070" y="781050"/>
            <a:ext cx="7579479" cy="2501902"/>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971551" y="4036615"/>
            <a:ext cx="7207250" cy="370284"/>
          </a:xfrm>
        </p:spPr>
        <p:txBody>
          <a:bodyPr>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6564C96-85AE-4637-B665-27F21B5E5BB9}" type="datetimeFigureOut">
              <a:rPr lang="en-GB" smtClean="0"/>
              <a:t>08/02/2023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40896524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77901" y="736599"/>
            <a:ext cx="7194549" cy="2216151"/>
          </a:xfrm>
        </p:spPr>
        <p:txBody>
          <a:bodyPr anchor="ctr">
            <a:normAutofit/>
          </a:bodyPr>
          <a:lstStyle>
            <a:lvl1pPr algn="ctr">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7901" y="3257550"/>
            <a:ext cx="7194549"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5" name="Straight Connector 14"/>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557291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77800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256109" y="2514600"/>
            <a:ext cx="6629402" cy="438150"/>
          </a:xfrm>
        </p:spPr>
        <p:txBody>
          <a:bodyPr anchor="ctr">
            <a:normAutofit/>
          </a:bodyPr>
          <a:lstStyle>
            <a:lvl1pPr marL="0" indent="0" algn="r">
              <a:buFontTx/>
              <a:buNone/>
              <a:defRPr sz="15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971551" y="3257550"/>
            <a:ext cx="7207250" cy="1149350"/>
          </a:xfrm>
        </p:spPr>
        <p:txBody>
          <a:bodyPr anchor="ctr">
            <a:normAutofit/>
          </a:bodyPr>
          <a:lstStyle>
            <a:lvl1pPr marL="0" indent="0" algn="ctr">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4" name="TextBox 13"/>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7950200" y="2120903"/>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19" name="Straight Connector 18"/>
          <p:cNvCxnSpPr/>
          <p:nvPr/>
        </p:nvCxnSpPr>
        <p:spPr>
          <a:xfrm>
            <a:off x="1047127" y="3105149"/>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680756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71552" y="2481436"/>
            <a:ext cx="7207251" cy="1101600"/>
          </a:xfrm>
        </p:spPr>
        <p:txBody>
          <a:bodyPr anchor="b">
            <a:normAutofit/>
          </a:bodyPr>
          <a:lstStyle>
            <a:lvl1pPr algn="l">
              <a:defRPr sz="24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3036"/>
            <a:ext cx="7207251" cy="645300"/>
          </a:xfrm>
        </p:spPr>
        <p:txBody>
          <a:bodyPr anchor="t">
            <a:normAutofit/>
          </a:bodyPr>
          <a:lstStyle>
            <a:lvl1pPr marL="0" indent="0" algn="l">
              <a:buNone/>
              <a:defRPr sz="15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385114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660" y="736599"/>
            <a:ext cx="6972299" cy="1682751"/>
          </a:xfrm>
        </p:spPr>
        <p:txBody>
          <a:bodyPr anchor="ctr">
            <a:normAutofit/>
          </a:bodyPr>
          <a:lstStyle>
            <a:lvl1pPr algn="ctr">
              <a:defRPr sz="24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971551" y="2729484"/>
            <a:ext cx="7207251" cy="665226"/>
          </a:xfrm>
        </p:spPr>
        <p:txBody>
          <a:bodyPr anchor="b">
            <a:normAutofit/>
          </a:bodyPr>
          <a:lstStyle>
            <a:lvl1pPr marL="0" indent="0" algn="l">
              <a:spcBef>
                <a:spcPts val="0"/>
              </a:spcBef>
              <a:buNone/>
              <a:defRPr sz="18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1" y="3397250"/>
            <a:ext cx="7207251" cy="100965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
        <p:nvSpPr>
          <p:cNvPr id="12" name="TextBox 11"/>
          <p:cNvSpPr txBox="1"/>
          <p:nvPr/>
        </p:nvSpPr>
        <p:spPr>
          <a:xfrm>
            <a:off x="646510" y="659971"/>
            <a:ext cx="457200" cy="438582"/>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3" name="TextBox 12"/>
          <p:cNvSpPr txBox="1"/>
          <p:nvPr/>
        </p:nvSpPr>
        <p:spPr>
          <a:xfrm>
            <a:off x="7950200" y="1949446"/>
            <a:ext cx="457200" cy="438582"/>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cxnSp>
        <p:nvCxnSpPr>
          <p:cNvPr id="26" name="Straight Connector 25"/>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968521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971551" y="736599"/>
            <a:ext cx="7207250" cy="1682751"/>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971551" y="2722626"/>
            <a:ext cx="7207251" cy="630936"/>
          </a:xfrm>
        </p:spPr>
        <p:txBody>
          <a:bodyPr anchor="b">
            <a:normAutofit/>
          </a:bodyPr>
          <a:lstStyle>
            <a:lvl1pPr marL="0" indent="0" algn="l">
              <a:spcBef>
                <a:spcPts val="0"/>
              </a:spcBef>
              <a:buNone/>
              <a:defRPr sz="210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971550" y="3352800"/>
            <a:ext cx="7207253" cy="1054100"/>
          </a:xfrm>
        </p:spPr>
        <p:txBody>
          <a:bodyPr anchor="t">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5" name="Straight Connector 14"/>
          <p:cNvCxnSpPr/>
          <p:nvPr/>
        </p:nvCxnSpPr>
        <p:spPr>
          <a:xfrm>
            <a:off x="1047127" y="257175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292452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4" name="Straight Connector 13"/>
          <p:cNvCxnSpPr/>
          <p:nvPr/>
        </p:nvCxnSpPr>
        <p:spPr>
          <a:xfrm>
            <a:off x="1047127" y="1816100"/>
            <a:ext cx="705547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063907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9518" y="736599"/>
            <a:ext cx="1418171" cy="36703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71549" y="736599"/>
            <a:ext cx="5574769" cy="36703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564C96-85AE-4637-B665-27F21B5E5BB9}" type="datetimeFigureOut">
              <a:rPr lang="en-GB" smtClean="0"/>
              <a:t>08/02/2023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cxnSp>
        <p:nvCxnSpPr>
          <p:cNvPr id="14" name="Straight Connector 13"/>
          <p:cNvCxnSpPr/>
          <p:nvPr/>
        </p:nvCxnSpPr>
        <p:spPr>
          <a:xfrm>
            <a:off x="6647918" y="742950"/>
            <a:ext cx="0" cy="36576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114714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1"/>
        <p:cNvGrpSpPr/>
        <p:nvPr/>
      </p:nvGrpSpPr>
      <p:grpSpPr>
        <a:xfrm>
          <a:off x="0" y="0"/>
          <a:ext cx="0" cy="0"/>
          <a:chOff x="0" y="0"/>
          <a:chExt cx="0" cy="0"/>
        </a:xfrm>
      </p:grpSpPr>
      <p:sp>
        <p:nvSpPr>
          <p:cNvPr id="25" name="Google Shape;25;p4"/>
          <p:cNvSpPr txBox="1">
            <a:spLocks noGrp="1"/>
          </p:cNvSpPr>
          <p:nvPr>
            <p:ph type="title"/>
          </p:nvPr>
        </p:nvSpPr>
        <p:spPr>
          <a:xfrm>
            <a:off x="2400250" y="575950"/>
            <a:ext cx="6321600" cy="6354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4"/>
          <p:cNvSpPr txBox="1">
            <a:spLocks noGrp="1"/>
          </p:cNvSpPr>
          <p:nvPr>
            <p:ph type="body" idx="1"/>
          </p:nvPr>
        </p:nvSpPr>
        <p:spPr>
          <a:xfrm>
            <a:off x="2410112" y="1595776"/>
            <a:ext cx="6321600" cy="3002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7" name="Google Shape;27;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3403428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1802" y="0"/>
            <a:ext cx="9172472" cy="5142161"/>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971552" y="736600"/>
            <a:ext cx="7200897" cy="9779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71551" y="1917699"/>
            <a:ext cx="7200897" cy="248920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08126" y="4476750"/>
            <a:ext cx="1200150"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fld id="{46564C96-85AE-4637-B665-27F21B5E5BB9}" type="datetimeFigureOut">
              <a:rPr lang="en-GB" smtClean="0"/>
              <a:t>08/02/2023</a:t>
            </a:fld>
            <a:endParaRPr lang="en-GB"/>
          </a:p>
        </p:txBody>
      </p:sp>
      <p:sp>
        <p:nvSpPr>
          <p:cNvPr id="5" name="Footer Placeholder 4"/>
          <p:cNvSpPr>
            <a:spLocks noGrp="1"/>
          </p:cNvSpPr>
          <p:nvPr>
            <p:ph type="ftr" sz="quarter" idx="3"/>
          </p:nvPr>
        </p:nvSpPr>
        <p:spPr>
          <a:xfrm>
            <a:off x="971551" y="4476750"/>
            <a:ext cx="5479425" cy="209550"/>
          </a:xfrm>
          <a:prstGeom prst="rect">
            <a:avLst/>
          </a:prstGeom>
        </p:spPr>
        <p:txBody>
          <a:bodyPr vert="horz" lIns="91440" tIns="45720" rIns="91440" bIns="45720" rtlCol="0" anchor="ctr"/>
          <a:lstStyle>
            <a:lvl1pPr algn="l">
              <a:defRPr sz="75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765426" y="4476750"/>
            <a:ext cx="407023" cy="209550"/>
          </a:xfrm>
          <a:prstGeom prst="rect">
            <a:avLst/>
          </a:prstGeom>
        </p:spPr>
        <p:txBody>
          <a:bodyPr vert="horz" lIns="91440" tIns="45720" rIns="91440" bIns="45720" rtlCol="0" anchor="ctr"/>
          <a:lstStyle>
            <a:lvl1pPr algn="r">
              <a:defRPr sz="750" b="0" i="0">
                <a:solidFill>
                  <a:schemeClr val="tx1"/>
                </a:solidFill>
                <a:effectLst/>
                <a:latin typeface="+mn-lt"/>
              </a:defRPr>
            </a:lvl1pPr>
          </a:lstStyle>
          <a:p>
            <a:pPr marL="0" lvl="0" indent="0" algn="r" rtl="0">
              <a:spcBef>
                <a:spcPts val="0"/>
              </a:spcBef>
              <a:spcAft>
                <a:spcPts val="0"/>
              </a:spcAft>
              <a:buNone/>
            </a:pPr>
            <a:fld id="{00000000-1234-1234-1234-123412341234}" type="slidenum">
              <a:rPr lang="en" smtClean="0"/>
              <a:pPr marL="0" lvl="0" indent="0" algn="r" rtl="0">
                <a:spcBef>
                  <a:spcPts val="0"/>
                </a:spcBef>
                <a:spcAft>
                  <a:spcPts val="0"/>
                </a:spcAft>
                <a:buNone/>
              </a:pPr>
              <a:t>‹#›</a:t>
            </a:fld>
            <a:endParaRPr lang="en"/>
          </a:p>
        </p:txBody>
      </p:sp>
    </p:spTree>
    <p:extLst>
      <p:ext uri="{BB962C8B-B14F-4D97-AF65-F5344CB8AC3E}">
        <p14:creationId xmlns:p14="http://schemas.microsoft.com/office/powerpoint/2010/main" val="1879256638"/>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 id="2147484030" r:id="rId15"/>
    <p:sldLayoutId id="2147484031" r:id="rId16"/>
    <p:sldLayoutId id="2147484032" r:id="rId17"/>
    <p:sldLayoutId id="2147484033" r:id="rId18"/>
  </p:sldLayoutIdLst>
  <p:hf sldNum="0" hdr="0" ftr="0" dt="0"/>
  <p:txStyles>
    <p:titleStyle>
      <a:lvl1pPr algn="ctr" defTabSz="342900" rtl="0" eaLnBrk="1" latinLnBrk="0" hangingPunct="1">
        <a:spcBef>
          <a:spcPct val="0"/>
        </a:spcBef>
        <a:buNone/>
        <a:defRPr sz="33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accent1"/>
        </a:buClr>
        <a:buSzPct val="115000"/>
        <a:buFont typeface="Arial"/>
        <a:buChar char="•"/>
        <a:defRPr sz="1500" kern="1200" cap="none">
          <a:solidFill>
            <a:schemeClr val="tx1">
              <a:lumMod val="85000"/>
              <a:lumOff val="1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accent1"/>
        </a:buClr>
        <a:buSzPct val="115000"/>
        <a:buFont typeface="Arial"/>
        <a:buChar char="•"/>
        <a:defRPr sz="1350" kern="1200" cap="none">
          <a:solidFill>
            <a:schemeClr val="tx1">
              <a:lumMod val="85000"/>
              <a:lumOff val="1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accent1"/>
        </a:buClr>
        <a:buSzPct val="115000"/>
        <a:buFont typeface="Arial"/>
        <a:buChar char="•"/>
        <a:defRPr sz="1200" kern="1200" cap="none">
          <a:solidFill>
            <a:schemeClr val="tx1">
              <a:lumMod val="85000"/>
              <a:lumOff val="1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accent1"/>
        </a:buClr>
        <a:buSzPct val="115000"/>
        <a:buFont typeface="Arial"/>
        <a:buChar char="•"/>
        <a:defRPr sz="1050" kern="1200" cap="none">
          <a:solidFill>
            <a:schemeClr val="tx1">
              <a:lumMod val="85000"/>
              <a:lumOff val="1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3"/>
          <p:cNvSpPr txBox="1">
            <a:spLocks noGrp="1"/>
          </p:cNvSpPr>
          <p:nvPr>
            <p:ph type="ctrTitle"/>
          </p:nvPr>
        </p:nvSpPr>
        <p:spPr>
          <a:prstGeom prst="rect">
            <a:avLst/>
          </a:prstGeom>
        </p:spPr>
        <p:txBody>
          <a:bodyPr spcFirstLastPara="1" wrap="square" lIns="91425" tIns="91425" rIns="91425" bIns="91425" anchor="t" anchorCtr="0">
            <a:normAutofit fontScale="90000"/>
          </a:bodyPr>
          <a:lstStyle/>
          <a:p>
            <a:pPr marL="0" lvl="0" indent="0" rtl="0">
              <a:spcBef>
                <a:spcPts val="0"/>
              </a:spcBef>
              <a:spcAft>
                <a:spcPts val="0"/>
              </a:spcAft>
              <a:buNone/>
            </a:pPr>
            <a:r>
              <a:rPr lang="en" sz="2700" dirty="0"/>
              <a:t>Hospitality and Guest Service Management</a:t>
            </a:r>
            <a:br>
              <a:rPr lang="en" sz="2700" dirty="0"/>
            </a:br>
            <a:r>
              <a:rPr lang="en" sz="2700" dirty="0"/>
              <a:t>BMIH4003</a:t>
            </a:r>
            <a:br>
              <a:rPr lang="en" dirty="0"/>
            </a:br>
            <a:r>
              <a:rPr lang="en" dirty="0"/>
              <a:t> </a:t>
            </a:r>
            <a:endParaRPr dirty="0"/>
          </a:p>
        </p:txBody>
      </p:sp>
      <p:sp>
        <p:nvSpPr>
          <p:cNvPr id="73" name="Google Shape;73;p13"/>
          <p:cNvSpPr txBox="1">
            <a:spLocks noGrp="1"/>
          </p:cNvSpPr>
          <p:nvPr>
            <p:ph type="subTitle" idx="1"/>
          </p:nvPr>
        </p:nvSpPr>
        <p:spPr>
          <a:prstGeom prst="rect">
            <a:avLst/>
          </a:prstGeom>
        </p:spPr>
        <p:txBody>
          <a:bodyPr spcFirstLastPara="1" wrap="square" lIns="91425" tIns="91425" rIns="91425" bIns="91425" anchor="b" anchorCtr="0">
            <a:normAutofit fontScale="92500" lnSpcReduction="20000"/>
          </a:bodyPr>
          <a:lstStyle/>
          <a:p>
            <a:pPr marL="0" lvl="0" indent="0" algn="l" rtl="0">
              <a:spcBef>
                <a:spcPts val="0"/>
              </a:spcBef>
              <a:spcAft>
                <a:spcPts val="0"/>
              </a:spcAft>
              <a:buNone/>
            </a:pPr>
            <a:r>
              <a:rPr lang="en" sz="2200" dirty="0"/>
              <a:t>Student Name: Darius Raul Condescu</a:t>
            </a:r>
            <a:endParaRPr sz="2200" dirty="0"/>
          </a:p>
          <a:p>
            <a:pPr marL="0" lvl="0" indent="0" algn="l" rtl="0">
              <a:spcBef>
                <a:spcPts val="0"/>
              </a:spcBef>
              <a:spcAft>
                <a:spcPts val="0"/>
              </a:spcAft>
              <a:buNone/>
            </a:pPr>
            <a:r>
              <a:rPr lang="en" sz="2200" dirty="0"/>
              <a:t>Student ID:  </a:t>
            </a:r>
            <a:r>
              <a:rPr lang="en-GB" sz="1600" b="0" i="0" dirty="0">
                <a:solidFill>
                  <a:srgbClr val="333333"/>
                </a:solidFill>
                <a:effectLst/>
                <a:latin typeface="Source Sans Pro" panose="020B0604020202020204" pitchFamily="34" charset="0"/>
              </a:rPr>
              <a:t>2212965</a:t>
            </a:r>
          </a:p>
          <a:p>
            <a:pPr marL="0" lvl="0" indent="0" algn="l" rtl="0">
              <a:spcBef>
                <a:spcPts val="0"/>
              </a:spcBef>
              <a:spcAft>
                <a:spcPts val="0"/>
              </a:spcAft>
              <a:buNone/>
            </a:pPr>
            <a:r>
              <a:rPr lang="en-GB" sz="2200" dirty="0"/>
              <a:t>Tutor: Muhammad Cassamo</a:t>
            </a:r>
          </a:p>
          <a:p>
            <a:pPr marL="0" lvl="0" indent="0" algn="l" rtl="0">
              <a:spcBef>
                <a:spcPts val="0"/>
              </a:spcBef>
              <a:spcAft>
                <a:spcPts val="0"/>
              </a:spcAft>
              <a:buNone/>
            </a:pPr>
            <a:endParaRPr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Table of Contents </a:t>
            </a:r>
            <a:endParaRPr/>
          </a:p>
        </p:txBody>
      </p:sp>
      <p:sp>
        <p:nvSpPr>
          <p:cNvPr id="79" name="Google Shape;79;p14"/>
          <p:cNvSpPr txBox="1">
            <a:spLocks noGrp="1"/>
          </p:cNvSpPr>
          <p:nvPr>
            <p:ph type="body" idx="1"/>
          </p:nvPr>
        </p:nvSpPr>
        <p:spPr>
          <a:xfrm>
            <a:off x="2410112" y="1290976"/>
            <a:ext cx="6321600" cy="3002400"/>
          </a:xfrm>
          <a:prstGeom prst="rect">
            <a:avLst/>
          </a:prstGeom>
        </p:spPr>
        <p:txBody>
          <a:bodyPr spcFirstLastPara="1" wrap="square" lIns="91425" tIns="91425" rIns="91425" bIns="91425" anchor="t" anchorCtr="0">
            <a:normAutofit fontScale="47500" lnSpcReduction="20000"/>
          </a:bodyPr>
          <a:lstStyle/>
          <a:p>
            <a:pPr marL="0" lvl="0" indent="0" algn="l" rtl="0">
              <a:spcBef>
                <a:spcPts val="1200"/>
              </a:spcBef>
              <a:spcAft>
                <a:spcPts val="0"/>
              </a:spcAft>
              <a:buClr>
                <a:schemeClr val="dk2"/>
              </a:buClr>
              <a:buSzPct val="61111"/>
              <a:buFont typeface="Arial"/>
              <a:buNone/>
            </a:pPr>
            <a:r>
              <a:rPr lang="en" dirty="0"/>
              <a:t>Introduction                                                                                                                                                                                 3</a:t>
            </a:r>
            <a:endParaRPr dirty="0"/>
          </a:p>
          <a:p>
            <a:pPr marL="0" lvl="0" indent="0" algn="l" rtl="0">
              <a:spcBef>
                <a:spcPts val="1200"/>
              </a:spcBef>
              <a:spcAft>
                <a:spcPts val="0"/>
              </a:spcAft>
              <a:buClr>
                <a:schemeClr val="dk2"/>
              </a:buClr>
              <a:buSzPct val="61111"/>
              <a:buFont typeface="Arial"/>
              <a:buNone/>
            </a:pPr>
            <a:r>
              <a:rPr lang="en" dirty="0"/>
              <a:t>Chosen hotel brand                                                                                                                                                                      4</a:t>
            </a:r>
            <a:endParaRPr dirty="0"/>
          </a:p>
          <a:p>
            <a:pPr marL="0" lvl="0" indent="0" algn="l" rtl="0">
              <a:spcBef>
                <a:spcPts val="1200"/>
              </a:spcBef>
              <a:spcAft>
                <a:spcPts val="0"/>
              </a:spcAft>
              <a:buClr>
                <a:schemeClr val="dk2"/>
              </a:buClr>
              <a:buSzPct val="61111"/>
              <a:buFont typeface="Arial"/>
              <a:buNone/>
            </a:pPr>
            <a:r>
              <a:rPr lang="en" dirty="0"/>
              <a:t>Main consumers of the brand                                                                                                                                                       6    </a:t>
            </a:r>
            <a:endParaRPr dirty="0"/>
          </a:p>
          <a:p>
            <a:pPr marL="0" lvl="0" indent="0" algn="l" rtl="0">
              <a:spcBef>
                <a:spcPts val="1200"/>
              </a:spcBef>
              <a:spcAft>
                <a:spcPts val="0"/>
              </a:spcAft>
              <a:buClr>
                <a:schemeClr val="dk2"/>
              </a:buClr>
              <a:buSzPct val="61111"/>
              <a:buFont typeface="Arial"/>
              <a:buNone/>
            </a:pPr>
            <a:r>
              <a:rPr lang="en" dirty="0"/>
              <a:t>Outline the nature, scope and role of the guest services and facilities that are provided to these guests by the hotel brand           7                                                                                                                                                                          </a:t>
            </a:r>
            <a:endParaRPr dirty="0"/>
          </a:p>
          <a:p>
            <a:pPr marL="0" lvl="0" indent="0" algn="l" rtl="0">
              <a:spcBef>
                <a:spcPts val="1200"/>
              </a:spcBef>
              <a:spcAft>
                <a:spcPts val="0"/>
              </a:spcAft>
              <a:buClr>
                <a:schemeClr val="dk2"/>
              </a:buClr>
              <a:buSzPct val="61111"/>
              <a:buFont typeface="Arial"/>
              <a:buNone/>
            </a:pPr>
            <a:r>
              <a:rPr lang="en" dirty="0"/>
              <a:t>Explain the need to consider the role and function of guest services in general                                                                            10</a:t>
            </a:r>
            <a:endParaRPr dirty="0"/>
          </a:p>
          <a:p>
            <a:pPr marL="0" lvl="0" indent="0" algn="l" rtl="0">
              <a:spcBef>
                <a:spcPts val="1200"/>
              </a:spcBef>
              <a:spcAft>
                <a:spcPts val="0"/>
              </a:spcAft>
              <a:buClr>
                <a:schemeClr val="dk2"/>
              </a:buClr>
              <a:buSzPct val="61111"/>
              <a:buFont typeface="Arial"/>
              <a:buNone/>
            </a:pPr>
            <a:r>
              <a:rPr lang="en" dirty="0"/>
              <a:t>The importance of hospitality and how hotels meet/exceed guest expectations                                                                           11</a:t>
            </a:r>
            <a:endParaRPr dirty="0"/>
          </a:p>
          <a:p>
            <a:pPr marL="0" lvl="0" indent="0" algn="l" rtl="0">
              <a:spcBef>
                <a:spcPts val="1200"/>
              </a:spcBef>
              <a:spcAft>
                <a:spcPts val="0"/>
              </a:spcAft>
              <a:buClr>
                <a:schemeClr val="dk2"/>
              </a:buClr>
              <a:buSzPct val="61111"/>
              <a:buFont typeface="Arial"/>
              <a:buNone/>
            </a:pPr>
            <a:r>
              <a:rPr lang="en" dirty="0"/>
              <a:t>Conclusion                                                                                                                                                                                   12</a:t>
            </a:r>
            <a:endParaRPr dirty="0"/>
          </a:p>
          <a:p>
            <a:pPr marL="0" lvl="0" indent="0" algn="l" rtl="0">
              <a:spcBef>
                <a:spcPts val="1200"/>
              </a:spcBef>
              <a:spcAft>
                <a:spcPts val="1200"/>
              </a:spcAft>
              <a:buNone/>
            </a:pPr>
            <a:r>
              <a:rPr lang="en" dirty="0"/>
              <a:t>References List                                                                                                                                                                             13</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5"/>
          <p:cNvSpPr txBox="1">
            <a:spLocks noGrp="1"/>
          </p:cNvSpPr>
          <p:nvPr>
            <p:ph type="title"/>
          </p:nvPr>
        </p:nvSpPr>
        <p:spPr>
          <a:xfrm>
            <a:off x="3086050" y="575950"/>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 </a:t>
            </a:r>
            <a:endParaRPr/>
          </a:p>
        </p:txBody>
      </p:sp>
      <p:sp>
        <p:nvSpPr>
          <p:cNvPr id="85" name="Google Shape;85;p15"/>
          <p:cNvSpPr txBox="1">
            <a:spLocks noGrp="1"/>
          </p:cNvSpPr>
          <p:nvPr>
            <p:ph type="body" idx="1"/>
          </p:nvPr>
        </p:nvSpPr>
        <p:spPr>
          <a:xfrm>
            <a:off x="3128075" y="1138575"/>
            <a:ext cx="5679900" cy="3002400"/>
          </a:xfrm>
          <a:prstGeom prst="rect">
            <a:avLst/>
          </a:prstGeom>
        </p:spPr>
        <p:txBody>
          <a:bodyPr spcFirstLastPara="1" wrap="square" lIns="91425" tIns="91425" rIns="91425" bIns="91425" anchor="t" anchorCtr="0">
            <a:normAutofit/>
          </a:bodyPr>
          <a:lstStyle/>
          <a:p>
            <a:pPr marL="457200" lvl="0" indent="-361950" algn="just" rtl="0">
              <a:spcBef>
                <a:spcPts val="0"/>
              </a:spcBef>
              <a:spcAft>
                <a:spcPts val="0"/>
              </a:spcAft>
              <a:buSzPts val="2100"/>
              <a:buChar char="●"/>
            </a:pPr>
            <a:r>
              <a:rPr lang="en" sz="1400">
                <a:latin typeface="Arial"/>
                <a:ea typeface="Arial"/>
                <a:cs typeface="Arial"/>
                <a:sym typeface="Arial"/>
              </a:rPr>
              <a:t>The Ritz-Carlton is a luxurious hotel brand of the Marriott International and the founder of this company is William B.Johnson (</a:t>
            </a:r>
            <a:r>
              <a:rPr lang="en" sz="1400">
                <a:solidFill>
                  <a:srgbClr val="222222"/>
                </a:solidFill>
                <a:highlight>
                  <a:srgbClr val="FFFFFF"/>
                </a:highlight>
                <a:latin typeface="Arial"/>
                <a:ea typeface="Arial"/>
                <a:cs typeface="Arial"/>
                <a:sym typeface="Arial"/>
              </a:rPr>
              <a:t>Krismasari </a:t>
            </a:r>
            <a:r>
              <a:rPr lang="en" sz="1400" i="1">
                <a:solidFill>
                  <a:srgbClr val="222222"/>
                </a:solidFill>
                <a:highlight>
                  <a:srgbClr val="FFFFFF"/>
                </a:highlight>
                <a:latin typeface="Arial"/>
                <a:ea typeface="Arial"/>
                <a:cs typeface="Arial"/>
                <a:sym typeface="Arial"/>
              </a:rPr>
              <a:t>et al</a:t>
            </a:r>
            <a:r>
              <a:rPr lang="en" sz="1400">
                <a:solidFill>
                  <a:srgbClr val="222222"/>
                </a:solidFill>
                <a:highlight>
                  <a:srgbClr val="FFFFFF"/>
                </a:highlight>
                <a:latin typeface="Arial"/>
                <a:ea typeface="Arial"/>
                <a:cs typeface="Arial"/>
                <a:sym typeface="Arial"/>
              </a:rPr>
              <a:t>., 2020</a:t>
            </a:r>
            <a:r>
              <a:rPr lang="en" sz="1400">
                <a:latin typeface="Arial"/>
                <a:ea typeface="Arial"/>
                <a:cs typeface="Arial"/>
                <a:sym typeface="Arial"/>
              </a:rPr>
              <a:t>).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In this presentation a detailed overview of this luxury hotel brand will be discussed.</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main consumers of the Ritz-Carlton’s hotel brand will also be addressed in the presentation.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scope, role and nature of the guest services &amp; facilities will be discussed in this presentation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presentation will also address the function and role of the guest services in general terms.</a:t>
            </a:r>
            <a:endParaRPr sz="1400">
              <a:latin typeface="Arial"/>
              <a:ea typeface="Arial"/>
              <a:cs typeface="Arial"/>
              <a:sym typeface="Arial"/>
            </a:endParaRPr>
          </a:p>
        </p:txBody>
      </p:sp>
      <p:pic>
        <p:nvPicPr>
          <p:cNvPr id="86" name="Google Shape;86;p15"/>
          <p:cNvPicPr preferRelativeResize="0"/>
          <p:nvPr/>
        </p:nvPicPr>
        <p:blipFill>
          <a:blip r:embed="rId3">
            <a:alphaModFix/>
          </a:blip>
          <a:stretch>
            <a:fillRect/>
          </a:stretch>
        </p:blipFill>
        <p:spPr>
          <a:xfrm>
            <a:off x="338975" y="1422850"/>
            <a:ext cx="2747076" cy="2282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6"/>
          <p:cNvSpPr txBox="1">
            <a:spLocks noGrp="1"/>
          </p:cNvSpPr>
          <p:nvPr>
            <p:ph type="title"/>
          </p:nvPr>
        </p:nvSpPr>
        <p:spPr>
          <a:xfrm>
            <a:off x="2633000" y="575950"/>
            <a:ext cx="7460700" cy="635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 sz="2300" dirty="0"/>
              <a:t>                 Chosen hotel brand</a:t>
            </a:r>
            <a:endParaRPr sz="2300" dirty="0"/>
          </a:p>
        </p:txBody>
      </p:sp>
      <p:sp>
        <p:nvSpPr>
          <p:cNvPr id="92" name="Google Shape;92;p16"/>
          <p:cNvSpPr txBox="1">
            <a:spLocks noGrp="1"/>
          </p:cNvSpPr>
          <p:nvPr>
            <p:ph type="body" idx="1"/>
          </p:nvPr>
        </p:nvSpPr>
        <p:spPr>
          <a:xfrm>
            <a:off x="2586812" y="1211351"/>
            <a:ext cx="6321600" cy="3002400"/>
          </a:xfrm>
          <a:prstGeom prst="rect">
            <a:avLst/>
          </a:prstGeom>
        </p:spPr>
        <p:txBody>
          <a:bodyPr spcFirstLastPara="1" wrap="square" lIns="91425" tIns="91425" rIns="91425" bIns="91425" anchor="t" anchorCtr="0">
            <a:noAutofit/>
          </a:bodyPr>
          <a:lstStyle/>
          <a:p>
            <a:pPr marL="457200" lvl="0" indent="-336550" algn="just" rtl="0">
              <a:spcBef>
                <a:spcPts val="0"/>
              </a:spcBef>
              <a:spcAft>
                <a:spcPts val="0"/>
              </a:spcAft>
              <a:buSzPts val="1700"/>
              <a:buFont typeface="Arial"/>
              <a:buChar char="●"/>
            </a:pPr>
            <a:r>
              <a:rPr lang="en" sz="1700" dirty="0">
                <a:latin typeface="Arial"/>
                <a:ea typeface="Arial"/>
                <a:cs typeface="Arial"/>
                <a:sym typeface="Arial"/>
              </a:rPr>
              <a:t>The Ritz-Carlton is a multinational luxury hotel brand which is fully owned and governed by the Marriott International Inc.</a:t>
            </a:r>
            <a:endParaRPr sz="1700" dirty="0">
              <a:latin typeface="Arial"/>
              <a:ea typeface="Arial"/>
              <a:cs typeface="Arial"/>
              <a:sym typeface="Arial"/>
            </a:endParaRPr>
          </a:p>
          <a:p>
            <a:pPr marL="457200" lvl="0" indent="-336550" algn="just" rtl="0">
              <a:spcBef>
                <a:spcPts val="0"/>
              </a:spcBef>
              <a:spcAft>
                <a:spcPts val="0"/>
              </a:spcAft>
              <a:buSzPts val="1700"/>
              <a:buFont typeface="Arial"/>
              <a:buChar char="●"/>
            </a:pPr>
            <a:r>
              <a:rPr lang="en" sz="1700" dirty="0">
                <a:latin typeface="Arial"/>
                <a:ea typeface="Arial"/>
                <a:cs typeface="Arial"/>
                <a:sym typeface="Arial"/>
              </a:rPr>
              <a:t>The Ritz-Carlton was acquired by the Marriott International Inc in 1998 because of their success in the hospitality sector (</a:t>
            </a:r>
            <a:r>
              <a:rPr lang="en" sz="1700" dirty="0">
                <a:solidFill>
                  <a:srgbClr val="222222"/>
                </a:solidFill>
                <a:highlight>
                  <a:srgbClr val="FFFFFF"/>
                </a:highlight>
                <a:latin typeface="Arial"/>
                <a:ea typeface="Arial"/>
                <a:cs typeface="Arial"/>
                <a:sym typeface="Arial"/>
              </a:rPr>
              <a:t>Szende </a:t>
            </a:r>
            <a:r>
              <a:rPr lang="en" sz="1700" i="1" dirty="0">
                <a:solidFill>
                  <a:srgbClr val="222222"/>
                </a:solidFill>
                <a:highlight>
                  <a:srgbClr val="FFFFFF"/>
                </a:highlight>
                <a:latin typeface="Arial"/>
                <a:ea typeface="Arial"/>
                <a:cs typeface="Arial"/>
                <a:sym typeface="Arial"/>
              </a:rPr>
              <a:t>et al.,</a:t>
            </a:r>
            <a:r>
              <a:rPr lang="en" sz="1700" dirty="0">
                <a:solidFill>
                  <a:srgbClr val="222222"/>
                </a:solidFill>
                <a:highlight>
                  <a:srgbClr val="FFFFFF"/>
                </a:highlight>
                <a:latin typeface="Arial"/>
                <a:ea typeface="Arial"/>
                <a:cs typeface="Arial"/>
                <a:sym typeface="Arial"/>
              </a:rPr>
              <a:t> 2021</a:t>
            </a:r>
            <a:r>
              <a:rPr lang="en" sz="1700" dirty="0">
                <a:latin typeface="Arial"/>
                <a:ea typeface="Arial"/>
                <a:cs typeface="Arial"/>
                <a:sym typeface="Arial"/>
              </a:rPr>
              <a:t>). </a:t>
            </a:r>
            <a:endParaRPr sz="1700" dirty="0">
              <a:latin typeface="Arial"/>
              <a:ea typeface="Arial"/>
              <a:cs typeface="Arial"/>
              <a:sym typeface="Arial"/>
            </a:endParaRPr>
          </a:p>
          <a:p>
            <a:pPr marL="457200" lvl="0" indent="-336550" algn="just" rtl="0">
              <a:spcBef>
                <a:spcPts val="0"/>
              </a:spcBef>
              <a:spcAft>
                <a:spcPts val="0"/>
              </a:spcAft>
              <a:buSzPts val="1700"/>
              <a:buFont typeface="Arial"/>
              <a:buChar char="●"/>
            </a:pPr>
            <a:r>
              <a:rPr lang="en" sz="1700" dirty="0">
                <a:latin typeface="Arial"/>
                <a:ea typeface="Arial"/>
                <a:cs typeface="Arial"/>
                <a:sym typeface="Arial"/>
              </a:rPr>
              <a:t>The Ritz-Carlton is a subsidiary of Marriott International and the company has more than 107 luxury hotels in different countries of the world including the United Kingdom.</a:t>
            </a:r>
            <a:endParaRPr sz="1700" dirty="0">
              <a:latin typeface="Arial"/>
              <a:ea typeface="Arial"/>
              <a:cs typeface="Arial"/>
              <a:sym typeface="Arial"/>
            </a:endParaRPr>
          </a:p>
        </p:txBody>
      </p:sp>
      <p:pic>
        <p:nvPicPr>
          <p:cNvPr id="93" name="Google Shape;93;p16"/>
          <p:cNvPicPr preferRelativeResize="0"/>
          <p:nvPr/>
        </p:nvPicPr>
        <p:blipFill>
          <a:blip r:embed="rId3">
            <a:alphaModFix/>
          </a:blip>
          <a:stretch>
            <a:fillRect/>
          </a:stretch>
        </p:blipFill>
        <p:spPr>
          <a:xfrm>
            <a:off x="584013" y="1300800"/>
            <a:ext cx="2101875" cy="2382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7"/>
        <p:cNvGrpSpPr/>
        <p:nvPr/>
      </p:nvGrpSpPr>
      <p:grpSpPr>
        <a:xfrm>
          <a:off x="0" y="0"/>
          <a:ext cx="0" cy="0"/>
          <a:chOff x="0" y="0"/>
          <a:chExt cx="0" cy="0"/>
        </a:xfrm>
      </p:grpSpPr>
      <p:pic>
        <p:nvPicPr>
          <p:cNvPr id="98" name="Google Shape;98;p17"/>
          <p:cNvPicPr preferRelativeResize="0"/>
          <p:nvPr/>
        </p:nvPicPr>
        <p:blipFill>
          <a:blip r:embed="rId3">
            <a:alphaModFix/>
          </a:blip>
          <a:stretch>
            <a:fillRect/>
          </a:stretch>
        </p:blipFill>
        <p:spPr>
          <a:xfrm>
            <a:off x="3781815" y="1125600"/>
            <a:ext cx="4920660" cy="2913000"/>
          </a:xfrm>
          <a:prstGeom prst="rect">
            <a:avLst/>
          </a:prstGeom>
          <a:noFill/>
          <a:ln>
            <a:noFill/>
          </a:ln>
        </p:spPr>
      </p:pic>
      <p:pic>
        <p:nvPicPr>
          <p:cNvPr id="99" name="Google Shape;99;p17"/>
          <p:cNvPicPr preferRelativeResize="0"/>
          <p:nvPr/>
        </p:nvPicPr>
        <p:blipFill>
          <a:blip r:embed="rId4">
            <a:alphaModFix/>
          </a:blip>
          <a:stretch>
            <a:fillRect/>
          </a:stretch>
        </p:blipFill>
        <p:spPr>
          <a:xfrm>
            <a:off x="2088037" y="1308755"/>
            <a:ext cx="1531856" cy="267406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8"/>
          <p:cNvSpPr txBox="1">
            <a:spLocks noGrp="1"/>
          </p:cNvSpPr>
          <p:nvPr>
            <p:ph type="title"/>
          </p:nvPr>
        </p:nvSpPr>
        <p:spPr>
          <a:xfrm>
            <a:off x="2815708" y="480123"/>
            <a:ext cx="6321600" cy="635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400" dirty="0"/>
              <a:t>Main consumers of the brand</a:t>
            </a:r>
            <a:endParaRPr sz="2400" dirty="0"/>
          </a:p>
        </p:txBody>
      </p:sp>
      <p:sp>
        <p:nvSpPr>
          <p:cNvPr id="105" name="Google Shape;105;p18"/>
          <p:cNvSpPr txBox="1">
            <a:spLocks noGrp="1"/>
          </p:cNvSpPr>
          <p:nvPr>
            <p:ph type="body" idx="1"/>
          </p:nvPr>
        </p:nvSpPr>
        <p:spPr>
          <a:xfrm>
            <a:off x="2410112" y="1290976"/>
            <a:ext cx="6321600" cy="3002400"/>
          </a:xfrm>
          <a:prstGeom prst="rect">
            <a:avLst/>
          </a:prstGeom>
        </p:spPr>
        <p:txBody>
          <a:bodyPr spcFirstLastPara="1" wrap="square" lIns="91425" tIns="91425" rIns="91425" bIns="91425" anchor="t" anchorCtr="0">
            <a:noAutofit/>
          </a:bodyPr>
          <a:lstStyle/>
          <a:p>
            <a:pPr marL="457200" lvl="0" indent="-330200" algn="just" rtl="0">
              <a:spcBef>
                <a:spcPts val="0"/>
              </a:spcBef>
              <a:spcAft>
                <a:spcPts val="0"/>
              </a:spcAft>
              <a:buSzPts val="1600"/>
              <a:buFont typeface="Arial"/>
              <a:buChar char="●"/>
            </a:pPr>
            <a:r>
              <a:rPr lang="en" sz="1600" dirty="0">
                <a:latin typeface="Arial"/>
                <a:ea typeface="Arial"/>
                <a:cs typeface="Arial"/>
                <a:sym typeface="Arial"/>
              </a:rPr>
              <a:t>The Ritz-Carlton is one of the luxurious hotel brands in the world as they offer exotic and high quality services and products to their customers.</a:t>
            </a:r>
            <a:endParaRPr sz="1600" dirty="0">
              <a:latin typeface="Arial"/>
              <a:ea typeface="Arial"/>
              <a:cs typeface="Arial"/>
              <a:sym typeface="Arial"/>
            </a:endParaRPr>
          </a:p>
          <a:p>
            <a:pPr marL="457200" lvl="0" indent="-330200" algn="just" rtl="0">
              <a:spcBef>
                <a:spcPts val="0"/>
              </a:spcBef>
              <a:spcAft>
                <a:spcPts val="0"/>
              </a:spcAft>
              <a:buSzPts val="1600"/>
              <a:buChar char="●"/>
            </a:pPr>
            <a:r>
              <a:rPr lang="en" sz="1600" dirty="0">
                <a:latin typeface="Arial"/>
                <a:ea typeface="Arial"/>
                <a:cs typeface="Arial"/>
                <a:sym typeface="Arial"/>
              </a:rPr>
              <a:t>The target customers or the </a:t>
            </a:r>
            <a:r>
              <a:rPr lang="en" sz="1600" b="1" i="1" dirty="0">
                <a:latin typeface="Arial"/>
                <a:ea typeface="Arial"/>
                <a:cs typeface="Arial"/>
                <a:sym typeface="Arial"/>
              </a:rPr>
              <a:t>main consumers of the Ritz-Carlton are the upper/middle class people</a:t>
            </a:r>
            <a:r>
              <a:rPr lang="en" sz="1600" dirty="0">
                <a:latin typeface="Arial"/>
                <a:ea typeface="Arial"/>
                <a:cs typeface="Arial"/>
                <a:sym typeface="Arial"/>
              </a:rPr>
              <a:t> as they are ready to pay high prices for the unique experience which they have not received yet (</a:t>
            </a:r>
            <a:r>
              <a:rPr lang="en" sz="1600" dirty="0">
                <a:solidFill>
                  <a:srgbClr val="222222"/>
                </a:solidFill>
                <a:highlight>
                  <a:srgbClr val="FFFFFF"/>
                </a:highlight>
                <a:latin typeface="Arial"/>
                <a:ea typeface="Arial"/>
                <a:cs typeface="Arial"/>
                <a:sym typeface="Arial"/>
              </a:rPr>
              <a:t>Dahadi and Yusup, 2020</a:t>
            </a:r>
            <a:r>
              <a:rPr lang="en" sz="1600" dirty="0">
                <a:latin typeface="Arial"/>
                <a:ea typeface="Arial"/>
                <a:cs typeface="Arial"/>
                <a:sym typeface="Arial"/>
              </a:rPr>
              <a:t>).  </a:t>
            </a:r>
            <a:endParaRPr sz="1600" dirty="0">
              <a:latin typeface="Arial"/>
              <a:ea typeface="Arial"/>
              <a:cs typeface="Arial"/>
              <a:sym typeface="Arial"/>
            </a:endParaRPr>
          </a:p>
          <a:p>
            <a:pPr marL="457200" lvl="0" indent="-330200" algn="just" rtl="0">
              <a:spcBef>
                <a:spcPts val="0"/>
              </a:spcBef>
              <a:spcAft>
                <a:spcPts val="0"/>
              </a:spcAft>
              <a:buSzPts val="1600"/>
              <a:buFont typeface="Arial"/>
              <a:buChar char="●"/>
            </a:pPr>
            <a:r>
              <a:rPr lang="en" sz="1600" dirty="0">
                <a:latin typeface="Arial"/>
                <a:ea typeface="Arial"/>
                <a:cs typeface="Arial"/>
                <a:sym typeface="Arial"/>
              </a:rPr>
              <a:t>The customer base of the organisation includes 54% females and 46% males.</a:t>
            </a:r>
            <a:endParaRPr sz="1600" dirty="0">
              <a:latin typeface="Arial"/>
              <a:ea typeface="Arial"/>
              <a:cs typeface="Arial"/>
              <a:sym typeface="Arial"/>
            </a:endParaRPr>
          </a:p>
        </p:txBody>
      </p:sp>
      <p:pic>
        <p:nvPicPr>
          <p:cNvPr id="106" name="Google Shape;106;p18"/>
          <p:cNvPicPr preferRelativeResize="0"/>
          <p:nvPr/>
        </p:nvPicPr>
        <p:blipFill>
          <a:blip r:embed="rId3">
            <a:alphaModFix/>
          </a:blip>
          <a:stretch>
            <a:fillRect/>
          </a:stretch>
        </p:blipFill>
        <p:spPr>
          <a:xfrm>
            <a:off x="516070" y="1542187"/>
            <a:ext cx="2059000" cy="2059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a:off x="954550" y="575950"/>
            <a:ext cx="7767300" cy="635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1600"/>
              <a:t>Outline the nature, scope and role of the guest services and facilities that are provided to these guests by the hotel brand </a:t>
            </a:r>
            <a:endParaRPr sz="1600"/>
          </a:p>
        </p:txBody>
      </p:sp>
      <p:sp>
        <p:nvSpPr>
          <p:cNvPr id="112" name="Google Shape;112;p19"/>
          <p:cNvSpPr txBox="1">
            <a:spLocks noGrp="1"/>
          </p:cNvSpPr>
          <p:nvPr>
            <p:ph type="body" idx="1"/>
          </p:nvPr>
        </p:nvSpPr>
        <p:spPr>
          <a:xfrm>
            <a:off x="954672" y="1439125"/>
            <a:ext cx="7767300" cy="3002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400" b="1" dirty="0">
                <a:latin typeface="Arial"/>
                <a:ea typeface="Arial"/>
                <a:cs typeface="Arial"/>
                <a:sym typeface="Arial"/>
              </a:rPr>
              <a:t>Nature:</a:t>
            </a:r>
            <a:endParaRPr sz="1400" b="1" dirty="0">
              <a:latin typeface="Arial"/>
              <a:ea typeface="Arial"/>
              <a:cs typeface="Arial"/>
              <a:sym typeface="Arial"/>
            </a:endParaRPr>
          </a:p>
          <a:p>
            <a:pPr marL="457200" lvl="0" indent="-317500" algn="just" rtl="0">
              <a:spcBef>
                <a:spcPts val="1200"/>
              </a:spcBef>
              <a:spcAft>
                <a:spcPts val="0"/>
              </a:spcAft>
              <a:buSzPts val="1400"/>
              <a:buFont typeface="Arial"/>
              <a:buChar char="●"/>
            </a:pPr>
            <a:r>
              <a:rPr lang="en" sz="1400" b="1" dirty="0">
                <a:latin typeface="Arial"/>
                <a:ea typeface="Arial"/>
                <a:cs typeface="Arial"/>
                <a:sym typeface="Arial"/>
              </a:rPr>
              <a:t>Intangibility</a:t>
            </a:r>
            <a:endParaRPr sz="1400" b="1"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b="1" dirty="0">
                <a:latin typeface="Arial"/>
                <a:ea typeface="Arial"/>
                <a:cs typeface="Arial"/>
                <a:sym typeface="Arial"/>
              </a:rPr>
              <a:t>Inconsistency</a:t>
            </a:r>
            <a:endParaRPr sz="1400" b="1" dirty="0">
              <a:latin typeface="Arial"/>
              <a:ea typeface="Arial"/>
              <a:cs typeface="Arial"/>
              <a:sym typeface="Arial"/>
            </a:endParaRPr>
          </a:p>
          <a:p>
            <a:pPr marL="0" lvl="0" indent="0" algn="just" rtl="0">
              <a:spcBef>
                <a:spcPts val="1200"/>
              </a:spcBef>
              <a:spcAft>
                <a:spcPts val="0"/>
              </a:spcAft>
              <a:buNone/>
            </a:pPr>
            <a:r>
              <a:rPr lang="en" sz="1400" b="1" dirty="0">
                <a:latin typeface="Arial"/>
                <a:ea typeface="Arial"/>
                <a:cs typeface="Arial"/>
                <a:sym typeface="Arial"/>
              </a:rPr>
              <a:t>Scope:</a:t>
            </a:r>
            <a:endParaRPr sz="1400" b="1" dirty="0">
              <a:latin typeface="Arial"/>
              <a:ea typeface="Arial"/>
              <a:cs typeface="Arial"/>
              <a:sym typeface="Arial"/>
            </a:endParaRPr>
          </a:p>
          <a:p>
            <a:pPr marL="457200" lvl="0" indent="-317500" algn="just" rtl="0">
              <a:spcBef>
                <a:spcPts val="1200"/>
              </a:spcBef>
              <a:spcAft>
                <a:spcPts val="0"/>
              </a:spcAft>
              <a:buSzPts val="1400"/>
              <a:buFont typeface="Arial"/>
              <a:buChar char="●"/>
            </a:pPr>
            <a:r>
              <a:rPr lang="en" sz="1400" dirty="0">
                <a:latin typeface="Arial"/>
                <a:ea typeface="Arial"/>
                <a:cs typeface="Arial"/>
                <a:sym typeface="Arial"/>
              </a:rPr>
              <a:t>In the hospitality sector, the</a:t>
            </a:r>
            <a:r>
              <a:rPr lang="en" sz="1400" b="1" i="1" dirty="0">
                <a:latin typeface="Arial"/>
                <a:ea typeface="Arial"/>
                <a:cs typeface="Arial"/>
                <a:sym typeface="Arial"/>
              </a:rPr>
              <a:t> scope</a:t>
            </a:r>
            <a:r>
              <a:rPr lang="en" sz="1400" dirty="0">
                <a:latin typeface="Arial"/>
                <a:ea typeface="Arial"/>
                <a:cs typeface="Arial"/>
                <a:sym typeface="Arial"/>
              </a:rPr>
              <a:t> of guest facilities &amp; services has a wider range.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management of Ritz-Carlton offers a large variety of guest facilities &amp; services to their customers in the marketplace. </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guest facilities &amp; services of the organisation involve the accommodation services, transportation services, laundry services, sports facilities, event venues, spa services, large variety of cuisine and so on </a:t>
            </a:r>
            <a:endParaRPr sz="1400" dirty="0">
              <a:latin typeface="Arial"/>
              <a:ea typeface="Arial"/>
              <a:cs typeface="Arial"/>
              <a:sym typeface="Arial"/>
            </a:endParaRPr>
          </a:p>
          <a:p>
            <a:pPr marL="0" lvl="0" indent="0" algn="just" rtl="0">
              <a:spcBef>
                <a:spcPts val="1200"/>
              </a:spcBef>
              <a:spcAft>
                <a:spcPts val="1200"/>
              </a:spcAft>
              <a:buNone/>
            </a:pPr>
            <a:endParaRPr sz="1400" b="1" dirty="0">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0"/>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Continuation….</a:t>
            </a:r>
            <a:endParaRPr/>
          </a:p>
        </p:txBody>
      </p:sp>
      <p:sp>
        <p:nvSpPr>
          <p:cNvPr id="118" name="Google Shape;118;p20"/>
          <p:cNvSpPr txBox="1">
            <a:spLocks noGrp="1"/>
          </p:cNvSpPr>
          <p:nvPr>
            <p:ph type="body" idx="1"/>
          </p:nvPr>
        </p:nvSpPr>
        <p:spPr>
          <a:xfrm>
            <a:off x="2410112" y="1290976"/>
            <a:ext cx="6321600" cy="3002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 sz="1600" b="1">
                <a:latin typeface="Arial"/>
                <a:ea typeface="Arial"/>
                <a:cs typeface="Arial"/>
                <a:sym typeface="Arial"/>
              </a:rPr>
              <a:t>Role:</a:t>
            </a:r>
            <a:endParaRPr sz="1600" b="1">
              <a:latin typeface="Arial"/>
              <a:ea typeface="Arial"/>
              <a:cs typeface="Arial"/>
              <a:sym typeface="Arial"/>
            </a:endParaRPr>
          </a:p>
          <a:p>
            <a:pPr marL="457200" lvl="0" indent="-330200" algn="just" rtl="0">
              <a:spcBef>
                <a:spcPts val="1200"/>
              </a:spcBef>
              <a:spcAft>
                <a:spcPts val="0"/>
              </a:spcAft>
              <a:buSzPts val="1600"/>
              <a:buChar char="●"/>
            </a:pPr>
            <a:r>
              <a:rPr lang="en" sz="1600">
                <a:latin typeface="Arial"/>
                <a:ea typeface="Arial"/>
                <a:cs typeface="Arial"/>
                <a:sym typeface="Arial"/>
              </a:rPr>
              <a:t>The major </a:t>
            </a:r>
            <a:r>
              <a:rPr lang="en" sz="1600" b="1" i="1">
                <a:latin typeface="Arial"/>
                <a:ea typeface="Arial"/>
                <a:cs typeface="Arial"/>
                <a:sym typeface="Arial"/>
              </a:rPr>
              <a:t>role</a:t>
            </a:r>
            <a:r>
              <a:rPr lang="en" sz="1600">
                <a:latin typeface="Arial"/>
                <a:ea typeface="Arial"/>
                <a:cs typeface="Arial"/>
                <a:sym typeface="Arial"/>
              </a:rPr>
              <a:t> of the guest facilities and services is to give a better and enjoyable experience to the customers during their stay at the hotels of Ritz-Carlton Hotels in the marketplace (</a:t>
            </a:r>
            <a:r>
              <a:rPr lang="en" sz="1600">
                <a:solidFill>
                  <a:srgbClr val="222222"/>
                </a:solidFill>
                <a:highlight>
                  <a:srgbClr val="FFFFFF"/>
                </a:highlight>
                <a:latin typeface="Arial"/>
                <a:ea typeface="Arial"/>
                <a:cs typeface="Arial"/>
                <a:sym typeface="Arial"/>
              </a:rPr>
              <a:t>Choi</a:t>
            </a:r>
            <a:r>
              <a:rPr lang="en" sz="1600" i="1">
                <a:solidFill>
                  <a:srgbClr val="222222"/>
                </a:solidFill>
                <a:highlight>
                  <a:srgbClr val="FFFFFF"/>
                </a:highlight>
                <a:latin typeface="Arial"/>
                <a:ea typeface="Arial"/>
                <a:cs typeface="Arial"/>
                <a:sym typeface="Arial"/>
              </a:rPr>
              <a:t> et al.</a:t>
            </a:r>
            <a:r>
              <a:rPr lang="en" sz="1600">
                <a:solidFill>
                  <a:srgbClr val="222222"/>
                </a:solidFill>
                <a:highlight>
                  <a:srgbClr val="FFFFFF"/>
                </a:highlight>
                <a:latin typeface="Arial"/>
                <a:ea typeface="Arial"/>
                <a:cs typeface="Arial"/>
                <a:sym typeface="Arial"/>
              </a:rPr>
              <a:t>, 2020</a:t>
            </a:r>
            <a:r>
              <a:rPr lang="en" sz="1600">
                <a:latin typeface="Arial"/>
                <a:ea typeface="Arial"/>
                <a:cs typeface="Arial"/>
                <a:sym typeface="Arial"/>
              </a:rPr>
              <a:t>).</a:t>
            </a:r>
            <a:endParaRPr sz="1600">
              <a:latin typeface="Arial"/>
              <a:ea typeface="Arial"/>
              <a:cs typeface="Arial"/>
              <a:sym typeface="Arial"/>
            </a:endParaRPr>
          </a:p>
          <a:p>
            <a:pPr marL="457200" lvl="0" indent="-330200" algn="just" rtl="0">
              <a:spcBef>
                <a:spcPts val="0"/>
              </a:spcBef>
              <a:spcAft>
                <a:spcPts val="0"/>
              </a:spcAft>
              <a:buSzPts val="1600"/>
              <a:buFont typeface="Arial"/>
              <a:buChar char="●"/>
            </a:pPr>
            <a:r>
              <a:rPr lang="en" sz="1600">
                <a:latin typeface="Arial"/>
                <a:ea typeface="Arial"/>
                <a:cs typeface="Arial"/>
                <a:sym typeface="Arial"/>
              </a:rPr>
              <a:t>With the help of high quality guest facilities and services the managers of Ritz-Carlton offer a memorable experience to their customers and also fulfil their every possible requirements and needs for giving the customers a comfortable and positive experience to the guest. </a:t>
            </a:r>
            <a:endParaRPr sz="1600">
              <a:latin typeface="Arial"/>
              <a:ea typeface="Arial"/>
              <a:cs typeface="Arial"/>
              <a:sym typeface="Arial"/>
            </a:endParaRPr>
          </a:p>
          <a:p>
            <a:pPr marL="0" lvl="0" indent="0" algn="just" rtl="0">
              <a:spcBef>
                <a:spcPts val="1200"/>
              </a:spcBef>
              <a:spcAft>
                <a:spcPts val="0"/>
              </a:spcAft>
              <a:buNone/>
            </a:pPr>
            <a:endParaRPr sz="1600">
              <a:latin typeface="Arial"/>
              <a:ea typeface="Arial"/>
              <a:cs typeface="Arial"/>
              <a:sym typeface="Arial"/>
            </a:endParaRPr>
          </a:p>
          <a:p>
            <a:pPr marL="0" lvl="0" indent="0" algn="just" rtl="0">
              <a:spcBef>
                <a:spcPts val="1200"/>
              </a:spcBef>
              <a:spcAft>
                <a:spcPts val="1200"/>
              </a:spcAft>
              <a:buNone/>
            </a:pPr>
            <a:endParaRPr sz="1600">
              <a:latin typeface="Arial"/>
              <a:ea typeface="Arial"/>
              <a:cs typeface="Arial"/>
              <a:sym typeface="Arial"/>
            </a:endParaRPr>
          </a:p>
        </p:txBody>
      </p:sp>
      <p:pic>
        <p:nvPicPr>
          <p:cNvPr id="119" name="Google Shape;119;p20"/>
          <p:cNvPicPr preferRelativeResize="0"/>
          <p:nvPr/>
        </p:nvPicPr>
        <p:blipFill>
          <a:blip r:embed="rId3">
            <a:alphaModFix/>
          </a:blip>
          <a:stretch>
            <a:fillRect/>
          </a:stretch>
        </p:blipFill>
        <p:spPr>
          <a:xfrm>
            <a:off x="573690" y="2019698"/>
            <a:ext cx="2013967" cy="96388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6666"/>
        </a:solidFill>
        <a:effectLst/>
      </p:bgPr>
    </p:bg>
    <p:spTree>
      <p:nvGrpSpPr>
        <p:cNvPr id="1" name="Shape 123"/>
        <p:cNvGrpSpPr/>
        <p:nvPr/>
      </p:nvGrpSpPr>
      <p:grpSpPr>
        <a:xfrm>
          <a:off x="0" y="0"/>
          <a:ext cx="0" cy="0"/>
          <a:chOff x="0" y="0"/>
          <a:chExt cx="0" cy="0"/>
        </a:xfrm>
      </p:grpSpPr>
      <p:pic>
        <p:nvPicPr>
          <p:cNvPr id="124" name="Google Shape;124;p21"/>
          <p:cNvPicPr preferRelativeResize="0"/>
          <p:nvPr/>
        </p:nvPicPr>
        <p:blipFill>
          <a:blip r:embed="rId3">
            <a:alphaModFix/>
          </a:blip>
          <a:stretch>
            <a:fillRect/>
          </a:stretch>
        </p:blipFill>
        <p:spPr>
          <a:xfrm>
            <a:off x="3460900" y="783299"/>
            <a:ext cx="5311148" cy="3543299"/>
          </a:xfrm>
          <a:prstGeom prst="rect">
            <a:avLst/>
          </a:prstGeom>
          <a:noFill/>
          <a:ln>
            <a:noFill/>
          </a:ln>
        </p:spPr>
      </p:pic>
      <p:pic>
        <p:nvPicPr>
          <p:cNvPr id="125" name="Google Shape;125;p21"/>
          <p:cNvPicPr preferRelativeResize="0"/>
          <p:nvPr/>
        </p:nvPicPr>
        <p:blipFill>
          <a:blip r:embed="rId4">
            <a:alphaModFix/>
          </a:blip>
          <a:stretch>
            <a:fillRect/>
          </a:stretch>
        </p:blipFill>
        <p:spPr>
          <a:xfrm>
            <a:off x="1762812" y="1350978"/>
            <a:ext cx="1654404" cy="256114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2"/>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2100"/>
              <a:t>Explain the need to consider the role and function of guest services in general </a:t>
            </a:r>
            <a:endParaRPr sz="2100"/>
          </a:p>
        </p:txBody>
      </p:sp>
      <p:sp>
        <p:nvSpPr>
          <p:cNvPr id="131" name="Google Shape;131;p22"/>
          <p:cNvSpPr txBox="1">
            <a:spLocks noGrp="1"/>
          </p:cNvSpPr>
          <p:nvPr>
            <p:ph type="body" idx="1"/>
          </p:nvPr>
        </p:nvSpPr>
        <p:spPr>
          <a:xfrm>
            <a:off x="2750487" y="1492701"/>
            <a:ext cx="6321600" cy="3002400"/>
          </a:xfrm>
          <a:prstGeom prst="rect">
            <a:avLst/>
          </a:prstGeom>
        </p:spPr>
        <p:txBody>
          <a:bodyPr spcFirstLastPara="1" wrap="square" lIns="91425" tIns="91425" rIns="91425" bIns="91425" anchor="t" anchorCtr="0">
            <a:normAutofit/>
          </a:bodyPr>
          <a:lstStyle/>
          <a:p>
            <a:pPr marL="457200" lvl="0" indent="-336550" algn="l" rtl="0">
              <a:spcBef>
                <a:spcPts val="0"/>
              </a:spcBef>
              <a:spcAft>
                <a:spcPts val="0"/>
              </a:spcAft>
              <a:buSzPts val="1700"/>
              <a:buChar char="●"/>
            </a:pPr>
            <a:r>
              <a:rPr lang="en" sz="1700"/>
              <a:t>The major function &amp; role of the guest services is to give the highest level of satisfaction to their customers during their stay. </a:t>
            </a:r>
            <a:endParaRPr sz="1700"/>
          </a:p>
          <a:p>
            <a:pPr marL="457200" lvl="0" indent="-336550" algn="l" rtl="0">
              <a:spcBef>
                <a:spcPts val="0"/>
              </a:spcBef>
              <a:spcAft>
                <a:spcPts val="0"/>
              </a:spcAft>
              <a:buSzPts val="1700"/>
              <a:buChar char="●"/>
            </a:pPr>
            <a:r>
              <a:rPr lang="en" sz="1700"/>
              <a:t>It helps the management to give a positive customer service experience.</a:t>
            </a:r>
            <a:endParaRPr sz="1700"/>
          </a:p>
          <a:p>
            <a:pPr marL="457200" lvl="0" indent="-336550" algn="l" rtl="0">
              <a:spcBef>
                <a:spcPts val="0"/>
              </a:spcBef>
              <a:spcAft>
                <a:spcPts val="0"/>
              </a:spcAft>
              <a:buSzPts val="1700"/>
              <a:buChar char="●"/>
            </a:pPr>
            <a:r>
              <a:rPr lang="en" sz="1700"/>
              <a:t>The guest services aids the management of the hotels to provide and ensure flawless, professional, upscale and higher quality of services to the customers </a:t>
            </a:r>
            <a:endParaRPr sz="1700"/>
          </a:p>
        </p:txBody>
      </p:sp>
      <p:pic>
        <p:nvPicPr>
          <p:cNvPr id="132" name="Google Shape;132;p22"/>
          <p:cNvPicPr preferRelativeResize="0"/>
          <p:nvPr/>
        </p:nvPicPr>
        <p:blipFill>
          <a:blip r:embed="rId3">
            <a:alphaModFix/>
          </a:blip>
          <a:stretch>
            <a:fillRect/>
          </a:stretch>
        </p:blipFill>
        <p:spPr>
          <a:xfrm>
            <a:off x="321875" y="1750525"/>
            <a:ext cx="2164525" cy="1580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681150" y="575950"/>
            <a:ext cx="8040600" cy="6354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SzPts val="990"/>
              <a:buNone/>
            </a:pPr>
            <a:r>
              <a:rPr lang="en" sz="2000" dirty="0"/>
              <a:t>The importance of hospitality and how hotels meet/exceed guest expectations</a:t>
            </a:r>
            <a:endParaRPr sz="2000" dirty="0"/>
          </a:p>
        </p:txBody>
      </p:sp>
      <p:sp>
        <p:nvSpPr>
          <p:cNvPr id="138" name="Google Shape;138;p23"/>
          <p:cNvSpPr txBox="1">
            <a:spLocks noGrp="1"/>
          </p:cNvSpPr>
          <p:nvPr>
            <p:ph type="body" idx="1"/>
          </p:nvPr>
        </p:nvSpPr>
        <p:spPr>
          <a:xfrm>
            <a:off x="878522" y="1443375"/>
            <a:ext cx="7853100" cy="3002400"/>
          </a:xfrm>
          <a:prstGeom prst="rect">
            <a:avLst/>
          </a:prstGeom>
        </p:spPr>
        <p:txBody>
          <a:bodyPr spcFirstLastPara="1" wrap="square" lIns="91425" tIns="91425" rIns="91425" bIns="91425" anchor="t" anchorCtr="0">
            <a:noAutofit/>
          </a:bodyPr>
          <a:lstStyle/>
          <a:p>
            <a:pPr marL="457200" lvl="0" indent="-317500" algn="just" rtl="0">
              <a:spcBef>
                <a:spcPts val="0"/>
              </a:spcBef>
              <a:spcAft>
                <a:spcPts val="0"/>
              </a:spcAft>
              <a:buSzPts val="1400"/>
              <a:buFont typeface="Arial"/>
              <a:buChar char="●"/>
            </a:pPr>
            <a:r>
              <a:rPr lang="en" sz="1400" dirty="0">
                <a:latin typeface="Arial"/>
                <a:ea typeface="Arial"/>
                <a:cs typeface="Arial"/>
                <a:sym typeface="Arial"/>
              </a:rPr>
              <a:t>The hospitality sector generates a</a:t>
            </a:r>
            <a:r>
              <a:rPr lang="en" sz="1400" b="1" i="1" dirty="0">
                <a:latin typeface="Arial"/>
                <a:ea typeface="Arial"/>
                <a:cs typeface="Arial"/>
                <a:sym typeface="Arial"/>
              </a:rPr>
              <a:t> large amount of revenue</a:t>
            </a:r>
            <a:r>
              <a:rPr lang="en" sz="1400" dirty="0">
                <a:latin typeface="Arial"/>
                <a:ea typeface="Arial"/>
                <a:cs typeface="Arial"/>
                <a:sym typeface="Arial"/>
              </a:rPr>
              <a:t> which boosts the economic development of the United Kingdom</a:t>
            </a:r>
            <a:endParaRPr sz="1400" dirty="0">
              <a:latin typeface="Arial"/>
              <a:ea typeface="Arial"/>
              <a:cs typeface="Arial"/>
              <a:sym typeface="Arial"/>
            </a:endParaRPr>
          </a:p>
          <a:p>
            <a:pPr marL="457200" lvl="0" indent="-317500" algn="just" rtl="0">
              <a:spcBef>
                <a:spcPts val="0"/>
              </a:spcBef>
              <a:spcAft>
                <a:spcPts val="0"/>
              </a:spcAft>
              <a:buClr>
                <a:srgbClr val="202124"/>
              </a:buClr>
              <a:buSzPts val="1400"/>
              <a:buFont typeface="Arial"/>
              <a:buChar char="●"/>
            </a:pPr>
            <a:r>
              <a:rPr lang="en" sz="1400" dirty="0">
                <a:solidFill>
                  <a:srgbClr val="202124"/>
                </a:solidFill>
                <a:highlight>
                  <a:srgbClr val="FFFFFF"/>
                </a:highlight>
                <a:latin typeface="Arial"/>
                <a:ea typeface="Arial"/>
                <a:cs typeface="Arial"/>
                <a:sym typeface="Arial"/>
              </a:rPr>
              <a:t>Apart from this, the hospitality sector of the United Kingdom creates a large</a:t>
            </a:r>
            <a:r>
              <a:rPr lang="en" sz="1400" b="1" i="1" dirty="0">
                <a:solidFill>
                  <a:srgbClr val="202124"/>
                </a:solidFill>
                <a:highlight>
                  <a:srgbClr val="FFFFFF"/>
                </a:highlight>
                <a:latin typeface="Arial"/>
                <a:ea typeface="Arial"/>
                <a:cs typeface="Arial"/>
                <a:sym typeface="Arial"/>
              </a:rPr>
              <a:t> number of job opportunities</a:t>
            </a:r>
            <a:r>
              <a:rPr lang="en" sz="1400" dirty="0">
                <a:solidFill>
                  <a:srgbClr val="202124"/>
                </a:solidFill>
                <a:highlight>
                  <a:srgbClr val="FFFFFF"/>
                </a:highlight>
                <a:latin typeface="Arial"/>
                <a:ea typeface="Arial"/>
                <a:cs typeface="Arial"/>
                <a:sym typeface="Arial"/>
              </a:rPr>
              <a:t> in the country.  </a:t>
            </a:r>
            <a:endParaRPr sz="1400" dirty="0">
              <a:solidFill>
                <a:srgbClr val="202124"/>
              </a:solidFill>
              <a:highlight>
                <a:srgbClr val="FFFFFF"/>
              </a:highlight>
              <a:latin typeface="Arial"/>
              <a:ea typeface="Arial"/>
              <a:cs typeface="Arial"/>
              <a:sym typeface="Arial"/>
            </a:endParaRPr>
          </a:p>
          <a:p>
            <a:pPr marL="457200" lvl="0" indent="-317500" algn="just" rtl="0">
              <a:spcBef>
                <a:spcPts val="0"/>
              </a:spcBef>
              <a:spcAft>
                <a:spcPts val="0"/>
              </a:spcAft>
              <a:buClr>
                <a:srgbClr val="202124"/>
              </a:buClr>
              <a:buSzPts val="1400"/>
              <a:buFont typeface="Arial"/>
              <a:buChar char="●"/>
            </a:pPr>
            <a:r>
              <a:rPr lang="en" sz="1400" dirty="0">
                <a:solidFill>
                  <a:srgbClr val="202124"/>
                </a:solidFill>
                <a:highlight>
                  <a:srgbClr val="FFFFFF"/>
                </a:highlight>
                <a:latin typeface="Arial"/>
                <a:ea typeface="Arial"/>
                <a:cs typeface="Arial"/>
                <a:sym typeface="Arial"/>
              </a:rPr>
              <a:t>Furthermore, the hospitality sector of the United Kingdom has also </a:t>
            </a:r>
            <a:r>
              <a:rPr lang="en" sz="1400" b="1" i="1" dirty="0">
                <a:solidFill>
                  <a:srgbClr val="202124"/>
                </a:solidFill>
                <a:highlight>
                  <a:srgbClr val="FFFFFF"/>
                </a:highlight>
                <a:latin typeface="Arial"/>
                <a:ea typeface="Arial"/>
                <a:cs typeface="Arial"/>
                <a:sym typeface="Arial"/>
              </a:rPr>
              <a:t>helped in the infrastructure development</a:t>
            </a:r>
            <a:r>
              <a:rPr lang="en" sz="1400" dirty="0">
                <a:solidFill>
                  <a:srgbClr val="202124"/>
                </a:solidFill>
                <a:highlight>
                  <a:srgbClr val="FFFFFF"/>
                </a:highlight>
                <a:latin typeface="Arial"/>
                <a:ea typeface="Arial"/>
                <a:cs typeface="Arial"/>
                <a:sym typeface="Arial"/>
              </a:rPr>
              <a:t> of the nation. </a:t>
            </a:r>
            <a:endParaRPr sz="1400" dirty="0">
              <a:solidFill>
                <a:srgbClr val="202124"/>
              </a:solidFill>
              <a:highlight>
                <a:srgbClr val="FFFFFF"/>
              </a:highlight>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solidFill>
                  <a:srgbClr val="202124"/>
                </a:solidFill>
                <a:highlight>
                  <a:srgbClr val="FFFFFF"/>
                </a:highlight>
                <a:latin typeface="Arial"/>
                <a:ea typeface="Arial"/>
                <a:cs typeface="Arial"/>
                <a:sym typeface="Arial"/>
              </a:rPr>
              <a:t>In order to meet the guest expectations, the management of </a:t>
            </a:r>
            <a:r>
              <a:rPr lang="en" sz="1400" dirty="0">
                <a:latin typeface="Arial"/>
                <a:ea typeface="Arial"/>
                <a:cs typeface="Arial"/>
                <a:sym typeface="Arial"/>
              </a:rPr>
              <a:t>Ritz-Carlton offers higher quality laundry and room services to meet their cleanliness expectation.</a:t>
            </a:r>
            <a:endParaRPr sz="1400" dirty="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dirty="0">
                <a:latin typeface="Arial"/>
                <a:ea typeface="Arial"/>
                <a:cs typeface="Arial"/>
                <a:sym typeface="Arial"/>
              </a:rPr>
              <a:t>Furthermore, to meet</a:t>
            </a:r>
            <a:r>
              <a:rPr lang="en" sz="1400" dirty="0">
                <a:solidFill>
                  <a:srgbClr val="202124"/>
                </a:solidFill>
                <a:highlight>
                  <a:srgbClr val="FFFFFF"/>
                </a:highlight>
                <a:latin typeface="Arial"/>
                <a:ea typeface="Arial"/>
                <a:cs typeface="Arial"/>
                <a:sym typeface="Arial"/>
              </a:rPr>
              <a:t> the comfort expectation the management of </a:t>
            </a:r>
            <a:r>
              <a:rPr lang="en" sz="1400" dirty="0">
                <a:latin typeface="Arial"/>
                <a:ea typeface="Arial"/>
                <a:cs typeface="Arial"/>
                <a:sym typeface="Arial"/>
              </a:rPr>
              <a:t>Ritz-Carlton offers the finest and superior quality of services and products to their guests.</a:t>
            </a:r>
            <a:endParaRPr sz="1400" dirty="0">
              <a:latin typeface="Arial"/>
              <a:ea typeface="Arial"/>
              <a:cs typeface="Arial"/>
              <a:sym typeface="Arial"/>
            </a:endParaRPr>
          </a:p>
          <a:p>
            <a:pPr marL="0" lvl="0" indent="0" algn="just" rtl="0">
              <a:spcBef>
                <a:spcPts val="1200"/>
              </a:spcBef>
              <a:spcAft>
                <a:spcPts val="1200"/>
              </a:spcAft>
              <a:buNone/>
            </a:pPr>
            <a:endParaRPr sz="1400" dirty="0">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title"/>
          </p:nvPr>
        </p:nvSpPr>
        <p:spPr>
          <a:xfrm>
            <a:off x="2781250" y="575950"/>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Conclusion </a:t>
            </a:r>
            <a:endParaRPr/>
          </a:p>
        </p:txBody>
      </p:sp>
      <p:sp>
        <p:nvSpPr>
          <p:cNvPr id="144" name="Google Shape;144;p24"/>
          <p:cNvSpPr txBox="1">
            <a:spLocks noGrp="1"/>
          </p:cNvSpPr>
          <p:nvPr>
            <p:ph type="body" idx="1"/>
          </p:nvPr>
        </p:nvSpPr>
        <p:spPr>
          <a:xfrm>
            <a:off x="2714912" y="1214776"/>
            <a:ext cx="6321600" cy="3002400"/>
          </a:xfrm>
          <a:prstGeom prst="rect">
            <a:avLst/>
          </a:prstGeom>
        </p:spPr>
        <p:txBody>
          <a:bodyPr spcFirstLastPara="1" wrap="square" lIns="91425" tIns="91425" rIns="91425" bIns="91425" anchor="t" anchorCtr="0">
            <a:normAutofit/>
          </a:bodyPr>
          <a:lstStyle/>
          <a:p>
            <a:pPr marL="457200" lvl="0" indent="-317500" algn="just" rtl="0">
              <a:spcBef>
                <a:spcPts val="0"/>
              </a:spcBef>
              <a:spcAft>
                <a:spcPts val="0"/>
              </a:spcAft>
              <a:buSzPts val="1400"/>
              <a:buFont typeface="Arial"/>
              <a:buChar char="●"/>
            </a:pPr>
            <a:r>
              <a:rPr lang="en" sz="1400">
                <a:latin typeface="Arial"/>
                <a:ea typeface="Arial"/>
                <a:cs typeface="Arial"/>
                <a:sym typeface="Arial"/>
              </a:rPr>
              <a:t>In the above presentation, a detailed overview of the Ritz-Carlton is briefly addressed.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main customer or the target consumers of the Ritz-Carlton are also discussed in this presentation.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scope, role and nature of the guest services &amp; facilities are also addressed in the above presentation.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The presentation has also discussed the function and role of the guest services. </a:t>
            </a:r>
            <a:endParaRPr sz="1400">
              <a:latin typeface="Arial"/>
              <a:ea typeface="Arial"/>
              <a:cs typeface="Arial"/>
              <a:sym typeface="Arial"/>
            </a:endParaRPr>
          </a:p>
          <a:p>
            <a:pPr marL="457200" lvl="0" indent="-317500" algn="just" rtl="0">
              <a:spcBef>
                <a:spcPts val="0"/>
              </a:spcBef>
              <a:spcAft>
                <a:spcPts val="0"/>
              </a:spcAft>
              <a:buSzPts val="1400"/>
              <a:buFont typeface="Arial"/>
              <a:buChar char="●"/>
            </a:pPr>
            <a:r>
              <a:rPr lang="en" sz="1400">
                <a:latin typeface="Arial"/>
                <a:ea typeface="Arial"/>
                <a:cs typeface="Arial"/>
                <a:sym typeface="Arial"/>
              </a:rPr>
              <a:t>Apart from this, the importance or significance of hospitality is discussed in the presentation and how the Ritz-Carlton meets the expectations of their guests in the marketplace. </a:t>
            </a:r>
            <a:endParaRPr sz="1400">
              <a:latin typeface="Arial"/>
              <a:ea typeface="Arial"/>
              <a:cs typeface="Arial"/>
              <a:sym typeface="Arial"/>
            </a:endParaRPr>
          </a:p>
        </p:txBody>
      </p:sp>
      <p:pic>
        <p:nvPicPr>
          <p:cNvPr id="145" name="Google Shape;145;p24"/>
          <p:cNvPicPr preferRelativeResize="0"/>
          <p:nvPr/>
        </p:nvPicPr>
        <p:blipFill>
          <a:blip r:embed="rId3">
            <a:alphaModFix/>
          </a:blip>
          <a:stretch>
            <a:fillRect/>
          </a:stretch>
        </p:blipFill>
        <p:spPr>
          <a:xfrm>
            <a:off x="579747" y="1694568"/>
            <a:ext cx="2201503" cy="166137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5"/>
          <p:cNvSpPr txBox="1">
            <a:spLocks noGrp="1"/>
          </p:cNvSpPr>
          <p:nvPr>
            <p:ph type="title"/>
          </p:nvPr>
        </p:nvSpPr>
        <p:spPr>
          <a:xfrm>
            <a:off x="729250" y="619475"/>
            <a:ext cx="6321600" cy="635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 </a:t>
            </a:r>
            <a:endParaRPr/>
          </a:p>
        </p:txBody>
      </p:sp>
      <p:sp>
        <p:nvSpPr>
          <p:cNvPr id="151" name="Google Shape;151;p25"/>
          <p:cNvSpPr txBox="1">
            <a:spLocks noGrp="1"/>
          </p:cNvSpPr>
          <p:nvPr>
            <p:ph type="body" idx="1"/>
          </p:nvPr>
        </p:nvSpPr>
        <p:spPr>
          <a:xfrm>
            <a:off x="606300" y="1208443"/>
            <a:ext cx="8125500" cy="3246300"/>
          </a:xfrm>
          <a:prstGeom prst="rect">
            <a:avLst/>
          </a:prstGeom>
        </p:spPr>
        <p:txBody>
          <a:bodyPr spcFirstLastPara="1" wrap="square" lIns="91425" tIns="91425" rIns="91425" bIns="91425" anchor="t" anchorCtr="0">
            <a:normAutofit fontScale="92500"/>
          </a:bodyPr>
          <a:lstStyle/>
          <a:p>
            <a:pPr marL="457200" lvl="0" indent="-308610" algn="just" rtl="0">
              <a:spcBef>
                <a:spcPts val="1200"/>
              </a:spcBef>
              <a:spcAft>
                <a:spcPts val="0"/>
              </a:spcAft>
              <a:buSzPct val="163636"/>
              <a:buFont typeface="Arial"/>
              <a:buChar char="●"/>
            </a:pPr>
            <a:r>
              <a:rPr lang="en" sz="1100" dirty="0">
                <a:highlight>
                  <a:srgbClr val="FFFFFF"/>
                </a:highlight>
                <a:latin typeface="Arial"/>
                <a:ea typeface="Arial"/>
                <a:cs typeface="Arial"/>
                <a:sym typeface="Arial"/>
              </a:rPr>
              <a:t>Beseng, M., 2021. The nature and scope of illegal, unreported, and unregulated fishing and fisheries crime in Cameroon: implications for maritime security. African Security, 14(3), pp.262-285.</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Choi, Y., Choi, M., Oh, M. and Kim, S., 2020. Service robots in hotels: understanding the service quality perceptions of human-robot interaction. Journal of Hospitality Marketing &amp; Management, 29(6), pp.613-635.</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Dahadi, D.R. and Yusup, S., 2020. The impact of leaders competence towards customer satisfaction through employee’s performance in The Ritz-Carlton Jakarta. Journal of Management and Leadership, 3(2), pp.1-18.</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Dewi, N.W.B.P., Ernawati, N.M., Mudana, I.G., Harmini, A.A.A.N. and Somawati, N.P., 2022. Tri Hita Karana-Based CSR: How Hotel Relates to Community during the Covid-19 Pandemic. International Journal of Glocal Tourism, 3(2), pp.121-130.</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Gao, S., 2022, December. The Nature, Scope and Role of Managerial Economics in Business. In 2022 4th International Conference on Economic Management and Cultural Industry (ICEMCI 2022) (pp. 836-843). Atlantis Press.</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Koc, E., 2019. Service failures and recovery in hospitality and tourism: A review of literature and recommendations for future research. Journal of Hospitality Marketing &amp; Management, 28(5), pp.513-537.</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Krismasari, M.A., Astawa, I.K. and Triyuni, N.N., 2020. Commission of online travel agent to increase room occupancy at The-Ritz-Carlton, Bali. International Journal of Green Tourism Research and Applications, 2(2), pp.96-103.</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Moodie, E.E. and Krakow, E.F., 2020. Precision medicine: Statistical methods for estimating adaptive treatment strategies. Bone Marrow Transplantation, 55(10), pp.1890-1896.</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Sousa, B.M. and Alves, G.M., 2019. The role of relationship marketing in behavioural intentions of medical tourism services and guest experiences. Journal of Hospitality and Tourism Insights.</a:t>
            </a:r>
            <a:endParaRPr sz="1100" dirty="0">
              <a:highlight>
                <a:srgbClr val="FFFFFF"/>
              </a:highlight>
              <a:latin typeface="Arial"/>
              <a:ea typeface="Arial"/>
              <a:cs typeface="Arial"/>
              <a:sym typeface="Arial"/>
            </a:endParaRPr>
          </a:p>
          <a:p>
            <a:pPr marL="457200" lvl="0" indent="-308610" algn="just" rtl="0">
              <a:spcBef>
                <a:spcPts val="0"/>
              </a:spcBef>
              <a:spcAft>
                <a:spcPts val="0"/>
              </a:spcAft>
              <a:buSzPct val="163636"/>
              <a:buFont typeface="Arial"/>
              <a:buChar char="●"/>
            </a:pPr>
            <a:r>
              <a:rPr lang="en" sz="1100" dirty="0">
                <a:highlight>
                  <a:srgbClr val="FFFFFF"/>
                </a:highlight>
                <a:latin typeface="Arial"/>
                <a:ea typeface="Arial"/>
                <a:cs typeface="Arial"/>
                <a:sym typeface="Arial"/>
              </a:rPr>
              <a:t>Szende, P., Dalton, A.N. and Yoo, M. eds., 2021. Operations management in the hospitality industry. Emerald Publishing Limited.</a:t>
            </a:r>
            <a:endParaRPr dirty="0">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26"/>
          <p:cNvPicPr preferRelativeResize="0"/>
          <p:nvPr/>
        </p:nvPicPr>
        <p:blipFill>
          <a:blip r:embed="rId3">
            <a:alphaModFix/>
          </a:blip>
          <a:stretch>
            <a:fillRect/>
          </a:stretch>
        </p:blipFill>
        <p:spPr>
          <a:xfrm>
            <a:off x="0" y="41125"/>
            <a:ext cx="9144000" cy="5102375"/>
          </a:xfrm>
          <a:prstGeom prst="rect">
            <a:avLst/>
          </a:prstGeom>
          <a:noFill/>
          <a:ln>
            <a:noFill/>
          </a:ln>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37</TotalTime>
  <Words>2910</Words>
  <Application>Microsoft Office PowerPoint</Application>
  <PresentationFormat>On-screen Show (16:9)</PresentationFormat>
  <Paragraphs>78</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Source Sans Pro</vt:lpstr>
      <vt:lpstr>Garamond</vt:lpstr>
      <vt:lpstr>Organic</vt:lpstr>
      <vt:lpstr>Hospitality and Guest Service Management BMIH4003  </vt:lpstr>
      <vt:lpstr>Table of Contents </vt:lpstr>
      <vt:lpstr>Introduction </vt:lpstr>
      <vt:lpstr>                 Chosen hotel brand</vt:lpstr>
      <vt:lpstr>PowerPoint Presentation</vt:lpstr>
      <vt:lpstr>Main consumers of the brand</vt:lpstr>
      <vt:lpstr>Outline the nature, scope and role of the guest services and facilities that are provided to these guests by the hotel brand </vt:lpstr>
      <vt:lpstr>Continuation….</vt:lpstr>
      <vt:lpstr>PowerPoint Presentation</vt:lpstr>
      <vt:lpstr>Explain the need to consider the role and function of guest services in general </vt:lpstr>
      <vt:lpstr>The importance of hospitality and how hotels meet/exceed guest expectations</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dc:title>
  <dc:creator>mac</dc:creator>
  <cp:lastModifiedBy>Darius Condescu</cp:lastModifiedBy>
  <cp:revision>11</cp:revision>
  <dcterms:modified xsi:type="dcterms:W3CDTF">2023-02-08T13:56:10Z</dcterms:modified>
</cp:coreProperties>
</file>