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77" r:id="rId3"/>
    <p:sldId id="259" r:id="rId4"/>
    <p:sldId id="278" r:id="rId5"/>
    <p:sldId id="260" r:id="rId6"/>
    <p:sldId id="282" r:id="rId7"/>
    <p:sldId id="279" r:id="rId8"/>
    <p:sldId id="283" r:id="rId9"/>
    <p:sldId id="280" r:id="rId10"/>
    <p:sldId id="264" r:id="rId11"/>
    <p:sldId id="281" r:id="rId12"/>
    <p:sldId id="284" r:id="rId13"/>
    <p:sldId id="285" r:id="rId14"/>
    <p:sldId id="286" r:id="rId15"/>
    <p:sldId id="263" r:id="rId16"/>
    <p:sldId id="287" r:id="rId17"/>
    <p:sldId id="288" r:id="rId18"/>
    <p:sldId id="289" r:id="rId19"/>
    <p:sldId id="290" r:id="rId20"/>
    <p:sldId id="267" r:id="rId21"/>
    <p:sldId id="291" r:id="rId22"/>
    <p:sldId id="292" r:id="rId23"/>
    <p:sldId id="294" r:id="rId24"/>
    <p:sldId id="266" r:id="rId25"/>
    <p:sldId id="268" r:id="rId26"/>
    <p:sldId id="269" r:id="rId27"/>
    <p:sldId id="270" r:id="rId28"/>
    <p:sldId id="271" r:id="rId29"/>
    <p:sldId id="273" r:id="rId30"/>
    <p:sldId id="274" r:id="rId31"/>
    <p:sldId id="275" r:id="rId32"/>
    <p:sldId id="295" r:id="rId33"/>
    <p:sldId id="296" r:id="rId34"/>
    <p:sldId id="298" r:id="rId35"/>
    <p:sldId id="299" r:id="rId36"/>
    <p:sldId id="297" r:id="rId37"/>
    <p:sldId id="300" r:id="rId38"/>
    <p:sldId id="265"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30" autoAdjust="0"/>
    <p:restoredTop sz="87149" autoAdjust="0"/>
  </p:normalViewPr>
  <p:slideViewPr>
    <p:cSldViewPr snapToGrid="0">
      <p:cViewPr varScale="1">
        <p:scale>
          <a:sx n="90" d="100"/>
          <a:sy n="90" d="100"/>
        </p:scale>
        <p:origin x="684" y="54"/>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6DBEB5-9728-452A-8B21-A1E89903E6FE}" type="datetimeFigureOut">
              <a:rPr lang="en-GB" smtClean="0"/>
              <a:t>16/03/2026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686C2F-42A9-47AE-A4E9-4B16E4E4B3E9}" type="slidenum">
              <a:rPr lang="en-GB" smtClean="0"/>
              <a:t>‹#›</a:t>
            </a:fld>
            <a:endParaRPr lang="en-GB"/>
          </a:p>
        </p:txBody>
      </p:sp>
    </p:spTree>
    <p:extLst>
      <p:ext uri="{BB962C8B-B14F-4D97-AF65-F5344CB8AC3E}">
        <p14:creationId xmlns:p14="http://schemas.microsoft.com/office/powerpoint/2010/main" val="11743602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justiceinspectorates.gov.uk/hmicfrs/peel-assessments/how-we-inspect/2018-19-peel-assessment/"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justiceinspectorates.gov.uk/hmicfrs/peel-assessments/peel-2018/?view=table&amp;sort=alpha&amp;data=pillar&amp;group_by_region=off#peel-data"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https://www.justiceinspectorates.gov.uk/hmicfrs/peel-assessments/how-we-inspect/2018-19-peel-assessment/</a:t>
            </a:r>
            <a:endParaRPr lang="en-GB" dirty="0"/>
          </a:p>
          <a:p>
            <a:endParaRPr lang="en-GB" dirty="0"/>
          </a:p>
          <a:p>
            <a:r>
              <a:rPr lang="en-GB" dirty="0">
                <a:hlinkClick r:id="rId4"/>
              </a:rPr>
              <a:t>https://www.justiceinspectorates.gov.uk/hmicfrs/peel-assessments/peel-2018/?view=table&amp;sort=alpha&amp;data=pillar&amp;group_by_region=off#peel-data</a:t>
            </a:r>
            <a:endParaRPr lang="en-GB" dirty="0"/>
          </a:p>
        </p:txBody>
      </p:sp>
      <p:sp>
        <p:nvSpPr>
          <p:cNvPr id="4" name="Slide Number Placeholder 3"/>
          <p:cNvSpPr>
            <a:spLocks noGrp="1"/>
          </p:cNvSpPr>
          <p:nvPr>
            <p:ph type="sldNum" sz="quarter" idx="10"/>
          </p:nvPr>
        </p:nvSpPr>
        <p:spPr/>
        <p:txBody>
          <a:bodyPr/>
          <a:lstStyle/>
          <a:p>
            <a:fld id="{98686C2F-42A9-47AE-A4E9-4B16E4E4B3E9}" type="slidenum">
              <a:rPr lang="en-GB" smtClean="0"/>
              <a:t>5</a:t>
            </a:fld>
            <a:endParaRPr lang="en-GB"/>
          </a:p>
        </p:txBody>
      </p:sp>
    </p:spTree>
    <p:extLst>
      <p:ext uri="{BB962C8B-B14F-4D97-AF65-F5344CB8AC3E}">
        <p14:creationId xmlns:p14="http://schemas.microsoft.com/office/powerpoint/2010/main" val="3400355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Probation services were part-privatised in 2014, allowing firms to monitor low and medium-risk offenders.</a:t>
            </a:r>
          </a:p>
          <a:p>
            <a:r>
              <a:rPr lang="en-GB" sz="1200" u="none" strike="noStrike" kern="1200" dirty="0">
                <a:solidFill>
                  <a:schemeClr val="tx1"/>
                </a:solidFill>
                <a:effectLst/>
                <a:latin typeface="+mn-lt"/>
                <a:ea typeface="+mn-ea"/>
                <a:cs typeface="+mn-cs"/>
              </a:rPr>
              <a:t>Eight out of the 10 firms inspected since January last year were rated "inadequate", while public services were performing better.</a:t>
            </a:r>
          </a:p>
          <a:p>
            <a:r>
              <a:rPr lang="en-GB" sz="1200" u="none" strike="noStrike" kern="1200" dirty="0">
                <a:solidFill>
                  <a:schemeClr val="tx1"/>
                </a:solidFill>
                <a:effectLst/>
                <a:latin typeface="+mn-lt"/>
                <a:ea typeface="+mn-ea"/>
                <a:cs typeface="+mn-cs"/>
              </a:rPr>
              <a:t>To be terminated by 2020 2 years early.</a:t>
            </a:r>
          </a:p>
          <a:p>
            <a:r>
              <a:rPr lang="en-GB" sz="1200" u="none" strike="noStrike" kern="1200" dirty="0">
                <a:solidFill>
                  <a:schemeClr val="tx1"/>
                </a:solidFill>
                <a:effectLst/>
                <a:latin typeface="+mn-lt"/>
                <a:ea typeface="+mn-ea"/>
                <a:cs typeface="+mn-cs"/>
              </a:rPr>
              <a:t>£500 million cost to tax payer</a:t>
            </a:r>
            <a:endParaRPr lang="en-GB" dirty="0"/>
          </a:p>
        </p:txBody>
      </p:sp>
      <p:sp>
        <p:nvSpPr>
          <p:cNvPr id="4" name="Slide Number Placeholder 3"/>
          <p:cNvSpPr>
            <a:spLocks noGrp="1"/>
          </p:cNvSpPr>
          <p:nvPr>
            <p:ph type="sldNum" sz="quarter" idx="5"/>
          </p:nvPr>
        </p:nvSpPr>
        <p:spPr/>
        <p:txBody>
          <a:bodyPr/>
          <a:lstStyle/>
          <a:p>
            <a:fld id="{98686C2F-42A9-47AE-A4E9-4B16E4E4B3E9}" type="slidenum">
              <a:rPr lang="en-GB" smtClean="0"/>
              <a:t>20</a:t>
            </a:fld>
            <a:endParaRPr lang="en-GB"/>
          </a:p>
        </p:txBody>
      </p:sp>
    </p:spTree>
    <p:extLst>
      <p:ext uri="{BB962C8B-B14F-4D97-AF65-F5344CB8AC3E}">
        <p14:creationId xmlns:p14="http://schemas.microsoft.com/office/powerpoint/2010/main" val="25578715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16/03/2026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16/03/2026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16/03/2026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irmingham.ac.uk/news/thebirminghambrief/items/2016/07/The-key-challenges-facing-UK-policing-today.aspx" TargetMode="External"/><Relationship Id="rId7" Type="http://schemas.openxmlformats.org/officeDocument/2006/relationships/hyperlink" Target="https://www.instituteforgovernment.org.uk/publication/fixing-public-services-labour-government/criminal-justice-system" TargetMode="External"/><Relationship Id="rId2" Type="http://schemas.openxmlformats.org/officeDocument/2006/relationships/hyperlink" Target="https://www.gov.uk/government/speeches/the-criminal-justice-system-meeting-the-challenge"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330690/cjs-strategy-action-plan.pdf" TargetMode="External"/><Relationship Id="rId5" Type="http://schemas.openxmlformats.org/officeDocument/2006/relationships/hyperlink" Target="https://www.theguardian.com/law/2017/sep/08/racial-bias-uk-criminal-justice-david-lammy" TargetMode="External"/><Relationship Id="rId4" Type="http://schemas.openxmlformats.org/officeDocument/2006/relationships/hyperlink" Target="https://www.theguardian.com/commentisfree/2018/feb/06/british-justice-collapse-moj-prisons-probation-legal-aid-lord-chancellor-charles-falcon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Criminal Justice System Failing?</a:t>
            </a:r>
          </a:p>
        </p:txBody>
      </p:sp>
      <p:sp>
        <p:nvSpPr>
          <p:cNvPr id="3" name="Subtitle 2"/>
          <p:cNvSpPr>
            <a:spLocks noGrp="1"/>
          </p:cNvSpPr>
          <p:nvPr>
            <p:ph type="subTitle" idx="1"/>
          </p:nvPr>
        </p:nvSpPr>
        <p:spPr/>
        <p:txBody>
          <a:bodyPr/>
          <a:lstStyle/>
          <a:p>
            <a:r>
              <a:rPr lang="en-GB" dirty="0"/>
              <a:t>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A2C531AF-5187-CB1B-6CE6-7B24F27A2A71}"/>
              </a:ext>
            </a:extLst>
          </p:cNvPr>
          <p:cNvSpPr>
            <a:spLocks noGrp="1"/>
          </p:cNvSpPr>
          <p:nvPr>
            <p:ph type="title"/>
          </p:nvPr>
        </p:nvSpPr>
        <p:spPr>
          <a:xfrm>
            <a:off x="457200" y="274638"/>
            <a:ext cx="8229600" cy="671293"/>
          </a:xfrm>
        </p:spPr>
        <p:txBody>
          <a:bodyPr>
            <a:normAutofit fontScale="90000"/>
          </a:bodyPr>
          <a:lstStyle/>
          <a:p>
            <a:r>
              <a:rPr lang="en-GB" dirty="0"/>
              <a:t>CJS struggling?</a:t>
            </a:r>
            <a:endParaRPr lang="en-US" dirty="0"/>
          </a:p>
        </p:txBody>
      </p:sp>
      <p:sp>
        <p:nvSpPr>
          <p:cNvPr id="3" name="Content Placeholder 2">
            <a:extLst>
              <a:ext uri="{FF2B5EF4-FFF2-40B4-BE49-F238E27FC236}">
                <a16:creationId xmlns:a16="http://schemas.microsoft.com/office/drawing/2014/main" id="{05396A52-3243-A528-2204-628B8523E08E}"/>
              </a:ext>
            </a:extLst>
          </p:cNvPr>
          <p:cNvSpPr>
            <a:spLocks noGrp="1"/>
          </p:cNvSpPr>
          <p:nvPr>
            <p:ph sz="half" idx="1"/>
          </p:nvPr>
        </p:nvSpPr>
        <p:spPr>
          <a:xfrm>
            <a:off x="457200" y="1166648"/>
            <a:ext cx="4038600" cy="4422593"/>
          </a:xfrm>
        </p:spPr>
        <p:txBody>
          <a:bodyPr>
            <a:normAutofit/>
          </a:bodyPr>
          <a:lstStyle/>
          <a:p>
            <a:pPr marL="0" indent="0">
              <a:lnSpc>
                <a:spcPct val="90000"/>
              </a:lnSpc>
              <a:buNone/>
            </a:pPr>
            <a:r>
              <a:rPr lang="en-GB" sz="2400" dirty="0"/>
              <a:t>Years of underinvested equals a crumbling criminal justice system</a:t>
            </a:r>
          </a:p>
          <a:p>
            <a:pPr marL="0" indent="0">
              <a:lnSpc>
                <a:spcPct val="90000"/>
              </a:lnSpc>
              <a:buNone/>
            </a:pPr>
            <a:r>
              <a:rPr lang="en-GB" sz="2400" dirty="0"/>
              <a:t>Things can go wrong at every level and every stage. </a:t>
            </a:r>
          </a:p>
          <a:p>
            <a:pPr marL="0" indent="0">
              <a:lnSpc>
                <a:spcPct val="90000"/>
              </a:lnSpc>
              <a:buNone/>
            </a:pPr>
            <a:r>
              <a:rPr lang="en-GB" sz="2400" dirty="0"/>
              <a:t>Nightmare journey through the system for the accused, for victims and those who work within the CJS</a:t>
            </a:r>
          </a:p>
          <a:p>
            <a:pPr>
              <a:lnSpc>
                <a:spcPct val="90000"/>
              </a:lnSpc>
            </a:pPr>
            <a:endParaRPr lang="en-GB" sz="2400" dirty="0"/>
          </a:p>
        </p:txBody>
      </p:sp>
      <p:pic>
        <p:nvPicPr>
          <p:cNvPr id="4" name="Picture 3">
            <a:extLst>
              <a:ext uri="{FF2B5EF4-FFF2-40B4-BE49-F238E27FC236}">
                <a16:creationId xmlns:a16="http://schemas.microsoft.com/office/drawing/2014/main" id="{FD98D151-0DD7-9E97-ED7C-B3369C6FF179}"/>
              </a:ext>
            </a:extLst>
          </p:cNvPr>
          <p:cNvPicPr>
            <a:picLocks noChangeAspect="1"/>
          </p:cNvPicPr>
          <p:nvPr/>
        </p:nvPicPr>
        <p:blipFill>
          <a:blip r:embed="rId2"/>
          <a:stretch>
            <a:fillRect/>
          </a:stretch>
        </p:blipFill>
        <p:spPr>
          <a:xfrm>
            <a:off x="4648200" y="2374600"/>
            <a:ext cx="4038600" cy="2440241"/>
          </a:xfrm>
          <a:prstGeom prst="rect">
            <a:avLst/>
          </a:prstGeom>
          <a:noFill/>
        </p:spPr>
      </p:pic>
    </p:spTree>
    <p:extLst>
      <p:ext uri="{BB962C8B-B14F-4D97-AF65-F5344CB8AC3E}">
        <p14:creationId xmlns:p14="http://schemas.microsoft.com/office/powerpoint/2010/main" val="26698865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Problems facing the system</a:t>
            </a:r>
          </a:p>
        </p:txBody>
      </p:sp>
      <p:sp>
        <p:nvSpPr>
          <p:cNvPr id="3" name="Content Placeholder 2"/>
          <p:cNvSpPr>
            <a:spLocks noGrp="1"/>
          </p:cNvSpPr>
          <p:nvPr>
            <p:ph idx="1"/>
          </p:nvPr>
        </p:nvSpPr>
        <p:spPr>
          <a:xfrm>
            <a:off x="457200" y="1417638"/>
            <a:ext cx="8229600" cy="4099595"/>
          </a:xfrm>
        </p:spPr>
        <p:txBody>
          <a:bodyPr>
            <a:normAutofit fontScale="85000" lnSpcReduction="20000"/>
          </a:bodyPr>
          <a:lstStyle/>
          <a:p>
            <a:r>
              <a:rPr lang="en-GB" dirty="0"/>
              <a:t>Crimes moving with the times</a:t>
            </a:r>
          </a:p>
          <a:p>
            <a:pPr lvl="1"/>
            <a:r>
              <a:rPr lang="en-GB" dirty="0"/>
              <a:t>Cyber crime, violent offences, knife crime, trafficking, immigration </a:t>
            </a:r>
          </a:p>
          <a:p>
            <a:r>
              <a:rPr lang="en-GB" dirty="0"/>
              <a:t>Society</a:t>
            </a:r>
          </a:p>
          <a:p>
            <a:pPr lvl="1"/>
            <a:r>
              <a:rPr lang="en-GB" dirty="0"/>
              <a:t>No respect</a:t>
            </a:r>
          </a:p>
          <a:p>
            <a:pPr lvl="1"/>
            <a:r>
              <a:rPr lang="en-GB" dirty="0"/>
              <a:t>Lost control within society</a:t>
            </a:r>
          </a:p>
          <a:p>
            <a:pPr lvl="1"/>
            <a:r>
              <a:rPr lang="en-GB" dirty="0"/>
              <a:t>Poverty / lack of ambition </a:t>
            </a:r>
          </a:p>
          <a:p>
            <a:r>
              <a:rPr lang="en-GB" dirty="0"/>
              <a:t>Austerity</a:t>
            </a:r>
          </a:p>
          <a:p>
            <a:pPr lvl="1"/>
            <a:r>
              <a:rPr lang="en-GB" dirty="0"/>
              <a:t>Lack of funding for staff</a:t>
            </a:r>
          </a:p>
          <a:p>
            <a:pPr lvl="1"/>
            <a:r>
              <a:rPr lang="en-GB" dirty="0"/>
              <a:t>Funding for new buildings including prisons</a:t>
            </a:r>
          </a:p>
          <a:p>
            <a:pPr lvl="1"/>
            <a:r>
              <a:rPr lang="en-GB" dirty="0"/>
              <a:t>Doing more with less</a:t>
            </a:r>
          </a:p>
        </p:txBody>
      </p:sp>
    </p:spTree>
    <p:extLst>
      <p:ext uri="{BB962C8B-B14F-4D97-AF65-F5344CB8AC3E}">
        <p14:creationId xmlns:p14="http://schemas.microsoft.com/office/powerpoint/2010/main" val="151396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B53865-0693-A532-7A23-A8C1CD754011}"/>
              </a:ext>
            </a:extLst>
          </p:cNvPr>
          <p:cNvSpPr>
            <a:spLocks noGrp="1"/>
          </p:cNvSpPr>
          <p:nvPr>
            <p:ph type="title"/>
          </p:nvPr>
        </p:nvSpPr>
        <p:spPr>
          <a:xfrm>
            <a:off x="457200" y="274638"/>
            <a:ext cx="8229600" cy="671293"/>
          </a:xfrm>
        </p:spPr>
        <p:txBody>
          <a:bodyPr>
            <a:normAutofit fontScale="90000"/>
          </a:bodyPr>
          <a:lstStyle/>
          <a:p>
            <a:r>
              <a:rPr lang="en-GB" dirty="0"/>
              <a:t>Investment </a:t>
            </a:r>
          </a:p>
        </p:txBody>
      </p:sp>
      <p:sp>
        <p:nvSpPr>
          <p:cNvPr id="3" name="Content Placeholder 2">
            <a:extLst>
              <a:ext uri="{FF2B5EF4-FFF2-40B4-BE49-F238E27FC236}">
                <a16:creationId xmlns:a16="http://schemas.microsoft.com/office/drawing/2014/main" id="{EE1F916F-21B7-47F5-6EAF-BB78EAA49E60}"/>
              </a:ext>
            </a:extLst>
          </p:cNvPr>
          <p:cNvSpPr>
            <a:spLocks noGrp="1"/>
          </p:cNvSpPr>
          <p:nvPr>
            <p:ph idx="1"/>
          </p:nvPr>
        </p:nvSpPr>
        <p:spPr/>
        <p:txBody>
          <a:bodyPr>
            <a:normAutofit fontScale="77500" lnSpcReduction="20000"/>
          </a:bodyPr>
          <a:lstStyle/>
          <a:p>
            <a:pPr fontAlgn="base"/>
            <a:r>
              <a:rPr lang="en-GB" b="0" i="0" dirty="0">
                <a:effectLst/>
                <a:latin typeface="Calibri" panose="020F0502020204030204" pitchFamily="34" charset="0"/>
                <a:cs typeface="Calibri" panose="020F0502020204030204" pitchFamily="34" charset="0"/>
              </a:rPr>
              <a:t>The criminal justice system is failing to cope with demand.</a:t>
            </a:r>
          </a:p>
          <a:p>
            <a:pPr fontAlgn="base"/>
            <a:r>
              <a:rPr lang="en-GB" dirty="0">
                <a:latin typeface="Calibri" panose="020F0502020204030204" pitchFamily="34" charset="0"/>
                <a:cs typeface="Calibri" panose="020F0502020204030204" pitchFamily="34" charset="0"/>
              </a:rPr>
              <a:t>Police lost in 2010’s are being rebuilt</a:t>
            </a:r>
          </a:p>
          <a:p>
            <a:pPr fontAlgn="base"/>
            <a:r>
              <a:rPr lang="en-GB" dirty="0">
                <a:latin typeface="Calibri" panose="020F0502020204030204" pitchFamily="34" charset="0"/>
                <a:cs typeface="Calibri" panose="020F0502020204030204" pitchFamily="34" charset="0"/>
              </a:rPr>
              <a:t>Probation officers have high case loads, </a:t>
            </a:r>
            <a:r>
              <a:rPr lang="en-GB" b="0" i="0" dirty="0">
                <a:effectLst/>
                <a:latin typeface="Calibri" panose="020F0502020204030204" pitchFamily="34" charset="0"/>
                <a:cs typeface="Calibri" panose="020F0502020204030204" pitchFamily="34" charset="0"/>
              </a:rPr>
              <a:t>few experienced  practitioners and struggling either to meet offenders’ needs or to manage risk</a:t>
            </a:r>
            <a:endParaRPr lang="en-GB" dirty="0">
              <a:latin typeface="Calibri" panose="020F0502020204030204" pitchFamily="34" charset="0"/>
              <a:cs typeface="Calibri" panose="020F0502020204030204" pitchFamily="34" charset="0"/>
            </a:endParaRPr>
          </a:p>
          <a:p>
            <a:pPr fontAlgn="base"/>
            <a:r>
              <a:rPr lang="en-GB" b="0" i="0" dirty="0">
                <a:effectLst/>
                <a:latin typeface="Calibri" panose="020F0502020204030204" pitchFamily="34" charset="0"/>
                <a:cs typeface="Calibri" panose="020F0502020204030204" pitchFamily="34" charset="0"/>
              </a:rPr>
              <a:t> In prisons, a spiralling population, which prisons cannot longer accommodate or cope, requiring emergency measures. </a:t>
            </a:r>
          </a:p>
          <a:p>
            <a:pPr fontAlgn="base"/>
            <a:r>
              <a:rPr lang="en-GB" b="0" i="0" dirty="0">
                <a:effectLst/>
                <a:latin typeface="Calibri" panose="020F0502020204030204" pitchFamily="34" charset="0"/>
                <a:cs typeface="Calibri" panose="020F0502020204030204" pitchFamily="34" charset="0"/>
              </a:rPr>
              <a:t>Courts - policy changes and challenges in courts – timing on cases are not being address.</a:t>
            </a:r>
          </a:p>
          <a:p>
            <a:pPr fontAlgn="base">
              <a:buNone/>
            </a:pPr>
            <a:r>
              <a:rPr lang="en-GB" dirty="0">
                <a:latin typeface="Calibri" panose="020F0502020204030204" pitchFamily="34" charset="0"/>
                <a:cs typeface="Calibri" panose="020F0502020204030204" pitchFamily="34" charset="0"/>
              </a:rPr>
              <a:t>Further investment needed across the whole CJS</a:t>
            </a:r>
          </a:p>
          <a:p>
            <a:pPr algn="l" fontAlgn="base">
              <a:buNone/>
            </a:pPr>
            <a:endParaRPr lang="en-GB" b="0" i="0" dirty="0">
              <a:solidFill>
                <a:srgbClr val="1C2B39"/>
              </a:solidFill>
              <a:effectLst/>
              <a:latin typeface="Open Sans" panose="020B0606030504020204" pitchFamily="34" charset="0"/>
            </a:endParaRPr>
          </a:p>
          <a:p>
            <a:pPr algn="l" fontAlgn="base">
              <a:buNone/>
            </a:pPr>
            <a:endParaRPr lang="en-GB" b="0" i="0" dirty="0">
              <a:solidFill>
                <a:srgbClr val="1C2B39"/>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449244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652FF-F9A0-4351-93BA-E06D1FFC0E53}"/>
              </a:ext>
            </a:extLst>
          </p:cNvPr>
          <p:cNvSpPr>
            <a:spLocks noGrp="1"/>
          </p:cNvSpPr>
          <p:nvPr>
            <p:ph type="title"/>
          </p:nvPr>
        </p:nvSpPr>
        <p:spPr/>
        <p:txBody>
          <a:bodyPr/>
          <a:lstStyle/>
          <a:p>
            <a:r>
              <a:rPr lang="en-GB" dirty="0"/>
              <a:t>Police</a:t>
            </a:r>
          </a:p>
        </p:txBody>
      </p:sp>
      <p:sp>
        <p:nvSpPr>
          <p:cNvPr id="3" name="Content Placeholder 2">
            <a:extLst>
              <a:ext uri="{FF2B5EF4-FFF2-40B4-BE49-F238E27FC236}">
                <a16:creationId xmlns:a16="http://schemas.microsoft.com/office/drawing/2014/main" id="{03CFFB2D-3070-4982-AD64-0C9A87C7C2FC}"/>
              </a:ext>
            </a:extLst>
          </p:cNvPr>
          <p:cNvSpPr>
            <a:spLocks noGrp="1"/>
          </p:cNvSpPr>
          <p:nvPr>
            <p:ph idx="1"/>
          </p:nvPr>
        </p:nvSpPr>
        <p:spPr>
          <a:xfrm>
            <a:off x="457200" y="1417638"/>
            <a:ext cx="8229600" cy="4099595"/>
          </a:xfrm>
        </p:spPr>
        <p:txBody>
          <a:bodyPr>
            <a:normAutofit fontScale="92500" lnSpcReduction="10000"/>
          </a:bodyPr>
          <a:lstStyle/>
          <a:p>
            <a:r>
              <a:rPr lang="en-GB" dirty="0"/>
              <a:t>Some roles take away from traditional policing</a:t>
            </a:r>
          </a:p>
          <a:p>
            <a:r>
              <a:rPr lang="en-GB" dirty="0"/>
              <a:t>Cuts in staff numbers</a:t>
            </a:r>
          </a:p>
          <a:p>
            <a:r>
              <a:rPr lang="en-GB" dirty="0"/>
              <a:t>Paperwork over face-to-face work </a:t>
            </a:r>
          </a:p>
          <a:p>
            <a:r>
              <a:rPr lang="en-GB" dirty="0"/>
              <a:t>Forces run by PCC’s not just the Chief Constable</a:t>
            </a:r>
          </a:p>
          <a:p>
            <a:r>
              <a:rPr lang="en-GB" dirty="0"/>
              <a:t>Forces not achieving their outcomes –Police effectiveness, efficiency and legitimacy PEEL</a:t>
            </a:r>
          </a:p>
          <a:p>
            <a:endParaRPr lang="en-GB" dirty="0"/>
          </a:p>
        </p:txBody>
      </p:sp>
    </p:spTree>
    <p:extLst>
      <p:ext uri="{BB962C8B-B14F-4D97-AF65-F5344CB8AC3E}">
        <p14:creationId xmlns:p14="http://schemas.microsoft.com/office/powerpoint/2010/main" val="262443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6C1462E-211E-659C-9AD1-D4670F793128}"/>
              </a:ext>
            </a:extLst>
          </p:cNvPr>
          <p:cNvPicPr>
            <a:picLocks noChangeAspect="1"/>
          </p:cNvPicPr>
          <p:nvPr/>
        </p:nvPicPr>
        <p:blipFill>
          <a:blip r:embed="rId2"/>
          <a:stretch>
            <a:fillRect/>
          </a:stretch>
        </p:blipFill>
        <p:spPr>
          <a:xfrm>
            <a:off x="141890" y="283779"/>
            <a:ext cx="8749862" cy="5312980"/>
          </a:xfrm>
          <a:prstGeom prst="rect">
            <a:avLst/>
          </a:prstGeom>
        </p:spPr>
      </p:pic>
    </p:spTree>
    <p:extLst>
      <p:ext uri="{BB962C8B-B14F-4D97-AF65-F5344CB8AC3E}">
        <p14:creationId xmlns:p14="http://schemas.microsoft.com/office/powerpoint/2010/main" val="1788526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D6AFE7-13DE-6128-4B76-4A2BE91A2341}"/>
              </a:ext>
            </a:extLst>
          </p:cNvPr>
          <p:cNvSpPr>
            <a:spLocks noGrp="1"/>
          </p:cNvSpPr>
          <p:nvPr>
            <p:ph type="title"/>
          </p:nvPr>
        </p:nvSpPr>
        <p:spPr/>
        <p:txBody>
          <a:bodyPr/>
          <a:lstStyle/>
          <a:p>
            <a:r>
              <a:rPr lang="en-GB" dirty="0"/>
              <a:t>Police </a:t>
            </a:r>
          </a:p>
        </p:txBody>
      </p:sp>
      <p:sp>
        <p:nvSpPr>
          <p:cNvPr id="3" name="Content Placeholder 2">
            <a:extLst>
              <a:ext uri="{FF2B5EF4-FFF2-40B4-BE49-F238E27FC236}">
                <a16:creationId xmlns:a16="http://schemas.microsoft.com/office/drawing/2014/main" id="{CE61712D-E114-3F1D-9E98-9862A147952B}"/>
              </a:ext>
            </a:extLst>
          </p:cNvPr>
          <p:cNvSpPr>
            <a:spLocks noGrp="1"/>
          </p:cNvSpPr>
          <p:nvPr>
            <p:ph idx="1"/>
          </p:nvPr>
        </p:nvSpPr>
        <p:spPr>
          <a:xfrm>
            <a:off x="457200" y="1229710"/>
            <a:ext cx="8229600" cy="4287523"/>
          </a:xfrm>
        </p:spPr>
        <p:txBody>
          <a:bodyPr>
            <a:normAutofit fontScale="92500" lnSpcReduction="10000"/>
          </a:bodyPr>
          <a:lstStyle/>
          <a:p>
            <a:r>
              <a:rPr lang="en-GB" sz="2600" i="0" dirty="0">
                <a:effectLst/>
                <a:latin typeface="Calibri" panose="020F0502020204030204" pitchFamily="34" charset="0"/>
                <a:cs typeface="Calibri" panose="020F0502020204030204" pitchFamily="34" charset="0"/>
              </a:rPr>
              <a:t>Police effectiveness has fallen over the past decade</a:t>
            </a:r>
          </a:p>
          <a:p>
            <a:r>
              <a:rPr lang="en-GB" sz="2600" dirty="0">
                <a:latin typeface="Calibri" panose="020F0502020204030204" pitchFamily="34" charset="0"/>
                <a:cs typeface="Calibri" panose="020F0502020204030204" pitchFamily="34" charset="0"/>
              </a:rPr>
              <a:t>Trust in police</a:t>
            </a:r>
          </a:p>
          <a:p>
            <a:r>
              <a:rPr lang="en-GB" sz="2600" i="0" dirty="0">
                <a:effectLst/>
                <a:latin typeface="Calibri" panose="020F0502020204030204" pitchFamily="34" charset="0"/>
                <a:cs typeface="Calibri" panose="020F0502020204030204" pitchFamily="34" charset="0"/>
              </a:rPr>
              <a:t>Cuts to officer and staff numbers during the 2010s </a:t>
            </a:r>
            <a:r>
              <a:rPr lang="en-GB" sz="2600" dirty="0">
                <a:latin typeface="Calibri" panose="020F0502020204030204" pitchFamily="34" charset="0"/>
                <a:cs typeface="Calibri" panose="020F0502020204030204" pitchFamily="34" charset="0"/>
              </a:rPr>
              <a:t>- increased now Boris Bobbies uplift takes time to get experience</a:t>
            </a:r>
          </a:p>
          <a:p>
            <a:r>
              <a:rPr lang="en-GB" sz="2600" i="0" dirty="0">
                <a:effectLst/>
                <a:latin typeface="Calibri" panose="020F0502020204030204" pitchFamily="34" charset="0"/>
                <a:cs typeface="Calibri" panose="020F0502020204030204" pitchFamily="34" charset="0"/>
              </a:rPr>
              <a:t>Increasingly complex and serious crime</a:t>
            </a:r>
          </a:p>
          <a:p>
            <a:r>
              <a:rPr lang="en-GB" sz="2600" dirty="0">
                <a:latin typeface="Calibri" panose="020F0502020204030204" pitchFamily="34" charset="0"/>
                <a:cs typeface="Calibri" panose="020F0502020204030204" pitchFamily="34" charset="0"/>
              </a:rPr>
              <a:t>S</a:t>
            </a:r>
            <a:r>
              <a:rPr lang="en-GB" sz="2600" i="0" dirty="0">
                <a:effectLst/>
                <a:latin typeface="Calibri" panose="020F0502020204030204" pitchFamily="34" charset="0"/>
                <a:cs typeface="Calibri" panose="020F0502020204030204" pitchFamily="34" charset="0"/>
              </a:rPr>
              <a:t>mall proportion of crimes recorded by the police result in a positive outcome</a:t>
            </a:r>
          </a:p>
          <a:p>
            <a:r>
              <a:rPr lang="en-GB" sz="2600" i="0" dirty="0">
                <a:effectLst/>
                <a:latin typeface="Calibri" panose="020F0502020204030204" pitchFamily="34" charset="0"/>
                <a:cs typeface="Calibri" panose="020F0502020204030204" pitchFamily="34" charset="0"/>
              </a:rPr>
              <a:t>Poor performance has contributed to falling public confidence and trust in the police</a:t>
            </a:r>
          </a:p>
          <a:p>
            <a:r>
              <a:rPr lang="en-GB" sz="2200" b="0" i="0" dirty="0">
                <a:effectLst/>
                <a:latin typeface="Calibri" panose="020F0502020204030204" pitchFamily="34" charset="0"/>
                <a:cs typeface="Calibri" panose="020F0502020204030204" pitchFamily="34" charset="0"/>
              </a:rPr>
              <a:t>July 2024, YouGov found only 40% of people had at least a ‘fair amount of confidence’ in the police</a:t>
            </a:r>
            <a:endParaRPr lang="en-GB" sz="2200" i="0" dirty="0">
              <a:effectLst/>
              <a:latin typeface="Calibri" panose="020F0502020204030204" pitchFamily="34" charset="0"/>
              <a:cs typeface="Calibri" panose="020F0502020204030204" pitchFamily="34" charset="0"/>
            </a:endParaRPr>
          </a:p>
          <a:p>
            <a:endParaRPr lang="en-GB" sz="2600" i="0" dirty="0">
              <a:effectLst/>
              <a:latin typeface="Calibri" panose="020F0502020204030204" pitchFamily="34" charset="0"/>
              <a:cs typeface="Calibri" panose="020F0502020204030204" pitchFamily="34" charset="0"/>
            </a:endParaRPr>
          </a:p>
          <a:p>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42950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8EA0E6E-806D-81BC-444F-0E9341903E15}"/>
              </a:ext>
            </a:extLst>
          </p:cNvPr>
          <p:cNvPicPr>
            <a:picLocks noChangeAspect="1"/>
          </p:cNvPicPr>
          <p:nvPr/>
        </p:nvPicPr>
        <p:blipFill>
          <a:blip r:embed="rId2"/>
          <a:stretch>
            <a:fillRect/>
          </a:stretch>
        </p:blipFill>
        <p:spPr>
          <a:xfrm>
            <a:off x="126124" y="110358"/>
            <a:ext cx="8828690" cy="5439103"/>
          </a:xfrm>
          <a:prstGeom prst="rect">
            <a:avLst/>
          </a:prstGeom>
        </p:spPr>
      </p:pic>
    </p:spTree>
    <p:extLst>
      <p:ext uri="{BB962C8B-B14F-4D97-AF65-F5344CB8AC3E}">
        <p14:creationId xmlns:p14="http://schemas.microsoft.com/office/powerpoint/2010/main" val="3645410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A2DA24-C1D3-03A0-A218-3E131D19126B}"/>
              </a:ext>
            </a:extLst>
          </p:cNvPr>
          <p:cNvSpPr>
            <a:spLocks noGrp="1"/>
          </p:cNvSpPr>
          <p:nvPr>
            <p:ph type="title"/>
          </p:nvPr>
        </p:nvSpPr>
        <p:spPr>
          <a:xfrm>
            <a:off x="457200" y="274638"/>
            <a:ext cx="8229600" cy="482107"/>
          </a:xfrm>
        </p:spPr>
        <p:txBody>
          <a:bodyPr>
            <a:normAutofit fontScale="90000"/>
          </a:bodyPr>
          <a:lstStyle/>
          <a:p>
            <a:r>
              <a:rPr lang="en-GB" sz="3200" dirty="0">
                <a:latin typeface="Calibri" panose="020F0502020204030204" pitchFamily="34" charset="0"/>
                <a:cs typeface="Calibri" panose="020F0502020204030204" pitchFamily="34" charset="0"/>
              </a:rPr>
              <a:t>Not just about the bobby on the beat</a:t>
            </a:r>
          </a:p>
        </p:txBody>
      </p:sp>
      <p:sp>
        <p:nvSpPr>
          <p:cNvPr id="3" name="Content Placeholder 2">
            <a:extLst>
              <a:ext uri="{FF2B5EF4-FFF2-40B4-BE49-F238E27FC236}">
                <a16:creationId xmlns:a16="http://schemas.microsoft.com/office/drawing/2014/main" id="{357DCF3D-C6B1-3ADB-E1B7-AC4B4DA0D964}"/>
              </a:ext>
            </a:extLst>
          </p:cNvPr>
          <p:cNvSpPr>
            <a:spLocks noGrp="1"/>
          </p:cNvSpPr>
          <p:nvPr>
            <p:ph idx="1"/>
          </p:nvPr>
        </p:nvSpPr>
        <p:spPr>
          <a:xfrm>
            <a:off x="126124" y="977462"/>
            <a:ext cx="8560676" cy="4539771"/>
          </a:xfrm>
        </p:spPr>
        <p:txBody>
          <a:bodyPr>
            <a:normAutofit fontScale="62500" lnSpcReduction="20000"/>
          </a:bodyPr>
          <a:lstStyle/>
          <a:p>
            <a:pPr fontAlgn="base"/>
            <a:r>
              <a:rPr lang="en-GB" b="0" i="0" dirty="0">
                <a:effectLst/>
                <a:latin typeface="Calibri" panose="020F0502020204030204" pitchFamily="34" charset="0"/>
                <a:cs typeface="Calibri" panose="020F0502020204030204" pitchFamily="34" charset="0"/>
              </a:rPr>
              <a:t>Trust is more closely related to views on fairness and trustworthiness than effectiveness.</a:t>
            </a:r>
          </a:p>
          <a:p>
            <a:pPr fontAlgn="base"/>
            <a:r>
              <a:rPr lang="en-GB" dirty="0">
                <a:latin typeface="Calibri" panose="020F0502020204030204" pitchFamily="34" charset="0"/>
                <a:cs typeface="Calibri" panose="020F0502020204030204" pitchFamily="34" charset="0"/>
              </a:rPr>
              <a:t>Damaged by police officers in a </a:t>
            </a:r>
            <a:r>
              <a:rPr lang="en-GB" b="0" i="0" dirty="0">
                <a:effectLst/>
                <a:latin typeface="Calibri" panose="020F0502020204030204" pitchFamily="34" charset="0"/>
                <a:cs typeface="Calibri" panose="020F0502020204030204" pitchFamily="34" charset="0"/>
              </a:rPr>
              <a:t>series of major scandals, such as Metropolitan Police and Gwent police</a:t>
            </a:r>
          </a:p>
          <a:p>
            <a:pPr fontAlgn="base"/>
            <a:r>
              <a:rPr lang="en-GB" b="0" i="0" dirty="0">
                <a:effectLst/>
                <a:latin typeface="Calibri" panose="020F0502020204030204" pitchFamily="34" charset="0"/>
                <a:cs typeface="Calibri" panose="020F0502020204030204" pitchFamily="34" charset="0"/>
              </a:rPr>
              <a:t>In 2023, an Ipsos poll found less than half of people would describe their local police as trustworthy (48%), down from 56% in 2022</a:t>
            </a:r>
          </a:p>
          <a:p>
            <a:pPr fontAlgn="base"/>
            <a:r>
              <a:rPr lang="en-GB" b="0" i="0" dirty="0">
                <a:effectLst/>
                <a:latin typeface="Calibri" panose="020F0502020204030204" pitchFamily="34" charset="0"/>
                <a:cs typeface="Calibri" panose="020F0502020204030204" pitchFamily="34" charset="0"/>
              </a:rPr>
              <a:t> Trust varies significantly across groups: nationally, ethnic groups women all have trust issues with the police, and in London</a:t>
            </a:r>
          </a:p>
          <a:p>
            <a:pPr fontAlgn="base"/>
            <a:r>
              <a:rPr lang="en-GB" b="0" i="0" dirty="0">
                <a:effectLst/>
                <a:latin typeface="Calibri" panose="020F0502020204030204" pitchFamily="34" charset="0"/>
                <a:cs typeface="Calibri" panose="020F0502020204030204" pitchFamily="34" charset="0"/>
              </a:rPr>
              <a:t>These declines in trust and confidence have serious implications for policing. The police are reliant on positive community relationships, intelligence and co-operation for the reporting and investigation of crime.</a:t>
            </a:r>
            <a:endParaRPr lang="en-GB" b="1" baseline="30000" dirty="0">
              <a:latin typeface="Calibri" panose="020F0502020204030204" pitchFamily="34" charset="0"/>
              <a:cs typeface="Calibri" panose="020F0502020204030204" pitchFamily="34" charset="0"/>
            </a:endParaRPr>
          </a:p>
          <a:p>
            <a:pPr fontAlgn="base"/>
            <a:r>
              <a:rPr lang="en-GB" b="0" i="0" dirty="0">
                <a:effectLst/>
                <a:latin typeface="Calibri" panose="020F0502020204030204" pitchFamily="34" charset="0"/>
                <a:cs typeface="Calibri" panose="020F0502020204030204" pitchFamily="34" charset="0"/>
              </a:rPr>
              <a:t>Certain offence types, such as sexual offences, domestic abuse and all forms of exploitation, are likely to be particularly affected.</a:t>
            </a:r>
          </a:p>
          <a:p>
            <a:pPr fontAlgn="base"/>
            <a:r>
              <a:rPr lang="en-GB" b="0" i="0" dirty="0">
                <a:effectLst/>
                <a:latin typeface="Calibri" panose="020F0502020204030204" pitchFamily="34" charset="0"/>
                <a:cs typeface="Calibri" panose="020F0502020204030204" pitchFamily="34" charset="0"/>
              </a:rPr>
              <a:t>Low levels of trust and confidence may therefore pose a challenge for government’s mission to halve violence against women and girls within 10 years.</a:t>
            </a:r>
          </a:p>
          <a:p>
            <a:endParaRPr lang="en-GB" dirty="0"/>
          </a:p>
        </p:txBody>
      </p:sp>
    </p:spTree>
    <p:extLst>
      <p:ext uri="{BB962C8B-B14F-4D97-AF65-F5344CB8AC3E}">
        <p14:creationId xmlns:p14="http://schemas.microsoft.com/office/powerpoint/2010/main" val="1210127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4F5AE-AE08-4698-9ED0-CFFB88EC203E}"/>
              </a:ext>
            </a:extLst>
          </p:cNvPr>
          <p:cNvSpPr>
            <a:spLocks noGrp="1"/>
          </p:cNvSpPr>
          <p:nvPr>
            <p:ph type="title"/>
          </p:nvPr>
        </p:nvSpPr>
        <p:spPr>
          <a:xfrm>
            <a:off x="457200" y="274638"/>
            <a:ext cx="8229600" cy="782637"/>
          </a:xfrm>
        </p:spPr>
        <p:txBody>
          <a:bodyPr/>
          <a:lstStyle/>
          <a:p>
            <a:r>
              <a:rPr lang="en-GB" dirty="0"/>
              <a:t>Courts</a:t>
            </a:r>
          </a:p>
        </p:txBody>
      </p:sp>
      <p:sp>
        <p:nvSpPr>
          <p:cNvPr id="3" name="Content Placeholder 2">
            <a:extLst>
              <a:ext uri="{FF2B5EF4-FFF2-40B4-BE49-F238E27FC236}">
                <a16:creationId xmlns:a16="http://schemas.microsoft.com/office/drawing/2014/main" id="{92305E50-23AC-4613-ABEE-03063C8FFEE9}"/>
              </a:ext>
            </a:extLst>
          </p:cNvPr>
          <p:cNvSpPr>
            <a:spLocks noGrp="1"/>
          </p:cNvSpPr>
          <p:nvPr>
            <p:ph idx="1"/>
          </p:nvPr>
        </p:nvSpPr>
        <p:spPr>
          <a:xfrm>
            <a:off x="457200" y="1238250"/>
            <a:ext cx="8229600" cy="4278983"/>
          </a:xfrm>
        </p:spPr>
        <p:txBody>
          <a:bodyPr>
            <a:normAutofit fontScale="92500" lnSpcReduction="10000"/>
          </a:bodyPr>
          <a:lstStyle/>
          <a:p>
            <a:r>
              <a:rPr lang="en-GB" dirty="0"/>
              <a:t>Too many ineffective trials as a result of parties not being ready or witnesses not attending court which adjournments could be avoided.</a:t>
            </a:r>
          </a:p>
          <a:p>
            <a:r>
              <a:rPr lang="en-GB" dirty="0"/>
              <a:t>System basis and old fashioned</a:t>
            </a:r>
          </a:p>
          <a:p>
            <a:r>
              <a:rPr lang="en-GB" dirty="0"/>
              <a:t>Victims lost within the system</a:t>
            </a:r>
          </a:p>
          <a:p>
            <a:r>
              <a:rPr lang="en-GB" dirty="0"/>
              <a:t>Unknown system that puts people off</a:t>
            </a:r>
          </a:p>
          <a:p>
            <a:r>
              <a:rPr lang="en-GB" dirty="0"/>
              <a:t>Legal Aid</a:t>
            </a:r>
          </a:p>
          <a:p>
            <a:r>
              <a:rPr lang="en-GB" dirty="0"/>
              <a:t>Lack of solicitors </a:t>
            </a:r>
          </a:p>
        </p:txBody>
      </p:sp>
    </p:spTree>
    <p:extLst>
      <p:ext uri="{BB962C8B-B14F-4D97-AF65-F5344CB8AC3E}">
        <p14:creationId xmlns:p14="http://schemas.microsoft.com/office/powerpoint/2010/main" val="36907217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13683-2EA9-48EE-9348-395F19834779}"/>
              </a:ext>
            </a:extLst>
          </p:cNvPr>
          <p:cNvSpPr>
            <a:spLocks noGrp="1"/>
          </p:cNvSpPr>
          <p:nvPr>
            <p:ph type="title"/>
          </p:nvPr>
        </p:nvSpPr>
        <p:spPr>
          <a:xfrm>
            <a:off x="457200" y="274638"/>
            <a:ext cx="8229600" cy="655528"/>
          </a:xfrm>
        </p:spPr>
        <p:txBody>
          <a:bodyPr>
            <a:normAutofit fontScale="90000"/>
          </a:bodyPr>
          <a:lstStyle/>
          <a:p>
            <a:br>
              <a:rPr lang="en-GB" b="1" i="0" dirty="0">
                <a:solidFill>
                  <a:srgbClr val="001E62"/>
                </a:solidFill>
                <a:effectLst/>
                <a:latin typeface="aller"/>
              </a:rPr>
            </a:br>
            <a:r>
              <a:rPr lang="en-GB" b="1" i="0" dirty="0">
                <a:effectLst/>
                <a:latin typeface="Calibri" panose="020F0502020204030204" pitchFamily="34" charset="0"/>
                <a:cs typeface="Calibri" panose="020F0502020204030204" pitchFamily="34" charset="0"/>
              </a:rPr>
              <a:t>Backlogs in criminal courts</a:t>
            </a:r>
            <a:br>
              <a:rPr lang="en-GB" b="1" i="0" dirty="0">
                <a:effectLst/>
                <a:latin typeface="Calibri" panose="020F0502020204030204" pitchFamily="34" charset="0"/>
                <a:cs typeface="Calibri" panose="020F0502020204030204" pitchFamily="34" charset="0"/>
              </a:rPr>
            </a:b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31A3BBA4-616D-B24E-8E10-C998BC2BCBD3}"/>
              </a:ext>
            </a:extLst>
          </p:cNvPr>
          <p:cNvSpPr>
            <a:spLocks noGrp="1"/>
          </p:cNvSpPr>
          <p:nvPr>
            <p:ph idx="1"/>
          </p:nvPr>
        </p:nvSpPr>
        <p:spPr>
          <a:xfrm>
            <a:off x="457200" y="1418897"/>
            <a:ext cx="8229600" cy="4098336"/>
          </a:xfrm>
        </p:spPr>
        <p:txBody>
          <a:bodyPr>
            <a:normAutofit fontScale="92500" lnSpcReduction="10000"/>
          </a:bodyPr>
          <a:lstStyle/>
          <a:p>
            <a:r>
              <a:rPr lang="en-GB" b="0" i="0" dirty="0">
                <a:effectLst/>
                <a:latin typeface="Calibri" panose="020F0502020204030204" pitchFamily="34" charset="0"/>
                <a:cs typeface="Calibri" panose="020F0502020204030204" pitchFamily="34" charset="0"/>
              </a:rPr>
              <a:t>Backlogs in magistrates and crown courts are large and growing, with courts operating less efficiently and failing to keep pace with demand. </a:t>
            </a:r>
          </a:p>
          <a:p>
            <a:r>
              <a:rPr lang="en-GB" dirty="0">
                <a:latin typeface="Calibri" panose="020F0502020204030204" pitchFamily="34" charset="0"/>
                <a:cs typeface="Calibri" panose="020F0502020204030204" pitchFamily="34" charset="0"/>
              </a:rPr>
              <a:t>G</a:t>
            </a:r>
            <a:r>
              <a:rPr lang="en-GB" b="0" i="0" dirty="0">
                <a:effectLst/>
                <a:latin typeface="Calibri" panose="020F0502020204030204" pitchFamily="34" charset="0"/>
                <a:cs typeface="Calibri" panose="020F0502020204030204" pitchFamily="34" charset="0"/>
              </a:rPr>
              <a:t>ood progress in clearing outstanding cases that built up during the pandemic</a:t>
            </a:r>
          </a:p>
          <a:p>
            <a:r>
              <a:rPr lang="en-GB" dirty="0">
                <a:latin typeface="Calibri" panose="020F0502020204030204" pitchFamily="34" charset="0"/>
                <a:cs typeface="Calibri" panose="020F0502020204030204" pitchFamily="34" charset="0"/>
              </a:rPr>
              <a:t>By mid 2023 </a:t>
            </a:r>
            <a:r>
              <a:rPr lang="en-GB" b="0" i="0" dirty="0">
                <a:effectLst/>
                <a:latin typeface="Calibri" panose="020F0502020204030204" pitchFamily="34" charset="0"/>
                <a:cs typeface="Calibri" panose="020F0502020204030204" pitchFamily="34" charset="0"/>
              </a:rPr>
              <a:t>the backlog in magistrates’ courts began rising again </a:t>
            </a:r>
          </a:p>
          <a:p>
            <a:r>
              <a:rPr lang="en-GB" b="0" i="0" dirty="0">
                <a:effectLst/>
                <a:latin typeface="Calibri" panose="020F0502020204030204" pitchFamily="34" charset="0"/>
                <a:cs typeface="Calibri" panose="020F0502020204030204" pitchFamily="34" charset="0"/>
              </a:rPr>
              <a:t>Driven by hearing delays due to the lack of space in prisons</a:t>
            </a: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92992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0338DED-5871-991E-957C-073667D0AB0C}"/>
              </a:ext>
            </a:extLst>
          </p:cNvPr>
          <p:cNvPicPr>
            <a:picLocks noChangeAspect="1"/>
          </p:cNvPicPr>
          <p:nvPr/>
        </p:nvPicPr>
        <p:blipFill>
          <a:blip r:embed="rId2"/>
          <a:stretch>
            <a:fillRect/>
          </a:stretch>
        </p:blipFill>
        <p:spPr>
          <a:xfrm>
            <a:off x="315310" y="331076"/>
            <a:ext cx="8655269" cy="5036261"/>
          </a:xfrm>
          <a:prstGeom prst="rect">
            <a:avLst/>
          </a:prstGeom>
        </p:spPr>
      </p:pic>
    </p:spTree>
    <p:extLst>
      <p:ext uri="{BB962C8B-B14F-4D97-AF65-F5344CB8AC3E}">
        <p14:creationId xmlns:p14="http://schemas.microsoft.com/office/powerpoint/2010/main" val="41295085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222874-F4AA-8706-E1FF-FC048733F97E}"/>
              </a:ext>
            </a:extLst>
          </p:cNvPr>
          <p:cNvSpPr>
            <a:spLocks noGrp="1"/>
          </p:cNvSpPr>
          <p:nvPr>
            <p:ph type="title"/>
          </p:nvPr>
        </p:nvSpPr>
        <p:spPr>
          <a:xfrm>
            <a:off x="457200" y="274638"/>
            <a:ext cx="8229600" cy="734355"/>
          </a:xfrm>
        </p:spPr>
        <p:txBody>
          <a:bodyPr>
            <a:normAutofit fontScale="90000"/>
          </a:bodyPr>
          <a:lstStyle/>
          <a:p>
            <a:r>
              <a:rPr lang="en-GB" dirty="0"/>
              <a:t>Crown Court</a:t>
            </a:r>
          </a:p>
        </p:txBody>
      </p:sp>
      <p:sp>
        <p:nvSpPr>
          <p:cNvPr id="3" name="Content Placeholder 2">
            <a:extLst>
              <a:ext uri="{FF2B5EF4-FFF2-40B4-BE49-F238E27FC236}">
                <a16:creationId xmlns:a16="http://schemas.microsoft.com/office/drawing/2014/main" id="{30DA65EC-9ECA-1081-B653-21E700F5B64F}"/>
              </a:ext>
            </a:extLst>
          </p:cNvPr>
          <p:cNvSpPr>
            <a:spLocks noGrp="1"/>
          </p:cNvSpPr>
          <p:nvPr>
            <p:ph idx="1"/>
          </p:nvPr>
        </p:nvSpPr>
        <p:spPr>
          <a:xfrm>
            <a:off x="457200" y="1403131"/>
            <a:ext cx="8229600" cy="4114102"/>
          </a:xfrm>
        </p:spPr>
        <p:txBody>
          <a:bodyPr>
            <a:normAutofit fontScale="92500" lnSpcReduction="10000"/>
          </a:bodyPr>
          <a:lstStyle/>
          <a:p>
            <a:pPr fontAlgn="base"/>
            <a:r>
              <a:rPr lang="en-GB" sz="3000" dirty="0">
                <a:latin typeface="Calibri" panose="020F0502020204030204" pitchFamily="34" charset="0"/>
                <a:cs typeface="Calibri" panose="020F0502020204030204" pitchFamily="34" charset="0"/>
              </a:rPr>
              <a:t>C</a:t>
            </a:r>
            <a:r>
              <a:rPr lang="en-GB" sz="3000" b="0" i="0" dirty="0">
                <a:effectLst/>
                <a:latin typeface="Calibri" panose="020F0502020204030204" pitchFamily="34" charset="0"/>
                <a:cs typeface="Calibri" panose="020F0502020204030204" pitchFamily="34" charset="0"/>
              </a:rPr>
              <a:t>ase backlog is now at its highest level</a:t>
            </a:r>
          </a:p>
          <a:p>
            <a:pPr fontAlgn="base"/>
            <a:r>
              <a:rPr lang="en-GB" sz="3000" b="0" i="0" dirty="0">
                <a:effectLst/>
                <a:latin typeface="Calibri" panose="020F0502020204030204" pitchFamily="34" charset="0"/>
                <a:cs typeface="Calibri" panose="020F0502020204030204" pitchFamily="34" charset="0"/>
              </a:rPr>
              <a:t>Nearly 80,000 cases at the start of 2026, compared with 33,290 before the COVID-19 pandemic.</a:t>
            </a:r>
          </a:p>
          <a:p>
            <a:pPr fontAlgn="base"/>
            <a:r>
              <a:rPr lang="en-GB" sz="3000" b="0" i="0" dirty="0">
                <a:effectLst/>
                <a:latin typeface="Calibri" panose="020F0502020204030204" pitchFamily="34" charset="0"/>
                <a:cs typeface="Calibri" panose="020F0502020204030204" pitchFamily="34" charset="0"/>
              </a:rPr>
              <a:t>Less cases concluding in court than new cases coming in.</a:t>
            </a:r>
          </a:p>
          <a:p>
            <a:pPr fontAlgn="base"/>
            <a:r>
              <a:rPr lang="en-GB" sz="3000" b="0" i="0" dirty="0">
                <a:effectLst/>
                <a:latin typeface="Calibri" panose="020F0502020204030204" pitchFamily="34" charset="0"/>
                <a:cs typeface="Calibri" panose="020F0502020204030204" pitchFamily="34" charset="0"/>
              </a:rPr>
              <a:t>The reason the backlog has grown is because processing capacity in the crown court has fallen. </a:t>
            </a:r>
          </a:p>
          <a:p>
            <a:pPr>
              <a:buNone/>
            </a:pPr>
            <a:br>
              <a:rPr lang="en-GB" b="0" i="0" dirty="0">
                <a:solidFill>
                  <a:srgbClr val="1C2B39"/>
                </a:solidFill>
                <a:effectLst/>
                <a:latin typeface="Open Sans" panose="020B0606030504020204" pitchFamily="34" charset="0"/>
              </a:rPr>
            </a:br>
            <a:endParaRPr lang="en-GB" dirty="0"/>
          </a:p>
        </p:txBody>
      </p:sp>
    </p:spTree>
    <p:extLst>
      <p:ext uri="{BB962C8B-B14F-4D97-AF65-F5344CB8AC3E}">
        <p14:creationId xmlns:p14="http://schemas.microsoft.com/office/powerpoint/2010/main" val="34286407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04E36E-A942-3BA4-2297-7AF9C719703F}"/>
              </a:ext>
            </a:extLst>
          </p:cNvPr>
          <p:cNvPicPr>
            <a:picLocks noChangeAspect="1"/>
          </p:cNvPicPr>
          <p:nvPr/>
        </p:nvPicPr>
        <p:blipFill>
          <a:blip r:embed="rId2"/>
          <a:stretch>
            <a:fillRect/>
          </a:stretch>
        </p:blipFill>
        <p:spPr>
          <a:xfrm>
            <a:off x="395287" y="220718"/>
            <a:ext cx="8591058" cy="5084708"/>
          </a:xfrm>
          <a:prstGeom prst="rect">
            <a:avLst/>
          </a:prstGeom>
        </p:spPr>
      </p:pic>
    </p:spTree>
    <p:extLst>
      <p:ext uri="{BB962C8B-B14F-4D97-AF65-F5344CB8AC3E}">
        <p14:creationId xmlns:p14="http://schemas.microsoft.com/office/powerpoint/2010/main" val="17692013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41F25-0F6F-4AC0-AB27-205F109AC366}"/>
              </a:ext>
            </a:extLst>
          </p:cNvPr>
          <p:cNvSpPr>
            <a:spLocks noGrp="1"/>
          </p:cNvSpPr>
          <p:nvPr>
            <p:ph type="title"/>
          </p:nvPr>
        </p:nvSpPr>
        <p:spPr>
          <a:xfrm>
            <a:off x="457200" y="274638"/>
            <a:ext cx="8229600" cy="839787"/>
          </a:xfrm>
        </p:spPr>
        <p:txBody>
          <a:bodyPr/>
          <a:lstStyle/>
          <a:p>
            <a:r>
              <a:rPr lang="en-GB" dirty="0"/>
              <a:t>Prison</a:t>
            </a:r>
          </a:p>
        </p:txBody>
      </p:sp>
      <p:sp>
        <p:nvSpPr>
          <p:cNvPr id="3" name="Content Placeholder 2">
            <a:extLst>
              <a:ext uri="{FF2B5EF4-FFF2-40B4-BE49-F238E27FC236}">
                <a16:creationId xmlns:a16="http://schemas.microsoft.com/office/drawing/2014/main" id="{E4D6F986-CD0F-4330-9984-1525E6C0D05E}"/>
              </a:ext>
            </a:extLst>
          </p:cNvPr>
          <p:cNvSpPr>
            <a:spLocks noGrp="1"/>
          </p:cNvSpPr>
          <p:nvPr>
            <p:ph idx="1"/>
          </p:nvPr>
        </p:nvSpPr>
        <p:spPr>
          <a:xfrm>
            <a:off x="457200" y="1114425"/>
            <a:ext cx="8229600" cy="4402808"/>
          </a:xfrm>
        </p:spPr>
        <p:txBody>
          <a:bodyPr>
            <a:normAutofit fontScale="92500" lnSpcReduction="10000"/>
          </a:bodyPr>
          <a:lstStyle/>
          <a:p>
            <a:r>
              <a:rPr lang="en-GB" dirty="0"/>
              <a:t>Numbers are rising</a:t>
            </a:r>
          </a:p>
          <a:p>
            <a:r>
              <a:rPr lang="en-GB" dirty="0"/>
              <a:t>Re-offending also on the increase</a:t>
            </a:r>
          </a:p>
          <a:p>
            <a:r>
              <a:rPr lang="en-GB" dirty="0"/>
              <a:t>Talk to change sentencing for more serious crimes such as terrorism / county lines</a:t>
            </a:r>
          </a:p>
          <a:p>
            <a:r>
              <a:rPr lang="en-GB" dirty="0"/>
              <a:t>Change in population in prison women and young people</a:t>
            </a:r>
          </a:p>
          <a:p>
            <a:r>
              <a:rPr lang="en-GB" dirty="0"/>
              <a:t>Building more prisons is not just the answer</a:t>
            </a:r>
          </a:p>
          <a:p>
            <a:r>
              <a:rPr lang="en-GB" dirty="0"/>
              <a:t>Cost</a:t>
            </a:r>
          </a:p>
          <a:p>
            <a:r>
              <a:rPr lang="en-GB" dirty="0"/>
              <a:t>Not working  - drugs / school of crime</a:t>
            </a:r>
          </a:p>
        </p:txBody>
      </p:sp>
    </p:spTree>
    <p:extLst>
      <p:ext uri="{BB962C8B-B14F-4D97-AF65-F5344CB8AC3E}">
        <p14:creationId xmlns:p14="http://schemas.microsoft.com/office/powerpoint/2010/main" val="246797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8DE35-CA55-6B24-4CA5-3A7326DD4696}"/>
              </a:ext>
            </a:extLst>
          </p:cNvPr>
          <p:cNvSpPr>
            <a:spLocks noGrp="1"/>
          </p:cNvSpPr>
          <p:nvPr>
            <p:ph type="title"/>
          </p:nvPr>
        </p:nvSpPr>
        <p:spPr>
          <a:xfrm>
            <a:off x="457200" y="274638"/>
            <a:ext cx="8229600" cy="671293"/>
          </a:xfrm>
        </p:spPr>
        <p:txBody>
          <a:bodyPr>
            <a:normAutofit/>
          </a:bodyPr>
          <a:lstStyle/>
          <a:p>
            <a:r>
              <a:rPr lang="en-GB" sz="2800" dirty="0"/>
              <a:t>Prison’s</a:t>
            </a:r>
          </a:p>
        </p:txBody>
      </p:sp>
      <p:sp>
        <p:nvSpPr>
          <p:cNvPr id="3" name="Content Placeholder 2">
            <a:extLst>
              <a:ext uri="{FF2B5EF4-FFF2-40B4-BE49-F238E27FC236}">
                <a16:creationId xmlns:a16="http://schemas.microsoft.com/office/drawing/2014/main" id="{FD038892-BB7C-132A-27C9-61008A4DBE33}"/>
              </a:ext>
            </a:extLst>
          </p:cNvPr>
          <p:cNvSpPr>
            <a:spLocks noGrp="1"/>
          </p:cNvSpPr>
          <p:nvPr>
            <p:ph idx="1"/>
          </p:nvPr>
        </p:nvSpPr>
        <p:spPr>
          <a:xfrm>
            <a:off x="457200" y="945931"/>
            <a:ext cx="8229600" cy="4571302"/>
          </a:xfrm>
        </p:spPr>
        <p:txBody>
          <a:bodyPr>
            <a:normAutofit fontScale="85000" lnSpcReduction="20000"/>
          </a:bodyPr>
          <a:lstStyle/>
          <a:p>
            <a:r>
              <a:rPr lang="en-GB" b="0" i="0" dirty="0">
                <a:effectLst/>
                <a:latin typeface="Calibri" panose="020F0502020204030204" pitchFamily="34" charset="0"/>
                <a:cs typeface="Calibri" panose="020F0502020204030204" pitchFamily="34" charset="0"/>
              </a:rPr>
              <a:t>2021 the number of prisoners has been climbing sharply. </a:t>
            </a:r>
          </a:p>
          <a:p>
            <a:r>
              <a:rPr lang="en-GB" b="0" i="0" dirty="0">
                <a:effectLst/>
                <a:latin typeface="Calibri" panose="020F0502020204030204" pitchFamily="34" charset="0"/>
                <a:cs typeface="Calibri" panose="020F0502020204030204" pitchFamily="34" charset="0"/>
              </a:rPr>
              <a:t>Longer sentencing given by courts</a:t>
            </a:r>
          </a:p>
          <a:p>
            <a:r>
              <a:rPr lang="en-GB" dirty="0">
                <a:latin typeface="Calibri" panose="020F0502020204030204" pitchFamily="34" charset="0"/>
                <a:cs typeface="Calibri" panose="020F0502020204030204" pitchFamily="34" charset="0"/>
              </a:rPr>
              <a:t>G</a:t>
            </a:r>
            <a:r>
              <a:rPr lang="en-GB" b="0" i="0" dirty="0">
                <a:effectLst/>
                <a:latin typeface="Calibri" panose="020F0502020204030204" pitchFamily="34" charset="0"/>
                <a:cs typeface="Calibri" panose="020F0502020204030204" pitchFamily="34" charset="0"/>
              </a:rPr>
              <a:t>overnment pledged to build 20,000 new prison places by the mid-2020s. So far, about between 6,000 and 6,500 have been delivered with a new date of 2031. </a:t>
            </a:r>
            <a:endParaRPr lang="en-GB" dirty="0">
              <a:latin typeface="Calibri" panose="020F0502020204030204" pitchFamily="34" charset="0"/>
              <a:cs typeface="Calibri" panose="020F0502020204030204" pitchFamily="34" charset="0"/>
            </a:endParaRPr>
          </a:p>
          <a:p>
            <a:r>
              <a:rPr lang="en-GB" b="0" i="0" dirty="0">
                <a:effectLst/>
                <a:latin typeface="Calibri" panose="020F0502020204030204" pitchFamily="34" charset="0"/>
                <a:cs typeface="Calibri" panose="020F0502020204030204" pitchFamily="34" charset="0"/>
              </a:rPr>
              <a:t>A lack of capital investment </a:t>
            </a:r>
          </a:p>
          <a:p>
            <a:r>
              <a:rPr lang="en-GB" b="0" i="0" dirty="0">
                <a:effectLst/>
                <a:latin typeface="Calibri" panose="020F0502020204030204" pitchFamily="34" charset="0"/>
                <a:cs typeface="Calibri" panose="020F0502020204030204" pitchFamily="34" charset="0"/>
              </a:rPr>
              <a:t>Staff levels also contribute to capacity constraints</a:t>
            </a:r>
          </a:p>
          <a:p>
            <a:r>
              <a:rPr lang="en-GB" b="0" i="0" dirty="0">
                <a:effectLst/>
                <a:latin typeface="Calibri" panose="020F0502020204030204" pitchFamily="34" charset="0"/>
                <a:cs typeface="Calibri" panose="020F0502020204030204" pitchFamily="34" charset="0"/>
              </a:rPr>
              <a:t>Overcrowding makes it harder to maintain a functioning regime inside prisons, and often hinders access to purposeful activity such as work and education – Rehabilitation failing</a:t>
            </a:r>
          </a:p>
        </p:txBody>
      </p:sp>
    </p:spTree>
    <p:extLst>
      <p:ext uri="{BB962C8B-B14F-4D97-AF65-F5344CB8AC3E}">
        <p14:creationId xmlns:p14="http://schemas.microsoft.com/office/powerpoint/2010/main" val="7983227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5DAD82E-914B-DAC0-9C49-768C16C3BEBA}"/>
              </a:ext>
            </a:extLst>
          </p:cNvPr>
          <p:cNvPicPr>
            <a:picLocks noChangeAspect="1"/>
          </p:cNvPicPr>
          <p:nvPr/>
        </p:nvPicPr>
        <p:blipFill>
          <a:blip r:embed="rId2"/>
          <a:stretch>
            <a:fillRect/>
          </a:stretch>
        </p:blipFill>
        <p:spPr>
          <a:xfrm>
            <a:off x="157655" y="268015"/>
            <a:ext cx="8702566" cy="5161236"/>
          </a:xfrm>
          <a:prstGeom prst="rect">
            <a:avLst/>
          </a:prstGeom>
        </p:spPr>
      </p:pic>
    </p:spTree>
    <p:extLst>
      <p:ext uri="{BB962C8B-B14F-4D97-AF65-F5344CB8AC3E}">
        <p14:creationId xmlns:p14="http://schemas.microsoft.com/office/powerpoint/2010/main" val="1791973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9FA1B-2FAE-BBB3-69E5-A4758C168B7C}"/>
              </a:ext>
            </a:extLst>
          </p:cNvPr>
          <p:cNvSpPr>
            <a:spLocks noGrp="1"/>
          </p:cNvSpPr>
          <p:nvPr>
            <p:ph type="title"/>
          </p:nvPr>
        </p:nvSpPr>
        <p:spPr/>
        <p:txBody>
          <a:bodyPr/>
          <a:lstStyle/>
          <a:p>
            <a:r>
              <a:rPr lang="en-GB" dirty="0"/>
              <a:t>Overcrowding </a:t>
            </a:r>
          </a:p>
        </p:txBody>
      </p:sp>
      <p:sp>
        <p:nvSpPr>
          <p:cNvPr id="3" name="Content Placeholder 2">
            <a:extLst>
              <a:ext uri="{FF2B5EF4-FFF2-40B4-BE49-F238E27FC236}">
                <a16:creationId xmlns:a16="http://schemas.microsoft.com/office/drawing/2014/main" id="{F8EA5635-CD3B-823A-CA75-0C14EFA67443}"/>
              </a:ext>
            </a:extLst>
          </p:cNvPr>
          <p:cNvSpPr>
            <a:spLocks noGrp="1"/>
          </p:cNvSpPr>
          <p:nvPr>
            <p:ph idx="1"/>
          </p:nvPr>
        </p:nvSpPr>
        <p:spPr>
          <a:xfrm>
            <a:off x="457200" y="1417638"/>
            <a:ext cx="8229600" cy="4099595"/>
          </a:xfrm>
        </p:spPr>
        <p:txBody>
          <a:bodyPr>
            <a:noAutofit/>
          </a:bodyPr>
          <a:lstStyle/>
          <a:p>
            <a:r>
              <a:rPr lang="en-GB" sz="2600" b="0" i="0" dirty="0">
                <a:effectLst/>
                <a:latin typeface="Calibri" panose="020F0502020204030204" pitchFamily="34" charset="0"/>
                <a:cs typeface="Calibri" panose="020F0502020204030204" pitchFamily="34" charset="0"/>
              </a:rPr>
              <a:t>Overcrowding also lowers morale for both prisoners and staff </a:t>
            </a:r>
          </a:p>
          <a:p>
            <a:r>
              <a:rPr lang="en-GB" sz="2600" dirty="0">
                <a:latin typeface="Calibri" panose="020F0502020204030204" pitchFamily="34" charset="0"/>
                <a:cs typeface="Calibri" panose="020F0502020204030204" pitchFamily="34" charset="0"/>
              </a:rPr>
              <a:t>O</a:t>
            </a:r>
            <a:r>
              <a:rPr lang="en-GB" sz="2600" b="0" i="0" dirty="0">
                <a:effectLst/>
                <a:latin typeface="Calibri" panose="020F0502020204030204" pitchFamily="34" charset="0"/>
                <a:cs typeface="Calibri" panose="020F0502020204030204" pitchFamily="34" charset="0"/>
              </a:rPr>
              <a:t>utbreaks of violence and unrest more likely</a:t>
            </a:r>
          </a:p>
          <a:p>
            <a:r>
              <a:rPr lang="en-GB" sz="2600" b="0" i="0" dirty="0">
                <a:effectLst/>
                <a:latin typeface="Calibri" panose="020F0502020204030204" pitchFamily="34" charset="0"/>
                <a:cs typeface="Calibri" panose="020F0502020204030204" pitchFamily="34" charset="0"/>
              </a:rPr>
              <a:t>Assaults on prisoners are rising as well as attacks on staff</a:t>
            </a:r>
          </a:p>
          <a:p>
            <a:r>
              <a:rPr lang="en-GB" sz="2600" b="0" i="0" dirty="0">
                <a:effectLst/>
                <a:latin typeface="Calibri" panose="020F0502020204030204" pitchFamily="34" charset="0"/>
                <a:cs typeface="Calibri" panose="020F0502020204030204" pitchFamily="34" charset="0"/>
              </a:rPr>
              <a:t>Lack of flexibility in moving prisoners </a:t>
            </a:r>
          </a:p>
          <a:p>
            <a:r>
              <a:rPr lang="en-GB" sz="2600" dirty="0">
                <a:latin typeface="Calibri" panose="020F0502020204030204" pitchFamily="34" charset="0"/>
                <a:cs typeface="Calibri" panose="020F0502020204030204" pitchFamily="34" charset="0"/>
              </a:rPr>
              <a:t>Mental health</a:t>
            </a:r>
          </a:p>
          <a:p>
            <a:r>
              <a:rPr lang="en-GB" sz="2600" b="0" i="0" dirty="0">
                <a:effectLst/>
                <a:latin typeface="Calibri" panose="020F0502020204030204" pitchFamily="34" charset="0"/>
                <a:cs typeface="Calibri" panose="020F0502020204030204" pitchFamily="34" charset="0"/>
              </a:rPr>
              <a:t>Prison Deaths HMP Parc</a:t>
            </a:r>
          </a:p>
          <a:p>
            <a:r>
              <a:rPr lang="en-GB" sz="2600" b="0" i="0" dirty="0">
                <a:effectLst/>
                <a:latin typeface="Calibri" panose="020F0502020204030204" pitchFamily="34" charset="0"/>
                <a:cs typeface="Calibri" panose="020F0502020204030204" pitchFamily="34" charset="0"/>
              </a:rPr>
              <a:t>Riots</a:t>
            </a:r>
          </a:p>
          <a:p>
            <a:r>
              <a:rPr lang="en-GB" sz="2600" dirty="0">
                <a:latin typeface="Calibri" panose="020F0502020204030204" pitchFamily="34" charset="0"/>
                <a:cs typeface="Calibri" panose="020F0502020204030204" pitchFamily="34" charset="0"/>
              </a:rPr>
              <a:t>HMP Leeds</a:t>
            </a:r>
          </a:p>
        </p:txBody>
      </p:sp>
    </p:spTree>
    <p:extLst>
      <p:ext uri="{BB962C8B-B14F-4D97-AF65-F5344CB8AC3E}">
        <p14:creationId xmlns:p14="http://schemas.microsoft.com/office/powerpoint/2010/main" val="40076666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0CF790E-5E78-D9DF-4E20-6DB68307115B}"/>
              </a:ext>
            </a:extLst>
          </p:cNvPr>
          <p:cNvPicPr>
            <a:picLocks noChangeAspect="1"/>
          </p:cNvPicPr>
          <p:nvPr/>
        </p:nvPicPr>
        <p:blipFill>
          <a:blip r:embed="rId2"/>
          <a:stretch>
            <a:fillRect/>
          </a:stretch>
        </p:blipFill>
        <p:spPr>
          <a:xfrm>
            <a:off x="268014" y="394138"/>
            <a:ext cx="8497613" cy="4992249"/>
          </a:xfrm>
          <a:prstGeom prst="rect">
            <a:avLst/>
          </a:prstGeom>
        </p:spPr>
      </p:pic>
    </p:spTree>
    <p:extLst>
      <p:ext uri="{BB962C8B-B14F-4D97-AF65-F5344CB8AC3E}">
        <p14:creationId xmlns:p14="http://schemas.microsoft.com/office/powerpoint/2010/main" val="37378016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ADBE6-C0A4-4E56-94E1-C0BAD950746F}"/>
              </a:ext>
            </a:extLst>
          </p:cNvPr>
          <p:cNvSpPr>
            <a:spLocks noGrp="1"/>
          </p:cNvSpPr>
          <p:nvPr>
            <p:ph type="title"/>
          </p:nvPr>
        </p:nvSpPr>
        <p:spPr/>
        <p:txBody>
          <a:bodyPr/>
          <a:lstStyle/>
          <a:p>
            <a:r>
              <a:rPr lang="en-GB" dirty="0"/>
              <a:t>Probation Service</a:t>
            </a:r>
          </a:p>
        </p:txBody>
      </p:sp>
      <p:sp>
        <p:nvSpPr>
          <p:cNvPr id="3" name="Content Placeholder 2">
            <a:extLst>
              <a:ext uri="{FF2B5EF4-FFF2-40B4-BE49-F238E27FC236}">
                <a16:creationId xmlns:a16="http://schemas.microsoft.com/office/drawing/2014/main" id="{4943A99A-5BD9-4989-AA8A-B2AE3673BD42}"/>
              </a:ext>
            </a:extLst>
          </p:cNvPr>
          <p:cNvSpPr>
            <a:spLocks noGrp="1"/>
          </p:cNvSpPr>
          <p:nvPr>
            <p:ph idx="1"/>
          </p:nvPr>
        </p:nvSpPr>
        <p:spPr/>
        <p:txBody>
          <a:bodyPr>
            <a:normAutofit lnSpcReduction="10000"/>
          </a:bodyPr>
          <a:lstStyle/>
          <a:p>
            <a:r>
              <a:rPr lang="en-GB" dirty="0"/>
              <a:t>Failing offenders and society since 2014 when it was part privatised</a:t>
            </a:r>
          </a:p>
          <a:p>
            <a:r>
              <a:rPr lang="en-GB" dirty="0"/>
              <a:t>Was a public service moved to part-privatised</a:t>
            </a:r>
          </a:p>
          <a:p>
            <a:r>
              <a:rPr lang="en-GB" dirty="0"/>
              <a:t>Loss of faith in the system now to return to public service</a:t>
            </a:r>
          </a:p>
          <a:p>
            <a:r>
              <a:rPr lang="en-GB" dirty="0"/>
              <a:t>Massive cost to tax payer to renationalise service</a:t>
            </a:r>
          </a:p>
          <a:p>
            <a:endParaRPr lang="en-GB" dirty="0"/>
          </a:p>
        </p:txBody>
      </p:sp>
    </p:spTree>
    <p:extLst>
      <p:ext uri="{BB962C8B-B14F-4D97-AF65-F5344CB8AC3E}">
        <p14:creationId xmlns:p14="http://schemas.microsoft.com/office/powerpoint/2010/main" val="4261530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F09D9-CC1B-D3B2-87C1-0691A9348420}"/>
              </a:ext>
            </a:extLst>
          </p:cNvPr>
          <p:cNvSpPr>
            <a:spLocks noGrp="1"/>
          </p:cNvSpPr>
          <p:nvPr>
            <p:ph type="title"/>
          </p:nvPr>
        </p:nvSpPr>
        <p:spPr/>
        <p:txBody>
          <a:bodyPr/>
          <a:lstStyle/>
          <a:p>
            <a:r>
              <a:rPr lang="en-GB" dirty="0"/>
              <a:t>Probation Service</a:t>
            </a:r>
          </a:p>
        </p:txBody>
      </p:sp>
      <p:sp>
        <p:nvSpPr>
          <p:cNvPr id="3" name="Content Placeholder 2">
            <a:extLst>
              <a:ext uri="{FF2B5EF4-FFF2-40B4-BE49-F238E27FC236}">
                <a16:creationId xmlns:a16="http://schemas.microsoft.com/office/drawing/2014/main" id="{76D47D16-2559-3791-D5E5-393D36418B40}"/>
              </a:ext>
            </a:extLst>
          </p:cNvPr>
          <p:cNvSpPr>
            <a:spLocks noGrp="1"/>
          </p:cNvSpPr>
          <p:nvPr>
            <p:ph idx="1"/>
          </p:nvPr>
        </p:nvSpPr>
        <p:spPr/>
        <p:txBody>
          <a:bodyPr>
            <a:normAutofit fontScale="85000" lnSpcReduction="20000"/>
          </a:bodyPr>
          <a:lstStyle/>
          <a:p>
            <a:r>
              <a:rPr lang="en-GB" b="0" i="0" dirty="0">
                <a:solidFill>
                  <a:srgbClr val="1C2B39"/>
                </a:solidFill>
                <a:effectLst/>
                <a:latin typeface="Open Sans" panose="020B0606030504020204" pitchFamily="34" charset="0"/>
              </a:rPr>
              <a:t> role in resettling and rehabilitating offenders, supporting court decision making and contributing to public protection</a:t>
            </a:r>
          </a:p>
          <a:p>
            <a:r>
              <a:rPr lang="en-GB" b="0" i="0" dirty="0">
                <a:solidFill>
                  <a:srgbClr val="1C2B39"/>
                </a:solidFill>
                <a:effectLst/>
                <a:latin typeface="Open Sans" panose="020B0606030504020204" pitchFamily="34" charset="0"/>
              </a:rPr>
              <a:t>unmanageable caseloads, high vacancy rates and inadequate risk assessment processes</a:t>
            </a:r>
            <a:endParaRPr lang="en-GB" dirty="0">
              <a:solidFill>
                <a:srgbClr val="1C2B39"/>
              </a:solidFill>
              <a:latin typeface="Open Sans" panose="020B0606030504020204" pitchFamily="34" charset="0"/>
            </a:endParaRPr>
          </a:p>
          <a:p>
            <a:r>
              <a:rPr lang="en-GB" b="0" i="0" dirty="0">
                <a:solidFill>
                  <a:srgbClr val="1C2B39"/>
                </a:solidFill>
                <a:effectLst/>
                <a:latin typeface="Open Sans" panose="020B0606030504020204" pitchFamily="34" charset="0"/>
              </a:rPr>
              <a:t>The service currently lacks a clear sense of its purpose and role within the justice system, exacerbated by repeated restructuring and changes in focus within the past 10 years and an inexperienced workforce that is struggling to cope.</a:t>
            </a:r>
            <a:endParaRPr lang="en-GB" dirty="0"/>
          </a:p>
        </p:txBody>
      </p:sp>
    </p:spTree>
    <p:extLst>
      <p:ext uri="{BB962C8B-B14F-4D97-AF65-F5344CB8AC3E}">
        <p14:creationId xmlns:p14="http://schemas.microsoft.com/office/powerpoint/2010/main" val="36680165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8298D-F427-967F-5ABC-68D8E05F3DE3}"/>
              </a:ext>
            </a:extLst>
          </p:cNvPr>
          <p:cNvSpPr>
            <a:spLocks noGrp="1"/>
          </p:cNvSpPr>
          <p:nvPr>
            <p:ph type="title"/>
          </p:nvPr>
        </p:nvSpPr>
        <p:spPr>
          <a:xfrm>
            <a:off x="457200" y="274638"/>
            <a:ext cx="8229600" cy="797417"/>
          </a:xfrm>
        </p:spPr>
        <p:txBody>
          <a:bodyPr>
            <a:normAutofit/>
          </a:bodyPr>
          <a:lstStyle/>
          <a:p>
            <a:r>
              <a:rPr lang="en-GB" b="1" i="0" dirty="0">
                <a:effectLst/>
                <a:latin typeface="Calibri" panose="020F0502020204030204" pitchFamily="34" charset="0"/>
                <a:cs typeface="Calibri" panose="020F0502020204030204" pitchFamily="34" charset="0"/>
              </a:rPr>
              <a:t>Probation Performance</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D4589C78-F95D-491B-ABAD-3DD987ED9D06}"/>
              </a:ext>
            </a:extLst>
          </p:cNvPr>
          <p:cNvSpPr>
            <a:spLocks noGrp="1"/>
          </p:cNvSpPr>
          <p:nvPr>
            <p:ph idx="1"/>
          </p:nvPr>
        </p:nvSpPr>
        <p:spPr>
          <a:xfrm>
            <a:off x="457200" y="1417638"/>
            <a:ext cx="8229600" cy="4099595"/>
          </a:xfrm>
        </p:spPr>
        <p:txBody>
          <a:bodyPr>
            <a:normAutofit fontScale="55000" lnSpcReduction="20000"/>
          </a:bodyPr>
          <a:lstStyle/>
          <a:p>
            <a:pPr fontAlgn="base"/>
            <a:r>
              <a:rPr lang="en-GB" sz="3800" b="0" i="0" dirty="0">
                <a:effectLst/>
                <a:latin typeface="Calibri" panose="020F0502020204030204" pitchFamily="34" charset="0"/>
                <a:cs typeface="Calibri" panose="020F0502020204030204" pitchFamily="34" charset="0"/>
              </a:rPr>
              <a:t>The high vacancy rate and large caseloads result in poor-quality supervision</a:t>
            </a:r>
          </a:p>
          <a:p>
            <a:pPr fontAlgn="base"/>
            <a:r>
              <a:rPr lang="en-GB" sz="3800" b="0" i="0" dirty="0">
                <a:effectLst/>
                <a:latin typeface="Calibri" panose="020F0502020204030204" pitchFamily="34" charset="0"/>
                <a:cs typeface="Calibri" panose="020F0502020204030204" pitchFamily="34" charset="0"/>
              </a:rPr>
              <a:t>In 2022/23, His Majesty’s Inspectorate of Probation (HMIP) rated nearly half of the 31 probation delivery units as ‘inadequate’, while only one was ‘good’ and none was ‘outstanding’.</a:t>
            </a:r>
          </a:p>
          <a:p>
            <a:pPr fontAlgn="base"/>
            <a:r>
              <a:rPr lang="en-GB" sz="3800" b="0" i="0" dirty="0">
                <a:effectLst/>
                <a:latin typeface="Calibri" panose="020F0502020204030204" pitchFamily="34" charset="0"/>
                <a:cs typeface="Calibri" panose="020F0502020204030204" pitchFamily="34" charset="0"/>
              </a:rPr>
              <a:t>This reflects failures across probation activities, from supporting offenders to prevent reoffending to adequately assessing risk of harm. </a:t>
            </a:r>
          </a:p>
          <a:p>
            <a:pPr fontAlgn="base"/>
            <a:r>
              <a:rPr lang="en-GB" sz="3800" b="0" i="0" dirty="0">
                <a:effectLst/>
                <a:latin typeface="Calibri" panose="020F0502020204030204" pitchFamily="34" charset="0"/>
                <a:cs typeface="Calibri" panose="020F0502020204030204" pitchFamily="34" charset="0"/>
              </a:rPr>
              <a:t>HMIP highlighted that performance across all categories of need had deteriorated since reunification. </a:t>
            </a:r>
          </a:p>
          <a:p>
            <a:pPr fontAlgn="base"/>
            <a:r>
              <a:rPr lang="en-GB" sz="3800" b="0" i="0" dirty="0">
                <a:effectLst/>
                <a:latin typeface="Calibri" panose="020F0502020204030204" pitchFamily="34" charset="0"/>
                <a:cs typeface="Calibri" panose="020F0502020204030204" pitchFamily="34" charset="0"/>
              </a:rPr>
              <a:t>The most successfully met need was around accommodation, but this was still only delivered to a high enough standard in 43% of cases. </a:t>
            </a:r>
          </a:p>
          <a:p>
            <a:pPr>
              <a:buNone/>
            </a:pPr>
            <a:br>
              <a:rPr lang="en-GB" b="0" i="0" dirty="0">
                <a:solidFill>
                  <a:srgbClr val="1C2B39"/>
                </a:solidFill>
                <a:effectLst/>
                <a:latin typeface="Open Sans" panose="020B0606030504020204" pitchFamily="34" charset="0"/>
              </a:rPr>
            </a:br>
            <a:endParaRPr lang="en-GB" dirty="0"/>
          </a:p>
        </p:txBody>
      </p:sp>
    </p:spTree>
    <p:extLst>
      <p:ext uri="{BB962C8B-B14F-4D97-AF65-F5344CB8AC3E}">
        <p14:creationId xmlns:p14="http://schemas.microsoft.com/office/powerpoint/2010/main" val="3805714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084DD3-DB82-B812-68AD-153B135AC7E7}"/>
              </a:ext>
            </a:extLst>
          </p:cNvPr>
          <p:cNvPicPr>
            <a:picLocks noChangeAspect="1"/>
          </p:cNvPicPr>
          <p:nvPr/>
        </p:nvPicPr>
        <p:blipFill>
          <a:blip r:embed="rId2"/>
          <a:stretch>
            <a:fillRect/>
          </a:stretch>
        </p:blipFill>
        <p:spPr>
          <a:xfrm>
            <a:off x="126124" y="362608"/>
            <a:ext cx="8734097" cy="4890430"/>
          </a:xfrm>
          <a:prstGeom prst="rect">
            <a:avLst/>
          </a:prstGeom>
        </p:spPr>
      </p:pic>
    </p:spTree>
    <p:extLst>
      <p:ext uri="{BB962C8B-B14F-4D97-AF65-F5344CB8AC3E}">
        <p14:creationId xmlns:p14="http://schemas.microsoft.com/office/powerpoint/2010/main" val="14242415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E839A-9CFF-4C2E-97BE-481A2478460E}"/>
              </a:ext>
            </a:extLst>
          </p:cNvPr>
          <p:cNvSpPr>
            <a:spLocks noGrp="1"/>
          </p:cNvSpPr>
          <p:nvPr>
            <p:ph type="title"/>
          </p:nvPr>
        </p:nvSpPr>
        <p:spPr>
          <a:xfrm>
            <a:off x="457200" y="274638"/>
            <a:ext cx="8229600" cy="921864"/>
          </a:xfrm>
        </p:spPr>
        <p:txBody>
          <a:bodyPr/>
          <a:lstStyle/>
          <a:p>
            <a:r>
              <a:rPr lang="en-GB" dirty="0"/>
              <a:t>CJS</a:t>
            </a:r>
          </a:p>
        </p:txBody>
      </p:sp>
      <p:sp>
        <p:nvSpPr>
          <p:cNvPr id="3" name="Content Placeholder 2">
            <a:extLst>
              <a:ext uri="{FF2B5EF4-FFF2-40B4-BE49-F238E27FC236}">
                <a16:creationId xmlns:a16="http://schemas.microsoft.com/office/drawing/2014/main" id="{B610B946-8A4B-4670-B687-295E17174181}"/>
              </a:ext>
            </a:extLst>
          </p:cNvPr>
          <p:cNvSpPr>
            <a:spLocks noGrp="1"/>
          </p:cNvSpPr>
          <p:nvPr>
            <p:ph idx="1"/>
          </p:nvPr>
        </p:nvSpPr>
        <p:spPr/>
        <p:txBody>
          <a:bodyPr/>
          <a:lstStyle/>
          <a:p>
            <a:r>
              <a:rPr lang="en-GB" dirty="0"/>
              <a:t>Is it a functioning service with some wrinkles?</a:t>
            </a:r>
          </a:p>
          <a:p>
            <a:r>
              <a:rPr lang="en-GB" dirty="0"/>
              <a:t>Is it a complete mess with little to hold onto?</a:t>
            </a:r>
          </a:p>
          <a:p>
            <a:r>
              <a:rPr lang="en-GB" dirty="0"/>
              <a:t>More money – will that fix it?</a:t>
            </a:r>
          </a:p>
          <a:p>
            <a:r>
              <a:rPr lang="en-GB" dirty="0"/>
              <a:t>Thoughts?</a:t>
            </a:r>
          </a:p>
        </p:txBody>
      </p:sp>
    </p:spTree>
    <p:extLst>
      <p:ext uri="{BB962C8B-B14F-4D97-AF65-F5344CB8AC3E}">
        <p14:creationId xmlns:p14="http://schemas.microsoft.com/office/powerpoint/2010/main" val="17122100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25D03-7D9A-4DF2-B897-6C94CD7F77EA}"/>
              </a:ext>
            </a:extLst>
          </p:cNvPr>
          <p:cNvSpPr>
            <a:spLocks noGrp="1"/>
          </p:cNvSpPr>
          <p:nvPr>
            <p:ph type="title"/>
          </p:nvPr>
        </p:nvSpPr>
        <p:spPr/>
        <p:txBody>
          <a:bodyPr/>
          <a:lstStyle/>
          <a:p>
            <a:r>
              <a:rPr lang="en-GB" dirty="0"/>
              <a:t>Government Papers</a:t>
            </a:r>
          </a:p>
        </p:txBody>
      </p:sp>
      <p:sp>
        <p:nvSpPr>
          <p:cNvPr id="3" name="Content Placeholder 2">
            <a:extLst>
              <a:ext uri="{FF2B5EF4-FFF2-40B4-BE49-F238E27FC236}">
                <a16:creationId xmlns:a16="http://schemas.microsoft.com/office/drawing/2014/main" id="{BB4CF97F-8361-4511-8B42-B695710F1B8B}"/>
              </a:ext>
            </a:extLst>
          </p:cNvPr>
          <p:cNvSpPr>
            <a:spLocks noGrp="1"/>
          </p:cNvSpPr>
          <p:nvPr>
            <p:ph idx="1"/>
          </p:nvPr>
        </p:nvSpPr>
        <p:spPr/>
        <p:txBody>
          <a:bodyPr>
            <a:normAutofit/>
          </a:bodyPr>
          <a:lstStyle/>
          <a:p>
            <a:r>
              <a:rPr lang="en-GB" dirty="0"/>
              <a:t>Transforming the CJS A Strategy and Action Plan to Reform  the Criminal Justice System June 2013</a:t>
            </a:r>
          </a:p>
          <a:p>
            <a:r>
              <a:rPr lang="en-GB" dirty="0"/>
              <a:t>Transforming the Criminal Justice System Strategy and Action Plan – Implementation Update July 2014</a:t>
            </a:r>
          </a:p>
        </p:txBody>
      </p:sp>
    </p:spTree>
    <p:extLst>
      <p:ext uri="{BB962C8B-B14F-4D97-AF65-F5344CB8AC3E}">
        <p14:creationId xmlns:p14="http://schemas.microsoft.com/office/powerpoint/2010/main" val="3505644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2B2F5-4B78-4C06-A608-B9724875E004}"/>
              </a:ext>
            </a:extLst>
          </p:cNvPr>
          <p:cNvSpPr>
            <a:spLocks noGrp="1"/>
          </p:cNvSpPr>
          <p:nvPr>
            <p:ph type="title"/>
          </p:nvPr>
        </p:nvSpPr>
        <p:spPr>
          <a:xfrm>
            <a:off x="457200" y="274638"/>
            <a:ext cx="8229600" cy="744537"/>
          </a:xfrm>
        </p:spPr>
        <p:txBody>
          <a:bodyPr>
            <a:normAutofit/>
          </a:bodyPr>
          <a:lstStyle/>
          <a:p>
            <a:r>
              <a:rPr lang="en-GB" sz="2800" dirty="0"/>
              <a:t>The CJ Board’s priorities for 2014/15 </a:t>
            </a:r>
          </a:p>
        </p:txBody>
      </p:sp>
      <p:sp>
        <p:nvSpPr>
          <p:cNvPr id="3" name="Content Placeholder 2">
            <a:extLst>
              <a:ext uri="{FF2B5EF4-FFF2-40B4-BE49-F238E27FC236}">
                <a16:creationId xmlns:a16="http://schemas.microsoft.com/office/drawing/2014/main" id="{7CCDDE73-7546-4D1C-8F83-E74DF1CD9443}"/>
              </a:ext>
            </a:extLst>
          </p:cNvPr>
          <p:cNvSpPr>
            <a:spLocks noGrp="1"/>
          </p:cNvSpPr>
          <p:nvPr>
            <p:ph idx="1"/>
          </p:nvPr>
        </p:nvSpPr>
        <p:spPr>
          <a:xfrm>
            <a:off x="457200" y="1019175"/>
            <a:ext cx="8229600" cy="4498058"/>
          </a:xfrm>
        </p:spPr>
        <p:txBody>
          <a:bodyPr>
            <a:normAutofit fontScale="92500" lnSpcReduction="10000"/>
          </a:bodyPr>
          <a:lstStyle/>
          <a:p>
            <a:r>
              <a:rPr lang="en-GB" dirty="0"/>
              <a:t>Set out a vision for a modern criminal justice system that:</a:t>
            </a:r>
          </a:p>
          <a:p>
            <a:r>
              <a:rPr lang="en-GB" dirty="0"/>
              <a:t>Responds to crime </a:t>
            </a:r>
          </a:p>
          <a:p>
            <a:r>
              <a:rPr lang="en-GB" dirty="0"/>
              <a:t>Treats victims &amp; witnesses with consideration, </a:t>
            </a:r>
          </a:p>
          <a:p>
            <a:r>
              <a:rPr lang="en-GB" dirty="0"/>
              <a:t>Deal with offenders and rehabilitation</a:t>
            </a:r>
          </a:p>
          <a:p>
            <a:r>
              <a:rPr lang="en-GB" dirty="0"/>
              <a:t>Deal with outdated working practices that weaken our system</a:t>
            </a:r>
          </a:p>
          <a:p>
            <a:r>
              <a:rPr lang="en-GB" dirty="0"/>
              <a:t>Provide better value for money to the taxpayer </a:t>
            </a:r>
          </a:p>
        </p:txBody>
      </p:sp>
    </p:spTree>
    <p:extLst>
      <p:ext uri="{BB962C8B-B14F-4D97-AF65-F5344CB8AC3E}">
        <p14:creationId xmlns:p14="http://schemas.microsoft.com/office/powerpoint/2010/main" val="25589694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CCE97-0376-4DE9-A8E8-870FF90DFE1D}"/>
              </a:ext>
            </a:extLst>
          </p:cNvPr>
          <p:cNvSpPr>
            <a:spLocks noGrp="1"/>
          </p:cNvSpPr>
          <p:nvPr>
            <p:ph type="title"/>
          </p:nvPr>
        </p:nvSpPr>
        <p:spPr>
          <a:xfrm>
            <a:off x="590550" y="284163"/>
            <a:ext cx="8229600" cy="1143000"/>
          </a:xfrm>
        </p:spPr>
        <p:txBody>
          <a:bodyPr>
            <a:normAutofit/>
          </a:bodyPr>
          <a:lstStyle/>
          <a:p>
            <a:r>
              <a:rPr lang="en-GB" sz="2800" dirty="0"/>
              <a:t>To create a CJS that cares for the needs of victims and witnesses</a:t>
            </a:r>
          </a:p>
        </p:txBody>
      </p:sp>
      <p:sp>
        <p:nvSpPr>
          <p:cNvPr id="3" name="Content Placeholder 2">
            <a:extLst>
              <a:ext uri="{FF2B5EF4-FFF2-40B4-BE49-F238E27FC236}">
                <a16:creationId xmlns:a16="http://schemas.microsoft.com/office/drawing/2014/main" id="{2CFDC528-809C-4DA8-866F-7D559763D9A7}"/>
              </a:ext>
            </a:extLst>
          </p:cNvPr>
          <p:cNvSpPr>
            <a:spLocks noGrp="1"/>
          </p:cNvSpPr>
          <p:nvPr>
            <p:ph idx="1"/>
          </p:nvPr>
        </p:nvSpPr>
        <p:spPr>
          <a:xfrm>
            <a:off x="457200" y="1427163"/>
            <a:ext cx="8229600" cy="4090070"/>
          </a:xfrm>
        </p:spPr>
        <p:txBody>
          <a:bodyPr>
            <a:normAutofit fontScale="85000" lnSpcReduction="10000"/>
          </a:bodyPr>
          <a:lstStyle/>
          <a:p>
            <a:r>
              <a:rPr lang="en-GB" dirty="0"/>
              <a:t>Victims’ Code and Witness Charter part of normal business for everyone in the CJS </a:t>
            </a:r>
          </a:p>
          <a:p>
            <a:r>
              <a:rPr lang="en-GB" dirty="0"/>
              <a:t>Provide a more joined-up response for victims and witnesses from criminal justice system partners; </a:t>
            </a:r>
          </a:p>
          <a:p>
            <a:r>
              <a:rPr lang="en-GB" dirty="0"/>
              <a:t>Improve services for victims &amp; witnesses</a:t>
            </a:r>
          </a:p>
          <a:p>
            <a:r>
              <a:rPr lang="en-GB" dirty="0"/>
              <a:t>Support victims &amp; witnesses in the criminal justice system</a:t>
            </a:r>
          </a:p>
          <a:p>
            <a:r>
              <a:rPr lang="en-GB" dirty="0"/>
              <a:t>Make fair &amp; respectful treatment for victims and witnesses the norm. </a:t>
            </a:r>
          </a:p>
        </p:txBody>
      </p:sp>
    </p:spTree>
    <p:extLst>
      <p:ext uri="{BB962C8B-B14F-4D97-AF65-F5344CB8AC3E}">
        <p14:creationId xmlns:p14="http://schemas.microsoft.com/office/powerpoint/2010/main" val="22291292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BEF52-15A1-4A10-8ED2-6ECEF506E4D2}"/>
              </a:ext>
            </a:extLst>
          </p:cNvPr>
          <p:cNvSpPr>
            <a:spLocks noGrp="1"/>
          </p:cNvSpPr>
          <p:nvPr>
            <p:ph type="title"/>
          </p:nvPr>
        </p:nvSpPr>
        <p:spPr/>
        <p:txBody>
          <a:bodyPr>
            <a:normAutofit/>
          </a:bodyPr>
          <a:lstStyle/>
          <a:p>
            <a:r>
              <a:rPr lang="en-GB" dirty="0"/>
              <a:t>To create a digital CJS</a:t>
            </a:r>
          </a:p>
        </p:txBody>
      </p:sp>
      <p:sp>
        <p:nvSpPr>
          <p:cNvPr id="3" name="Content Placeholder 2">
            <a:extLst>
              <a:ext uri="{FF2B5EF4-FFF2-40B4-BE49-F238E27FC236}">
                <a16:creationId xmlns:a16="http://schemas.microsoft.com/office/drawing/2014/main" id="{4263153F-2B16-416C-91F5-3A26F9AB2FE1}"/>
              </a:ext>
            </a:extLst>
          </p:cNvPr>
          <p:cNvSpPr>
            <a:spLocks noGrp="1"/>
          </p:cNvSpPr>
          <p:nvPr>
            <p:ph idx="1"/>
          </p:nvPr>
        </p:nvSpPr>
        <p:spPr/>
        <p:txBody>
          <a:bodyPr>
            <a:normAutofit fontScale="85000" lnSpcReduction="10000"/>
          </a:bodyPr>
          <a:lstStyle/>
          <a:p>
            <a:r>
              <a:rPr lang="en-GB" dirty="0"/>
              <a:t>Support police forces to become digital by 2016</a:t>
            </a:r>
          </a:p>
          <a:p>
            <a:r>
              <a:rPr lang="en-GB" dirty="0"/>
              <a:t>Have digital courtrooms in the magistrates’ and Crown Courts</a:t>
            </a:r>
          </a:p>
          <a:p>
            <a:r>
              <a:rPr lang="en-GB" dirty="0"/>
              <a:t>Deliver a common platform for the digital management of case information across the system</a:t>
            </a:r>
          </a:p>
          <a:p>
            <a:r>
              <a:rPr lang="en-GB" dirty="0"/>
              <a:t>Implement streamlined digital files nationally</a:t>
            </a:r>
          </a:p>
          <a:p>
            <a:r>
              <a:rPr lang="en-GB" dirty="0"/>
              <a:t>Increase video usage across the criminal justice system. </a:t>
            </a:r>
          </a:p>
        </p:txBody>
      </p:sp>
    </p:spTree>
    <p:extLst>
      <p:ext uri="{BB962C8B-B14F-4D97-AF65-F5344CB8AC3E}">
        <p14:creationId xmlns:p14="http://schemas.microsoft.com/office/powerpoint/2010/main" val="4094354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84E50-162A-4461-B210-1E068682BB4B}"/>
              </a:ext>
            </a:extLst>
          </p:cNvPr>
          <p:cNvSpPr>
            <a:spLocks noGrp="1"/>
          </p:cNvSpPr>
          <p:nvPr>
            <p:ph type="title"/>
          </p:nvPr>
        </p:nvSpPr>
        <p:spPr>
          <a:xfrm>
            <a:off x="457200" y="274638"/>
            <a:ext cx="8229600" cy="1066129"/>
          </a:xfrm>
        </p:spPr>
        <p:txBody>
          <a:bodyPr>
            <a:noAutofit/>
          </a:bodyPr>
          <a:lstStyle/>
          <a:p>
            <a:r>
              <a:rPr lang="en-GB" sz="3600" dirty="0"/>
              <a:t>To create a cjs that is faster &amp; right first time</a:t>
            </a:r>
          </a:p>
        </p:txBody>
      </p:sp>
      <p:sp>
        <p:nvSpPr>
          <p:cNvPr id="3" name="Content Placeholder 2">
            <a:extLst>
              <a:ext uri="{FF2B5EF4-FFF2-40B4-BE49-F238E27FC236}">
                <a16:creationId xmlns:a16="http://schemas.microsoft.com/office/drawing/2014/main" id="{D05CDAE9-494F-44C0-8965-8A2E9B6E9E47}"/>
              </a:ext>
            </a:extLst>
          </p:cNvPr>
          <p:cNvSpPr>
            <a:spLocks noGrp="1"/>
          </p:cNvSpPr>
          <p:nvPr>
            <p:ph idx="1"/>
          </p:nvPr>
        </p:nvSpPr>
        <p:spPr/>
        <p:txBody>
          <a:bodyPr>
            <a:normAutofit lnSpcReduction="10000"/>
          </a:bodyPr>
          <a:lstStyle/>
          <a:p>
            <a:r>
              <a:rPr lang="en-GB" dirty="0"/>
              <a:t>Making the right people – police officers, magistrates or judges – are dealing with the right types of cases and the right offenders</a:t>
            </a:r>
          </a:p>
          <a:p>
            <a:r>
              <a:rPr lang="en-GB" dirty="0"/>
              <a:t>Ensuring cases take less time to resolve</a:t>
            </a:r>
          </a:p>
          <a:p>
            <a:r>
              <a:rPr lang="en-GB" dirty="0"/>
              <a:t>Improve Crown Court effectiveness to get earlier guilty pleas and more cases going ahead as planned</a:t>
            </a:r>
          </a:p>
          <a:p>
            <a:pPr marL="0" indent="0">
              <a:buNone/>
            </a:pPr>
            <a:endParaRPr lang="en-GB" dirty="0"/>
          </a:p>
        </p:txBody>
      </p:sp>
    </p:spTree>
    <p:extLst>
      <p:ext uri="{BB962C8B-B14F-4D97-AF65-F5344CB8AC3E}">
        <p14:creationId xmlns:p14="http://schemas.microsoft.com/office/powerpoint/2010/main" val="138644188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857D0-1975-44F6-9E25-E5DCA089FBEB}"/>
              </a:ext>
            </a:extLst>
          </p:cNvPr>
          <p:cNvSpPr>
            <a:spLocks noGrp="1"/>
          </p:cNvSpPr>
          <p:nvPr>
            <p:ph type="title"/>
          </p:nvPr>
        </p:nvSpPr>
        <p:spPr>
          <a:xfrm>
            <a:off x="457200" y="274638"/>
            <a:ext cx="8229600" cy="782637"/>
          </a:xfrm>
        </p:spPr>
        <p:txBody>
          <a:bodyPr/>
          <a:lstStyle/>
          <a:p>
            <a:r>
              <a:rPr lang="en-GB" dirty="0"/>
              <a:t>Other priority areas </a:t>
            </a:r>
          </a:p>
        </p:txBody>
      </p:sp>
      <p:sp>
        <p:nvSpPr>
          <p:cNvPr id="3" name="Content Placeholder 2">
            <a:extLst>
              <a:ext uri="{FF2B5EF4-FFF2-40B4-BE49-F238E27FC236}">
                <a16:creationId xmlns:a16="http://schemas.microsoft.com/office/drawing/2014/main" id="{F7925DA0-184A-469B-8645-5F40C4B6AE4D}"/>
              </a:ext>
            </a:extLst>
          </p:cNvPr>
          <p:cNvSpPr>
            <a:spLocks noGrp="1"/>
          </p:cNvSpPr>
          <p:nvPr>
            <p:ph idx="1"/>
          </p:nvPr>
        </p:nvSpPr>
        <p:spPr>
          <a:xfrm>
            <a:off x="457200" y="1228725"/>
            <a:ext cx="8229600" cy="4288508"/>
          </a:xfrm>
        </p:spPr>
        <p:txBody>
          <a:bodyPr/>
          <a:lstStyle/>
          <a:p>
            <a:r>
              <a:rPr lang="en-GB" dirty="0"/>
              <a:t>reduce crime</a:t>
            </a:r>
          </a:p>
          <a:p>
            <a:r>
              <a:rPr lang="en-GB" dirty="0"/>
              <a:t>reduce reoffending</a:t>
            </a:r>
          </a:p>
          <a:p>
            <a:r>
              <a:rPr lang="en-GB" dirty="0"/>
              <a:t>protect the public</a:t>
            </a:r>
          </a:p>
          <a:p>
            <a:r>
              <a:rPr lang="en-GB" dirty="0"/>
              <a:t>provide victims with reparation</a:t>
            </a:r>
          </a:p>
          <a:p>
            <a:r>
              <a:rPr lang="en-GB" dirty="0"/>
              <a:t>increase public confidence</a:t>
            </a:r>
          </a:p>
          <a:p>
            <a:r>
              <a:rPr lang="en-GB" dirty="0"/>
              <a:t>ensure that the system is fair and just</a:t>
            </a:r>
          </a:p>
          <a:p>
            <a:endParaRPr lang="en-GB" dirty="0"/>
          </a:p>
        </p:txBody>
      </p:sp>
    </p:spTree>
    <p:extLst>
      <p:ext uri="{BB962C8B-B14F-4D97-AF65-F5344CB8AC3E}">
        <p14:creationId xmlns:p14="http://schemas.microsoft.com/office/powerpoint/2010/main" val="10329875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2AD2-1D30-4F6B-B181-534A5B62BAF1}"/>
              </a:ext>
            </a:extLst>
          </p:cNvPr>
          <p:cNvSpPr>
            <a:spLocks noGrp="1"/>
          </p:cNvSpPr>
          <p:nvPr>
            <p:ph type="title"/>
          </p:nvPr>
        </p:nvSpPr>
        <p:spPr/>
        <p:txBody>
          <a:bodyPr/>
          <a:lstStyle/>
          <a:p>
            <a:r>
              <a:rPr lang="en-GB" dirty="0"/>
              <a:t>Government </a:t>
            </a:r>
          </a:p>
        </p:txBody>
      </p:sp>
      <p:sp>
        <p:nvSpPr>
          <p:cNvPr id="3" name="Content Placeholder 2">
            <a:extLst>
              <a:ext uri="{FF2B5EF4-FFF2-40B4-BE49-F238E27FC236}">
                <a16:creationId xmlns:a16="http://schemas.microsoft.com/office/drawing/2014/main" id="{8F9DF83B-68FD-43D2-866D-41B65D8004AF}"/>
              </a:ext>
            </a:extLst>
          </p:cNvPr>
          <p:cNvSpPr>
            <a:spLocks noGrp="1"/>
          </p:cNvSpPr>
          <p:nvPr>
            <p:ph idx="1"/>
          </p:nvPr>
        </p:nvSpPr>
        <p:spPr>
          <a:xfrm>
            <a:off x="457200" y="1738424"/>
            <a:ext cx="8229600" cy="3917032"/>
          </a:xfrm>
        </p:spPr>
        <p:txBody>
          <a:bodyPr>
            <a:normAutofit fontScale="62500" lnSpcReduction="20000"/>
          </a:bodyPr>
          <a:lstStyle/>
          <a:p>
            <a:r>
              <a:rPr lang="en-GB" dirty="0">
                <a:latin typeface="Calibri" panose="020F0502020204030204" pitchFamily="34" charset="0"/>
                <a:cs typeface="Calibri" panose="020F0502020204030204" pitchFamily="34" charset="0"/>
              </a:rPr>
              <a:t>Strong and stable Government?</a:t>
            </a:r>
          </a:p>
          <a:p>
            <a:r>
              <a:rPr lang="en-GB" dirty="0">
                <a:latin typeface="Calibri" panose="020F0502020204030204" pitchFamily="34" charset="0"/>
                <a:cs typeface="Calibri" panose="020F0502020204030204" pitchFamily="34" charset="0"/>
              </a:rPr>
              <a:t>Changes in Govt. positions (past)</a:t>
            </a:r>
          </a:p>
          <a:p>
            <a:pPr lvl="1"/>
            <a:r>
              <a:rPr lang="en-GB" dirty="0">
                <a:latin typeface="Calibri" panose="020F0502020204030204" pitchFamily="34" charset="0"/>
                <a:cs typeface="Calibri" panose="020F0502020204030204" pitchFamily="34" charset="0"/>
              </a:rPr>
              <a:t>Home Secretary positions held for very short time</a:t>
            </a:r>
          </a:p>
          <a:p>
            <a:pPr lvl="1"/>
            <a:r>
              <a:rPr lang="en-GB" dirty="0">
                <a:latin typeface="Calibri" panose="020F0502020204030204" pitchFamily="34" charset="0"/>
                <a:cs typeface="Calibri" panose="020F0502020204030204" pitchFamily="34" charset="0"/>
              </a:rPr>
              <a:t>Theresa May - 6 years</a:t>
            </a:r>
          </a:p>
          <a:p>
            <a:pPr lvl="1"/>
            <a:r>
              <a:rPr lang="en-GB" dirty="0">
                <a:latin typeface="Calibri" panose="020F0502020204030204" pitchFamily="34" charset="0"/>
                <a:cs typeface="Calibri" panose="020F0502020204030204" pitchFamily="34" charset="0"/>
              </a:rPr>
              <a:t>Amber Rudd  - 2 years</a:t>
            </a:r>
          </a:p>
          <a:p>
            <a:pPr lvl="1"/>
            <a:r>
              <a:rPr lang="en-GB" dirty="0">
                <a:latin typeface="Calibri" panose="020F0502020204030204" pitchFamily="34" charset="0"/>
                <a:cs typeface="Calibri" panose="020F0502020204030204" pitchFamily="34" charset="0"/>
              </a:rPr>
              <a:t>Sajid Javid - 1 year</a:t>
            </a:r>
          </a:p>
          <a:p>
            <a:pPr lvl="1"/>
            <a:r>
              <a:rPr lang="en-GB" dirty="0">
                <a:latin typeface="Calibri" panose="020F0502020204030204" pitchFamily="34" charset="0"/>
                <a:cs typeface="Calibri" panose="020F0502020204030204" pitchFamily="34" charset="0"/>
              </a:rPr>
              <a:t>Priti Patel – 3 years </a:t>
            </a:r>
          </a:p>
          <a:p>
            <a:pPr lvl="1"/>
            <a:r>
              <a:rPr lang="en-GB" dirty="0">
                <a:latin typeface="Calibri" panose="020F0502020204030204" pitchFamily="34" charset="0"/>
                <a:cs typeface="Calibri" panose="020F0502020204030204" pitchFamily="34" charset="0"/>
              </a:rPr>
              <a:t>Suella Braverman – 1 month</a:t>
            </a:r>
          </a:p>
          <a:p>
            <a:pPr lvl="1"/>
            <a:r>
              <a:rPr lang="en-GB" dirty="0">
                <a:latin typeface="Calibri" panose="020F0502020204030204" pitchFamily="34" charset="0"/>
                <a:cs typeface="Calibri" panose="020F0502020204030204" pitchFamily="34" charset="0"/>
              </a:rPr>
              <a:t>Grant Shapps – 6 days</a:t>
            </a:r>
          </a:p>
          <a:p>
            <a:pPr lvl="1"/>
            <a:r>
              <a:rPr lang="en-GB" dirty="0">
                <a:latin typeface="Calibri" panose="020F0502020204030204" pitchFamily="34" charset="0"/>
                <a:cs typeface="Calibri" panose="020F0502020204030204" pitchFamily="34" charset="0"/>
              </a:rPr>
              <a:t>Suella Braverman 1 year</a:t>
            </a:r>
          </a:p>
          <a:p>
            <a:pPr lvl="1"/>
            <a:r>
              <a:rPr lang="en-GB" dirty="0">
                <a:latin typeface="Calibri" panose="020F0502020204030204" pitchFamily="34" charset="0"/>
                <a:cs typeface="Calibri" panose="020F0502020204030204" pitchFamily="34" charset="0"/>
              </a:rPr>
              <a:t>James Cleverly – 8 months</a:t>
            </a:r>
          </a:p>
          <a:p>
            <a:pPr lvl="1"/>
            <a:r>
              <a:rPr lang="en-GB" dirty="0">
                <a:solidFill>
                  <a:srgbClr val="1F1F1F"/>
                </a:solidFill>
                <a:latin typeface="Calibri" panose="020F0502020204030204" pitchFamily="34" charset="0"/>
                <a:cs typeface="Calibri" panose="020F0502020204030204" pitchFamily="34" charset="0"/>
              </a:rPr>
              <a:t>Yvette Cooper – 1 year</a:t>
            </a:r>
          </a:p>
          <a:p>
            <a:pPr lvl="1"/>
            <a:r>
              <a:rPr lang="en-GB" dirty="0">
                <a:latin typeface="Calibri" panose="020F0502020204030204" pitchFamily="34" charset="0"/>
                <a:cs typeface="Calibri" panose="020F0502020204030204" pitchFamily="34" charset="0"/>
              </a:rPr>
              <a:t>Shabana Mahmood - current</a:t>
            </a:r>
          </a:p>
          <a:p>
            <a:pPr marL="457200" lvl="1" indent="0">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637366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2E37C-5C04-852F-49E0-45F13E16A556}"/>
              </a:ext>
            </a:extLst>
          </p:cNvPr>
          <p:cNvSpPr>
            <a:spLocks noGrp="1"/>
          </p:cNvSpPr>
          <p:nvPr>
            <p:ph type="title"/>
          </p:nvPr>
        </p:nvSpPr>
        <p:spPr/>
        <p:txBody>
          <a:bodyPr/>
          <a:lstStyle/>
          <a:p>
            <a:r>
              <a:rPr lang="en-GB" dirty="0"/>
              <a:t>Answers</a:t>
            </a:r>
          </a:p>
        </p:txBody>
      </p:sp>
      <p:sp>
        <p:nvSpPr>
          <p:cNvPr id="3" name="Content Placeholder 2">
            <a:extLst>
              <a:ext uri="{FF2B5EF4-FFF2-40B4-BE49-F238E27FC236}">
                <a16:creationId xmlns:a16="http://schemas.microsoft.com/office/drawing/2014/main" id="{54ADC5CB-A0C2-17BC-F213-EA5C4A675C8C}"/>
              </a:ext>
            </a:extLst>
          </p:cNvPr>
          <p:cNvSpPr>
            <a:spLocks noGrp="1"/>
          </p:cNvSpPr>
          <p:nvPr>
            <p:ph idx="1"/>
          </p:nvPr>
        </p:nvSpPr>
        <p:spPr/>
        <p:txBody>
          <a:bodyPr>
            <a:normAutofit fontScale="92500"/>
          </a:bodyPr>
          <a:lstStyle/>
          <a:p>
            <a:r>
              <a:rPr lang="en-GB" dirty="0"/>
              <a:t>Cross cutting through all public services</a:t>
            </a:r>
          </a:p>
          <a:p>
            <a:r>
              <a:rPr lang="en-GB" dirty="0"/>
              <a:t>Inexperience staff / retention</a:t>
            </a:r>
          </a:p>
          <a:p>
            <a:r>
              <a:rPr lang="en-GB" b="1" i="0" dirty="0">
                <a:solidFill>
                  <a:srgbClr val="001E62"/>
                </a:solidFill>
                <a:effectLst/>
                <a:latin typeface="aller"/>
              </a:rPr>
              <a:t>Governments have under-invested in public service capital for decades</a:t>
            </a:r>
          </a:p>
          <a:p>
            <a:r>
              <a:rPr lang="en-GB" b="1" i="0" dirty="0">
                <a:solidFill>
                  <a:srgbClr val="001E62"/>
                </a:solidFill>
                <a:effectLst/>
                <a:latin typeface="aller"/>
              </a:rPr>
              <a:t>The estate is crumbling and staff lack equipment</a:t>
            </a:r>
          </a:p>
          <a:p>
            <a:r>
              <a:rPr lang="en-GB" b="1" i="0" dirty="0">
                <a:solidFill>
                  <a:srgbClr val="001E62"/>
                </a:solidFill>
                <a:effectLst/>
                <a:latin typeface="aller"/>
              </a:rPr>
              <a:t>Rising demands is overwhelming some services</a:t>
            </a:r>
          </a:p>
          <a:p>
            <a:r>
              <a:rPr lang="en-GB" b="1" i="0" dirty="0">
                <a:solidFill>
                  <a:srgbClr val="001E62"/>
                </a:solidFill>
                <a:effectLst/>
                <a:latin typeface="aller"/>
              </a:rPr>
              <a:t>Cuts to preventative services</a:t>
            </a:r>
          </a:p>
          <a:p>
            <a:endParaRPr lang="en-GB" b="1" i="0" dirty="0">
              <a:solidFill>
                <a:srgbClr val="001E62"/>
              </a:solidFill>
              <a:effectLst/>
              <a:latin typeface="aller"/>
            </a:endParaRPr>
          </a:p>
          <a:p>
            <a:endParaRPr lang="en-GB" dirty="0"/>
          </a:p>
          <a:p>
            <a:endParaRPr lang="en-GB" dirty="0"/>
          </a:p>
          <a:p>
            <a:endParaRPr lang="en-GB" dirty="0"/>
          </a:p>
        </p:txBody>
      </p:sp>
    </p:spTree>
    <p:extLst>
      <p:ext uri="{BB962C8B-B14F-4D97-AF65-F5344CB8AC3E}">
        <p14:creationId xmlns:p14="http://schemas.microsoft.com/office/powerpoint/2010/main" val="12047090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C031DF9-E94D-F6B5-E5FB-2B2DA92D4879}"/>
              </a:ext>
            </a:extLst>
          </p:cNvPr>
          <p:cNvPicPr>
            <a:picLocks noChangeAspect="1"/>
          </p:cNvPicPr>
          <p:nvPr/>
        </p:nvPicPr>
        <p:blipFill>
          <a:blip r:embed="rId2"/>
          <a:stretch>
            <a:fillRect/>
          </a:stretch>
        </p:blipFill>
        <p:spPr>
          <a:xfrm>
            <a:off x="338137" y="0"/>
            <a:ext cx="8467725" cy="5549462"/>
          </a:xfrm>
          <a:prstGeom prst="rect">
            <a:avLst/>
          </a:prstGeom>
        </p:spPr>
      </p:pic>
    </p:spTree>
    <p:extLst>
      <p:ext uri="{BB962C8B-B14F-4D97-AF65-F5344CB8AC3E}">
        <p14:creationId xmlns:p14="http://schemas.microsoft.com/office/powerpoint/2010/main" val="13460654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54E2392-E8A4-A189-1981-6D6BD8643D26}"/>
              </a:ext>
            </a:extLst>
          </p:cNvPr>
          <p:cNvPicPr>
            <a:picLocks noChangeAspect="1"/>
          </p:cNvPicPr>
          <p:nvPr/>
        </p:nvPicPr>
        <p:blipFill>
          <a:blip r:embed="rId2"/>
          <a:stretch>
            <a:fillRect/>
          </a:stretch>
        </p:blipFill>
        <p:spPr>
          <a:xfrm>
            <a:off x="428625" y="252248"/>
            <a:ext cx="8286750" cy="5134139"/>
          </a:xfrm>
          <a:prstGeom prst="rect">
            <a:avLst/>
          </a:prstGeom>
        </p:spPr>
      </p:pic>
    </p:spTree>
    <p:extLst>
      <p:ext uri="{BB962C8B-B14F-4D97-AF65-F5344CB8AC3E}">
        <p14:creationId xmlns:p14="http://schemas.microsoft.com/office/powerpoint/2010/main" val="19373854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4885E0-2DC8-E7DD-F748-2562DCB43212}"/>
              </a:ext>
            </a:extLst>
          </p:cNvPr>
          <p:cNvPicPr>
            <a:picLocks noChangeAspect="1"/>
          </p:cNvPicPr>
          <p:nvPr/>
        </p:nvPicPr>
        <p:blipFill>
          <a:blip r:embed="rId2"/>
          <a:stretch>
            <a:fillRect/>
          </a:stretch>
        </p:blipFill>
        <p:spPr>
          <a:xfrm>
            <a:off x="490537" y="220717"/>
            <a:ext cx="8162925" cy="5041846"/>
          </a:xfrm>
          <a:prstGeom prst="rect">
            <a:avLst/>
          </a:prstGeom>
        </p:spPr>
      </p:pic>
    </p:spTree>
    <p:extLst>
      <p:ext uri="{BB962C8B-B14F-4D97-AF65-F5344CB8AC3E}">
        <p14:creationId xmlns:p14="http://schemas.microsoft.com/office/powerpoint/2010/main" val="10805880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5FD9-4024-557E-4528-444D6CD74759}"/>
              </a:ext>
            </a:extLst>
          </p:cNvPr>
          <p:cNvSpPr>
            <a:spLocks noGrp="1"/>
          </p:cNvSpPr>
          <p:nvPr>
            <p:ph type="title"/>
          </p:nvPr>
        </p:nvSpPr>
        <p:spPr/>
        <p:txBody>
          <a:bodyPr/>
          <a:lstStyle/>
          <a:p>
            <a:r>
              <a:rPr lang="en-GB" dirty="0"/>
              <a:t>Current Labour Party </a:t>
            </a:r>
          </a:p>
        </p:txBody>
      </p:sp>
      <p:sp>
        <p:nvSpPr>
          <p:cNvPr id="3" name="Content Placeholder 2">
            <a:extLst>
              <a:ext uri="{FF2B5EF4-FFF2-40B4-BE49-F238E27FC236}">
                <a16:creationId xmlns:a16="http://schemas.microsoft.com/office/drawing/2014/main" id="{7B45AE77-B1E5-F209-E086-C2317B4AB47A}"/>
              </a:ext>
            </a:extLst>
          </p:cNvPr>
          <p:cNvSpPr>
            <a:spLocks noGrp="1"/>
          </p:cNvSpPr>
          <p:nvPr>
            <p:ph idx="1"/>
          </p:nvPr>
        </p:nvSpPr>
        <p:spPr/>
        <p:txBody>
          <a:bodyPr>
            <a:normAutofit fontScale="92500" lnSpcReduction="10000"/>
          </a:bodyPr>
          <a:lstStyle/>
          <a:p>
            <a:r>
              <a:rPr lang="en-GB" i="0" dirty="0">
                <a:effectLst/>
                <a:latin typeface="Calibri" panose="020F0502020204030204" pitchFamily="34" charset="0"/>
                <a:cs typeface="Calibri" panose="020F0502020204030204" pitchFamily="34" charset="0"/>
              </a:rPr>
              <a:t>cuts of 1.7% per year </a:t>
            </a:r>
          </a:p>
          <a:p>
            <a:r>
              <a:rPr lang="en-GB" i="0" dirty="0">
                <a:effectLst/>
                <a:latin typeface="Calibri" panose="020F0502020204030204" pitchFamily="34" charset="0"/>
                <a:cs typeface="Calibri" panose="020F0502020204030204" pitchFamily="34" charset="0"/>
              </a:rPr>
              <a:t>Labour</a:t>
            </a:r>
            <a:r>
              <a:rPr lang="en-GB" dirty="0">
                <a:latin typeface="Calibri" panose="020F0502020204030204" pitchFamily="34" charset="0"/>
                <a:cs typeface="Calibri" panose="020F0502020204030204" pitchFamily="34" charset="0"/>
              </a:rPr>
              <a:t>’s </a:t>
            </a:r>
            <a:r>
              <a:rPr lang="en-GB" i="0" dirty="0">
                <a:effectLst/>
                <a:latin typeface="Calibri" panose="020F0502020204030204" pitchFamily="34" charset="0"/>
                <a:cs typeface="Calibri" panose="020F0502020204030204" pitchFamily="34" charset="0"/>
              </a:rPr>
              <a:t>commitments to improve public services is highly unlikely</a:t>
            </a:r>
          </a:p>
          <a:p>
            <a:r>
              <a:rPr lang="en-GB" i="0" dirty="0">
                <a:effectLst/>
                <a:latin typeface="Calibri" panose="020F0502020204030204" pitchFamily="34" charset="0"/>
                <a:cs typeface="Calibri" panose="020F0502020204030204" pitchFamily="34" charset="0"/>
              </a:rPr>
              <a:t>services are likely to be performing worse over the coming years</a:t>
            </a:r>
          </a:p>
          <a:p>
            <a:r>
              <a:rPr lang="en-GB" i="0" dirty="0">
                <a:effectLst/>
                <a:latin typeface="Calibri" panose="020F0502020204030204" pitchFamily="34" charset="0"/>
                <a:cs typeface="Calibri" panose="020F0502020204030204" pitchFamily="34" charset="0"/>
              </a:rPr>
              <a:t>courts and prisons would decline dramatically, if unchanged, would be most dramatic in the whole CJS</a:t>
            </a:r>
            <a:endParaRPr lang="en-GB" dirty="0"/>
          </a:p>
        </p:txBody>
      </p:sp>
    </p:spTree>
    <p:extLst>
      <p:ext uri="{BB962C8B-B14F-4D97-AF65-F5344CB8AC3E}">
        <p14:creationId xmlns:p14="http://schemas.microsoft.com/office/powerpoint/2010/main" val="32510729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596B5-5429-6820-45CB-2908AE41C7AF}"/>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598C6211-3449-5E7C-1847-8E6A979EB3C5}"/>
              </a:ext>
            </a:extLst>
          </p:cNvPr>
          <p:cNvSpPr>
            <a:spLocks noGrp="1"/>
          </p:cNvSpPr>
          <p:nvPr>
            <p:ph idx="1"/>
          </p:nvPr>
        </p:nvSpPr>
        <p:spPr/>
        <p:txBody>
          <a:bodyPr/>
          <a:lstStyle/>
          <a:p>
            <a:r>
              <a:rPr lang="en-GB" i="0" dirty="0">
                <a:effectLst/>
                <a:latin typeface="Calibri" panose="020F0502020204030204" pitchFamily="34" charset="0"/>
                <a:cs typeface="Calibri" panose="020F0502020204030204" pitchFamily="34" charset="0"/>
              </a:rPr>
              <a:t>Focus on a small number of priorities</a:t>
            </a:r>
          </a:p>
          <a:p>
            <a:r>
              <a:rPr lang="en-GB" dirty="0">
                <a:latin typeface="Calibri" panose="020F0502020204030204" pitchFamily="34" charset="0"/>
                <a:cs typeface="Calibri" panose="020F0502020204030204" pitchFamily="34" charset="0"/>
              </a:rPr>
              <a:t>S</a:t>
            </a:r>
            <a:r>
              <a:rPr lang="en-GB" i="0" dirty="0">
                <a:effectLst/>
                <a:latin typeface="Calibri" panose="020F0502020204030204" pitchFamily="34" charset="0"/>
                <a:cs typeface="Calibri" panose="020F0502020204030204" pitchFamily="34" charset="0"/>
              </a:rPr>
              <a:t>pending framework to provide front-line services </a:t>
            </a:r>
          </a:p>
          <a:p>
            <a:r>
              <a:rPr lang="en-GB" dirty="0">
                <a:latin typeface="Calibri" panose="020F0502020204030204" pitchFamily="34" charset="0"/>
                <a:cs typeface="Calibri" panose="020F0502020204030204" pitchFamily="34" charset="0"/>
              </a:rPr>
              <a:t>I</a:t>
            </a:r>
            <a:r>
              <a:rPr lang="en-GB" i="0" dirty="0">
                <a:effectLst/>
                <a:latin typeface="Calibri" panose="020F0502020204030204" pitchFamily="34" charset="0"/>
                <a:cs typeface="Calibri" panose="020F0502020204030204" pitchFamily="34" charset="0"/>
              </a:rPr>
              <a:t>mprovements to capital spending</a:t>
            </a:r>
          </a:p>
          <a:p>
            <a:r>
              <a:rPr lang="en-GB" i="0" dirty="0">
                <a:effectLst/>
                <a:latin typeface="Calibri" panose="020F0502020204030204" pitchFamily="34" charset="0"/>
                <a:cs typeface="Calibri" panose="020F0502020204030204" pitchFamily="34" charset="0"/>
              </a:rPr>
              <a:t>Improve the relationship with public sector staff</a:t>
            </a:r>
          </a:p>
          <a:p>
            <a:r>
              <a:rPr lang="en-GB" i="0" dirty="0">
                <a:effectLst/>
                <a:latin typeface="Calibri" panose="020F0502020204030204" pitchFamily="34" charset="0"/>
                <a:cs typeface="Calibri" panose="020F0502020204030204" pitchFamily="34" charset="0"/>
              </a:rPr>
              <a:t>Resolve pay disputes</a:t>
            </a:r>
          </a:p>
          <a:p>
            <a:endParaRPr lang="en-GB" dirty="0"/>
          </a:p>
        </p:txBody>
      </p:sp>
    </p:spTree>
    <p:extLst>
      <p:ext uri="{BB962C8B-B14F-4D97-AF65-F5344CB8AC3E}">
        <p14:creationId xmlns:p14="http://schemas.microsoft.com/office/powerpoint/2010/main" val="13057227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E1E35-588B-4A0A-8662-36A89EDFB37C}"/>
              </a:ext>
            </a:extLst>
          </p:cNvPr>
          <p:cNvSpPr>
            <a:spLocks noGrp="1"/>
          </p:cNvSpPr>
          <p:nvPr>
            <p:ph type="title"/>
          </p:nvPr>
        </p:nvSpPr>
        <p:spPr>
          <a:xfrm>
            <a:off x="457200" y="274638"/>
            <a:ext cx="8229600" cy="439737"/>
          </a:xfrm>
        </p:spPr>
        <p:txBody>
          <a:bodyPr>
            <a:normAutofit/>
          </a:bodyPr>
          <a:lstStyle/>
          <a:p>
            <a:r>
              <a:rPr lang="en-GB" sz="1800" dirty="0"/>
              <a:t>References</a:t>
            </a:r>
          </a:p>
        </p:txBody>
      </p:sp>
      <p:sp>
        <p:nvSpPr>
          <p:cNvPr id="3" name="Content Placeholder 2">
            <a:extLst>
              <a:ext uri="{FF2B5EF4-FFF2-40B4-BE49-F238E27FC236}">
                <a16:creationId xmlns:a16="http://schemas.microsoft.com/office/drawing/2014/main" id="{1F5D711C-985E-42F7-A718-BE38A0B03295}"/>
              </a:ext>
            </a:extLst>
          </p:cNvPr>
          <p:cNvSpPr>
            <a:spLocks noGrp="1"/>
          </p:cNvSpPr>
          <p:nvPr>
            <p:ph idx="1"/>
          </p:nvPr>
        </p:nvSpPr>
        <p:spPr>
          <a:xfrm>
            <a:off x="457200" y="714375"/>
            <a:ext cx="8229600" cy="4802858"/>
          </a:xfrm>
        </p:spPr>
        <p:txBody>
          <a:bodyPr>
            <a:normAutofit/>
          </a:bodyPr>
          <a:lstStyle/>
          <a:p>
            <a:r>
              <a:rPr lang="en-GB" sz="1600" dirty="0">
                <a:hlinkClick r:id="rId2"/>
              </a:rPr>
              <a:t>https://www.gov.uk/government/speeches/the-criminal-justice-system-meeting-the-challenge</a:t>
            </a:r>
            <a:endParaRPr lang="en-GB" sz="1600" dirty="0"/>
          </a:p>
          <a:p>
            <a:endParaRPr lang="en-GB" sz="1600" dirty="0"/>
          </a:p>
          <a:p>
            <a:r>
              <a:rPr lang="en-GB" sz="1600" dirty="0">
                <a:hlinkClick r:id="rId3"/>
              </a:rPr>
              <a:t>https://www.birmingham.ac.uk/news/thebirminghambrief/items/2016/07/The-key-challenges-facing-UK-policing-today.aspx</a:t>
            </a:r>
            <a:endParaRPr lang="en-GB" sz="1600" dirty="0"/>
          </a:p>
          <a:p>
            <a:endParaRPr lang="en-GB" sz="1600" dirty="0"/>
          </a:p>
          <a:p>
            <a:r>
              <a:rPr lang="en-GB" sz="1600" dirty="0">
                <a:hlinkClick r:id="rId4"/>
              </a:rPr>
              <a:t>https://www.theguardian.com/commentisfree/2018/feb/06/british-justice-collapse-moj-prisons-probation-legal-aid-lord-chancellor-charles-falconer</a:t>
            </a:r>
            <a:endParaRPr lang="en-GB" sz="1600" dirty="0"/>
          </a:p>
          <a:p>
            <a:endParaRPr lang="en-GB" sz="1600" dirty="0"/>
          </a:p>
          <a:p>
            <a:r>
              <a:rPr lang="en-GB" sz="1600" dirty="0">
                <a:hlinkClick r:id="rId5"/>
              </a:rPr>
              <a:t>https://www.theguardian.com/law/2017/sep/08/racial-bias-uk-criminal-justice-david-lammy</a:t>
            </a:r>
            <a:endParaRPr lang="en-GB" sz="1600" dirty="0"/>
          </a:p>
          <a:p>
            <a:endParaRPr lang="en-GB" sz="1600" dirty="0"/>
          </a:p>
          <a:p>
            <a:r>
              <a:rPr lang="en-GB" sz="1600" dirty="0">
                <a:hlinkClick r:id="rId6"/>
              </a:rPr>
              <a:t>https://assets.publishing.service.gov.uk/government/uploads/system/uploads/attachment_data/file/330690/cjs-strategy-action-plan.pdf</a:t>
            </a:r>
            <a:endParaRPr lang="en-GB" sz="1600" dirty="0"/>
          </a:p>
          <a:p>
            <a:endParaRPr lang="en-GB" sz="1600" dirty="0"/>
          </a:p>
          <a:p>
            <a:r>
              <a:rPr lang="en-GB" sz="1050" dirty="0">
                <a:hlinkClick r:id="rId7"/>
              </a:rPr>
              <a:t>Fixing public services: The criminal justice system | Institute for Government</a:t>
            </a:r>
            <a:endParaRPr lang="en-GB" sz="1600" dirty="0"/>
          </a:p>
          <a:p>
            <a:endParaRPr lang="en-GB" sz="1600" dirty="0"/>
          </a:p>
          <a:p>
            <a:endParaRPr lang="en-GB" sz="1600" dirty="0"/>
          </a:p>
          <a:p>
            <a:endParaRPr lang="en-GB" sz="1600" dirty="0"/>
          </a:p>
          <a:p>
            <a:endParaRPr lang="en-GB" sz="1600" dirty="0"/>
          </a:p>
        </p:txBody>
      </p:sp>
    </p:spTree>
    <p:extLst>
      <p:ext uri="{BB962C8B-B14F-4D97-AF65-F5344CB8AC3E}">
        <p14:creationId xmlns:p14="http://schemas.microsoft.com/office/powerpoint/2010/main" val="38244486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1766</Words>
  <Application>Microsoft Office PowerPoint</Application>
  <PresentationFormat>On-screen Show (4:3)</PresentationFormat>
  <Paragraphs>200</Paragraphs>
  <Slides>38</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38</vt:i4>
      </vt:variant>
    </vt:vector>
  </HeadingPairs>
  <TitlesOfParts>
    <vt:vector size="44" baseType="lpstr">
      <vt:lpstr>aller</vt:lpstr>
      <vt:lpstr>Myriad Pro</vt:lpstr>
      <vt:lpstr>Arial</vt:lpstr>
      <vt:lpstr>Calibri</vt:lpstr>
      <vt:lpstr>Open Sans</vt:lpstr>
      <vt:lpstr>Theme1.thmx first page pp</vt:lpstr>
      <vt:lpstr>Criminal Justice System Failing?</vt:lpstr>
      <vt:lpstr>CJS struggling?</vt:lpstr>
      <vt:lpstr>Problems facing the system</vt:lpstr>
      <vt:lpstr>Investment </vt:lpstr>
      <vt:lpstr>Police</vt:lpstr>
      <vt:lpstr>PowerPoint Presentation</vt:lpstr>
      <vt:lpstr>Police </vt:lpstr>
      <vt:lpstr>PowerPoint Presentation</vt:lpstr>
      <vt:lpstr>Not just about the bobby on the beat</vt:lpstr>
      <vt:lpstr>Courts</vt:lpstr>
      <vt:lpstr> Backlogs in criminal courts </vt:lpstr>
      <vt:lpstr>PowerPoint Presentation</vt:lpstr>
      <vt:lpstr>Crown Court</vt:lpstr>
      <vt:lpstr>PowerPoint Presentation</vt:lpstr>
      <vt:lpstr>Prison</vt:lpstr>
      <vt:lpstr>Prison’s</vt:lpstr>
      <vt:lpstr>PowerPoint Presentation</vt:lpstr>
      <vt:lpstr>Overcrowding </vt:lpstr>
      <vt:lpstr>PowerPoint Presentation</vt:lpstr>
      <vt:lpstr>Probation Service</vt:lpstr>
      <vt:lpstr>Probation Service</vt:lpstr>
      <vt:lpstr>Probation Performance</vt:lpstr>
      <vt:lpstr>PowerPoint Presentation</vt:lpstr>
      <vt:lpstr>CJS</vt:lpstr>
      <vt:lpstr>Government Papers</vt:lpstr>
      <vt:lpstr>The CJ Board’s priorities for 2014/15 </vt:lpstr>
      <vt:lpstr>To create a CJS that cares for the needs of victims and witnesses</vt:lpstr>
      <vt:lpstr>To create a digital CJS</vt:lpstr>
      <vt:lpstr>To create a cjs that is faster &amp; right first time</vt:lpstr>
      <vt:lpstr>Other priority areas </vt:lpstr>
      <vt:lpstr>Government </vt:lpstr>
      <vt:lpstr>Answers</vt:lpstr>
      <vt:lpstr>PowerPoint Presentation</vt:lpstr>
      <vt:lpstr>PowerPoint Presentation</vt:lpstr>
      <vt:lpstr>PowerPoint Presentation</vt:lpstr>
      <vt:lpstr>Current Labour Party </vt:lpstr>
      <vt:lpstr>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CJS failing?</dc:title>
  <dc:creator>Gwen_😁</dc:creator>
  <cp:lastModifiedBy>Nerys Musgrove</cp:lastModifiedBy>
  <cp:revision>24</cp:revision>
  <dcterms:modified xsi:type="dcterms:W3CDTF">2026-03-16T11:16:19Z</dcterms:modified>
</cp:coreProperties>
</file>