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8" r:id="rId3"/>
    <p:sldId id="261" r:id="rId4"/>
    <p:sldId id="257" r:id="rId5"/>
    <p:sldId id="262" r:id="rId6"/>
    <p:sldId id="260" r:id="rId7"/>
    <p:sldId id="259"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2/24/20</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2/24/20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2/24/20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2/24/20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2/24/20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2/24/20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2/24/20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2/24/20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2/24/20</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2/24/20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2/24/20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2/24/20</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0774E-4B60-6C41-BCA5-5B8D6454823E}"/>
              </a:ext>
            </a:extLst>
          </p:cNvPr>
          <p:cNvSpPr>
            <a:spLocks noGrp="1"/>
          </p:cNvSpPr>
          <p:nvPr>
            <p:ph type="ctrTitle"/>
          </p:nvPr>
        </p:nvSpPr>
        <p:spPr/>
        <p:txBody>
          <a:bodyPr/>
          <a:lstStyle/>
          <a:p>
            <a:r>
              <a:rPr lang="en-GB" dirty="0"/>
              <a:t>Assessment for learning</a:t>
            </a:r>
            <a:endParaRPr lang="en-US" dirty="0"/>
          </a:p>
        </p:txBody>
      </p:sp>
    </p:spTree>
    <p:extLst>
      <p:ext uri="{BB962C8B-B14F-4D97-AF65-F5344CB8AC3E}">
        <p14:creationId xmlns:p14="http://schemas.microsoft.com/office/powerpoint/2010/main" val="30173113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B7FC2-2B5F-E24C-B52C-C846035B6849}"/>
              </a:ext>
            </a:extLst>
          </p:cNvPr>
          <p:cNvSpPr>
            <a:spLocks noGrp="1"/>
          </p:cNvSpPr>
          <p:nvPr>
            <p:ph type="title"/>
          </p:nvPr>
        </p:nvSpPr>
        <p:spPr/>
        <p:txBody>
          <a:bodyPr/>
          <a:lstStyle/>
          <a:p>
            <a:r>
              <a:rPr lang="en-GB" dirty="0"/>
              <a:t>Introduction</a:t>
            </a:r>
            <a:endParaRPr lang="en-US" dirty="0"/>
          </a:p>
        </p:txBody>
      </p:sp>
      <p:sp>
        <p:nvSpPr>
          <p:cNvPr id="3" name="Content Placeholder 2">
            <a:extLst>
              <a:ext uri="{FF2B5EF4-FFF2-40B4-BE49-F238E27FC236}">
                <a16:creationId xmlns:a16="http://schemas.microsoft.com/office/drawing/2014/main" id="{9B7401B7-DE0D-2048-9D8B-4B964651E3EC}"/>
              </a:ext>
            </a:extLst>
          </p:cNvPr>
          <p:cNvSpPr>
            <a:spLocks noGrp="1"/>
          </p:cNvSpPr>
          <p:nvPr>
            <p:ph idx="1"/>
          </p:nvPr>
        </p:nvSpPr>
        <p:spPr/>
        <p:txBody>
          <a:bodyPr>
            <a:normAutofit/>
          </a:bodyPr>
          <a:lstStyle/>
          <a:p>
            <a:r>
              <a:rPr lang="en-GB" dirty="0"/>
              <a:t>It is extremely important that in our primary school we utilise the tools that are available and ones that do not even need little to no funding. We believe getting children to work together and monitor their own learning is the best strategy.</a:t>
            </a:r>
          </a:p>
          <a:p>
            <a:r>
              <a:rPr lang="en-GB" dirty="0"/>
              <a:t>I will be providing efficient and brief examples to show you this is the best possible way for our specific students.</a:t>
            </a:r>
          </a:p>
          <a:p>
            <a:r>
              <a:rPr lang="en-GB" dirty="0"/>
              <a:t>Also, I will cover why this is beneficial for them.</a:t>
            </a:r>
          </a:p>
          <a:p>
            <a:r>
              <a:rPr lang="en-GB" dirty="0"/>
              <a:t>Adding in any relevant information that is needed I will include here.</a:t>
            </a:r>
          </a:p>
        </p:txBody>
      </p:sp>
    </p:spTree>
    <p:extLst>
      <p:ext uri="{BB962C8B-B14F-4D97-AF65-F5344CB8AC3E}">
        <p14:creationId xmlns:p14="http://schemas.microsoft.com/office/powerpoint/2010/main" val="13758508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DDC1CB-E454-AA47-8D3C-4644322BFC3D}"/>
              </a:ext>
            </a:extLst>
          </p:cNvPr>
          <p:cNvSpPr>
            <a:spLocks noGrp="1"/>
          </p:cNvSpPr>
          <p:nvPr>
            <p:ph type="title"/>
          </p:nvPr>
        </p:nvSpPr>
        <p:spPr/>
        <p:txBody>
          <a:bodyPr/>
          <a:lstStyle/>
          <a:p>
            <a:r>
              <a:rPr lang="en-GB" dirty="0"/>
              <a:t>Assessment for learning</a:t>
            </a:r>
            <a:endParaRPr lang="en-US" dirty="0"/>
          </a:p>
        </p:txBody>
      </p:sp>
      <p:sp>
        <p:nvSpPr>
          <p:cNvPr id="3" name="Content Placeholder 2">
            <a:extLst>
              <a:ext uri="{FF2B5EF4-FFF2-40B4-BE49-F238E27FC236}">
                <a16:creationId xmlns:a16="http://schemas.microsoft.com/office/drawing/2014/main" id="{2CAB43C1-03A6-4B49-B3F0-0601C4C1B917}"/>
              </a:ext>
            </a:extLst>
          </p:cNvPr>
          <p:cNvSpPr>
            <a:spLocks noGrp="1"/>
          </p:cNvSpPr>
          <p:nvPr>
            <p:ph sz="half" idx="1"/>
          </p:nvPr>
        </p:nvSpPr>
        <p:spPr>
          <a:xfrm>
            <a:off x="6252034" y="1864194"/>
            <a:ext cx="4645152" cy="3448595"/>
          </a:xfrm>
        </p:spPr>
        <p:txBody>
          <a:bodyPr>
            <a:noAutofit/>
          </a:bodyPr>
          <a:lstStyle/>
          <a:p>
            <a:r>
              <a:rPr lang="en-US" dirty="0">
                <a:solidFill>
                  <a:srgbClr val="373737"/>
                </a:solidFill>
                <a:latin typeface="Arial" panose="020B0604020202020204" pitchFamily="34" charset="0"/>
                <a:cs typeface="Arial" panose="020B0604020202020204" pitchFamily="34" charset="0"/>
              </a:rPr>
              <a:t>Children with SEN</a:t>
            </a:r>
            <a:r>
              <a:rPr lang="en-GB" dirty="0">
                <a:solidFill>
                  <a:srgbClr val="373737"/>
                </a:solidFill>
                <a:latin typeface="Arial" panose="020B0604020202020204" pitchFamily="34" charset="0"/>
                <a:cs typeface="Arial" panose="020B0604020202020204" pitchFamily="34" charset="0"/>
              </a:rPr>
              <a:t> and</a:t>
            </a:r>
            <a:r>
              <a:rPr lang="en-US" dirty="0">
                <a:solidFill>
                  <a:srgbClr val="373737"/>
                </a:solidFill>
                <a:latin typeface="Arial" panose="020B0604020202020204" pitchFamily="34" charset="0"/>
                <a:cs typeface="Arial" panose="020B0604020202020204" pitchFamily="34" charset="0"/>
              </a:rPr>
              <a:t> autism </a:t>
            </a:r>
            <a:r>
              <a:rPr lang="en-GB" dirty="0">
                <a:solidFill>
                  <a:srgbClr val="373737"/>
                </a:solidFill>
                <a:latin typeface="Arial" panose="020B0604020202020204" pitchFamily="34" charset="0"/>
                <a:cs typeface="Arial" panose="020B0604020202020204" pitchFamily="34" charset="0"/>
              </a:rPr>
              <a:t>can be given</a:t>
            </a:r>
            <a:r>
              <a:rPr lang="en-US" dirty="0">
                <a:solidFill>
                  <a:srgbClr val="373737"/>
                </a:solidFill>
                <a:latin typeface="Arial" panose="020B0604020202020204" pitchFamily="34" charset="0"/>
                <a:cs typeface="Arial" panose="020B0604020202020204" pitchFamily="34" charset="0"/>
              </a:rPr>
              <a:t> effective visuals.  It will also encourage discussion and </a:t>
            </a:r>
            <a:r>
              <a:rPr lang="en-GB" dirty="0">
                <a:solidFill>
                  <a:srgbClr val="373737"/>
                </a:solidFill>
                <a:latin typeface="Arial" panose="020B0604020202020204" pitchFamily="34" charset="0"/>
                <a:cs typeface="Arial" panose="020B0604020202020204" pitchFamily="34" charset="0"/>
              </a:rPr>
              <a:t>a </a:t>
            </a:r>
            <a:r>
              <a:rPr lang="en-US" dirty="0">
                <a:solidFill>
                  <a:srgbClr val="373737"/>
                </a:solidFill>
                <a:latin typeface="Arial" panose="020B0604020202020204" pitchFamily="34" charset="0"/>
                <a:cs typeface="Arial" panose="020B0604020202020204" pitchFamily="34" charset="0"/>
              </a:rPr>
              <a:t>good use of vocabulary for children with speech </a:t>
            </a:r>
            <a:r>
              <a:rPr lang="en-GB" dirty="0">
                <a:solidFill>
                  <a:srgbClr val="373737"/>
                </a:solidFill>
                <a:latin typeface="Arial" panose="020B0604020202020204" pitchFamily="34" charset="0"/>
                <a:cs typeface="Arial" panose="020B0604020202020204" pitchFamily="34" charset="0"/>
              </a:rPr>
              <a:t>difficulties.</a:t>
            </a:r>
          </a:p>
          <a:p>
            <a:r>
              <a:rPr lang="en-GB" dirty="0">
                <a:solidFill>
                  <a:srgbClr val="373737"/>
                </a:solidFill>
                <a:latin typeface="Arial" panose="020B0604020202020204" pitchFamily="34" charset="0"/>
                <a:cs typeface="Arial" panose="020B0604020202020204" pitchFamily="34" charset="0"/>
              </a:rPr>
              <a:t>Children become more involved in their learning.</a:t>
            </a:r>
          </a:p>
          <a:p>
            <a:r>
              <a:rPr lang="en-GB" dirty="0">
                <a:solidFill>
                  <a:srgbClr val="373737"/>
                </a:solidFill>
                <a:latin typeface="Arial" panose="020B0604020202020204" pitchFamily="34" charset="0"/>
                <a:cs typeface="Arial" panose="020B0604020202020204" pitchFamily="34" charset="0"/>
              </a:rPr>
              <a:t>Encourages self reflection and learning from peers is always helpful</a:t>
            </a:r>
          </a:p>
          <a:p>
            <a:r>
              <a:rPr lang="en-US" sz="1800" dirty="0">
                <a:solidFill>
                  <a:srgbClr val="666666"/>
                </a:solidFill>
                <a:latin typeface="OpenSans-Regular"/>
              </a:rPr>
              <a:t>(Reading.ac.uk, 2020)</a:t>
            </a:r>
            <a:endParaRPr lang="en-GB" dirty="0">
              <a:solidFill>
                <a:srgbClr val="373737"/>
              </a:solidFill>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3FC8950C-E014-AB4B-9D22-27EBBDB49FBD}"/>
              </a:ext>
            </a:extLst>
          </p:cNvPr>
          <p:cNvSpPr>
            <a:spLocks noGrp="1"/>
          </p:cNvSpPr>
          <p:nvPr>
            <p:ph sz="half" idx="2"/>
          </p:nvPr>
        </p:nvSpPr>
        <p:spPr>
          <a:xfrm>
            <a:off x="1449217" y="2172221"/>
            <a:ext cx="4645152" cy="3441520"/>
          </a:xfrm>
        </p:spPr>
        <p:txBody>
          <a:bodyPr>
            <a:normAutofit/>
          </a:bodyPr>
          <a:lstStyle/>
          <a:p>
            <a:r>
              <a:rPr lang="en-GB" dirty="0">
                <a:latin typeface="Arial" panose="020B0604020202020204" pitchFamily="34" charset="0"/>
                <a:cs typeface="Arial" panose="020B0604020202020204" pitchFamily="34" charset="0"/>
              </a:rPr>
              <a:t>Assessment for learning focuses mainly on the various ways in which students can evaluate themselves, helping them to monitor their own performance and find ways to improve it. The different types of methods offer </a:t>
            </a:r>
            <a:r>
              <a:rPr lang="en-GB" sz="1800" dirty="0">
                <a:latin typeface="Arial" panose="020B0604020202020204" pitchFamily="34" charset="0"/>
                <a:cs typeface="Arial" panose="020B0604020202020204" pitchFamily="34" charset="0"/>
              </a:rPr>
              <a:t>opportunities</a:t>
            </a:r>
            <a:r>
              <a:rPr lang="en-GB" dirty="0">
                <a:latin typeface="Arial" panose="020B0604020202020204" pitchFamily="34" charset="0"/>
                <a:cs typeface="Arial" panose="020B0604020202020204" pitchFamily="34" charset="0"/>
              </a:rPr>
              <a:t> for students to develop their skills through formative assessment. </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564176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63FFB-2AAB-DD45-ADCB-81FC788CBD16}"/>
              </a:ext>
            </a:extLst>
          </p:cNvPr>
          <p:cNvSpPr>
            <a:spLocks noGrp="1"/>
          </p:cNvSpPr>
          <p:nvPr>
            <p:ph type="title"/>
          </p:nvPr>
        </p:nvSpPr>
        <p:spPr>
          <a:xfrm>
            <a:off x="1352072" y="17594"/>
            <a:ext cx="3273099" cy="2094150"/>
          </a:xfrm>
        </p:spPr>
        <p:txBody>
          <a:bodyPr/>
          <a:lstStyle/>
          <a:p>
            <a:r>
              <a:rPr lang="en-GB" dirty="0"/>
              <a:t>Think-Pair-share</a:t>
            </a:r>
            <a:endParaRPr lang="en-US" dirty="0"/>
          </a:p>
        </p:txBody>
      </p:sp>
      <p:sp>
        <p:nvSpPr>
          <p:cNvPr id="3" name="Content Placeholder 2">
            <a:extLst>
              <a:ext uri="{FF2B5EF4-FFF2-40B4-BE49-F238E27FC236}">
                <a16:creationId xmlns:a16="http://schemas.microsoft.com/office/drawing/2014/main" id="{542E9B88-97C2-0940-8036-911BCED203D8}"/>
              </a:ext>
            </a:extLst>
          </p:cNvPr>
          <p:cNvSpPr>
            <a:spLocks noGrp="1"/>
          </p:cNvSpPr>
          <p:nvPr>
            <p:ph idx="1"/>
          </p:nvPr>
        </p:nvSpPr>
        <p:spPr/>
        <p:txBody>
          <a:bodyPr/>
          <a:lstStyle/>
          <a:p>
            <a:r>
              <a:rPr lang="en-GB" dirty="0"/>
              <a:t>This strategy is very quick, simple and low maintenance. </a:t>
            </a:r>
          </a:p>
          <a:p>
            <a:r>
              <a:rPr lang="en-GB" dirty="0"/>
              <a:t>‘Think-Pair-Share’ is an efficient example of self assessment learning. This is because with primary children we can get them to write down what they know, then once they have they can then pair up with someone and share their answers. </a:t>
            </a:r>
          </a:p>
          <a:p>
            <a:r>
              <a:rPr lang="en-GB" dirty="0"/>
              <a:t>You can use this strategy for either single answer questions or more broad and open questions. </a:t>
            </a:r>
          </a:p>
          <a:p>
            <a:r>
              <a:rPr lang="en-US" sz="1800" dirty="0">
                <a:solidFill>
                  <a:srgbClr val="666666"/>
                </a:solidFill>
                <a:latin typeface="OpenSans-Regular"/>
              </a:rPr>
              <a:t>(group5hah's blog, 2020)</a:t>
            </a:r>
            <a:endParaRPr lang="en-US" dirty="0"/>
          </a:p>
        </p:txBody>
      </p:sp>
      <p:sp>
        <p:nvSpPr>
          <p:cNvPr id="4" name="Text Placeholder 3">
            <a:extLst>
              <a:ext uri="{FF2B5EF4-FFF2-40B4-BE49-F238E27FC236}">
                <a16:creationId xmlns:a16="http://schemas.microsoft.com/office/drawing/2014/main" id="{C29BB588-3AC0-7C49-9B0E-3FCE73F25473}"/>
              </a:ext>
            </a:extLst>
          </p:cNvPr>
          <p:cNvSpPr>
            <a:spLocks noGrp="1"/>
          </p:cNvSpPr>
          <p:nvPr>
            <p:ph type="body" sz="half" idx="2"/>
          </p:nvPr>
        </p:nvSpPr>
        <p:spPr/>
        <p:txBody>
          <a:bodyPr/>
          <a:lstStyle/>
          <a:p>
            <a:endParaRPr lang="en-US" dirty="0"/>
          </a:p>
        </p:txBody>
      </p:sp>
      <p:pic>
        <p:nvPicPr>
          <p:cNvPr id="7" name="Picture 6">
            <a:extLst>
              <a:ext uri="{FF2B5EF4-FFF2-40B4-BE49-F238E27FC236}">
                <a16:creationId xmlns:a16="http://schemas.microsoft.com/office/drawing/2014/main" id="{66A802A5-55FC-0447-9519-4E5A7C773445}"/>
              </a:ext>
            </a:extLst>
          </p:cNvPr>
          <p:cNvPicPr>
            <a:picLocks noChangeAspect="1"/>
          </p:cNvPicPr>
          <p:nvPr/>
        </p:nvPicPr>
        <p:blipFill>
          <a:blip r:embed="rId2"/>
          <a:stretch>
            <a:fillRect/>
          </a:stretch>
        </p:blipFill>
        <p:spPr>
          <a:xfrm>
            <a:off x="1014072" y="2459984"/>
            <a:ext cx="3705612" cy="2793914"/>
          </a:xfrm>
          <a:prstGeom prst="rect">
            <a:avLst/>
          </a:prstGeom>
        </p:spPr>
      </p:pic>
    </p:spTree>
    <p:extLst>
      <p:ext uri="{BB962C8B-B14F-4D97-AF65-F5344CB8AC3E}">
        <p14:creationId xmlns:p14="http://schemas.microsoft.com/office/powerpoint/2010/main" val="36338454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53F00-4BBE-5843-AB49-7F92739AAD82}"/>
              </a:ext>
            </a:extLst>
          </p:cNvPr>
          <p:cNvSpPr>
            <a:spLocks noGrp="1"/>
          </p:cNvSpPr>
          <p:nvPr>
            <p:ph type="title"/>
          </p:nvPr>
        </p:nvSpPr>
        <p:spPr/>
        <p:txBody>
          <a:bodyPr/>
          <a:lstStyle/>
          <a:p>
            <a:r>
              <a:rPr lang="en-GB" dirty="0"/>
              <a:t>Flashcards</a:t>
            </a:r>
            <a:endParaRPr lang="en-US" dirty="0"/>
          </a:p>
        </p:txBody>
      </p:sp>
      <p:sp>
        <p:nvSpPr>
          <p:cNvPr id="3" name="Content Placeholder 2">
            <a:extLst>
              <a:ext uri="{FF2B5EF4-FFF2-40B4-BE49-F238E27FC236}">
                <a16:creationId xmlns:a16="http://schemas.microsoft.com/office/drawing/2014/main" id="{F82B2A98-C725-634D-AFB6-5D4EE3936A81}"/>
              </a:ext>
            </a:extLst>
          </p:cNvPr>
          <p:cNvSpPr>
            <a:spLocks noGrp="1"/>
          </p:cNvSpPr>
          <p:nvPr>
            <p:ph idx="1"/>
          </p:nvPr>
        </p:nvSpPr>
        <p:spPr/>
        <p:txBody>
          <a:bodyPr>
            <a:normAutofit lnSpcReduction="10000"/>
          </a:bodyPr>
          <a:lstStyle/>
          <a:p>
            <a:r>
              <a:rPr lang="en-GB" sz="1800" dirty="0">
                <a:solidFill>
                  <a:srgbClr val="3C3B3C"/>
                </a:solidFill>
                <a:latin typeface="OTS-derived-font"/>
              </a:rPr>
              <a:t>Research has shown </a:t>
            </a:r>
            <a:r>
              <a:rPr lang="en-US" sz="1800" dirty="0">
                <a:solidFill>
                  <a:srgbClr val="3C3B3C"/>
                </a:solidFill>
                <a:latin typeface="OTS-derived-font"/>
              </a:rPr>
              <a:t>that students tend to “drop” cards out of their decks too soon after they have mastered the</a:t>
            </a:r>
            <a:r>
              <a:rPr lang="en-GB" sz="1800" dirty="0">
                <a:solidFill>
                  <a:srgbClr val="3C3B3C"/>
                </a:solidFill>
                <a:latin typeface="OTS-derived-font"/>
              </a:rPr>
              <a:t>m’</a:t>
            </a:r>
            <a:r>
              <a:rPr lang="en-US" sz="1800" dirty="0">
                <a:solidFill>
                  <a:srgbClr val="3C3B3C"/>
                </a:solidFill>
                <a:latin typeface="OTS-derived-font"/>
              </a:rPr>
              <a:t> (</a:t>
            </a:r>
            <a:r>
              <a:rPr lang="en-US" sz="1800" dirty="0" err="1">
                <a:solidFill>
                  <a:srgbClr val="3C3B3C"/>
                </a:solidFill>
                <a:latin typeface="OTS-derived-font"/>
              </a:rPr>
              <a:t>Karpicke</a:t>
            </a:r>
            <a:r>
              <a:rPr lang="en-US" sz="1800" dirty="0">
                <a:solidFill>
                  <a:srgbClr val="3C3B3C"/>
                </a:solidFill>
                <a:latin typeface="OTS-derived-font"/>
              </a:rPr>
              <a:t>, 2009). </a:t>
            </a:r>
            <a:endParaRPr lang="en-GB" sz="1800" dirty="0">
              <a:solidFill>
                <a:srgbClr val="3C3B3C"/>
              </a:solidFill>
              <a:latin typeface="OTS-derived-font"/>
            </a:endParaRPr>
          </a:p>
          <a:p>
            <a:r>
              <a:rPr lang="en-GB" sz="1800" dirty="0">
                <a:solidFill>
                  <a:srgbClr val="3C3B3C"/>
                </a:solidFill>
                <a:latin typeface="OTS-derived-font"/>
              </a:rPr>
              <a:t>Students need to be shown how to use these correctly, once a card has been taught it should still be kept in the deck.</a:t>
            </a:r>
          </a:p>
          <a:p>
            <a:r>
              <a:rPr lang="en-GB" sz="1800" dirty="0" err="1">
                <a:solidFill>
                  <a:srgbClr val="3C3B3C"/>
                </a:solidFill>
                <a:latin typeface="OTS-derived-font"/>
              </a:rPr>
              <a:t>Karpicke’s</a:t>
            </a:r>
            <a:r>
              <a:rPr lang="en-GB" sz="1800" dirty="0">
                <a:solidFill>
                  <a:srgbClr val="3C3B3C"/>
                </a:solidFill>
                <a:latin typeface="OTS-derived-font"/>
              </a:rPr>
              <a:t> research found that when students see a similar card they have a tendency to tell themselves that they know what the card is. Students need to take time to recall what the card is instead of picking up on similarities. This would be more beneficial for primary children as most flashcards are either one words or a short sentence and a picture.</a:t>
            </a:r>
          </a:p>
          <a:p>
            <a:r>
              <a:rPr lang="en-US" sz="1800" dirty="0">
                <a:solidFill>
                  <a:srgbClr val="666666"/>
                </a:solidFill>
                <a:latin typeface="Verdana" panose="020B0604030504040204" pitchFamily="34" charset="0"/>
              </a:rPr>
              <a:t>(</a:t>
            </a:r>
            <a:r>
              <a:rPr lang="en-US" sz="1800" dirty="0" err="1">
                <a:solidFill>
                  <a:srgbClr val="666666"/>
                </a:solidFill>
                <a:latin typeface="Verdana" panose="020B0604030504040204" pitchFamily="34" charset="0"/>
              </a:rPr>
              <a:t>Nicurriculum.org.uk</a:t>
            </a:r>
            <a:r>
              <a:rPr lang="en-US" sz="1800" dirty="0">
                <a:solidFill>
                  <a:srgbClr val="666666"/>
                </a:solidFill>
                <a:latin typeface="Verdana" panose="020B0604030504040204" pitchFamily="34" charset="0"/>
              </a:rPr>
              <a:t>, 2020)</a:t>
            </a:r>
            <a:endParaRPr lang="en-GB" sz="1800" dirty="0">
              <a:solidFill>
                <a:srgbClr val="3C3B3C"/>
              </a:solidFill>
              <a:latin typeface="OTS-derived-font"/>
            </a:endParaRPr>
          </a:p>
        </p:txBody>
      </p:sp>
      <p:sp>
        <p:nvSpPr>
          <p:cNvPr id="4" name="Text Placeholder 3">
            <a:extLst>
              <a:ext uri="{FF2B5EF4-FFF2-40B4-BE49-F238E27FC236}">
                <a16:creationId xmlns:a16="http://schemas.microsoft.com/office/drawing/2014/main" id="{78FCDFB1-264B-7247-9D40-A46C396D9D42}"/>
              </a:ext>
            </a:extLst>
          </p:cNvPr>
          <p:cNvSpPr>
            <a:spLocks noGrp="1"/>
          </p:cNvSpPr>
          <p:nvPr>
            <p:ph type="body" sz="half" idx="2"/>
          </p:nvPr>
        </p:nvSpPr>
        <p:spPr/>
        <p:txBody>
          <a:bodyPr>
            <a:normAutofit fontScale="62500" lnSpcReduction="20000"/>
          </a:bodyPr>
          <a:lstStyle/>
          <a:p>
            <a:r>
              <a:rPr lang="en-US" sz="1800" i="1" dirty="0">
                <a:solidFill>
                  <a:srgbClr val="3C3B3C"/>
                </a:solidFill>
                <a:latin typeface="OTS-derived-font"/>
              </a:rPr>
              <a:t>Actually </a:t>
            </a:r>
            <a:r>
              <a:rPr lang="en-US" sz="1800" i="1" dirty="0" err="1">
                <a:solidFill>
                  <a:srgbClr val="3C3B3C"/>
                </a:solidFill>
                <a:latin typeface="OTS-derived-font"/>
              </a:rPr>
              <a:t>retrieve.</a:t>
            </a:r>
            <a:r>
              <a:rPr lang="en-US" sz="1800" i="0" dirty="0" err="1">
                <a:solidFill>
                  <a:srgbClr val="3C3B3C"/>
                </a:solidFill>
                <a:latin typeface="OTS-derived-font"/>
              </a:rPr>
              <a:t>Karpicke’s</a:t>
            </a:r>
            <a:r>
              <a:rPr lang="en-US" sz="1800" i="0" dirty="0">
                <a:solidFill>
                  <a:srgbClr val="3C3B3C"/>
                </a:solidFill>
                <a:latin typeface="OTS-derived-font"/>
              </a:rPr>
              <a:t> research also found that when students see a familiar prompt on a flashcard, they have a tendency to tell themselves they know it, then flip it over to see the answer, rather than taking a few extra seconds to actually recall the answer—and ideally, say it out loud—before flipping the card over. The difference in timing is subtle, but important: Students will not get the same benefits from flashcards unless they actually retrieve the answer before seeing it.</a:t>
            </a:r>
            <a:endParaRPr lang="en-US" dirty="0"/>
          </a:p>
        </p:txBody>
      </p:sp>
    </p:spTree>
    <p:extLst>
      <p:ext uri="{BB962C8B-B14F-4D97-AF65-F5344CB8AC3E}">
        <p14:creationId xmlns:p14="http://schemas.microsoft.com/office/powerpoint/2010/main" val="12870664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5" name="Picture 14">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7" name="Straight Connector 16">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A56012FD-74A8-4C91-B318-435CF2B719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83AD26E6-E02F-044C-9394-DE8EDA118157}"/>
              </a:ext>
            </a:extLst>
          </p:cNvPr>
          <p:cNvSpPr>
            <a:spLocks noGrp="1"/>
          </p:cNvSpPr>
          <p:nvPr>
            <p:ph type="title"/>
          </p:nvPr>
        </p:nvSpPr>
        <p:spPr>
          <a:xfrm>
            <a:off x="1451579" y="804519"/>
            <a:ext cx="9603275" cy="1049235"/>
          </a:xfrm>
        </p:spPr>
        <p:txBody>
          <a:bodyPr vert="horz" lIns="91440" tIns="45720" rIns="91440" bIns="45720" rtlCol="0" anchor="t">
            <a:normAutofit/>
          </a:bodyPr>
          <a:lstStyle/>
          <a:p>
            <a:r>
              <a:rPr lang="en-US"/>
              <a:t>Why is this the best way?</a:t>
            </a:r>
            <a:endParaRPr lang="en-US" dirty="0"/>
          </a:p>
        </p:txBody>
      </p:sp>
      <p:sp>
        <p:nvSpPr>
          <p:cNvPr id="8" name="Content Placeholder 7">
            <a:extLst>
              <a:ext uri="{FF2B5EF4-FFF2-40B4-BE49-F238E27FC236}">
                <a16:creationId xmlns:a16="http://schemas.microsoft.com/office/drawing/2014/main" id="{943CD92F-6ABC-5141-9420-0512A5B91134}"/>
              </a:ext>
            </a:extLst>
          </p:cNvPr>
          <p:cNvSpPr>
            <a:spLocks noGrp="1"/>
          </p:cNvSpPr>
          <p:nvPr>
            <p:ph sz="half" idx="1"/>
          </p:nvPr>
        </p:nvSpPr>
        <p:spPr>
          <a:xfrm>
            <a:off x="1451579" y="2015734"/>
            <a:ext cx="6195784" cy="3450613"/>
          </a:xfrm>
        </p:spPr>
        <p:txBody>
          <a:bodyPr vert="horz" lIns="91440" tIns="45720" rIns="91440" bIns="45720" rtlCol="0" anchor="t">
            <a:normAutofit lnSpcReduction="10000"/>
          </a:bodyPr>
          <a:lstStyle/>
          <a:p>
            <a:r>
              <a:rPr lang="en-US" dirty="0"/>
              <a:t>We aim to give pupils a range of challenging but achievable assessment opportunities. By using these we want to ensure that it allows all students to demonstrate what they know, tell us what they know and can do. </a:t>
            </a:r>
          </a:p>
          <a:p>
            <a:r>
              <a:rPr lang="en-US" dirty="0"/>
              <a:t>From this we are able to set tasks for each ability and make sure no one is missing out on a more efficient learning opportunity. </a:t>
            </a:r>
            <a:endParaRPr lang="en-GB" dirty="0"/>
          </a:p>
          <a:p>
            <a:r>
              <a:rPr lang="en-US" sz="1800" dirty="0">
                <a:solidFill>
                  <a:srgbClr val="666666"/>
                </a:solidFill>
                <a:latin typeface="OpenSans-Regular"/>
              </a:rPr>
              <a:t>(Anon, 2020)</a:t>
            </a:r>
            <a:endParaRPr lang="en-US" dirty="0"/>
          </a:p>
        </p:txBody>
      </p:sp>
      <p:pic>
        <p:nvPicPr>
          <p:cNvPr id="5" name="Content Placeholder 4">
            <a:extLst>
              <a:ext uri="{FF2B5EF4-FFF2-40B4-BE49-F238E27FC236}">
                <a16:creationId xmlns:a16="http://schemas.microsoft.com/office/drawing/2014/main" id="{55D638B7-75DE-C243-A85B-90CF9C2A3782}"/>
              </a:ext>
            </a:extLst>
          </p:cNvPr>
          <p:cNvPicPr>
            <a:picLocks noGrp="1" noChangeAspect="1"/>
          </p:cNvPicPr>
          <p:nvPr>
            <p:ph sz="half" idx="2"/>
          </p:nvPr>
        </p:nvPicPr>
        <p:blipFill>
          <a:blip r:embed="rId3"/>
          <a:stretch>
            <a:fillRect/>
          </a:stretch>
        </p:blipFill>
        <p:spPr>
          <a:xfrm>
            <a:off x="8128756" y="3163136"/>
            <a:ext cx="2926098" cy="1155808"/>
          </a:xfrm>
          <a:prstGeom prst="rect">
            <a:avLst/>
          </a:prstGeom>
        </p:spPr>
      </p:pic>
    </p:spTree>
    <p:extLst>
      <p:ext uri="{BB962C8B-B14F-4D97-AF65-F5344CB8AC3E}">
        <p14:creationId xmlns:p14="http://schemas.microsoft.com/office/powerpoint/2010/main" val="8677971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F736BAF-BF86-3B43-AC86-99C36DA3A6BA}"/>
              </a:ext>
            </a:extLst>
          </p:cNvPr>
          <p:cNvSpPr>
            <a:spLocks noGrp="1"/>
          </p:cNvSpPr>
          <p:nvPr>
            <p:ph sz="half" idx="1"/>
          </p:nvPr>
        </p:nvSpPr>
        <p:spPr>
          <a:xfrm>
            <a:off x="1447330" y="2010878"/>
            <a:ext cx="9672913" cy="3448595"/>
          </a:xfrm>
        </p:spPr>
        <p:txBody>
          <a:bodyPr/>
          <a:lstStyle/>
          <a:p>
            <a:r>
              <a:rPr lang="en-US" dirty="0"/>
              <a:t>https://m.youtube.com/watch?v=</a:t>
            </a:r>
            <a:r>
              <a:rPr lang="en-US" dirty="0" err="1"/>
              <a:t>YchexU5NVNA</a:t>
            </a:r>
            <a:endParaRPr lang="en-US" dirty="0"/>
          </a:p>
        </p:txBody>
      </p:sp>
      <p:sp>
        <p:nvSpPr>
          <p:cNvPr id="4" name="TextBox 3">
            <a:extLst>
              <a:ext uri="{FF2B5EF4-FFF2-40B4-BE49-F238E27FC236}">
                <a16:creationId xmlns:a16="http://schemas.microsoft.com/office/drawing/2014/main" id="{CB3E54F0-3CED-164F-99D5-3B2CD44580C1}"/>
              </a:ext>
            </a:extLst>
          </p:cNvPr>
          <p:cNvSpPr txBox="1"/>
          <p:nvPr/>
        </p:nvSpPr>
        <p:spPr>
          <a:xfrm>
            <a:off x="3052025" y="3251191"/>
            <a:ext cx="6104048" cy="369332"/>
          </a:xfrm>
          <a:prstGeom prst="rect">
            <a:avLst/>
          </a:prstGeom>
          <a:noFill/>
        </p:spPr>
        <p:txBody>
          <a:bodyPr wrap="square">
            <a:spAutoFit/>
          </a:bodyPr>
          <a:lstStyle/>
          <a:p>
            <a:r>
              <a:rPr lang="en-US" sz="1800" dirty="0">
                <a:solidFill>
                  <a:srgbClr val="666666"/>
                </a:solidFill>
                <a:latin typeface="OpenSans-Regular"/>
              </a:rPr>
              <a:t>(Anon, 2020)</a:t>
            </a:r>
            <a:endParaRPr lang="en-US" dirty="0"/>
          </a:p>
        </p:txBody>
      </p:sp>
    </p:spTree>
    <p:extLst>
      <p:ext uri="{BB962C8B-B14F-4D97-AF65-F5344CB8AC3E}">
        <p14:creationId xmlns:p14="http://schemas.microsoft.com/office/powerpoint/2010/main" val="24019831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DEE71A-2665-DF47-A36C-7634569F07D4}"/>
              </a:ext>
            </a:extLst>
          </p:cNvPr>
          <p:cNvSpPr>
            <a:spLocks noGrp="1"/>
          </p:cNvSpPr>
          <p:nvPr>
            <p:ph type="title"/>
          </p:nvPr>
        </p:nvSpPr>
        <p:spPr/>
        <p:txBody>
          <a:bodyPr/>
          <a:lstStyle/>
          <a:p>
            <a:r>
              <a:rPr lang="en-GB" dirty="0"/>
              <a:t>Does anyone have any questions?</a:t>
            </a:r>
            <a:endParaRPr lang="en-US" dirty="0"/>
          </a:p>
        </p:txBody>
      </p:sp>
    </p:spTree>
    <p:extLst>
      <p:ext uri="{BB962C8B-B14F-4D97-AF65-F5344CB8AC3E}">
        <p14:creationId xmlns:p14="http://schemas.microsoft.com/office/powerpoint/2010/main" val="18705292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A7B6AB-B476-1247-8E2B-1369AD6367BC}"/>
              </a:ext>
            </a:extLst>
          </p:cNvPr>
          <p:cNvSpPr>
            <a:spLocks noGrp="1"/>
          </p:cNvSpPr>
          <p:nvPr>
            <p:ph type="title"/>
          </p:nvPr>
        </p:nvSpPr>
        <p:spPr/>
        <p:txBody>
          <a:bodyPr/>
          <a:lstStyle/>
          <a:p>
            <a:r>
              <a:rPr lang="en-GB" dirty="0"/>
              <a:t>References </a:t>
            </a:r>
            <a:endParaRPr lang="en-US" dirty="0"/>
          </a:p>
        </p:txBody>
      </p:sp>
      <p:sp>
        <p:nvSpPr>
          <p:cNvPr id="3" name="Content Placeholder 2">
            <a:extLst>
              <a:ext uri="{FF2B5EF4-FFF2-40B4-BE49-F238E27FC236}">
                <a16:creationId xmlns:a16="http://schemas.microsoft.com/office/drawing/2014/main" id="{E6A920EF-FD48-B944-B21E-814B620A1A24}"/>
              </a:ext>
            </a:extLst>
          </p:cNvPr>
          <p:cNvSpPr>
            <a:spLocks noGrp="1"/>
          </p:cNvSpPr>
          <p:nvPr>
            <p:ph sz="half" idx="1"/>
          </p:nvPr>
        </p:nvSpPr>
        <p:spPr/>
        <p:txBody>
          <a:bodyPr>
            <a:normAutofit fontScale="85000" lnSpcReduction="20000"/>
          </a:bodyPr>
          <a:lstStyle/>
          <a:p>
            <a:r>
              <a:rPr lang="en-US" sz="1800" dirty="0">
                <a:solidFill>
                  <a:srgbClr val="666666"/>
                </a:solidFill>
                <a:latin typeface="OpenSans-Regular"/>
              </a:rPr>
              <a:t>group5hah's blog. (2020). </a:t>
            </a:r>
            <a:r>
              <a:rPr lang="en-US" sz="1800" i="1" dirty="0">
                <a:solidFill>
                  <a:srgbClr val="666666"/>
                </a:solidFill>
                <a:latin typeface="OpenSans-Italic"/>
              </a:rPr>
              <a:t>AFL – Peer Assessment in Primary schools</a:t>
            </a:r>
            <a:r>
              <a:rPr lang="en-US" sz="1800" i="0" dirty="0">
                <a:solidFill>
                  <a:srgbClr val="666666"/>
                </a:solidFill>
                <a:latin typeface="OpenSans-Regular"/>
              </a:rPr>
              <a:t>. [online] Available at: https://</a:t>
            </a:r>
            <a:r>
              <a:rPr lang="en-US" sz="1800" i="0" dirty="0" err="1">
                <a:solidFill>
                  <a:srgbClr val="666666"/>
                </a:solidFill>
                <a:latin typeface="OpenSans-Regular"/>
              </a:rPr>
              <a:t>group5hah.wordpress.com</a:t>
            </a:r>
            <a:r>
              <a:rPr lang="en-US" sz="1800" i="0" dirty="0">
                <a:solidFill>
                  <a:srgbClr val="666666"/>
                </a:solidFill>
                <a:latin typeface="OpenSans-Regular"/>
              </a:rPr>
              <a:t>/assessment-for-learning-a-resource-for-peer-assessment-in-primary-schools/ [Accessed 24 Feb. 2020].</a:t>
            </a:r>
            <a:endParaRPr lang="en-GB" sz="1800" i="0" dirty="0">
              <a:solidFill>
                <a:srgbClr val="666666"/>
              </a:solidFill>
              <a:latin typeface="OpenSans-Regular"/>
            </a:endParaRPr>
          </a:p>
          <a:p>
            <a:r>
              <a:rPr lang="en-US" sz="1800" dirty="0">
                <a:solidFill>
                  <a:srgbClr val="666666"/>
                </a:solidFill>
                <a:latin typeface="OpenSans-Regular"/>
              </a:rPr>
              <a:t>Available at: https://m.youtube.com/watch?v=</a:t>
            </a:r>
            <a:r>
              <a:rPr lang="en-US" sz="1800" dirty="0" err="1">
                <a:solidFill>
                  <a:srgbClr val="666666"/>
                </a:solidFill>
                <a:latin typeface="OpenSans-Regular"/>
              </a:rPr>
              <a:t>YchexU5NVNA</a:t>
            </a:r>
            <a:r>
              <a:rPr lang="en-US" sz="1800" dirty="0">
                <a:solidFill>
                  <a:srgbClr val="666666"/>
                </a:solidFill>
                <a:latin typeface="OpenSans-Regular"/>
              </a:rPr>
              <a:t> [Accessed 24 Feb. 2020].</a:t>
            </a:r>
            <a:endParaRPr lang="en-GB" sz="1800" dirty="0">
              <a:solidFill>
                <a:srgbClr val="666666"/>
              </a:solidFill>
              <a:latin typeface="OpenSans-Regular"/>
            </a:endParaRPr>
          </a:p>
          <a:p>
            <a:r>
              <a:rPr lang="en-US" sz="1800" dirty="0">
                <a:solidFill>
                  <a:srgbClr val="666666"/>
                </a:solidFill>
                <a:latin typeface="OpenSans-Regular"/>
              </a:rPr>
              <a:t>Cambridge-community.org.uk. (2020). </a:t>
            </a:r>
            <a:r>
              <a:rPr lang="en-US" sz="1800" i="1" dirty="0">
                <a:solidFill>
                  <a:srgbClr val="666666"/>
                </a:solidFill>
                <a:latin typeface="OpenSans-Italic"/>
              </a:rPr>
              <a:t>Getting started with Assessment for Learning</a:t>
            </a:r>
            <a:r>
              <a:rPr lang="en-US" sz="1800" i="0" dirty="0">
                <a:solidFill>
                  <a:srgbClr val="666666"/>
                </a:solidFill>
                <a:latin typeface="OpenSans-Regular"/>
              </a:rPr>
              <a:t>. [online] Available at: https://cambridge-community.org.uk/professional-development/</a:t>
            </a:r>
            <a:r>
              <a:rPr lang="en-US" sz="1800" i="0" dirty="0" err="1">
                <a:solidFill>
                  <a:srgbClr val="666666"/>
                </a:solidFill>
                <a:latin typeface="OpenSans-Regular"/>
              </a:rPr>
              <a:t>gswafl</a:t>
            </a:r>
            <a:r>
              <a:rPr lang="en-US" sz="1800" i="0" dirty="0">
                <a:solidFill>
                  <a:srgbClr val="666666"/>
                </a:solidFill>
                <a:latin typeface="OpenSans-Regular"/>
              </a:rPr>
              <a:t>/index.html [Accessed 24 Feb. 2020].</a:t>
            </a:r>
            <a:endParaRPr lang="en-US" dirty="0"/>
          </a:p>
        </p:txBody>
      </p:sp>
      <p:sp>
        <p:nvSpPr>
          <p:cNvPr id="4" name="Content Placeholder 3">
            <a:extLst>
              <a:ext uri="{FF2B5EF4-FFF2-40B4-BE49-F238E27FC236}">
                <a16:creationId xmlns:a16="http://schemas.microsoft.com/office/drawing/2014/main" id="{3FD32A3B-CF48-544E-89BB-9CB2B353F322}"/>
              </a:ext>
            </a:extLst>
          </p:cNvPr>
          <p:cNvSpPr>
            <a:spLocks noGrp="1"/>
          </p:cNvSpPr>
          <p:nvPr>
            <p:ph sz="half" idx="2"/>
          </p:nvPr>
        </p:nvSpPr>
        <p:spPr/>
        <p:txBody>
          <a:bodyPr>
            <a:normAutofit fontScale="85000" lnSpcReduction="20000"/>
          </a:bodyPr>
          <a:lstStyle/>
          <a:p>
            <a:r>
              <a:rPr lang="en-US" sz="1800" dirty="0" err="1">
                <a:solidFill>
                  <a:srgbClr val="666666"/>
                </a:solidFill>
                <a:latin typeface="OpenSans-Regular"/>
              </a:rPr>
              <a:t>Nicurriculum.org.uk</a:t>
            </a:r>
            <a:r>
              <a:rPr lang="en-US" sz="1800" dirty="0">
                <a:solidFill>
                  <a:srgbClr val="666666"/>
                </a:solidFill>
                <a:latin typeface="OpenSans-Regular"/>
              </a:rPr>
              <a:t>. (2020). [online] Available at: http://</a:t>
            </a:r>
            <a:r>
              <a:rPr lang="en-US" sz="1800" dirty="0" err="1">
                <a:solidFill>
                  <a:srgbClr val="666666"/>
                </a:solidFill>
                <a:latin typeface="OpenSans-Regular"/>
              </a:rPr>
              <a:t>www.nicurriculum.org.uk</a:t>
            </a:r>
            <a:r>
              <a:rPr lang="en-US" sz="1800" dirty="0">
                <a:solidFill>
                  <a:srgbClr val="666666"/>
                </a:solidFill>
                <a:latin typeface="OpenSans-Regular"/>
              </a:rPr>
              <a:t>/docs/key_stages_1_and_2/areas_of_learning/Guidance_on_Assessment_Primary.pdf [Accessed 24 Feb. 2020].</a:t>
            </a:r>
            <a:endParaRPr lang="en-GB" sz="1800" dirty="0">
              <a:solidFill>
                <a:srgbClr val="666666"/>
              </a:solidFill>
              <a:latin typeface="OpenSans-Regular"/>
            </a:endParaRPr>
          </a:p>
          <a:p>
            <a:r>
              <a:rPr lang="en-US" sz="1800" dirty="0">
                <a:solidFill>
                  <a:srgbClr val="666666"/>
                </a:solidFill>
                <a:latin typeface="OpenSans-Regular"/>
              </a:rPr>
              <a:t>Available at: https://www.reading.ac.uk/</a:t>
            </a:r>
            <a:r>
              <a:rPr lang="en-US" sz="1800" dirty="0" err="1">
                <a:solidFill>
                  <a:srgbClr val="666666"/>
                </a:solidFill>
                <a:latin typeface="OpenSans-Regular"/>
              </a:rPr>
              <a:t>engageinassessment</a:t>
            </a:r>
            <a:r>
              <a:rPr lang="en-US" sz="1800" dirty="0">
                <a:solidFill>
                  <a:srgbClr val="666666"/>
                </a:solidFill>
                <a:latin typeface="OpenSans-Regular"/>
              </a:rPr>
              <a:t>/why-is-assessment-important/eia-why-is-assessment-important.aspx [Accessed 24 Feb. 2020].</a:t>
            </a:r>
            <a:endParaRPr lang="en-GB" sz="1800" dirty="0">
              <a:solidFill>
                <a:srgbClr val="666666"/>
              </a:solidFill>
              <a:latin typeface="OpenSans-Regular"/>
            </a:endParaRPr>
          </a:p>
        </p:txBody>
      </p:sp>
    </p:spTree>
    <p:extLst>
      <p:ext uri="{BB962C8B-B14F-4D97-AF65-F5344CB8AC3E}">
        <p14:creationId xmlns:p14="http://schemas.microsoft.com/office/powerpoint/2010/main" val="3413051305"/>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Gallery</vt:lpstr>
      <vt:lpstr>Assessment for learning</vt:lpstr>
      <vt:lpstr>Introduction</vt:lpstr>
      <vt:lpstr>Assessment for learning</vt:lpstr>
      <vt:lpstr>Think-Pair-share</vt:lpstr>
      <vt:lpstr>Flashcards</vt:lpstr>
      <vt:lpstr>Why is this the best way?</vt:lpstr>
      <vt:lpstr>PowerPoint Presentation</vt:lpstr>
      <vt:lpstr>Does anyone have any questions?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for learning</dc:title>
  <dc:creator>chelsea jones</dc:creator>
  <cp:lastModifiedBy>chelsea jones</cp:lastModifiedBy>
  <cp:revision>3</cp:revision>
  <dcterms:created xsi:type="dcterms:W3CDTF">2020-02-24T21:35:39Z</dcterms:created>
  <dcterms:modified xsi:type="dcterms:W3CDTF">2020-02-24T22:42:30Z</dcterms:modified>
</cp:coreProperties>
</file>