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5" r:id="rId4"/>
    <p:sldId id="264" r:id="rId5"/>
    <p:sldId id="258" r:id="rId6"/>
    <p:sldId id="259" r:id="rId7"/>
    <p:sldId id="266" r:id="rId8"/>
    <p:sldId id="260" r:id="rId9"/>
    <p:sldId id="268" r:id="rId10"/>
    <p:sldId id="261" r:id="rId11"/>
    <p:sldId id="269" r:id="rId12"/>
    <p:sldId id="262" r:id="rId13"/>
    <p:sldId id="263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303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449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891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953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412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656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790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255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547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81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977275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8913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19534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9697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08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483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771B9-EF22-4A02-8482-6D0CC3E2B014}" type="datetimeFigureOut">
              <a:rPr lang="en-US" smtClean="0"/>
              <a:pPr/>
              <a:t>9/15/2016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73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 TO ACCOUNTING TERMINOLGY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COMMON ACCOUNTING 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000" b="1" dirty="0" smtClean="0"/>
              <a:t>PROFIT</a:t>
            </a:r>
          </a:p>
          <a:p>
            <a:pPr>
              <a:buNone/>
            </a:pPr>
            <a:r>
              <a:rPr lang="en-GB" sz="4000" dirty="0" smtClean="0"/>
              <a:t>	The excess of income over </a:t>
            </a:r>
            <a:r>
              <a:rPr lang="en-GB" sz="4000" dirty="0" smtClean="0"/>
              <a:t>expenditure</a:t>
            </a:r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However, there are many theoretical adjustments which also need to be considered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4000" dirty="0" smtClean="0"/>
              <a:t>	An asset is something owned by the business and available for use within the business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LIABILITY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sz="4000" dirty="0" smtClean="0"/>
              <a:t>	A liability is something owed by the </a:t>
            </a:r>
            <a:r>
              <a:rPr lang="en-GB" sz="4000" dirty="0" smtClean="0"/>
              <a:t>business</a:t>
            </a:r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i.e. an obligation to pay money at 	some future date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SUBDIVISION OF ASSETS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b="1" dirty="0" smtClean="0"/>
              <a:t>(1 )  FIXED ASSETS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	These are those assets purchased for continuing use in the business</a:t>
            </a:r>
          </a:p>
          <a:p>
            <a:pPr>
              <a:buNone/>
            </a:pPr>
            <a:r>
              <a:rPr lang="en-GB" sz="2400" dirty="0" smtClean="0"/>
              <a:t>	i.e.  not for resale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e.g</a:t>
            </a:r>
            <a:r>
              <a:rPr lang="en-GB" sz="2400" dirty="0" smtClean="0"/>
              <a:t>.	Motor vehicles</a:t>
            </a:r>
          </a:p>
          <a:p>
            <a:pPr>
              <a:buNone/>
            </a:pPr>
            <a:r>
              <a:rPr lang="en-GB" sz="2400" dirty="0" smtClean="0"/>
              <a:t>			Land and buildings</a:t>
            </a:r>
          </a:p>
          <a:p>
            <a:pPr>
              <a:buNone/>
            </a:pPr>
            <a:r>
              <a:rPr lang="en-GB" sz="2400" dirty="0" smtClean="0"/>
              <a:t>			Plant and machinery</a:t>
            </a: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(2)  </a:t>
            </a:r>
            <a:r>
              <a:rPr lang="en-GB" b="1" dirty="0"/>
              <a:t>CURRENT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lvl="2">
              <a:buNone/>
            </a:pPr>
            <a:r>
              <a:rPr lang="en-GB" sz="6400" dirty="0" smtClean="0"/>
              <a:t>  These </a:t>
            </a:r>
            <a:r>
              <a:rPr lang="en-GB" sz="6400" dirty="0" smtClean="0"/>
              <a:t>are short </a:t>
            </a:r>
            <a:r>
              <a:rPr lang="en-GB" sz="6400" dirty="0" smtClean="0"/>
              <a:t>term assets </a:t>
            </a:r>
            <a:r>
              <a:rPr lang="en-GB" sz="6400" dirty="0" smtClean="0"/>
              <a:t>which will be expected to be turned into cash within 1 year</a:t>
            </a:r>
          </a:p>
          <a:p>
            <a:pPr lvl="2"/>
            <a:endParaRPr lang="en-GB" sz="6400" dirty="0" smtClean="0"/>
          </a:p>
          <a:p>
            <a:pPr lvl="2">
              <a:buNone/>
            </a:pPr>
            <a:r>
              <a:rPr lang="en-GB" sz="6400" dirty="0" smtClean="0"/>
              <a:t>  There </a:t>
            </a:r>
            <a:r>
              <a:rPr lang="en-GB" sz="6400" dirty="0" smtClean="0"/>
              <a:t>are 5 categories of current asset:</a:t>
            </a:r>
          </a:p>
          <a:p>
            <a:pPr lvl="2"/>
            <a:endParaRPr lang="en-GB" sz="64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188640"/>
            <a:ext cx="6591985" cy="5722582"/>
          </a:xfrm>
        </p:spPr>
        <p:txBody>
          <a:bodyPr>
            <a:normAutofit fontScale="47500" lnSpcReduction="20000"/>
          </a:bodyPr>
          <a:lstStyle/>
          <a:p>
            <a:pPr marL="1362456" lvl="2" indent="-457200">
              <a:buAutoNum type="alphaLcParenBoth"/>
            </a:pPr>
            <a:r>
              <a:rPr lang="en-GB" sz="6400" b="1" dirty="0" smtClean="0"/>
              <a:t>  </a:t>
            </a:r>
            <a:r>
              <a:rPr lang="en-GB" sz="5100" b="1" dirty="0" smtClean="0">
                <a:solidFill>
                  <a:schemeClr val="tx1"/>
                </a:solidFill>
              </a:rPr>
              <a:t>STOCKS</a:t>
            </a:r>
            <a:endParaRPr lang="en-GB" sz="5100" b="1" dirty="0" smtClean="0">
              <a:solidFill>
                <a:schemeClr val="tx1"/>
              </a:solidFill>
            </a:endParaRPr>
          </a:p>
          <a:p>
            <a:pPr marL="1581912" lvl="3" indent="-457200">
              <a:buNone/>
            </a:pPr>
            <a:r>
              <a:rPr lang="en-GB" sz="5100" dirty="0" smtClean="0">
                <a:solidFill>
                  <a:schemeClr val="tx1"/>
                </a:solidFill>
              </a:rPr>
              <a:t>	</a:t>
            </a:r>
            <a:r>
              <a:rPr lang="en-GB" sz="5100" dirty="0" smtClean="0">
                <a:solidFill>
                  <a:schemeClr val="tx1"/>
                </a:solidFill>
              </a:rPr>
              <a:t>Unsold </a:t>
            </a:r>
            <a:r>
              <a:rPr lang="en-GB" sz="5100" dirty="0" smtClean="0">
                <a:solidFill>
                  <a:schemeClr val="tx1"/>
                </a:solidFill>
              </a:rPr>
              <a:t>goods at the </a:t>
            </a:r>
            <a:r>
              <a:rPr lang="en-GB" sz="5100" dirty="0" smtClean="0">
                <a:solidFill>
                  <a:schemeClr val="tx1"/>
                </a:solidFill>
              </a:rPr>
              <a:t>    year </a:t>
            </a:r>
            <a:r>
              <a:rPr lang="en-GB" sz="5100" dirty="0" smtClean="0">
                <a:solidFill>
                  <a:schemeClr val="tx1"/>
                </a:solidFill>
              </a:rPr>
              <a:t>end</a:t>
            </a:r>
          </a:p>
          <a:p>
            <a:pPr marL="1581912" lvl="3" indent="-457200">
              <a:buNone/>
            </a:pPr>
            <a:endParaRPr lang="en-GB" sz="5100" dirty="0" smtClean="0">
              <a:solidFill>
                <a:schemeClr val="tx1"/>
              </a:solidFill>
            </a:endParaRPr>
          </a:p>
          <a:p>
            <a:pPr marL="1362456" lvl="2" indent="-457200">
              <a:buAutoNum type="alphaLcParenBoth"/>
            </a:pPr>
            <a:r>
              <a:rPr lang="en-GB" sz="5100" b="1" dirty="0" smtClean="0">
                <a:solidFill>
                  <a:schemeClr val="tx1"/>
                </a:solidFill>
              </a:rPr>
              <a:t>  DEBTORS</a:t>
            </a:r>
            <a:endParaRPr lang="en-GB" sz="5100" b="1" dirty="0" smtClean="0">
              <a:solidFill>
                <a:schemeClr val="tx1"/>
              </a:solidFill>
            </a:endParaRPr>
          </a:p>
          <a:p>
            <a:pPr marL="1581912" lvl="3" indent="-457200">
              <a:buNone/>
            </a:pPr>
            <a:r>
              <a:rPr lang="en-GB" sz="5100" dirty="0" smtClean="0">
                <a:solidFill>
                  <a:schemeClr val="tx1"/>
                </a:solidFill>
              </a:rPr>
              <a:t>	Amounts owed to the business by </a:t>
            </a:r>
            <a:r>
              <a:rPr lang="en-GB" sz="5100" dirty="0" smtClean="0">
                <a:solidFill>
                  <a:schemeClr val="tx1"/>
                </a:solidFill>
              </a:rPr>
              <a:t>customers</a:t>
            </a:r>
          </a:p>
          <a:p>
            <a:pPr marL="1581912" lvl="3" indent="-457200">
              <a:buNone/>
            </a:pPr>
            <a:endParaRPr lang="en-GB" sz="5100" dirty="0" smtClean="0">
              <a:solidFill>
                <a:schemeClr val="tx1"/>
              </a:solidFill>
            </a:endParaRPr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sz="5100" b="1" dirty="0">
                <a:solidFill>
                  <a:schemeClr val="tx1"/>
                </a:solidFill>
              </a:rPr>
              <a:t>(c)  PREPAYMENTS</a:t>
            </a:r>
          </a:p>
          <a:p>
            <a:pPr marL="1581912" lvl="3" indent="-457200">
              <a:buClr>
                <a:srgbClr val="A53010"/>
              </a:buClr>
              <a:buNone/>
            </a:pPr>
            <a:r>
              <a:rPr lang="en-GB" sz="5100" dirty="0">
                <a:solidFill>
                  <a:schemeClr val="tx1"/>
                </a:solidFill>
              </a:rPr>
              <a:t>	Expenses paid in advance</a:t>
            </a:r>
          </a:p>
          <a:p>
            <a:pPr marL="1362456" lvl="2" indent="-457200">
              <a:buClr>
                <a:srgbClr val="A53010"/>
              </a:buClr>
              <a:buNone/>
            </a:pPr>
            <a:endParaRPr lang="en-GB" sz="5100" dirty="0">
              <a:solidFill>
                <a:schemeClr val="tx1"/>
              </a:solidFill>
            </a:endParaRPr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sz="5100" b="1" dirty="0">
                <a:solidFill>
                  <a:schemeClr val="tx1"/>
                </a:solidFill>
              </a:rPr>
              <a:t>(d)  CASH AT BANK</a:t>
            </a:r>
          </a:p>
          <a:p>
            <a:pPr marL="1362456" lvl="2" indent="-457200">
              <a:buClr>
                <a:srgbClr val="A53010"/>
              </a:buClr>
              <a:buNone/>
            </a:pPr>
            <a:endParaRPr lang="en-GB" sz="5100" dirty="0">
              <a:solidFill>
                <a:schemeClr val="tx1"/>
              </a:solidFill>
            </a:endParaRPr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sz="5100" b="1" dirty="0">
                <a:solidFill>
                  <a:schemeClr val="tx1"/>
                </a:solidFill>
              </a:rPr>
              <a:t>(e)  CASH IN HAND</a:t>
            </a:r>
          </a:p>
          <a:p>
            <a:pPr lvl="0">
              <a:buClr>
                <a:srgbClr val="A53010"/>
              </a:buClr>
            </a:pPr>
            <a:endParaRPr lang="en-GB" sz="5100" dirty="0">
              <a:solidFill>
                <a:schemeClr val="tx1"/>
              </a:solidFill>
            </a:endParaRPr>
          </a:p>
          <a:p>
            <a:pPr marL="1581912" lvl="3" indent="-457200">
              <a:buNone/>
            </a:pPr>
            <a:endParaRPr lang="en-GB" sz="6400" dirty="0" smtClean="0"/>
          </a:p>
          <a:p>
            <a:pPr marL="1581912" lvl="3" indent="-457200">
              <a:buNone/>
            </a:pPr>
            <a:endParaRPr lang="en-GB" sz="6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 DIVISION OF LIABILITIES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000" dirty="0" smtClean="0"/>
              <a:t>These are also broken down into 2 categories:</a:t>
            </a:r>
          </a:p>
          <a:p>
            <a:pPr>
              <a:buNone/>
            </a:pPr>
            <a:endParaRPr lang="en-GB" sz="4000" dirty="0" smtClean="0"/>
          </a:p>
          <a:p>
            <a:pPr marL="651510" indent="-514350">
              <a:buAutoNum type="arabicParenBoth"/>
            </a:pPr>
            <a:r>
              <a:rPr lang="en-GB" sz="4000" b="1" dirty="0" smtClean="0"/>
              <a:t>CURRENT LIABILITIES</a:t>
            </a:r>
          </a:p>
          <a:p>
            <a:pPr marL="651510" indent="-514350">
              <a:buNone/>
            </a:pPr>
            <a:endParaRPr lang="en-GB" sz="4000" dirty="0" smtClean="0"/>
          </a:p>
          <a:p>
            <a:pPr marL="651510" indent="-514350">
              <a:buNone/>
            </a:pPr>
            <a:r>
              <a:rPr lang="en-GB" sz="4000" dirty="0" smtClean="0"/>
              <a:t>	These are liabilities which are due within 1 year</a:t>
            </a:r>
          </a:p>
          <a:p>
            <a:pPr marL="651510" indent="-514350">
              <a:buNone/>
            </a:pPr>
            <a:endParaRPr lang="en-GB" dirty="0" smtClean="0"/>
          </a:p>
          <a:p>
            <a:pPr marL="651510" indent="-51435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51510" indent="-514350">
              <a:buAutoNum type="alphaLcParenBoth"/>
            </a:pPr>
            <a:r>
              <a:rPr lang="en-GB" sz="4000" dirty="0" smtClean="0"/>
              <a:t>Trade Creditors</a:t>
            </a:r>
          </a:p>
          <a:p>
            <a:pPr marL="651510" indent="-514350">
              <a:buNone/>
            </a:pPr>
            <a:r>
              <a:rPr lang="en-GB" sz="4000" dirty="0" smtClean="0"/>
              <a:t>	</a:t>
            </a:r>
            <a:r>
              <a:rPr lang="en-GB" sz="4000" dirty="0" smtClean="0"/>
              <a:t>Amounts </a:t>
            </a:r>
            <a:r>
              <a:rPr lang="en-GB" sz="4000" dirty="0" smtClean="0"/>
              <a:t>owed by the </a:t>
            </a:r>
            <a:r>
              <a:rPr lang="en-GB" sz="4000" dirty="0" smtClean="0"/>
              <a:t>   business </a:t>
            </a:r>
            <a:r>
              <a:rPr lang="en-GB" sz="4000" dirty="0" smtClean="0"/>
              <a:t>to suppliers </a:t>
            </a:r>
            <a:r>
              <a:rPr lang="en-GB" sz="4000" dirty="0" smtClean="0"/>
              <a:t>of </a:t>
            </a:r>
            <a:r>
              <a:rPr lang="en-GB" sz="4000" dirty="0" smtClean="0"/>
              <a:t>goods / raw materials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4800" dirty="0" smtClean="0"/>
              <a:t>(b)  Accruals</a:t>
            </a:r>
          </a:p>
          <a:p>
            <a:pPr lvl="2">
              <a:buNone/>
            </a:pPr>
            <a:r>
              <a:rPr lang="en-GB" sz="4000" dirty="0" smtClean="0"/>
              <a:t>	</a:t>
            </a:r>
          </a:p>
          <a:p>
            <a:pPr lvl="2">
              <a:buNone/>
            </a:pPr>
            <a:r>
              <a:rPr lang="en-GB" sz="4000" dirty="0" smtClean="0"/>
              <a:t>	Expenses paid in </a:t>
            </a:r>
            <a:r>
              <a:rPr lang="en-GB" sz="4000" dirty="0" smtClean="0"/>
              <a:t>arrears</a:t>
            </a:r>
          </a:p>
          <a:p>
            <a:pPr lvl="2">
              <a:buNone/>
            </a:pPr>
            <a:endParaRPr lang="en-GB" sz="4000" dirty="0" smtClean="0"/>
          </a:p>
          <a:p>
            <a:pPr lvl="2">
              <a:buNone/>
            </a:pPr>
            <a:r>
              <a:rPr lang="en-GB" sz="4000" dirty="0" smtClean="0"/>
              <a:t>  e.g.  Telephone, gas, electric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2">
              <a:buNone/>
            </a:pPr>
            <a:r>
              <a:rPr lang="en-GB" sz="4000" b="1" u="sng" dirty="0" smtClean="0"/>
              <a:t>LONG TERM LIABILITIES</a:t>
            </a:r>
          </a:p>
          <a:p>
            <a:pPr marL="1362456" lvl="2" indent="-457200">
              <a:buNone/>
            </a:pPr>
            <a:endParaRPr lang="en-GB" sz="4000" dirty="0" smtClean="0"/>
          </a:p>
          <a:p>
            <a:pPr marL="1362456" lvl="2" indent="-457200">
              <a:buNone/>
            </a:pPr>
            <a:r>
              <a:rPr lang="en-GB" sz="4000" dirty="0" smtClean="0"/>
              <a:t>	Amounts due after more than 1 year</a:t>
            </a:r>
          </a:p>
          <a:p>
            <a:pPr marL="1362456" lvl="2" indent="-457200">
              <a:buNone/>
            </a:pPr>
            <a:endParaRPr lang="en-GB" sz="4000" dirty="0" smtClean="0"/>
          </a:p>
          <a:p>
            <a:pPr marL="1362456" lvl="2" indent="-457200">
              <a:buNone/>
            </a:pPr>
            <a:r>
              <a:rPr lang="en-GB" sz="4000" dirty="0" smtClean="0"/>
              <a:t>	e.g.  Bank loans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CONCEPT OF CAPITAL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1268760"/>
            <a:ext cx="6591985" cy="4642462"/>
          </a:xfrm>
        </p:spPr>
        <p:txBody>
          <a:bodyPr>
            <a:noAutofit/>
          </a:bodyPr>
          <a:lstStyle/>
          <a:p>
            <a:r>
              <a:rPr lang="en-GB" sz="3200" dirty="0" smtClean="0"/>
              <a:t>In the preparation of accounts the business and its owner are classes as separate </a:t>
            </a:r>
            <a:r>
              <a:rPr lang="en-GB" sz="3200" dirty="0" smtClean="0"/>
              <a:t>entities</a:t>
            </a:r>
          </a:p>
          <a:p>
            <a:endParaRPr lang="en-GB" sz="3200" dirty="0" smtClean="0"/>
          </a:p>
          <a:p>
            <a:r>
              <a:rPr lang="en-GB" sz="3200" dirty="0" smtClean="0"/>
              <a:t>We are preparing the accounts of the business, so transactions with the owner need to be highlighted</a:t>
            </a:r>
            <a:endParaRPr lang="en-GB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CAPITAL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This is the amount owed by the business to the owner</a:t>
            </a:r>
          </a:p>
          <a:p>
            <a:pPr>
              <a:buNone/>
            </a:pPr>
            <a:r>
              <a:rPr lang="en-GB" sz="4000" dirty="0" smtClean="0"/>
              <a:t>	i.e.  the amount invested in the business by the owner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DRAWINGS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4000" dirty="0" smtClean="0"/>
              <a:t>	The withdrawal of cash / goods from the business by the owner for his own personal use are classed as drawings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43</TotalTime>
  <Words>115</Words>
  <Application>Microsoft Office PowerPoint</Application>
  <PresentationFormat>On-screen Show (4:3)</PresentationFormat>
  <Paragraphs>67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Wisp</vt:lpstr>
      <vt:lpstr>INTRODUCTION TO ACCOUNTING TERMINOLGY</vt:lpstr>
      <vt:lpstr>COMMON ACCOUNTING TERMS</vt:lpstr>
      <vt:lpstr>ASSET </vt:lpstr>
      <vt:lpstr>LIABILITY </vt:lpstr>
      <vt:lpstr>SUBDIVISION OF ASSETS</vt:lpstr>
      <vt:lpstr>(2)  CURRENT ASSETS</vt:lpstr>
      <vt:lpstr>PowerPoint Presentation</vt:lpstr>
      <vt:lpstr>SUB DIVISION OF LIABILITIES</vt:lpstr>
      <vt:lpstr>PowerPoint Presentation</vt:lpstr>
      <vt:lpstr>PowerPoint Presentation</vt:lpstr>
      <vt:lpstr>PowerPoint Presentation</vt:lpstr>
      <vt:lpstr>THE CONCEPT OF CAPITAL</vt:lpstr>
      <vt:lpstr>CAPITAL </vt:lpstr>
      <vt:lpstr>DRAWINGS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ACCOUNTING TERMINOLGY</dc:title>
  <dc:creator>Richard Dunstan</dc:creator>
  <cp:lastModifiedBy>Marie Pitson</cp:lastModifiedBy>
  <cp:revision>11</cp:revision>
  <dcterms:created xsi:type="dcterms:W3CDTF">2012-06-08T10:12:51Z</dcterms:created>
  <dcterms:modified xsi:type="dcterms:W3CDTF">2016-09-15T12:41:58Z</dcterms:modified>
</cp:coreProperties>
</file>