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5"/>
  </p:notesMasterIdLst>
  <p:sldIdLst>
    <p:sldId id="621" r:id="rId4"/>
    <p:sldId id="370" r:id="rId5"/>
    <p:sldId id="352" r:id="rId6"/>
    <p:sldId id="353" r:id="rId7"/>
    <p:sldId id="354" r:id="rId8"/>
    <p:sldId id="356" r:id="rId9"/>
    <p:sldId id="355" r:id="rId10"/>
    <p:sldId id="357" r:id="rId11"/>
    <p:sldId id="362" r:id="rId12"/>
    <p:sldId id="629" r:id="rId13"/>
    <p:sldId id="630" r:id="rId14"/>
    <p:sldId id="627" r:id="rId15"/>
    <p:sldId id="360" r:id="rId16"/>
    <p:sldId id="631" r:id="rId17"/>
    <p:sldId id="628" r:id="rId18"/>
    <p:sldId id="361" r:id="rId19"/>
    <p:sldId id="632" r:id="rId20"/>
    <p:sldId id="363" r:id="rId21"/>
    <p:sldId id="369" r:id="rId22"/>
    <p:sldId id="364" r:id="rId23"/>
    <p:sldId id="368" r:id="rId2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99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55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14/06/2022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14/06/2022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photo.net/photos/pictures/Scotland/000011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organize-to-do-list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9ao86ETaSo&amp;ab_channel=ExpertAcademy" TargetMode="Externa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XA6gfzFA24&amp;ab_channel=MindToolsVideos" TargetMode="Externa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HTE_00.htm" TargetMode="External"/><Relationship Id="rId2" Type="http://schemas.openxmlformats.org/officeDocument/2006/relationships/hyperlink" Target="https://entrepreneurhandbook.co.uk/7-proven-time-management-tips-for-busy-office-managers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blog.hubspot.com/marketing/organize-to-do-li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14/06/2022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8944"/>
          </a:xfrm>
        </p:spPr>
        <p:txBody>
          <a:bodyPr/>
          <a:lstStyle/>
          <a:p>
            <a:r>
              <a:rPr lang="en-US" b="1" dirty="0"/>
              <a:t>In this session: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916" y="2132856"/>
            <a:ext cx="8424168" cy="5472955"/>
          </a:xfrm>
        </p:spPr>
        <p:txBody>
          <a:bodyPr/>
          <a:lstStyle/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1CCD937-3F18-42FF-B2F1-DDD217CB62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640089"/>
              </p:ext>
            </p:extLst>
          </p:nvPr>
        </p:nvGraphicFramePr>
        <p:xfrm>
          <a:off x="395536" y="1124744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89851026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46726777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What is Time Management?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Which activities take time?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Basic time management principles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Daily time management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Review your use of time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Organization and time management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Daily To-do lists</a:t>
                      </a:r>
                    </a:p>
                    <a:p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Weekly to-do lists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Setting “SMART” goals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Aligning with your body clock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Time management review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Time management process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Creating a log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</a:rPr>
                        <a:t>References</a:t>
                      </a:r>
                    </a:p>
                    <a:p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7054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988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Time Management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cs typeface="Times New Roman" pitchFamily="18" charset="0"/>
              </a:rPr>
              <a:t>Allocating time to study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Using that time effectively</a:t>
            </a:r>
          </a:p>
          <a:p>
            <a:pPr eaLnBrk="1" hangingPunct="1"/>
            <a:r>
              <a:rPr lang="en-GB" altLang="en-US" sz="2400" dirty="0">
                <a:cs typeface="Times New Roman" pitchFamily="18" charset="0"/>
              </a:rPr>
              <a:t>Balancing the time requirements of different aspects of your life</a:t>
            </a:r>
            <a:endParaRPr lang="en-US" altLang="en-US" sz="2400" dirty="0">
              <a:cs typeface="Times New Roman" pitchFamily="18" charset="0"/>
            </a:endParaRPr>
          </a:p>
          <a:p>
            <a:pPr eaLnBrk="1" hangingPunct="1"/>
            <a:endParaRPr lang="en-GB" alt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B9FA9C3E-0FFF-431C-9460-FD687D5365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563320"/>
            <a:ext cx="5220072" cy="348004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500887-64C8-4475-8908-08EAC51F85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8000"/>
          </a:blip>
          <a:srcRect l="17347" t="6889" r="18367" b="5868"/>
          <a:stretch/>
        </p:blipFill>
        <p:spPr>
          <a:xfrm rot="767247">
            <a:off x="4830171" y="1964713"/>
            <a:ext cx="3600400" cy="2736304"/>
          </a:xfrm>
          <a:prstGeom prst="rect">
            <a:avLst/>
          </a:prstGeom>
        </p:spPr>
      </p:pic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Which activities take time?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Scheduled sessions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Study (</a:t>
            </a:r>
            <a:r>
              <a:rPr lang="en-GB" altLang="en-US" sz="2200" dirty="0">
                <a:cs typeface="Times New Roman" pitchFamily="18" charset="0"/>
              </a:rPr>
              <a:t>1-3 hours for every hour spent in class)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Family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Sleep (50-60 hours per week)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Eating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Commuting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Recreation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itchFamily="18" charset="0"/>
              </a:rPr>
              <a:t>Other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Basic time management principles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appropriately</a:t>
            </a:r>
            <a:r>
              <a:rPr lang="en-GB" altLang="en-US" sz="2400" dirty="0"/>
              <a:t>, that is, towards the things that are most important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direct your effort </a:t>
            </a:r>
            <a:r>
              <a:rPr lang="en-GB" altLang="en-US" sz="2400" i="1" u="sng" dirty="0"/>
              <a:t>efficiently</a:t>
            </a:r>
            <a:r>
              <a:rPr lang="en-GB" altLang="en-US" sz="2400" dirty="0"/>
              <a:t>, that is, maximise what is achieved by the expenditure of time and energy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should reduce </a:t>
            </a:r>
            <a:r>
              <a:rPr lang="en-GB" altLang="en-US" sz="2400" i="1" u="sng" dirty="0"/>
              <a:t>time wastage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                  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i="1" dirty="0"/>
              <a:t>      </a:t>
            </a:r>
            <a:r>
              <a:rPr lang="en-GB" altLang="en-US" sz="1600" i="1" dirty="0"/>
              <a:t>(Cameron, 2002)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Activity 1:  Review your use of time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069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use time efficiently?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How do I waste time?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What or who distracts me from study?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need to plan out my time:  for the year?  The term?  The week?  The day?  Each piece of work?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waste time getting started?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make the most of spare moments?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200" dirty="0"/>
              <a:t>Do I find time passes and I don’t know what has happened?</a:t>
            </a:r>
          </a:p>
          <a:p>
            <a:pPr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/>
              <a:t>For each question answer honestly and consider if you need /want to make improvements and what they might be.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/>
              <a:t>(Cottrell, 2003)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Daily time management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List what you need to do within a certain time span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Prioritise all these activities (high, medium and low)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Estimate time requirements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Add in lunch and other ongoing activities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time for planning and problem solving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Allow for delays and interruptions!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Draw up action logs or “trackers”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r>
              <a:rPr lang="en-GB" altLang="en-US" sz="2400" dirty="0">
                <a:cs typeface="Times New Roman" pitchFamily="18" charset="0"/>
              </a:rPr>
              <a:t>Review, </a:t>
            </a:r>
            <a:r>
              <a:rPr lang="en-GB" altLang="en-US" sz="2400" dirty="0" err="1">
                <a:cs typeface="Times New Roman" pitchFamily="18" charset="0"/>
              </a:rPr>
              <a:t>replan</a:t>
            </a:r>
            <a:r>
              <a:rPr lang="en-GB" altLang="en-US" sz="2400" dirty="0">
                <a:cs typeface="Times New Roman" pitchFamily="18" charset="0"/>
              </a:rPr>
              <a:t> etc.  and manage this list</a:t>
            </a: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Organisation and time management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424862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/>
              <a:t>Being organised as a tool in effective time management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Diaries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Action logs – work plans/ trackers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Lists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Tidy workspace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Organised paperwork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Filing systems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 dirty="0"/>
              <a:t>What methods / tools do you use to organise your time?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599105" y="559615"/>
            <a:ext cx="8229600" cy="93980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Your natural body clock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  <p:pic>
        <p:nvPicPr>
          <p:cNvPr id="29699" name="Picture 4" descr="Sunrise in Glasgow on a sombre 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1295400"/>
            <a:ext cx="1949450" cy="234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0" name="Picture 5" descr="Sunset in Glasgow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513" y="1301750"/>
            <a:ext cx="1941512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701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813" y="1930400"/>
            <a:ext cx="4106862" cy="188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2" name="Rectangle 8"/>
          <p:cNvSpPr>
            <a:spLocks noChangeArrowheads="1"/>
          </p:cNvSpPr>
          <p:nvPr/>
        </p:nvSpPr>
        <p:spPr bwMode="auto">
          <a:xfrm>
            <a:off x="457200" y="4067948"/>
            <a:ext cx="8229599" cy="1474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the course of the day there are peak times for your performance.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During this time, high importance tasks.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de-DE" altLang="en-US" sz="1800" b="0" dirty="0">
              <a:latin typeface="+mj-lt"/>
              <a:cs typeface="Arial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de-DE" altLang="en-US" sz="1800" b="0" dirty="0">
                <a:latin typeface="+mj-lt"/>
                <a:cs typeface="Arial" pitchFamily="34" charset="0"/>
              </a:rPr>
              <a:t>You know what works best for you. Don‘t force yourself to work against your natural instincts</a:t>
            </a:r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Tools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To-Do Lists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The Eisenhower Method/Matrix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SMART goals</a:t>
            </a:r>
          </a:p>
          <a:p>
            <a:pPr marL="660400" indent="-660400"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itchFamily="18" charset="0"/>
              </a:rPr>
              <a:t>and many more!</a:t>
            </a:r>
          </a:p>
          <a:p>
            <a:pPr marL="660400" indent="-660400" eaLnBrk="1" hangingPunct="1">
              <a:lnSpc>
                <a:spcPct val="90000"/>
              </a:lnSpc>
            </a:pPr>
            <a:endParaRPr lang="en-US" altLang="en-US" sz="2400" dirty="0">
              <a:cs typeface="Times New Roman" pitchFamily="18" charset="0"/>
            </a:endParaRPr>
          </a:p>
          <a:p>
            <a:pPr marL="660400" indent="-660400"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94368323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To-Do List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F6EB0C3-14E3-44CE-A8BF-2231DD757F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81" y="1340768"/>
            <a:ext cx="8229600" cy="340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23455D-A1CF-4E77-8C32-DC3069938238}"/>
              </a:ext>
            </a:extLst>
          </p:cNvPr>
          <p:cNvSpPr txBox="1"/>
          <p:nvPr/>
        </p:nvSpPr>
        <p:spPr>
          <a:xfrm>
            <a:off x="457200" y="4869160"/>
            <a:ext cx="8147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Image source: </a:t>
            </a:r>
            <a:r>
              <a:rPr lang="en-US" sz="1200" dirty="0">
                <a:hlinkClick r:id="rId3"/>
              </a:rPr>
              <a:t>https://blog.hubspot.com/marketing/organize-to-do-list</a:t>
            </a:r>
            <a:r>
              <a:rPr lang="en-US" sz="1200" dirty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15957228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de-DE" altLang="en-US" sz="3600" b="1" dirty="0"/>
              <a:t>To Do lists - Daily</a:t>
            </a:r>
          </a:p>
        </p:txBody>
      </p:sp>
      <p:graphicFrame>
        <p:nvGraphicFramePr>
          <p:cNvPr id="69734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3911898"/>
              </p:ext>
            </p:extLst>
          </p:nvPr>
        </p:nvGraphicFramePr>
        <p:xfrm>
          <a:off x="377633" y="908720"/>
          <a:ext cx="8369300" cy="4726056"/>
        </p:xfrm>
        <a:graphic>
          <a:graphicData uri="http://schemas.openxmlformats.org/drawingml/2006/table">
            <a:tbl>
              <a:tblPr/>
              <a:tblGrid>
                <a:gridCol w="1619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84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98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702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059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 Required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Priority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Time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Activity</a:t>
                      </a: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8:00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9:00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10:00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11:00 AM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1:00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2:00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3:00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4:00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5:00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6:00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5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ahoma" pitchFamily="34" charset="0"/>
                        </a:rPr>
                        <a:t>7:00 PM</a:t>
                      </a:r>
                    </a:p>
                  </a:txBody>
                  <a:tcPr marL="36000" marR="36000" marT="35982" marB="3598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36000" marR="36000" marT="35982" marB="3598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-99392"/>
            <a:ext cx="8229600" cy="738336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To Do lists - Weekly</a:t>
            </a:r>
          </a:p>
        </p:txBody>
      </p:sp>
      <p:graphicFrame>
        <p:nvGraphicFramePr>
          <p:cNvPr id="70041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647436"/>
              </p:ext>
            </p:extLst>
          </p:nvPr>
        </p:nvGraphicFramePr>
        <p:xfrm>
          <a:off x="426612" y="548681"/>
          <a:ext cx="8391524" cy="5058529"/>
        </p:xfrm>
        <a:graphic>
          <a:graphicData uri="http://schemas.openxmlformats.org/drawingml/2006/table">
            <a:tbl>
              <a:tblPr/>
              <a:tblGrid>
                <a:gridCol w="759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4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400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0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60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2000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942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6176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75078"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Wednesday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Thursday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Friday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68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Activity</a:t>
                      </a: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782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67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44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11:00 AM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262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37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471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r>
                        <a:rPr kumimoji="0" lang="en-GB" sz="11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7:00 PM</a:t>
                      </a:r>
                    </a:p>
                  </a:txBody>
                  <a:tcPr marL="35996" marR="35996" marT="36002" marB="36002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90000"/>
                        <a:buFont typeface="Monotype Sorts" pitchFamily="2" charset="2"/>
                        <a:buNone/>
                        <a:tabLst/>
                      </a:pPr>
                      <a:endParaRPr kumimoji="0" lang="en-US" sz="1100" b="1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5996" marR="35996" marT="36002" marB="360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Eisenhower Matrix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Watch this video ‘</a:t>
            </a:r>
            <a:r>
              <a:rPr lang="en-US" sz="2800" dirty="0"/>
              <a:t>Setting Priorities with Eisenhower Matrix’ </a:t>
            </a:r>
          </a:p>
          <a:p>
            <a:r>
              <a:rPr lang="en-GB" sz="2800" dirty="0">
                <a:hlinkClick r:id="rId2"/>
              </a:rPr>
              <a:t>https://www.youtube.com/watch?v=49ao86ETaSo&amp;ab_channel=ExpertAcademy</a:t>
            </a:r>
            <a:r>
              <a:rPr lang="en-GB" sz="2800" dirty="0"/>
              <a:t> (5 mins) </a:t>
            </a:r>
          </a:p>
        </p:txBody>
      </p:sp>
    </p:spTree>
    <p:extLst>
      <p:ext uri="{BB962C8B-B14F-4D97-AF65-F5344CB8AC3E}">
        <p14:creationId xmlns:p14="http://schemas.microsoft.com/office/powerpoint/2010/main" val="2652771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US" altLang="en-US" b="1" dirty="0"/>
              <a:t>How to Set SMART Goals</a:t>
            </a:r>
            <a:endParaRPr lang="en-GB" altLang="en-US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Watch this video from MindTools: </a:t>
            </a:r>
            <a:endParaRPr lang="en-GB" sz="2800" dirty="0">
              <a:hlinkClick r:id="rId2"/>
            </a:endParaRPr>
          </a:p>
          <a:p>
            <a:r>
              <a:rPr lang="en-GB" sz="2800" dirty="0">
                <a:hlinkClick r:id="rId2"/>
              </a:rPr>
              <a:t>https://www.youtube.com/watch?v=OXA6gfzFA24&amp;ab_channel=MindToolsVideos</a:t>
            </a:r>
            <a:r>
              <a:rPr lang="en-GB" sz="2800" dirty="0"/>
              <a:t> (2:45) </a:t>
            </a:r>
          </a:p>
        </p:txBody>
      </p:sp>
    </p:spTree>
    <p:extLst>
      <p:ext uri="{BB962C8B-B14F-4D97-AF65-F5344CB8AC3E}">
        <p14:creationId xmlns:p14="http://schemas.microsoft.com/office/powerpoint/2010/main" val="4084531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979613" y="1470025"/>
            <a:ext cx="5224462" cy="3962400"/>
            <a:chOff x="1872" y="1176"/>
            <a:chExt cx="2548" cy="2496"/>
          </a:xfrm>
        </p:grpSpPr>
        <p:sp>
          <p:nvSpPr>
            <p:cNvPr id="28676" name="Rectangle 3"/>
            <p:cNvSpPr>
              <a:spLocks noChangeArrowheads="1"/>
            </p:cNvSpPr>
            <p:nvPr/>
          </p:nvSpPr>
          <p:spPr bwMode="auto">
            <a:xfrm>
              <a:off x="1872" y="1176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 dirty="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</a:t>
              </a:r>
            </a:p>
          </p:txBody>
        </p:sp>
        <p:sp>
          <p:nvSpPr>
            <p:cNvPr id="28677" name="Text Box 4"/>
            <p:cNvSpPr txBox="1">
              <a:spLocks noChangeArrowheads="1"/>
            </p:cNvSpPr>
            <p:nvPr/>
          </p:nvSpPr>
          <p:spPr bwMode="auto">
            <a:xfrm>
              <a:off x="2600" y="1176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Specific</a:t>
              </a:r>
            </a:p>
          </p:txBody>
        </p:sp>
        <p:sp>
          <p:nvSpPr>
            <p:cNvPr id="28678" name="Rectangle 5"/>
            <p:cNvSpPr>
              <a:spLocks noChangeArrowheads="1"/>
            </p:cNvSpPr>
            <p:nvPr/>
          </p:nvSpPr>
          <p:spPr bwMode="auto">
            <a:xfrm>
              <a:off x="1872" y="1704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</a:t>
              </a:r>
            </a:p>
          </p:txBody>
        </p:sp>
        <p:sp>
          <p:nvSpPr>
            <p:cNvPr id="28679" name="Text Box 6"/>
            <p:cNvSpPr txBox="1">
              <a:spLocks noChangeArrowheads="1"/>
            </p:cNvSpPr>
            <p:nvPr/>
          </p:nvSpPr>
          <p:spPr bwMode="auto">
            <a:xfrm>
              <a:off x="2600" y="1704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Measurable</a:t>
              </a:r>
            </a:p>
          </p:txBody>
        </p:sp>
        <p:sp>
          <p:nvSpPr>
            <p:cNvPr id="28680" name="Rectangle 7"/>
            <p:cNvSpPr>
              <a:spLocks noChangeArrowheads="1"/>
            </p:cNvSpPr>
            <p:nvPr/>
          </p:nvSpPr>
          <p:spPr bwMode="auto">
            <a:xfrm>
              <a:off x="1872" y="2232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</a:t>
              </a:r>
            </a:p>
          </p:txBody>
        </p:sp>
        <p:sp>
          <p:nvSpPr>
            <p:cNvPr id="28681" name="Text Box 8"/>
            <p:cNvSpPr txBox="1">
              <a:spLocks noChangeArrowheads="1"/>
            </p:cNvSpPr>
            <p:nvPr/>
          </p:nvSpPr>
          <p:spPr bwMode="auto">
            <a:xfrm>
              <a:off x="2600" y="2232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Achievable</a:t>
              </a:r>
            </a:p>
          </p:txBody>
        </p:sp>
        <p:sp>
          <p:nvSpPr>
            <p:cNvPr id="28682" name="Rectangle 9"/>
            <p:cNvSpPr>
              <a:spLocks noChangeArrowheads="1"/>
            </p:cNvSpPr>
            <p:nvPr/>
          </p:nvSpPr>
          <p:spPr bwMode="auto">
            <a:xfrm>
              <a:off x="1872" y="2760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</a:t>
              </a:r>
            </a:p>
          </p:txBody>
        </p:sp>
        <p:sp>
          <p:nvSpPr>
            <p:cNvPr id="28683" name="Text Box 10"/>
            <p:cNvSpPr txBox="1">
              <a:spLocks noChangeArrowheads="1"/>
            </p:cNvSpPr>
            <p:nvPr/>
          </p:nvSpPr>
          <p:spPr bwMode="auto">
            <a:xfrm>
              <a:off x="2600" y="2760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Realistic</a:t>
              </a:r>
            </a:p>
          </p:txBody>
        </p:sp>
        <p:sp>
          <p:nvSpPr>
            <p:cNvPr id="28684" name="Rectangle 11"/>
            <p:cNvSpPr>
              <a:spLocks noChangeArrowheads="1"/>
            </p:cNvSpPr>
            <p:nvPr/>
          </p:nvSpPr>
          <p:spPr bwMode="auto">
            <a:xfrm>
              <a:off x="1872" y="3288"/>
              <a:ext cx="468" cy="38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</a:t>
              </a:r>
            </a:p>
          </p:txBody>
        </p:sp>
        <p:sp>
          <p:nvSpPr>
            <p:cNvPr id="28685" name="Text Box 12"/>
            <p:cNvSpPr txBox="1">
              <a:spLocks noChangeArrowheads="1"/>
            </p:cNvSpPr>
            <p:nvPr/>
          </p:nvSpPr>
          <p:spPr bwMode="auto">
            <a:xfrm>
              <a:off x="2600" y="3288"/>
              <a:ext cx="1820" cy="371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>
              <a:lvl1pPr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sz="20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1pPr>
              <a:lvl2pPr marL="742950" indent="-28575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1"/>
                </a:buClr>
                <a:buFont typeface="Wingdings" pitchFamily="2" charset="2"/>
                <a:buChar char="n"/>
                <a:defRPr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2pPr>
              <a:lvl3pPr marL="11430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  <a:buChar char="n"/>
                <a:defRPr sz="16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3pPr>
              <a:lvl4pPr marL="1600200" indent="-228600" eaLnBrk="0" hangingPunct="0">
                <a:lnSpc>
                  <a:spcPct val="120000"/>
                </a:lnSpc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n"/>
                <a:defRPr sz="1400" b="1"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>
                  <a:solidFill>
                    <a:schemeClr val="tx1"/>
                  </a:solidFill>
                  <a:latin typeface="Arial" pitchFamily="34" charset="0"/>
                  <a:ea typeface="华文细黑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sz="3200">
                  <a:solidFill>
                    <a:srgbClr val="000000"/>
                  </a:solidFill>
                  <a:latin typeface="Tahoma" pitchFamily="34" charset="0"/>
                  <a:cs typeface="Arial" pitchFamily="34" charset="0"/>
                </a:rPr>
                <a:t>Time-Related</a:t>
              </a:r>
            </a:p>
          </p:txBody>
        </p:sp>
      </p:grpSp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b="1" dirty="0"/>
              <a:t>Setting SMART Goals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13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/>
          <a:lstStyle/>
          <a:p>
            <a:pPr eaLnBrk="1" hangingPunct="1"/>
            <a:r>
              <a:rPr lang="en-GB" altLang="en-US" sz="4000" b="1" dirty="0"/>
              <a:t>Activity 2:  setting goals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3F210-377F-4C3B-AC52-F0F82A7ADE3C}"/>
              </a:ext>
            </a:extLst>
          </p:cNvPr>
          <p:cNvSpPr txBox="1"/>
          <p:nvPr/>
        </p:nvSpPr>
        <p:spPr>
          <a:xfrm>
            <a:off x="611560" y="1844824"/>
            <a:ext cx="81369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Write down which goal you want to achieve: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month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within 1 year </a:t>
            </a:r>
          </a:p>
        </p:txBody>
      </p:sp>
    </p:spTree>
    <p:extLst>
      <p:ext uri="{BB962C8B-B14F-4D97-AF65-F5344CB8AC3E}">
        <p14:creationId xmlns:p14="http://schemas.microsoft.com/office/powerpoint/2010/main" val="2461122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Activity 3:  Time management review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Think back over the past two days and make a list of how you spent your time</a:t>
            </a:r>
          </a:p>
          <a:p>
            <a:pPr eaLnBrk="1" hangingPunct="1"/>
            <a:r>
              <a:rPr lang="en-GB" altLang="en-US" sz="2800" dirty="0"/>
              <a:t>Add it up – how much time did you spend on each activity</a:t>
            </a:r>
          </a:p>
          <a:p>
            <a:pPr eaLnBrk="1" hangingPunct="1"/>
            <a:r>
              <a:rPr lang="en-GB" altLang="en-US" sz="2800" dirty="0"/>
              <a:t>Review your priorities</a:t>
            </a:r>
          </a:p>
          <a:p>
            <a:pPr eaLnBrk="1" hangingPunct="1"/>
            <a:r>
              <a:rPr lang="en-GB" altLang="en-US" sz="2800" dirty="0"/>
              <a:t>Review your use of time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571500" y="1222375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1. List activities</a:t>
            </a:r>
          </a:p>
          <a:p>
            <a:pPr>
              <a:defRPr/>
            </a:pPr>
            <a:r>
              <a:rPr lang="de-DE" altLang="en-US" sz="1600" dirty="0">
                <a:latin typeface="+mn-lt"/>
              </a:rPr>
              <a:t>Tasks, meetings, daily routines,things you did not do yesterday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82612"/>
          </a:xfrm>
        </p:spPr>
        <p:txBody>
          <a:bodyPr/>
          <a:lstStyle/>
          <a:p>
            <a:pPr eaLnBrk="1" hangingPunct="1"/>
            <a:r>
              <a:rPr lang="de-DE" altLang="en-US" sz="2400" b="1" dirty="0"/>
              <a:t>Time management process: To-Do lists, Prioritisation and Reviewing Progress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571500" y="2343150"/>
            <a:ext cx="7467600" cy="6635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2. Time required for each activity</a:t>
            </a:r>
            <a:endParaRPr lang="de-DE" altLang="en-US" sz="1600" dirty="0">
              <a:latin typeface="+mn-lt"/>
            </a:endParaRPr>
          </a:p>
          <a:p>
            <a:pPr>
              <a:defRPr/>
            </a:pPr>
            <a:r>
              <a:rPr lang="de-DE" altLang="en-US" sz="1600" dirty="0">
                <a:latin typeface="+mn-lt"/>
              </a:rPr>
              <a:t>Estimate if needed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571500" y="3425825"/>
            <a:ext cx="7467600" cy="601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dirty="0">
                <a:latin typeface="+mn-lt"/>
              </a:rPr>
              <a:t>3. Reserve time for interruptions 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Remember the 70-30 rule, only plan 70% of your day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571500" y="4419600"/>
            <a:ext cx="7467600" cy="63182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4. Set priorities – </a:t>
            </a:r>
            <a:r>
              <a:rPr lang="de-DE" altLang="en-US" sz="2000" dirty="0">
                <a:solidFill>
                  <a:schemeClr val="bg2">
                    <a:lumMod val="25000"/>
                  </a:schemeClr>
                </a:solidFill>
                <a:latin typeface="+mn-lt"/>
              </a:rPr>
              <a:t>Eisenhower Method</a:t>
            </a:r>
            <a:endParaRPr lang="de-DE" altLang="en-US" sz="1600" dirty="0">
              <a:solidFill>
                <a:schemeClr val="bg2">
                  <a:lumMod val="25000"/>
                </a:schemeClr>
              </a:solidFill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What has to be done today? Sort out the important from the urgent</a:t>
            </a:r>
            <a:endParaRPr lang="de-DE" altLang="en-US" sz="1600" dirty="0">
              <a:latin typeface="+mn-lt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571500" y="5502275"/>
            <a:ext cx="7467600" cy="844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  <a:cs typeface="Arial" pitchFamily="34" charset="0"/>
              </a:defRPr>
            </a:lvl9pPr>
          </a:lstStyle>
          <a:p>
            <a:pPr>
              <a:defRPr/>
            </a:pPr>
            <a:r>
              <a:rPr lang="de-DE" altLang="en-US" sz="2000" dirty="0">
                <a:latin typeface="+mn-lt"/>
              </a:rPr>
              <a:t>5. Monitor your results</a:t>
            </a:r>
            <a:endParaRPr lang="de-DE" altLang="en-US" sz="1400" dirty="0">
              <a:latin typeface="+mn-lt"/>
            </a:endParaRPr>
          </a:p>
          <a:p>
            <a:pPr>
              <a:defRPr/>
            </a:pPr>
            <a:r>
              <a:rPr lang="de-DE" altLang="en-US" sz="1400" dirty="0">
                <a:latin typeface="+mn-lt"/>
              </a:rPr>
              <a:t>Cross off your tasks as you do them (gives you a sense of success!), if you have not achieved your plan, assess why not and replan for the following day.</a:t>
            </a:r>
          </a:p>
        </p:txBody>
      </p:sp>
      <p:sp>
        <p:nvSpPr>
          <p:cNvPr id="25608" name="AutoShape 8"/>
          <p:cNvSpPr>
            <a:spLocks noChangeArrowheads="1"/>
          </p:cNvSpPr>
          <p:nvPr/>
        </p:nvSpPr>
        <p:spPr bwMode="auto">
          <a:xfrm>
            <a:off x="3924300" y="1974850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09" name="AutoShape 9"/>
          <p:cNvSpPr>
            <a:spLocks noChangeArrowheads="1"/>
          </p:cNvSpPr>
          <p:nvPr/>
        </p:nvSpPr>
        <p:spPr bwMode="auto">
          <a:xfrm>
            <a:off x="3924300" y="306387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3924300" y="40735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  <p:sp>
        <p:nvSpPr>
          <p:cNvPr id="25611" name="AutoShape 11"/>
          <p:cNvSpPr>
            <a:spLocks noChangeArrowheads="1"/>
          </p:cNvSpPr>
          <p:nvPr/>
        </p:nvSpPr>
        <p:spPr bwMode="auto">
          <a:xfrm>
            <a:off x="3924300" y="5114925"/>
            <a:ext cx="457200" cy="3048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36000" tIns="36000" rIns="36000" bIns="36000" anchor="ctr"/>
          <a:lstStyle>
            <a:lvl1pPr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sz="20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lnSpc>
                <a:spcPct val="120000"/>
              </a:lnSpc>
              <a:spcBef>
                <a:spcPct val="20000"/>
              </a:spcBef>
              <a:buClr>
                <a:schemeClr val="accent1"/>
              </a:buClr>
              <a:buFont typeface="Wingdings" pitchFamily="2" charset="2"/>
              <a:buChar char="n"/>
              <a:defRPr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  <a:defRPr sz="16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lnSpc>
                <a:spcPct val="120000"/>
              </a:lnSpc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n"/>
              <a:defRPr sz="1400" b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latin typeface="Garamond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389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nimBg="1"/>
      <p:bldP spid="29700" grpId="0" animBg="1"/>
      <p:bldP spid="29701" grpId="0" animBg="1"/>
      <p:bldP spid="29702" grpId="0" animBg="1"/>
      <p:bldP spid="29703" grpId="0" animBg="1"/>
      <p:bldP spid="25608" grpId="0" animBg="1"/>
      <p:bldP spid="25609" grpId="0" animBg="1"/>
      <p:bldP spid="25610" grpId="0" animBg="1"/>
      <p:bldP spid="256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Activity 4:  Creating a time log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8176" y="134076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Now draw up a study timetable for a week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Fit your study activities in with your other responsibilities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GB" altLang="en-US" sz="2400" dirty="0"/>
              <a:t>Create efficiency by considering</a:t>
            </a:r>
          </a:p>
          <a:p>
            <a:pPr lvl="2" eaLnBrk="1" hangingPunct="1"/>
            <a:r>
              <a:rPr lang="en-GB" altLang="en-US" sz="2000" dirty="0"/>
              <a:t>Your body clock</a:t>
            </a:r>
          </a:p>
          <a:p>
            <a:pPr lvl="2" eaLnBrk="1" hangingPunct="1"/>
            <a:r>
              <a:rPr lang="en-GB" altLang="en-US" sz="2000" dirty="0"/>
              <a:t>Geography</a:t>
            </a:r>
          </a:p>
          <a:p>
            <a:pPr lvl="2" eaLnBrk="1" hangingPunct="1"/>
            <a:r>
              <a:rPr lang="en-GB" altLang="en-US" sz="2000" dirty="0"/>
              <a:t>Appropriate multi-tasking</a:t>
            </a:r>
          </a:p>
          <a:p>
            <a:pPr lvl="2" eaLnBrk="1" hangingPunct="1"/>
            <a:r>
              <a:rPr lang="en-GB" altLang="en-US" sz="2000" dirty="0"/>
              <a:t>Appropriate delegating</a:t>
            </a:r>
          </a:p>
          <a:p>
            <a:pPr lvl="2" eaLnBrk="1" hangingPunct="1"/>
            <a:r>
              <a:rPr lang="en-GB" altLang="en-US" sz="2000" dirty="0"/>
              <a:t>Life hacks</a:t>
            </a:r>
          </a:p>
          <a:p>
            <a:pPr eaLnBrk="1" hangingPunct="1"/>
            <a:r>
              <a:rPr lang="en-GB" altLang="en-US" sz="2800" dirty="0"/>
              <a:t>Compare with your partner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Useful sources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r>
              <a:rPr lang="en-US" altLang="en-US" sz="2000" dirty="0"/>
              <a:t>Entrepreneur Handbook (2019) ‘7 proven time management tips for busy managers’. </a:t>
            </a:r>
            <a:r>
              <a:rPr lang="en-GB" sz="2000" dirty="0">
                <a:hlinkClick r:id="rId2"/>
              </a:rPr>
              <a:t>https://entrepreneurhandbook.co.uk/7-proven-time-management-tips-for-busy-office-managers/</a:t>
            </a:r>
            <a:endParaRPr lang="en-GB" sz="2000" dirty="0"/>
          </a:p>
          <a:p>
            <a:r>
              <a:rPr lang="en-US" sz="2000" dirty="0"/>
              <a:t>Mindtools (2019) ‘What Is Time Management?’ </a:t>
            </a:r>
            <a:r>
              <a:rPr lang="en-GB" sz="2000" dirty="0">
                <a:hlinkClick r:id="rId3"/>
              </a:rPr>
              <a:t>https://www.mindtools.com/pages/article/newHTE_00.htm</a:t>
            </a:r>
            <a:endParaRPr lang="en-GB" sz="2000" dirty="0"/>
          </a:p>
          <a:p>
            <a:r>
              <a:rPr lang="en-US" altLang="en-US" sz="2000" dirty="0" err="1"/>
              <a:t>Zantal</a:t>
            </a:r>
            <a:r>
              <a:rPr lang="en-US" altLang="en-US" sz="2000" dirty="0"/>
              <a:t>-Wiener, A. (2016).  ‘How to Make the Most of Your To-Do List: 7 Styles to Try’. Available at: </a:t>
            </a:r>
            <a:r>
              <a:rPr lang="en-US" altLang="en-US" sz="2000" dirty="0">
                <a:hlinkClick r:id="rId4"/>
              </a:rPr>
              <a:t>https://blog.hubspot.com/marketing/organize-to-do-list</a:t>
            </a:r>
            <a:r>
              <a:rPr lang="en-US" altLang="en-US" sz="2000" dirty="0"/>
              <a:t> </a:t>
            </a:r>
          </a:p>
          <a:p>
            <a:r>
              <a:rPr lang="en-US" sz="2000"/>
              <a:t>and </a:t>
            </a:r>
            <a:r>
              <a:rPr lang="en-US" sz="2000" dirty="0"/>
              <a:t>more on Moodle </a:t>
            </a:r>
          </a:p>
          <a:p>
            <a:endParaRPr lang="en-US" altLang="en-US" sz="20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5148</TotalTime>
  <Words>1052</Words>
  <Application>Microsoft Office PowerPoint</Application>
  <PresentationFormat>On-screen Show (4:3)</PresentationFormat>
  <Paragraphs>242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Monotype Sorts</vt:lpstr>
      <vt:lpstr>Myriad Pro</vt:lpstr>
      <vt:lpstr>Arial</vt:lpstr>
      <vt:lpstr>Calibri</vt:lpstr>
      <vt:lpstr>Garamond</vt:lpstr>
      <vt:lpstr>Tahoma</vt:lpstr>
      <vt:lpstr>Wingdings</vt:lpstr>
      <vt:lpstr>1_20140311PresentationUWTSDTemplate</vt:lpstr>
      <vt:lpstr>20140311PresentationUWTSDTemplate</vt:lpstr>
      <vt:lpstr>2_20140311PresentationUWTSDTemplate</vt:lpstr>
      <vt:lpstr> BMSW4001 Academic and Employability Skills (ACE)  </vt:lpstr>
      <vt:lpstr>In this session:</vt:lpstr>
      <vt:lpstr>Time Management</vt:lpstr>
      <vt:lpstr>Which activities take time?</vt:lpstr>
      <vt:lpstr>Basic time management principles</vt:lpstr>
      <vt:lpstr>Activity 1:  Review your use of time</vt:lpstr>
      <vt:lpstr>Daily time management</vt:lpstr>
      <vt:lpstr>Organisation and time management</vt:lpstr>
      <vt:lpstr>Your natural body clock </vt:lpstr>
      <vt:lpstr>Tools </vt:lpstr>
      <vt:lpstr>To-Do List</vt:lpstr>
      <vt:lpstr>To Do lists - Daily</vt:lpstr>
      <vt:lpstr>To Do lists - Weekly</vt:lpstr>
      <vt:lpstr>Eisenhower Matrix</vt:lpstr>
      <vt:lpstr>How to Set SMART Goals</vt:lpstr>
      <vt:lpstr>Setting SMART Goals</vt:lpstr>
      <vt:lpstr>Activity 2:  setting goals</vt:lpstr>
      <vt:lpstr>Activity 3:  Time management review</vt:lpstr>
      <vt:lpstr>Time management process: To-Do lists, Prioritisation and Reviewing Progress</vt:lpstr>
      <vt:lpstr>Activity 4:  Creating a time log</vt:lpstr>
      <vt:lpstr>Useful sources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369</cp:revision>
  <dcterms:created xsi:type="dcterms:W3CDTF">2012-10-20T16:04:33Z</dcterms:created>
  <dcterms:modified xsi:type="dcterms:W3CDTF">2022-06-14T11:16:32Z</dcterms:modified>
</cp:coreProperties>
</file>