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29"/>
  </p:notesMasterIdLst>
  <p:sldIdLst>
    <p:sldId id="261"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2" r:id="rId24"/>
    <p:sldId id="283" r:id="rId25"/>
    <p:sldId id="284" r:id="rId26"/>
    <p:sldId id="285" r:id="rId27"/>
    <p:sldId id="287"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50" d="100"/>
          <a:sy n="50" d="100"/>
        </p:scale>
        <p:origin x="2856" y="14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501A47-679E-4F27-B0EE-61E36D088228}"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84BD791-3B45-4AC7-9B41-28D282961CF6}">
      <dgm:prSet custT="1"/>
      <dgm:spPr/>
      <dgm:t>
        <a:bodyPr/>
        <a:lstStyle/>
        <a:p>
          <a:pPr>
            <a:lnSpc>
              <a:spcPct val="100000"/>
            </a:lnSpc>
          </a:pPr>
          <a:r>
            <a:rPr lang="en-US" sz="2000" b="1" dirty="0"/>
            <a:t>BI is an umbrella term that combines architectures, tools, databases, analytical tools, applications, and methodologies.</a:t>
          </a:r>
        </a:p>
      </dgm:t>
    </dgm:pt>
    <dgm:pt modelId="{FEFC0C99-42B5-4550-BCC1-1EAC8E9F7BA6}" type="parTrans" cxnId="{65DD86CA-8611-44B5-8B0F-ACCF2813EDEC}">
      <dgm:prSet/>
      <dgm:spPr/>
      <dgm:t>
        <a:bodyPr/>
        <a:lstStyle/>
        <a:p>
          <a:endParaRPr lang="en-US"/>
        </a:p>
      </dgm:t>
    </dgm:pt>
    <dgm:pt modelId="{12F3A8AE-FD5D-4FEC-933F-49E030A1A7AF}" type="sibTrans" cxnId="{65DD86CA-8611-44B5-8B0F-ACCF2813EDEC}">
      <dgm:prSet/>
      <dgm:spPr/>
      <dgm:t>
        <a:bodyPr/>
        <a:lstStyle/>
        <a:p>
          <a:pPr>
            <a:lnSpc>
              <a:spcPct val="100000"/>
            </a:lnSpc>
          </a:pPr>
          <a:endParaRPr lang="en-US"/>
        </a:p>
      </dgm:t>
    </dgm:pt>
    <dgm:pt modelId="{CBDCCFE9-8F3F-4045-A5D0-176BDFC06D72}">
      <dgm:prSet custT="1"/>
      <dgm:spPr/>
      <dgm:t>
        <a:bodyPr/>
        <a:lstStyle/>
        <a:p>
          <a:pPr>
            <a:lnSpc>
              <a:spcPct val="100000"/>
            </a:lnSpc>
          </a:pPr>
          <a:r>
            <a:rPr lang="en-US" sz="2000" b="1" dirty="0"/>
            <a:t>BI is a content-free expression, so it means different things to different people.</a:t>
          </a:r>
        </a:p>
      </dgm:t>
    </dgm:pt>
    <dgm:pt modelId="{88BB6155-479D-4300-A7C5-D014F63E59E6}" type="parTrans" cxnId="{8797D76B-C2D8-4169-A907-5C0AADDFE133}">
      <dgm:prSet/>
      <dgm:spPr/>
      <dgm:t>
        <a:bodyPr/>
        <a:lstStyle/>
        <a:p>
          <a:endParaRPr lang="en-US"/>
        </a:p>
      </dgm:t>
    </dgm:pt>
    <dgm:pt modelId="{2567E10A-1B94-478B-A1B9-6C7D202150EA}" type="sibTrans" cxnId="{8797D76B-C2D8-4169-A907-5C0AADDFE133}">
      <dgm:prSet/>
      <dgm:spPr/>
      <dgm:t>
        <a:bodyPr/>
        <a:lstStyle/>
        <a:p>
          <a:pPr>
            <a:lnSpc>
              <a:spcPct val="100000"/>
            </a:lnSpc>
          </a:pPr>
          <a:endParaRPr lang="en-US"/>
        </a:p>
      </dgm:t>
    </dgm:pt>
    <dgm:pt modelId="{2C653188-74C0-405D-955A-17E58A3A5C70}">
      <dgm:prSet custT="1"/>
      <dgm:spPr/>
      <dgm:t>
        <a:bodyPr/>
        <a:lstStyle/>
        <a:p>
          <a:pPr>
            <a:lnSpc>
              <a:spcPct val="100000"/>
            </a:lnSpc>
          </a:pPr>
          <a:r>
            <a:rPr lang="en-US" sz="2000" b="1" dirty="0"/>
            <a:t>BI's major objective </a:t>
          </a:r>
          <a:r>
            <a:rPr lang="en-US" sz="2000" b="1" i="1" dirty="0"/>
            <a:t>is to enable easy access to data (and models) to provide business managers with the ability to conduct analysis</a:t>
          </a:r>
          <a:r>
            <a:rPr lang="en-US" sz="2000" b="1" dirty="0"/>
            <a:t>.</a:t>
          </a:r>
        </a:p>
      </dgm:t>
    </dgm:pt>
    <dgm:pt modelId="{9D509431-83C5-4524-8DA7-ED49152132D1}" type="parTrans" cxnId="{4972415A-EC9D-418C-8BAE-3D85FF539137}">
      <dgm:prSet/>
      <dgm:spPr/>
      <dgm:t>
        <a:bodyPr/>
        <a:lstStyle/>
        <a:p>
          <a:endParaRPr lang="en-US"/>
        </a:p>
      </dgm:t>
    </dgm:pt>
    <dgm:pt modelId="{EF71A560-7F95-4B68-B5CC-F1ED0EF3BE7E}" type="sibTrans" cxnId="{4972415A-EC9D-418C-8BAE-3D85FF539137}">
      <dgm:prSet/>
      <dgm:spPr/>
      <dgm:t>
        <a:bodyPr/>
        <a:lstStyle/>
        <a:p>
          <a:pPr>
            <a:lnSpc>
              <a:spcPct val="100000"/>
            </a:lnSpc>
          </a:pPr>
          <a:endParaRPr lang="en-US"/>
        </a:p>
      </dgm:t>
    </dgm:pt>
    <dgm:pt modelId="{157EA290-8E75-430A-9266-B7CA0454269A}">
      <dgm:prSet custT="1"/>
      <dgm:spPr/>
      <dgm:t>
        <a:bodyPr/>
        <a:lstStyle/>
        <a:p>
          <a:pPr>
            <a:lnSpc>
              <a:spcPct val="100000"/>
            </a:lnSpc>
          </a:pPr>
          <a:r>
            <a:rPr lang="en-US" sz="2000" b="1" dirty="0"/>
            <a:t>BI helps </a:t>
          </a:r>
          <a:r>
            <a:rPr lang="en-US" sz="2000" b="1" i="1" dirty="0"/>
            <a:t>transform</a:t>
          </a:r>
          <a:r>
            <a:rPr lang="en-US" sz="2000" b="1" dirty="0"/>
            <a:t> data, to information (and knowledge), to decisions, and finally to action</a:t>
          </a:r>
        </a:p>
      </dgm:t>
    </dgm:pt>
    <dgm:pt modelId="{565495CB-C58F-470A-B71E-0557A534F171}" type="parTrans" cxnId="{CA185CEF-AB50-4D53-B5A5-5DC101E39057}">
      <dgm:prSet/>
      <dgm:spPr/>
      <dgm:t>
        <a:bodyPr/>
        <a:lstStyle/>
        <a:p>
          <a:endParaRPr lang="en-US"/>
        </a:p>
      </dgm:t>
    </dgm:pt>
    <dgm:pt modelId="{1B4C7410-24F0-42CA-BA37-B3FC019422AD}" type="sibTrans" cxnId="{CA185CEF-AB50-4D53-B5A5-5DC101E39057}">
      <dgm:prSet/>
      <dgm:spPr/>
      <dgm:t>
        <a:bodyPr/>
        <a:lstStyle/>
        <a:p>
          <a:endParaRPr lang="en-US"/>
        </a:p>
      </dgm:t>
    </dgm:pt>
    <dgm:pt modelId="{7DD02EBD-E516-4E31-ABEA-91CF22AE2FDB}" type="pres">
      <dgm:prSet presAssocID="{16501A47-679E-4F27-B0EE-61E36D088228}" presName="root" presStyleCnt="0">
        <dgm:presLayoutVars>
          <dgm:dir/>
          <dgm:resizeHandles val="exact"/>
        </dgm:presLayoutVars>
      </dgm:prSet>
      <dgm:spPr/>
    </dgm:pt>
    <dgm:pt modelId="{58EF91C0-2246-40E8-B171-CB38128B99D9}" type="pres">
      <dgm:prSet presAssocID="{16501A47-679E-4F27-B0EE-61E36D088228}" presName="container" presStyleCnt="0">
        <dgm:presLayoutVars>
          <dgm:dir/>
          <dgm:resizeHandles val="exact"/>
        </dgm:presLayoutVars>
      </dgm:prSet>
      <dgm:spPr/>
    </dgm:pt>
    <dgm:pt modelId="{D51B18D3-4B65-4F6C-A89C-CD73F56DFE83}" type="pres">
      <dgm:prSet presAssocID="{E84BD791-3B45-4AC7-9B41-28D282961CF6}" presName="compNode" presStyleCnt="0"/>
      <dgm:spPr/>
    </dgm:pt>
    <dgm:pt modelId="{02DE639C-E516-4F87-9FA8-F215B6495A34}" type="pres">
      <dgm:prSet presAssocID="{E84BD791-3B45-4AC7-9B41-28D282961CF6}" presName="iconBgRect" presStyleLbl="bgShp" presStyleIdx="0" presStyleCnt="4"/>
      <dgm:spPr/>
    </dgm:pt>
    <dgm:pt modelId="{F28ABBF8-0BCB-4FE9-A2DF-3EDFE394CE79}" type="pres">
      <dgm:prSet presAssocID="{E84BD791-3B45-4AC7-9B41-28D282961CF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mbrella"/>
        </a:ext>
      </dgm:extLst>
    </dgm:pt>
    <dgm:pt modelId="{5AD0955D-F328-4010-968E-F618D769789A}" type="pres">
      <dgm:prSet presAssocID="{E84BD791-3B45-4AC7-9B41-28D282961CF6}" presName="spaceRect" presStyleCnt="0"/>
      <dgm:spPr/>
    </dgm:pt>
    <dgm:pt modelId="{ABAB6A02-906B-4504-B9E0-931E9B71DED9}" type="pres">
      <dgm:prSet presAssocID="{E84BD791-3B45-4AC7-9B41-28D282961CF6}" presName="textRect" presStyleLbl="revTx" presStyleIdx="0" presStyleCnt="4">
        <dgm:presLayoutVars>
          <dgm:chMax val="1"/>
          <dgm:chPref val="1"/>
        </dgm:presLayoutVars>
      </dgm:prSet>
      <dgm:spPr/>
    </dgm:pt>
    <dgm:pt modelId="{441EACD4-B9C2-4E26-B92A-10D688ECF6DC}" type="pres">
      <dgm:prSet presAssocID="{12F3A8AE-FD5D-4FEC-933F-49E030A1A7AF}" presName="sibTrans" presStyleLbl="sibTrans2D1" presStyleIdx="0" presStyleCnt="0"/>
      <dgm:spPr/>
    </dgm:pt>
    <dgm:pt modelId="{A83E7B2E-D21B-48F5-8B9C-39EBEB3BF7D5}" type="pres">
      <dgm:prSet presAssocID="{CBDCCFE9-8F3F-4045-A5D0-176BDFC06D72}" presName="compNode" presStyleCnt="0"/>
      <dgm:spPr/>
    </dgm:pt>
    <dgm:pt modelId="{922B0E0F-6F99-4F98-A83F-27DC764BDEED}" type="pres">
      <dgm:prSet presAssocID="{CBDCCFE9-8F3F-4045-A5D0-176BDFC06D72}" presName="iconBgRect" presStyleLbl="bgShp" presStyleIdx="1" presStyleCnt="4"/>
      <dgm:spPr/>
    </dgm:pt>
    <dgm:pt modelId="{81DECE9C-7B42-4ED4-B673-D8654E2ED8CD}" type="pres">
      <dgm:prSet presAssocID="{CBDCCFE9-8F3F-4045-A5D0-176BDFC06D7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able"/>
        </a:ext>
      </dgm:extLst>
    </dgm:pt>
    <dgm:pt modelId="{4C943F87-AC55-4B0B-9C15-465AA7922BD8}" type="pres">
      <dgm:prSet presAssocID="{CBDCCFE9-8F3F-4045-A5D0-176BDFC06D72}" presName="spaceRect" presStyleCnt="0"/>
      <dgm:spPr/>
    </dgm:pt>
    <dgm:pt modelId="{7B24A7E7-B728-45C8-9705-F084C751155F}" type="pres">
      <dgm:prSet presAssocID="{CBDCCFE9-8F3F-4045-A5D0-176BDFC06D72}" presName="textRect" presStyleLbl="revTx" presStyleIdx="1" presStyleCnt="4">
        <dgm:presLayoutVars>
          <dgm:chMax val="1"/>
          <dgm:chPref val="1"/>
        </dgm:presLayoutVars>
      </dgm:prSet>
      <dgm:spPr/>
    </dgm:pt>
    <dgm:pt modelId="{2EFA6F40-50D1-4AFC-8797-E96D758B70AE}" type="pres">
      <dgm:prSet presAssocID="{2567E10A-1B94-478B-A1B9-6C7D202150EA}" presName="sibTrans" presStyleLbl="sibTrans2D1" presStyleIdx="0" presStyleCnt="0"/>
      <dgm:spPr/>
    </dgm:pt>
    <dgm:pt modelId="{EB750097-6CBB-4C58-9203-C5D2173AE153}" type="pres">
      <dgm:prSet presAssocID="{2C653188-74C0-405D-955A-17E58A3A5C70}" presName="compNode" presStyleCnt="0"/>
      <dgm:spPr/>
    </dgm:pt>
    <dgm:pt modelId="{D9285E2B-AAB4-4755-911D-FB4600191F5B}" type="pres">
      <dgm:prSet presAssocID="{2C653188-74C0-405D-955A-17E58A3A5C70}" presName="iconBgRect" presStyleLbl="bgShp" presStyleIdx="2" presStyleCnt="4"/>
      <dgm:spPr/>
    </dgm:pt>
    <dgm:pt modelId="{336F236C-F2FD-4392-8155-FA0EC8968727}" type="pres">
      <dgm:prSet presAssocID="{2C653188-74C0-405D-955A-17E58A3A5C7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atistics"/>
        </a:ext>
      </dgm:extLst>
    </dgm:pt>
    <dgm:pt modelId="{6208F69D-4030-4815-B0BC-4C8D1B917ADD}" type="pres">
      <dgm:prSet presAssocID="{2C653188-74C0-405D-955A-17E58A3A5C70}" presName="spaceRect" presStyleCnt="0"/>
      <dgm:spPr/>
    </dgm:pt>
    <dgm:pt modelId="{A83E91D6-2D78-477F-8847-D4DFB4F42F88}" type="pres">
      <dgm:prSet presAssocID="{2C653188-74C0-405D-955A-17E58A3A5C70}" presName="textRect" presStyleLbl="revTx" presStyleIdx="2" presStyleCnt="4">
        <dgm:presLayoutVars>
          <dgm:chMax val="1"/>
          <dgm:chPref val="1"/>
        </dgm:presLayoutVars>
      </dgm:prSet>
      <dgm:spPr/>
    </dgm:pt>
    <dgm:pt modelId="{8D916AB4-D523-47F8-989F-456543F65115}" type="pres">
      <dgm:prSet presAssocID="{EF71A560-7F95-4B68-B5CC-F1ED0EF3BE7E}" presName="sibTrans" presStyleLbl="sibTrans2D1" presStyleIdx="0" presStyleCnt="0"/>
      <dgm:spPr/>
    </dgm:pt>
    <dgm:pt modelId="{A664E4AC-1E09-4856-8AC7-8F29A3148095}" type="pres">
      <dgm:prSet presAssocID="{157EA290-8E75-430A-9266-B7CA0454269A}" presName="compNode" presStyleCnt="0"/>
      <dgm:spPr/>
    </dgm:pt>
    <dgm:pt modelId="{3587AD8D-0855-4180-9B0B-000749DCD32F}" type="pres">
      <dgm:prSet presAssocID="{157EA290-8E75-430A-9266-B7CA0454269A}" presName="iconBgRect" presStyleLbl="bgShp" presStyleIdx="3" presStyleCnt="4"/>
      <dgm:spPr/>
    </dgm:pt>
    <dgm:pt modelId="{5CC0CB0E-7612-4BD1-86B4-460464599426}" type="pres">
      <dgm:prSet presAssocID="{157EA290-8E75-430A-9266-B7CA0454269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ice"/>
        </a:ext>
      </dgm:extLst>
    </dgm:pt>
    <dgm:pt modelId="{25D15D45-E461-4040-B81E-6156BCE91A13}" type="pres">
      <dgm:prSet presAssocID="{157EA290-8E75-430A-9266-B7CA0454269A}" presName="spaceRect" presStyleCnt="0"/>
      <dgm:spPr/>
    </dgm:pt>
    <dgm:pt modelId="{B4A60B0E-BD1D-4D41-9DDB-4B010BC79348}" type="pres">
      <dgm:prSet presAssocID="{157EA290-8E75-430A-9266-B7CA0454269A}" presName="textRect" presStyleLbl="revTx" presStyleIdx="3" presStyleCnt="4">
        <dgm:presLayoutVars>
          <dgm:chMax val="1"/>
          <dgm:chPref val="1"/>
        </dgm:presLayoutVars>
      </dgm:prSet>
      <dgm:spPr/>
    </dgm:pt>
  </dgm:ptLst>
  <dgm:cxnLst>
    <dgm:cxn modelId="{9FB84E0D-1C7F-464A-9AF0-161DDD6747E4}" type="presOf" srcId="{16501A47-679E-4F27-B0EE-61E36D088228}" destId="{7DD02EBD-E516-4E31-ABEA-91CF22AE2FDB}" srcOrd="0" destOrd="0" presId="urn:microsoft.com/office/officeart/2018/2/layout/IconCircleList"/>
    <dgm:cxn modelId="{AF57B63A-3AD1-4759-A721-B157371F841E}" type="presOf" srcId="{EF71A560-7F95-4B68-B5CC-F1ED0EF3BE7E}" destId="{8D916AB4-D523-47F8-989F-456543F65115}" srcOrd="0" destOrd="0" presId="urn:microsoft.com/office/officeart/2018/2/layout/IconCircleList"/>
    <dgm:cxn modelId="{8797D76B-C2D8-4169-A907-5C0AADDFE133}" srcId="{16501A47-679E-4F27-B0EE-61E36D088228}" destId="{CBDCCFE9-8F3F-4045-A5D0-176BDFC06D72}" srcOrd="1" destOrd="0" parTransId="{88BB6155-479D-4300-A7C5-D014F63E59E6}" sibTransId="{2567E10A-1B94-478B-A1B9-6C7D202150EA}"/>
    <dgm:cxn modelId="{4972415A-EC9D-418C-8BAE-3D85FF539137}" srcId="{16501A47-679E-4F27-B0EE-61E36D088228}" destId="{2C653188-74C0-405D-955A-17E58A3A5C70}" srcOrd="2" destOrd="0" parTransId="{9D509431-83C5-4524-8DA7-ED49152132D1}" sibTransId="{EF71A560-7F95-4B68-B5CC-F1ED0EF3BE7E}"/>
    <dgm:cxn modelId="{EF40B35A-48B5-411B-8A63-25F7CD3093DB}" type="presOf" srcId="{12F3A8AE-FD5D-4FEC-933F-49E030A1A7AF}" destId="{441EACD4-B9C2-4E26-B92A-10D688ECF6DC}" srcOrd="0" destOrd="0" presId="urn:microsoft.com/office/officeart/2018/2/layout/IconCircleList"/>
    <dgm:cxn modelId="{90F3F5A4-96E2-4770-AC53-DFAB3A6A09BB}" type="presOf" srcId="{CBDCCFE9-8F3F-4045-A5D0-176BDFC06D72}" destId="{7B24A7E7-B728-45C8-9705-F084C751155F}" srcOrd="0" destOrd="0" presId="urn:microsoft.com/office/officeart/2018/2/layout/IconCircleList"/>
    <dgm:cxn modelId="{1C53CEAB-80F5-45C5-A5D5-831A950F918B}" type="presOf" srcId="{157EA290-8E75-430A-9266-B7CA0454269A}" destId="{B4A60B0E-BD1D-4D41-9DDB-4B010BC79348}" srcOrd="0" destOrd="0" presId="urn:microsoft.com/office/officeart/2018/2/layout/IconCircleList"/>
    <dgm:cxn modelId="{13C386BB-466F-4726-8F32-DE14CF7916FF}" type="presOf" srcId="{2567E10A-1B94-478B-A1B9-6C7D202150EA}" destId="{2EFA6F40-50D1-4AFC-8797-E96D758B70AE}" srcOrd="0" destOrd="0" presId="urn:microsoft.com/office/officeart/2018/2/layout/IconCircleList"/>
    <dgm:cxn modelId="{65DD86CA-8611-44B5-8B0F-ACCF2813EDEC}" srcId="{16501A47-679E-4F27-B0EE-61E36D088228}" destId="{E84BD791-3B45-4AC7-9B41-28D282961CF6}" srcOrd="0" destOrd="0" parTransId="{FEFC0C99-42B5-4550-BCC1-1EAC8E9F7BA6}" sibTransId="{12F3A8AE-FD5D-4FEC-933F-49E030A1A7AF}"/>
    <dgm:cxn modelId="{221753DC-CA94-449F-B6D5-365470A16E3E}" type="presOf" srcId="{E84BD791-3B45-4AC7-9B41-28D282961CF6}" destId="{ABAB6A02-906B-4504-B9E0-931E9B71DED9}" srcOrd="0" destOrd="0" presId="urn:microsoft.com/office/officeart/2018/2/layout/IconCircleList"/>
    <dgm:cxn modelId="{12724DED-E0B0-4C99-B4B1-0FC8FEF2B915}" type="presOf" srcId="{2C653188-74C0-405D-955A-17E58A3A5C70}" destId="{A83E91D6-2D78-477F-8847-D4DFB4F42F88}" srcOrd="0" destOrd="0" presId="urn:microsoft.com/office/officeart/2018/2/layout/IconCircleList"/>
    <dgm:cxn modelId="{CA185CEF-AB50-4D53-B5A5-5DC101E39057}" srcId="{16501A47-679E-4F27-B0EE-61E36D088228}" destId="{157EA290-8E75-430A-9266-B7CA0454269A}" srcOrd="3" destOrd="0" parTransId="{565495CB-C58F-470A-B71E-0557A534F171}" sibTransId="{1B4C7410-24F0-42CA-BA37-B3FC019422AD}"/>
    <dgm:cxn modelId="{D69CF62C-575E-4F4B-894F-E58B97646A50}" type="presParOf" srcId="{7DD02EBD-E516-4E31-ABEA-91CF22AE2FDB}" destId="{58EF91C0-2246-40E8-B171-CB38128B99D9}" srcOrd="0" destOrd="0" presId="urn:microsoft.com/office/officeart/2018/2/layout/IconCircleList"/>
    <dgm:cxn modelId="{DA9D2583-12D2-4436-BC56-C8DCAD4508A7}" type="presParOf" srcId="{58EF91C0-2246-40E8-B171-CB38128B99D9}" destId="{D51B18D3-4B65-4F6C-A89C-CD73F56DFE83}" srcOrd="0" destOrd="0" presId="urn:microsoft.com/office/officeart/2018/2/layout/IconCircleList"/>
    <dgm:cxn modelId="{F40962E7-E61C-4B2D-B168-5EF28A1F72D0}" type="presParOf" srcId="{D51B18D3-4B65-4F6C-A89C-CD73F56DFE83}" destId="{02DE639C-E516-4F87-9FA8-F215B6495A34}" srcOrd="0" destOrd="0" presId="urn:microsoft.com/office/officeart/2018/2/layout/IconCircleList"/>
    <dgm:cxn modelId="{9F7D9848-9E34-4FBE-8A28-CBE879B81C94}" type="presParOf" srcId="{D51B18D3-4B65-4F6C-A89C-CD73F56DFE83}" destId="{F28ABBF8-0BCB-4FE9-A2DF-3EDFE394CE79}" srcOrd="1" destOrd="0" presId="urn:microsoft.com/office/officeart/2018/2/layout/IconCircleList"/>
    <dgm:cxn modelId="{A2948702-5683-4212-A43F-4D86E12F424B}" type="presParOf" srcId="{D51B18D3-4B65-4F6C-A89C-CD73F56DFE83}" destId="{5AD0955D-F328-4010-968E-F618D769789A}" srcOrd="2" destOrd="0" presId="urn:microsoft.com/office/officeart/2018/2/layout/IconCircleList"/>
    <dgm:cxn modelId="{D121BE22-C246-4829-BB65-B7CBF5B07E02}" type="presParOf" srcId="{D51B18D3-4B65-4F6C-A89C-CD73F56DFE83}" destId="{ABAB6A02-906B-4504-B9E0-931E9B71DED9}" srcOrd="3" destOrd="0" presId="urn:microsoft.com/office/officeart/2018/2/layout/IconCircleList"/>
    <dgm:cxn modelId="{584EFE89-EF05-45F2-99A9-F9A4C7A2D80F}" type="presParOf" srcId="{58EF91C0-2246-40E8-B171-CB38128B99D9}" destId="{441EACD4-B9C2-4E26-B92A-10D688ECF6DC}" srcOrd="1" destOrd="0" presId="urn:microsoft.com/office/officeart/2018/2/layout/IconCircleList"/>
    <dgm:cxn modelId="{FC6A7A0F-227C-4133-80E2-992B57B9D896}" type="presParOf" srcId="{58EF91C0-2246-40E8-B171-CB38128B99D9}" destId="{A83E7B2E-D21B-48F5-8B9C-39EBEB3BF7D5}" srcOrd="2" destOrd="0" presId="urn:microsoft.com/office/officeart/2018/2/layout/IconCircleList"/>
    <dgm:cxn modelId="{47AD5D06-9252-4807-ACF2-03CB6050B865}" type="presParOf" srcId="{A83E7B2E-D21B-48F5-8B9C-39EBEB3BF7D5}" destId="{922B0E0F-6F99-4F98-A83F-27DC764BDEED}" srcOrd="0" destOrd="0" presId="urn:microsoft.com/office/officeart/2018/2/layout/IconCircleList"/>
    <dgm:cxn modelId="{78399744-03A0-46A5-ABB3-88E45A9A61E6}" type="presParOf" srcId="{A83E7B2E-D21B-48F5-8B9C-39EBEB3BF7D5}" destId="{81DECE9C-7B42-4ED4-B673-D8654E2ED8CD}" srcOrd="1" destOrd="0" presId="urn:microsoft.com/office/officeart/2018/2/layout/IconCircleList"/>
    <dgm:cxn modelId="{A7053BA6-E910-4368-A262-666CCCAA8420}" type="presParOf" srcId="{A83E7B2E-D21B-48F5-8B9C-39EBEB3BF7D5}" destId="{4C943F87-AC55-4B0B-9C15-465AA7922BD8}" srcOrd="2" destOrd="0" presId="urn:microsoft.com/office/officeart/2018/2/layout/IconCircleList"/>
    <dgm:cxn modelId="{891C326A-83F0-4896-81BC-1A74BDE76970}" type="presParOf" srcId="{A83E7B2E-D21B-48F5-8B9C-39EBEB3BF7D5}" destId="{7B24A7E7-B728-45C8-9705-F084C751155F}" srcOrd="3" destOrd="0" presId="urn:microsoft.com/office/officeart/2018/2/layout/IconCircleList"/>
    <dgm:cxn modelId="{876BD17F-2CC4-4D42-990B-CD0A9F109E78}" type="presParOf" srcId="{58EF91C0-2246-40E8-B171-CB38128B99D9}" destId="{2EFA6F40-50D1-4AFC-8797-E96D758B70AE}" srcOrd="3" destOrd="0" presId="urn:microsoft.com/office/officeart/2018/2/layout/IconCircleList"/>
    <dgm:cxn modelId="{87F292B6-BB0C-4171-8696-7C082EC98CCC}" type="presParOf" srcId="{58EF91C0-2246-40E8-B171-CB38128B99D9}" destId="{EB750097-6CBB-4C58-9203-C5D2173AE153}" srcOrd="4" destOrd="0" presId="urn:microsoft.com/office/officeart/2018/2/layout/IconCircleList"/>
    <dgm:cxn modelId="{880F63DF-A503-443B-961B-D9A0A6CB38D9}" type="presParOf" srcId="{EB750097-6CBB-4C58-9203-C5D2173AE153}" destId="{D9285E2B-AAB4-4755-911D-FB4600191F5B}" srcOrd="0" destOrd="0" presId="urn:microsoft.com/office/officeart/2018/2/layout/IconCircleList"/>
    <dgm:cxn modelId="{D77855DC-F5A5-45DF-A170-113283DD2A0E}" type="presParOf" srcId="{EB750097-6CBB-4C58-9203-C5D2173AE153}" destId="{336F236C-F2FD-4392-8155-FA0EC8968727}" srcOrd="1" destOrd="0" presId="urn:microsoft.com/office/officeart/2018/2/layout/IconCircleList"/>
    <dgm:cxn modelId="{17238E57-EE53-42BF-B467-3282677FA1EC}" type="presParOf" srcId="{EB750097-6CBB-4C58-9203-C5D2173AE153}" destId="{6208F69D-4030-4815-B0BC-4C8D1B917ADD}" srcOrd="2" destOrd="0" presId="urn:microsoft.com/office/officeart/2018/2/layout/IconCircleList"/>
    <dgm:cxn modelId="{0F4EF1AD-2374-48EC-B097-F102E6DB624A}" type="presParOf" srcId="{EB750097-6CBB-4C58-9203-C5D2173AE153}" destId="{A83E91D6-2D78-477F-8847-D4DFB4F42F88}" srcOrd="3" destOrd="0" presId="urn:microsoft.com/office/officeart/2018/2/layout/IconCircleList"/>
    <dgm:cxn modelId="{D5D5A3AC-3CCA-4623-9405-19C021A969C8}" type="presParOf" srcId="{58EF91C0-2246-40E8-B171-CB38128B99D9}" destId="{8D916AB4-D523-47F8-989F-456543F65115}" srcOrd="5" destOrd="0" presId="urn:microsoft.com/office/officeart/2018/2/layout/IconCircleList"/>
    <dgm:cxn modelId="{799C2A2C-721F-4210-BB62-EE01E86F5B07}" type="presParOf" srcId="{58EF91C0-2246-40E8-B171-CB38128B99D9}" destId="{A664E4AC-1E09-4856-8AC7-8F29A3148095}" srcOrd="6" destOrd="0" presId="urn:microsoft.com/office/officeart/2018/2/layout/IconCircleList"/>
    <dgm:cxn modelId="{02E81795-2BB1-4BB4-A9D3-7B3D1AC99DFE}" type="presParOf" srcId="{A664E4AC-1E09-4856-8AC7-8F29A3148095}" destId="{3587AD8D-0855-4180-9B0B-000749DCD32F}" srcOrd="0" destOrd="0" presId="urn:microsoft.com/office/officeart/2018/2/layout/IconCircleList"/>
    <dgm:cxn modelId="{40CDBB45-1A7D-4331-985A-B243F7B46045}" type="presParOf" srcId="{A664E4AC-1E09-4856-8AC7-8F29A3148095}" destId="{5CC0CB0E-7612-4BD1-86B4-460464599426}" srcOrd="1" destOrd="0" presId="urn:microsoft.com/office/officeart/2018/2/layout/IconCircleList"/>
    <dgm:cxn modelId="{8C19E8EB-E8A2-4052-9121-F81719A22C88}" type="presParOf" srcId="{A664E4AC-1E09-4856-8AC7-8F29A3148095}" destId="{25D15D45-E461-4040-B81E-6156BCE91A13}" srcOrd="2" destOrd="0" presId="urn:microsoft.com/office/officeart/2018/2/layout/IconCircleList"/>
    <dgm:cxn modelId="{C0077AB1-3EE1-4C24-8043-4937DA3C3E9A}" type="presParOf" srcId="{A664E4AC-1E09-4856-8AC7-8F29A3148095}" destId="{B4A60B0E-BD1D-4D41-9DDB-4B010BC79348}"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DE639C-E516-4F87-9FA8-F215B6495A34}">
      <dsp:nvSpPr>
        <dsp:cNvPr id="0" name=""/>
        <dsp:cNvSpPr/>
      </dsp:nvSpPr>
      <dsp:spPr>
        <a:xfrm>
          <a:off x="186087" y="568354"/>
          <a:ext cx="1322367" cy="132236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8ABBF8-0BCB-4FE9-A2DF-3EDFE394CE79}">
      <dsp:nvSpPr>
        <dsp:cNvPr id="0" name=""/>
        <dsp:cNvSpPr/>
      </dsp:nvSpPr>
      <dsp:spPr>
        <a:xfrm>
          <a:off x="463785" y="846051"/>
          <a:ext cx="766973" cy="76697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AB6A02-906B-4504-B9E0-931E9B71DED9}">
      <dsp:nvSpPr>
        <dsp:cNvPr id="0" name=""/>
        <dsp:cNvSpPr/>
      </dsp:nvSpPr>
      <dsp:spPr>
        <a:xfrm>
          <a:off x="1791820" y="568354"/>
          <a:ext cx="3117010" cy="1322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b="1" kern="1200" dirty="0"/>
            <a:t>BI is an umbrella term that combines architectures, tools, databases, analytical tools, applications, and methodologies.</a:t>
          </a:r>
        </a:p>
      </dsp:txBody>
      <dsp:txXfrm>
        <a:off x="1791820" y="568354"/>
        <a:ext cx="3117010" cy="1322367"/>
      </dsp:txXfrm>
    </dsp:sp>
    <dsp:sp modelId="{922B0E0F-6F99-4F98-A83F-27DC764BDEED}">
      <dsp:nvSpPr>
        <dsp:cNvPr id="0" name=""/>
        <dsp:cNvSpPr/>
      </dsp:nvSpPr>
      <dsp:spPr>
        <a:xfrm>
          <a:off x="5451945" y="568354"/>
          <a:ext cx="1322367" cy="132236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DECE9C-7B42-4ED4-B673-D8654E2ED8CD}">
      <dsp:nvSpPr>
        <dsp:cNvPr id="0" name=""/>
        <dsp:cNvSpPr/>
      </dsp:nvSpPr>
      <dsp:spPr>
        <a:xfrm>
          <a:off x="5729642" y="846051"/>
          <a:ext cx="766973" cy="76697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24A7E7-B728-45C8-9705-F084C751155F}">
      <dsp:nvSpPr>
        <dsp:cNvPr id="0" name=""/>
        <dsp:cNvSpPr/>
      </dsp:nvSpPr>
      <dsp:spPr>
        <a:xfrm>
          <a:off x="7057678" y="568354"/>
          <a:ext cx="3117010" cy="1322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b="1" kern="1200" dirty="0"/>
            <a:t>BI is a content-free expression, so it means different things to different people.</a:t>
          </a:r>
        </a:p>
      </dsp:txBody>
      <dsp:txXfrm>
        <a:off x="7057678" y="568354"/>
        <a:ext cx="3117010" cy="1322367"/>
      </dsp:txXfrm>
    </dsp:sp>
    <dsp:sp modelId="{D9285E2B-AAB4-4755-911D-FB4600191F5B}">
      <dsp:nvSpPr>
        <dsp:cNvPr id="0" name=""/>
        <dsp:cNvSpPr/>
      </dsp:nvSpPr>
      <dsp:spPr>
        <a:xfrm>
          <a:off x="186087" y="2665235"/>
          <a:ext cx="1322367" cy="132236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6F236C-F2FD-4392-8155-FA0EC8968727}">
      <dsp:nvSpPr>
        <dsp:cNvPr id="0" name=""/>
        <dsp:cNvSpPr/>
      </dsp:nvSpPr>
      <dsp:spPr>
        <a:xfrm>
          <a:off x="463785" y="2942932"/>
          <a:ext cx="766973" cy="76697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83E91D6-2D78-477F-8847-D4DFB4F42F88}">
      <dsp:nvSpPr>
        <dsp:cNvPr id="0" name=""/>
        <dsp:cNvSpPr/>
      </dsp:nvSpPr>
      <dsp:spPr>
        <a:xfrm>
          <a:off x="1791820" y="2665235"/>
          <a:ext cx="3117010" cy="1322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b="1" kern="1200" dirty="0"/>
            <a:t>BI's major objective </a:t>
          </a:r>
          <a:r>
            <a:rPr lang="en-US" sz="2000" b="1" i="1" kern="1200" dirty="0"/>
            <a:t>is to enable easy access to data (and models) to provide business managers with the ability to conduct analysis</a:t>
          </a:r>
          <a:r>
            <a:rPr lang="en-US" sz="2000" b="1" kern="1200" dirty="0"/>
            <a:t>.</a:t>
          </a:r>
        </a:p>
      </dsp:txBody>
      <dsp:txXfrm>
        <a:off x="1791820" y="2665235"/>
        <a:ext cx="3117010" cy="1322367"/>
      </dsp:txXfrm>
    </dsp:sp>
    <dsp:sp modelId="{3587AD8D-0855-4180-9B0B-000749DCD32F}">
      <dsp:nvSpPr>
        <dsp:cNvPr id="0" name=""/>
        <dsp:cNvSpPr/>
      </dsp:nvSpPr>
      <dsp:spPr>
        <a:xfrm>
          <a:off x="5451945" y="2665235"/>
          <a:ext cx="1322367" cy="132236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C0CB0E-7612-4BD1-86B4-460464599426}">
      <dsp:nvSpPr>
        <dsp:cNvPr id="0" name=""/>
        <dsp:cNvSpPr/>
      </dsp:nvSpPr>
      <dsp:spPr>
        <a:xfrm>
          <a:off x="5729642" y="2942932"/>
          <a:ext cx="766973" cy="76697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A60B0E-BD1D-4D41-9DDB-4B010BC79348}">
      <dsp:nvSpPr>
        <dsp:cNvPr id="0" name=""/>
        <dsp:cNvSpPr/>
      </dsp:nvSpPr>
      <dsp:spPr>
        <a:xfrm>
          <a:off x="7057678" y="2665235"/>
          <a:ext cx="3117010" cy="1322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b="1" kern="1200" dirty="0"/>
            <a:t>BI helps </a:t>
          </a:r>
          <a:r>
            <a:rPr lang="en-US" sz="2000" b="1" i="1" kern="1200" dirty="0"/>
            <a:t>transform</a:t>
          </a:r>
          <a:r>
            <a:rPr lang="en-US" sz="2000" b="1" kern="1200" dirty="0"/>
            <a:t> data, to information (and knowledge), to decisions, and finally to action</a:t>
          </a:r>
        </a:p>
      </dsp:txBody>
      <dsp:txXfrm>
        <a:off x="7057678" y="2665235"/>
        <a:ext cx="3117010" cy="1322367"/>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A75990-A4A1-4DDE-AA8D-73E60A452DD0}" type="datetimeFigureOut">
              <a:rPr lang="en-US" smtClean="0"/>
              <a:t>10/5/2020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75CD8D-B1D9-4658-A4F0-38CA8D83ED5D}" type="slidenum">
              <a:rPr lang="en-US" smtClean="0"/>
              <a:t>‹#›</a:t>
            </a:fld>
            <a:endParaRPr lang="en-US" dirty="0"/>
          </a:p>
        </p:txBody>
      </p:sp>
    </p:spTree>
    <p:extLst>
      <p:ext uri="{BB962C8B-B14F-4D97-AF65-F5344CB8AC3E}">
        <p14:creationId xmlns:p14="http://schemas.microsoft.com/office/powerpoint/2010/main" val="3830980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077511" y="5410201"/>
            <a:ext cx="2743200" cy="365125"/>
          </a:xfrm>
        </p:spPr>
        <p:txBody>
          <a:bodyPr/>
          <a:lstStyle/>
          <a:p>
            <a:fld id="{808C238F-B856-42A4-BC32-194DCC130D5F}" type="datetime1">
              <a:rPr lang="en-US" smtClean="0"/>
              <a:t>10/5/2020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2C1CB5-A088-4DB4-8A5C-B084F9B2B528}" type="datetime1">
              <a:rPr lang="en-US" smtClean="0"/>
              <a:t>10/5/2020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3C1328-ADC8-435B-8F5C-D339CD9DD487}" type="datetime1">
              <a:rPr lang="en-US" smtClean="0"/>
              <a:t>10/5/2020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0256410-64C5-4311-8359-FDA6B61ABBAE}" type="datetime1">
              <a:rPr lang="en-US" smtClean="0"/>
              <a:t>10/5/2020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018B01E-6E1B-4AFC-A690-27C447C9486E}" type="datetime1">
              <a:rPr lang="en-US" smtClean="0"/>
              <a:t>10/5/2020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852F3D2-503A-4E49-99AD-125A054E178F}" type="datetime1">
              <a:rPr lang="en-US" smtClean="0"/>
              <a:t>10/5/2020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166207-223C-48E4-AE22-548ABC801447}" type="datetime1">
              <a:rPr lang="en-US" smtClean="0"/>
              <a:t>10/5/2020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4941151-B38C-4230-91F0-8A3BB69A056C}" type="datetime1">
              <a:rPr lang="en-US" smtClean="0"/>
              <a:t>10/5/2020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F6EA29-EE45-46F5-8084-6929433FA14E}" type="datetime1">
              <a:rPr lang="en-US" smtClean="0"/>
              <a:t>10/5/2020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872680-3826-48D8-A0B9-F293E3A564DD}" type="datetime1">
              <a:rPr lang="en-US" smtClean="0"/>
              <a:t>10/5/2020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C0F02A-B435-4587-AE10-6A02865845FD}" type="datetime1">
              <a:rPr lang="en-US" smtClean="0"/>
              <a:t>10/5/2020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DF27A1-9C29-4918-BA16-87149545F673}" type="datetime1">
              <a:rPr lang="en-US" smtClean="0"/>
              <a:t>10/5/2020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transition spd="slow">
    <p:wheel spokes="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EEE601-4D27-49FF-B099-2799466F7EDA}" type="datetime1">
              <a:rPr lang="en-US" smtClean="0"/>
              <a:t>10/5/2020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4E52469-603F-4B0F-8F23-6B2B143D5424}" type="datetime1">
              <a:rPr lang="en-US" smtClean="0"/>
              <a:t>10/5/2020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D7781E0-05FC-475E-A14D-85EF9B55E67B}" type="datetime1">
              <a:rPr lang="en-US" smtClean="0"/>
              <a:t>10/5/2020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8D02C8-8352-4A2E-A3CD-139A8583C932}" type="datetime1">
              <a:rPr lang="en-US" smtClean="0"/>
              <a:t>10/5/2020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F680581-4B77-41E9-BE55-C3C9C3900A2A}" type="datetime1">
              <a:rPr lang="en-US" smtClean="0"/>
              <a:t>10/5/2020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transition spd="slow">
    <p:wheel spokes="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567B94D-50C4-4558-AAA1-857DDB1A21EF}" type="datetime1">
              <a:rPr lang="en-US" smtClean="0"/>
              <a:t>10/5/2020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ransition spd="slow">
    <p:wheel spokes="1"/>
  </p:transition>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19.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3.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77" name="Group 76">
            <a:extLst>
              <a:ext uri="{FF2B5EF4-FFF2-40B4-BE49-F238E27FC236}">
                <a16:creationId xmlns:a16="http://schemas.microsoft.com/office/drawing/2014/main" id="{AD579530-1077-46B3-BD5C-81BB270A1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78" name="Rectangle 77">
              <a:extLst>
                <a:ext uri="{FF2B5EF4-FFF2-40B4-BE49-F238E27FC236}">
                  <a16:creationId xmlns:a16="http://schemas.microsoft.com/office/drawing/2014/main" id="{ACBB106A-B366-4349-B59F-E8FBDADD8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Picture 2">
              <a:extLst>
                <a:ext uri="{FF2B5EF4-FFF2-40B4-BE49-F238E27FC236}">
                  <a16:creationId xmlns:a16="http://schemas.microsoft.com/office/drawing/2014/main" id="{113FC03B-24E4-4A3F-9626-CC7F6356BC9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pic>
        <p:nvPicPr>
          <p:cNvPr id="5" name="Picture 4" descr="close up of circuit board">
            <a:extLst>
              <a:ext uri="{FF2B5EF4-FFF2-40B4-BE49-F238E27FC236}">
                <a16:creationId xmlns:a16="http://schemas.microsoft.com/office/drawing/2014/main" id="{525AE681-57C0-4C44-9E88-A16CDA016EB3}"/>
              </a:ext>
            </a:extLst>
          </p:cNvPr>
          <p:cNvPicPr>
            <a:picLocks noChangeAspect="1"/>
          </p:cNvPicPr>
          <p:nvPr/>
        </p:nvPicPr>
        <p:blipFill rotWithShape="1">
          <a:blip r:embed="rId4">
            <a:alphaModFix amt="30000"/>
          </a:blip>
          <a:srcRect t="6504" b="9202"/>
          <a:stretch/>
        </p:blipFill>
        <p:spPr>
          <a:xfrm>
            <a:off x="-2" y="10"/>
            <a:ext cx="12188389" cy="6857990"/>
          </a:xfrm>
          <a:prstGeom prst="rect">
            <a:avLst/>
          </a:prstGeom>
        </p:spPr>
      </p:pic>
      <p:grpSp>
        <p:nvGrpSpPr>
          <p:cNvPr id="81" name="Group 80">
            <a:extLst>
              <a:ext uri="{FF2B5EF4-FFF2-40B4-BE49-F238E27FC236}">
                <a16:creationId xmlns:a16="http://schemas.microsoft.com/office/drawing/2014/main" id="{83F79A5F-63B5-4802-B39B-BF0F89DDDA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5895" y="2235200"/>
            <a:ext cx="10982062" cy="2396067"/>
            <a:chOff x="605895" y="2235200"/>
            <a:chExt cx="10982062" cy="2396067"/>
          </a:xfrm>
        </p:grpSpPr>
        <p:sp>
          <p:nvSpPr>
            <p:cNvPr id="82" name="Round Diagonal Corner Rectangle 7">
              <a:extLst>
                <a:ext uri="{FF2B5EF4-FFF2-40B4-BE49-F238E27FC236}">
                  <a16:creationId xmlns:a16="http://schemas.microsoft.com/office/drawing/2014/main" id="{00D14BF7-A799-4EDA-8C19-CED0B8EC5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82333" y="2235200"/>
              <a:ext cx="7027334" cy="2396067"/>
            </a:xfrm>
            <a:prstGeom prst="round2DiagRect">
              <a:avLst>
                <a:gd name="adj1" fmla="val 9246"/>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83" name="Group 82">
              <a:extLst>
                <a:ext uri="{FF2B5EF4-FFF2-40B4-BE49-F238E27FC236}">
                  <a16:creationId xmlns:a16="http://schemas.microsoft.com/office/drawing/2014/main" id="{AF292344-73C8-4E53-85C0-8CDB23EB53B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5895" y="2900097"/>
              <a:ext cx="10982062" cy="1211524"/>
              <a:chOff x="605895" y="2900097"/>
              <a:chExt cx="10982062" cy="1211524"/>
            </a:xfrm>
          </p:grpSpPr>
          <p:sp>
            <p:nvSpPr>
              <p:cNvPr id="84" name="Freeform 32">
                <a:extLst>
                  <a:ext uri="{FF2B5EF4-FFF2-40B4-BE49-F238E27FC236}">
                    <a16:creationId xmlns:a16="http://schemas.microsoft.com/office/drawing/2014/main" id="{4781E776-A0A7-4FB6-958B-8389BBA56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9653587" y="33797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85" name="Freeform 33">
                <a:extLst>
                  <a:ext uri="{FF2B5EF4-FFF2-40B4-BE49-F238E27FC236}">
                    <a16:creationId xmlns:a16="http://schemas.microsoft.com/office/drawing/2014/main" id="{0F004D56-F177-45BC-8965-B72DB88A08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0078244" y="33107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86" name="Freeform 34">
                <a:extLst>
                  <a:ext uri="{FF2B5EF4-FFF2-40B4-BE49-F238E27FC236}">
                    <a16:creationId xmlns:a16="http://schemas.microsoft.com/office/drawing/2014/main" id="{5F2F1F83-817B-4678-B0AE-8FFDC49FC82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1146631" y="35742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87" name="Freeform 37">
                <a:extLst>
                  <a:ext uri="{FF2B5EF4-FFF2-40B4-BE49-F238E27FC236}">
                    <a16:creationId xmlns:a16="http://schemas.microsoft.com/office/drawing/2014/main" id="{F908EB47-32F4-4E82-BF56-FD25BB0747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10230644" y="30345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88" name="Freeform 35">
                <a:extLst>
                  <a:ext uri="{FF2B5EF4-FFF2-40B4-BE49-F238E27FC236}">
                    <a16:creationId xmlns:a16="http://schemas.microsoft.com/office/drawing/2014/main" id="{0966000D-B975-4E8A-9BF2-EACF216405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034587" y="25627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89" name="Freeform 36">
                <a:extLst>
                  <a:ext uri="{FF2B5EF4-FFF2-40B4-BE49-F238E27FC236}">
                    <a16:creationId xmlns:a16="http://schemas.microsoft.com/office/drawing/2014/main" id="{A9554499-6796-4AEE-B012-34A5B9A585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0747375" y="32326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90" name="Freeform 38">
                <a:extLst>
                  <a:ext uri="{FF2B5EF4-FFF2-40B4-BE49-F238E27FC236}">
                    <a16:creationId xmlns:a16="http://schemas.microsoft.com/office/drawing/2014/main" id="{9DD40864-34BD-491F-B591-180E7B32C1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1399044" y="30953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91" name="Freeform 39">
                <a:extLst>
                  <a:ext uri="{FF2B5EF4-FFF2-40B4-BE49-F238E27FC236}">
                    <a16:creationId xmlns:a16="http://schemas.microsoft.com/office/drawing/2014/main" id="{2623F54C-4373-4D30-90DB-3129BDDF54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353675" y="21531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92" name="Freeform 40">
                <a:extLst>
                  <a:ext uri="{FF2B5EF4-FFF2-40B4-BE49-F238E27FC236}">
                    <a16:creationId xmlns:a16="http://schemas.microsoft.com/office/drawing/2014/main" id="{1FF42884-D4B2-462F-9FA7-4FA8925322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9848850" y="33088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93" name="Rectangle 41">
                <a:extLst>
                  <a:ext uri="{FF2B5EF4-FFF2-40B4-BE49-F238E27FC236}">
                    <a16:creationId xmlns:a16="http://schemas.microsoft.com/office/drawing/2014/main" id="{27F4D4BA-37F5-4D54-BDFF-733F621D5DB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5400000">
                <a:off x="9721056" y="32842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sp>
          <p:sp>
            <p:nvSpPr>
              <p:cNvPr id="94" name="Freeform 32">
                <a:extLst>
                  <a:ext uri="{FF2B5EF4-FFF2-40B4-BE49-F238E27FC236}">
                    <a16:creationId xmlns:a16="http://schemas.microsoft.com/office/drawing/2014/main" id="{29E4A0E5-0441-4563-A947-12A5781105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2122751" y="35321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95" name="Freeform 33">
                <a:extLst>
                  <a:ext uri="{FF2B5EF4-FFF2-40B4-BE49-F238E27FC236}">
                    <a16:creationId xmlns:a16="http://schemas.microsoft.com/office/drawing/2014/main" id="{4A8D89B4-AD1B-410A-870B-1042E075A04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1958445" y="34631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96" name="Freeform 34">
                <a:extLst>
                  <a:ext uri="{FF2B5EF4-FFF2-40B4-BE49-F238E27FC236}">
                    <a16:creationId xmlns:a16="http://schemas.microsoft.com/office/drawing/2014/main" id="{DFC54570-9F45-44E6-AC94-4B3192D44B2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858308" y="37266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97" name="Freeform 37">
                <a:extLst>
                  <a:ext uri="{FF2B5EF4-FFF2-40B4-BE49-F238E27FC236}">
                    <a16:creationId xmlns:a16="http://schemas.microsoft.com/office/drawing/2014/main" id="{A976F76C-4BBB-4CD4-9270-5E4E8802BF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1658407" y="31869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98" name="Freeform 35">
                <a:extLst>
                  <a:ext uri="{FF2B5EF4-FFF2-40B4-BE49-F238E27FC236}">
                    <a16:creationId xmlns:a16="http://schemas.microsoft.com/office/drawing/2014/main" id="{06081E5F-35E2-4E9E-A0DA-9E2F769C4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860814" y="27151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99" name="Freeform 36">
                <a:extLst>
                  <a:ext uri="{FF2B5EF4-FFF2-40B4-BE49-F238E27FC236}">
                    <a16:creationId xmlns:a16="http://schemas.microsoft.com/office/drawing/2014/main" id="{7B7B4F78-1391-433D-AAE5-0FA8B8EE18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1289314" y="33850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100" name="Freeform 38">
                <a:extLst>
                  <a:ext uri="{FF2B5EF4-FFF2-40B4-BE49-F238E27FC236}">
                    <a16:creationId xmlns:a16="http://schemas.microsoft.com/office/drawing/2014/main" id="{EF63F42B-29ED-4285-99D1-5FA657DA92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605895" y="32477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101" name="Freeform 39">
                <a:extLst>
                  <a:ext uri="{FF2B5EF4-FFF2-40B4-BE49-F238E27FC236}">
                    <a16:creationId xmlns:a16="http://schemas.microsoft.com/office/drawing/2014/main" id="{EB7A6053-A7CF-4785-B396-6F70D6EBE9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532202" y="23055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102" name="Freeform 40">
                <a:extLst>
                  <a:ext uri="{FF2B5EF4-FFF2-40B4-BE49-F238E27FC236}">
                    <a16:creationId xmlns:a16="http://schemas.microsoft.com/office/drawing/2014/main" id="{E6337518-A10D-47A5-BD86-6D1F3FAF3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2154501" y="34612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103" name="Rectangle 41">
                <a:extLst>
                  <a:ext uri="{FF2B5EF4-FFF2-40B4-BE49-F238E27FC236}">
                    <a16:creationId xmlns:a16="http://schemas.microsoft.com/office/drawing/2014/main" id="{7591C37F-6498-4992-992D-D413A84752D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16200000" flipH="1">
                <a:off x="2448983" y="34366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sp>
        </p:grpSp>
      </p:grpSp>
      <p:sp>
        <p:nvSpPr>
          <p:cNvPr id="2" name="Title 1">
            <a:extLst>
              <a:ext uri="{FF2B5EF4-FFF2-40B4-BE49-F238E27FC236}">
                <a16:creationId xmlns:a16="http://schemas.microsoft.com/office/drawing/2014/main" id="{ED476017-D224-40AE-B921-67525450151A}"/>
              </a:ext>
            </a:extLst>
          </p:cNvPr>
          <p:cNvSpPr>
            <a:spLocks noGrp="1"/>
          </p:cNvSpPr>
          <p:nvPr>
            <p:ph type="ctrTitle"/>
          </p:nvPr>
        </p:nvSpPr>
        <p:spPr>
          <a:xfrm>
            <a:off x="2672556" y="2776536"/>
            <a:ext cx="6858000" cy="1367896"/>
          </a:xfrm>
        </p:spPr>
        <p:txBody>
          <a:bodyPr>
            <a:normAutofit/>
          </a:bodyPr>
          <a:lstStyle/>
          <a:p>
            <a:pPr algn="ctr"/>
            <a:r>
              <a:rPr lang="en-US" sz="4100" b="1" dirty="0">
                <a:solidFill>
                  <a:schemeClr val="tx1">
                    <a:lumMod val="95000"/>
                    <a:lumOff val="5000"/>
                  </a:schemeClr>
                </a:solidFill>
              </a:rPr>
              <a:t>An Overview of Business Intelligence &amp;Analytics</a:t>
            </a:r>
            <a:endParaRPr lang="en-US" sz="4100" dirty="0"/>
          </a:p>
        </p:txBody>
      </p:sp>
    </p:spTree>
    <p:extLst>
      <p:ext uri="{BB962C8B-B14F-4D97-AF65-F5344CB8AC3E}">
        <p14:creationId xmlns:p14="http://schemas.microsoft.com/office/powerpoint/2010/main" val="1337192207"/>
      </p:ext>
    </p:extLst>
  </p:cSld>
  <p:clrMapOvr>
    <a:masterClrMapping/>
  </p:clrMapOvr>
  <p:transition spd="slow">
    <p:wheel spokes="1"/>
  </p:transition>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78A47D-4F17-40FE-AB70-7AF78A9575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00" y="-14287"/>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5BE3A7E-6A3F-401E-A025-BBB8FDB8DD3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20788" cy="6858001"/>
            <a:chOff x="-14288" y="0"/>
            <a:chExt cx="1220788" cy="6858001"/>
          </a:xfrm>
          <a:solidFill>
            <a:schemeClr val="tx1">
              <a:alpha val="60000"/>
            </a:schemeClr>
          </a:solidFill>
        </p:grpSpPr>
        <p:sp>
          <p:nvSpPr>
            <p:cNvPr id="11" name="Rectangle 5">
              <a:extLst>
                <a:ext uri="{FF2B5EF4-FFF2-40B4-BE49-F238E27FC236}">
                  <a16:creationId xmlns:a16="http://schemas.microsoft.com/office/drawing/2014/main" id="{41EE9036-817C-476C-BD59-B5184F9A3E3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2" name="Freeform 6">
              <a:extLst>
                <a:ext uri="{FF2B5EF4-FFF2-40B4-BE49-F238E27FC236}">
                  <a16:creationId xmlns:a16="http://schemas.microsoft.com/office/drawing/2014/main" id="{F098087A-B4E4-4300-A841-44988BD88E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3" name="Freeform 7">
              <a:extLst>
                <a:ext uri="{FF2B5EF4-FFF2-40B4-BE49-F238E27FC236}">
                  <a16:creationId xmlns:a16="http://schemas.microsoft.com/office/drawing/2014/main" id="{F5BD5F4B-A39C-4DF9-84E4-A4D33F30E6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 name="Freeform 8">
              <a:extLst>
                <a:ext uri="{FF2B5EF4-FFF2-40B4-BE49-F238E27FC236}">
                  <a16:creationId xmlns:a16="http://schemas.microsoft.com/office/drawing/2014/main" id="{D7FA9858-BFA0-4D5B-AF72-B1B65EB069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 name="Freeform 9">
              <a:extLst>
                <a:ext uri="{FF2B5EF4-FFF2-40B4-BE49-F238E27FC236}">
                  <a16:creationId xmlns:a16="http://schemas.microsoft.com/office/drawing/2014/main" id="{A508A5F3-AFE0-4750-A9C2-B51A514FFC4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 name="Freeform 10">
              <a:extLst>
                <a:ext uri="{FF2B5EF4-FFF2-40B4-BE49-F238E27FC236}">
                  <a16:creationId xmlns:a16="http://schemas.microsoft.com/office/drawing/2014/main" id="{92B4AAEB-ABF4-42A7-BE52-0B442190D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 name="Freeform 11">
              <a:extLst>
                <a:ext uri="{FF2B5EF4-FFF2-40B4-BE49-F238E27FC236}">
                  <a16:creationId xmlns:a16="http://schemas.microsoft.com/office/drawing/2014/main" id="{3767C370-4A42-4376-8CAE-606C4BC8F4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12">
              <a:extLst>
                <a:ext uri="{FF2B5EF4-FFF2-40B4-BE49-F238E27FC236}">
                  <a16:creationId xmlns:a16="http://schemas.microsoft.com/office/drawing/2014/main" id="{36205F53-9C95-4954-B97C-1625BB8A350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13">
              <a:extLst>
                <a:ext uri="{FF2B5EF4-FFF2-40B4-BE49-F238E27FC236}">
                  <a16:creationId xmlns:a16="http://schemas.microsoft.com/office/drawing/2014/main" id="{DC80B58E-3469-43E9-96FC-D747B69830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14">
              <a:extLst>
                <a:ext uri="{FF2B5EF4-FFF2-40B4-BE49-F238E27FC236}">
                  <a16:creationId xmlns:a16="http://schemas.microsoft.com/office/drawing/2014/main" id="{E17A4ED2-DDD7-4B4D-A39C-9B0121C886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5">
              <a:extLst>
                <a:ext uri="{FF2B5EF4-FFF2-40B4-BE49-F238E27FC236}">
                  <a16:creationId xmlns:a16="http://schemas.microsoft.com/office/drawing/2014/main" id="{A2C14A85-E7A9-4E1D-809F-20F5CFA788B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Line 16">
              <a:extLst>
                <a:ext uri="{FF2B5EF4-FFF2-40B4-BE49-F238E27FC236}">
                  <a16:creationId xmlns:a16="http://schemas.microsoft.com/office/drawing/2014/main" id="{F3D51E32-9399-4B7F-8D91-BF9A068B834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3" name="Freeform 17">
              <a:extLst>
                <a:ext uri="{FF2B5EF4-FFF2-40B4-BE49-F238E27FC236}">
                  <a16:creationId xmlns:a16="http://schemas.microsoft.com/office/drawing/2014/main" id="{9969F9D2-502D-4C1D-ABA5-02B1BF2A00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8">
              <a:extLst>
                <a:ext uri="{FF2B5EF4-FFF2-40B4-BE49-F238E27FC236}">
                  <a16:creationId xmlns:a16="http://schemas.microsoft.com/office/drawing/2014/main" id="{4AE555C6-5623-478A-BF35-63E9929A3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9">
              <a:extLst>
                <a:ext uri="{FF2B5EF4-FFF2-40B4-BE49-F238E27FC236}">
                  <a16:creationId xmlns:a16="http://schemas.microsoft.com/office/drawing/2014/main" id="{A3D3AED4-A69E-4301-9BB4-436DC5F0C9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20">
              <a:extLst>
                <a:ext uri="{FF2B5EF4-FFF2-40B4-BE49-F238E27FC236}">
                  <a16:creationId xmlns:a16="http://schemas.microsoft.com/office/drawing/2014/main" id="{C3B8082C-2D81-48D7-8B45-85B7C89296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Rectangle 21">
              <a:extLst>
                <a:ext uri="{FF2B5EF4-FFF2-40B4-BE49-F238E27FC236}">
                  <a16:creationId xmlns:a16="http://schemas.microsoft.com/office/drawing/2014/main" id="{9AD35461-BA86-408B-8A29-244EB2F2FB5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28" name="Freeform 22">
              <a:extLst>
                <a:ext uri="{FF2B5EF4-FFF2-40B4-BE49-F238E27FC236}">
                  <a16:creationId xmlns:a16="http://schemas.microsoft.com/office/drawing/2014/main" id="{F238E495-B6C6-4857-899B-CDD5848312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23">
              <a:extLst>
                <a:ext uri="{FF2B5EF4-FFF2-40B4-BE49-F238E27FC236}">
                  <a16:creationId xmlns:a16="http://schemas.microsoft.com/office/drawing/2014/main" id="{E20A751E-054C-4EC2-8DA3-0EC923A658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24">
              <a:extLst>
                <a:ext uri="{FF2B5EF4-FFF2-40B4-BE49-F238E27FC236}">
                  <a16:creationId xmlns:a16="http://schemas.microsoft.com/office/drawing/2014/main" id="{B6E8E701-3D21-4E5C-AB6E-9A74046970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5">
              <a:extLst>
                <a:ext uri="{FF2B5EF4-FFF2-40B4-BE49-F238E27FC236}">
                  <a16:creationId xmlns:a16="http://schemas.microsoft.com/office/drawing/2014/main" id="{431BDA41-D09D-4984-B888-756F5F81B4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Freeform 26">
              <a:extLst>
                <a:ext uri="{FF2B5EF4-FFF2-40B4-BE49-F238E27FC236}">
                  <a16:creationId xmlns:a16="http://schemas.microsoft.com/office/drawing/2014/main" id="{0DC943D2-20E4-4C00-82D2-D405A7C00B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 name="Freeform 27">
              <a:extLst>
                <a:ext uri="{FF2B5EF4-FFF2-40B4-BE49-F238E27FC236}">
                  <a16:creationId xmlns:a16="http://schemas.microsoft.com/office/drawing/2014/main" id="{4BC34A74-80A2-4DE1-8ADC-BBD1709035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8">
              <a:extLst>
                <a:ext uri="{FF2B5EF4-FFF2-40B4-BE49-F238E27FC236}">
                  <a16:creationId xmlns:a16="http://schemas.microsoft.com/office/drawing/2014/main" id="{C6C3CA25-431F-4E26-952D-4AA9C4C725C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9">
              <a:extLst>
                <a:ext uri="{FF2B5EF4-FFF2-40B4-BE49-F238E27FC236}">
                  <a16:creationId xmlns:a16="http://schemas.microsoft.com/office/drawing/2014/main" id="{776D1836-82AE-40EF-9829-C6B8D2CF02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30">
              <a:extLst>
                <a:ext uri="{FF2B5EF4-FFF2-40B4-BE49-F238E27FC236}">
                  <a16:creationId xmlns:a16="http://schemas.microsoft.com/office/drawing/2014/main" id="{9A8E397E-ADF9-45C1-98F4-3F5A86378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31">
              <a:extLst>
                <a:ext uri="{FF2B5EF4-FFF2-40B4-BE49-F238E27FC236}">
                  <a16:creationId xmlns:a16="http://schemas.microsoft.com/office/drawing/2014/main" id="{DE07CFD9-357F-40BC-A792-CE874BFE50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p:nvSpPr>
          <p:cNvPr id="2" name="Title 1">
            <a:extLst>
              <a:ext uri="{FF2B5EF4-FFF2-40B4-BE49-F238E27FC236}">
                <a16:creationId xmlns:a16="http://schemas.microsoft.com/office/drawing/2014/main" id="{0E72B083-02B3-4DA0-9107-2070E0CDD584}"/>
              </a:ext>
            </a:extLst>
          </p:cNvPr>
          <p:cNvSpPr>
            <a:spLocks noGrp="1"/>
          </p:cNvSpPr>
          <p:nvPr>
            <p:ph type="title"/>
          </p:nvPr>
        </p:nvSpPr>
        <p:spPr>
          <a:xfrm>
            <a:off x="788988" y="1082673"/>
            <a:ext cx="3765295" cy="4708528"/>
          </a:xfrm>
        </p:spPr>
        <p:txBody>
          <a:bodyPr>
            <a:normAutofit/>
          </a:bodyPr>
          <a:lstStyle/>
          <a:p>
            <a:pPr algn="ctr"/>
            <a:r>
              <a:rPr lang="en-GB" sz="4000" b="1" dirty="0"/>
              <a:t>The Business Environment </a:t>
            </a:r>
            <a:r>
              <a:rPr lang="en-GB" sz="3100" b="1" dirty="0"/>
              <a:t>	</a:t>
            </a:r>
            <a:endParaRPr lang="en-GB" sz="3100" dirty="0"/>
          </a:p>
        </p:txBody>
      </p:sp>
      <p:cxnSp>
        <p:nvCxnSpPr>
          <p:cNvPr id="39" name="Straight Connector 38">
            <a:extLst>
              <a:ext uri="{FF2B5EF4-FFF2-40B4-BE49-F238E27FC236}">
                <a16:creationId xmlns:a16="http://schemas.microsoft.com/office/drawing/2014/main" id="{085ECEC0-FF5D-4348-92C7-1EA7C61E770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46ABB58-6363-4DBB-A484-8A9A0041F2EC}"/>
              </a:ext>
            </a:extLst>
          </p:cNvPr>
          <p:cNvSpPr>
            <a:spLocks noGrp="1"/>
          </p:cNvSpPr>
          <p:nvPr>
            <p:ph idx="1"/>
          </p:nvPr>
        </p:nvSpPr>
        <p:spPr>
          <a:xfrm>
            <a:off x="5297763" y="1596017"/>
            <a:ext cx="5751237" cy="4708528"/>
          </a:xfrm>
        </p:spPr>
        <p:txBody>
          <a:bodyPr anchor="ctr">
            <a:noAutofit/>
          </a:bodyPr>
          <a:lstStyle/>
          <a:p>
            <a:pPr marL="0" indent="0" algn="ctr">
              <a:buNone/>
            </a:pPr>
            <a:r>
              <a:rPr lang="en-GB" altLang="en-US" sz="3000" b="1" dirty="0"/>
              <a:t>The business environment (climate) is constantly changing, and it is becoming more and more complex. Organizations, private and public, are under pressures that force them to respond quickly to changing conditions and to be innovative in the way they operate. For Example Globalization.</a:t>
            </a:r>
          </a:p>
          <a:p>
            <a:pPr marL="0" indent="0" algn="ctr">
              <a:buNone/>
            </a:pPr>
            <a:endParaRPr lang="en-GB" sz="3000" b="1" dirty="0"/>
          </a:p>
        </p:txBody>
      </p:sp>
      <p:grpSp>
        <p:nvGrpSpPr>
          <p:cNvPr id="41" name="Group 40">
            <a:extLst>
              <a:ext uri="{FF2B5EF4-FFF2-40B4-BE49-F238E27FC236}">
                <a16:creationId xmlns:a16="http://schemas.microsoft.com/office/drawing/2014/main" id="{F4E035BE-9FF4-43D3-BC25-CF582D7FF8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solidFill>
            <a:schemeClr val="tx1">
              <a:alpha val="60000"/>
            </a:schemeClr>
          </a:solidFill>
        </p:grpSpPr>
        <p:sp>
          <p:nvSpPr>
            <p:cNvPr id="42" name="Freeform 32">
              <a:extLst>
                <a:ext uri="{FF2B5EF4-FFF2-40B4-BE49-F238E27FC236}">
                  <a16:creationId xmlns:a16="http://schemas.microsoft.com/office/drawing/2014/main" id="{F98BCEB2-EC20-4E84-A994-0AC37292C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3" name="Freeform 33">
              <a:extLst>
                <a:ext uri="{FF2B5EF4-FFF2-40B4-BE49-F238E27FC236}">
                  <a16:creationId xmlns:a16="http://schemas.microsoft.com/office/drawing/2014/main" id="{7A2E1821-AEDF-417E-9F17-83379E9C094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4" name="Freeform 34">
              <a:extLst>
                <a:ext uri="{FF2B5EF4-FFF2-40B4-BE49-F238E27FC236}">
                  <a16:creationId xmlns:a16="http://schemas.microsoft.com/office/drawing/2014/main" id="{CB3734E2-8292-4B47-B6AB-0E5A058DE9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5" name="Freeform 35">
              <a:extLst>
                <a:ext uri="{FF2B5EF4-FFF2-40B4-BE49-F238E27FC236}">
                  <a16:creationId xmlns:a16="http://schemas.microsoft.com/office/drawing/2014/main" id="{A0B09C51-29AB-45C0-B707-CCFB9DF28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6" name="Freeform 36">
              <a:extLst>
                <a:ext uri="{FF2B5EF4-FFF2-40B4-BE49-F238E27FC236}">
                  <a16:creationId xmlns:a16="http://schemas.microsoft.com/office/drawing/2014/main" id="{510C0CED-AE1B-45AE-B5E1-57521E589D2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7" name="Freeform 37">
              <a:extLst>
                <a:ext uri="{FF2B5EF4-FFF2-40B4-BE49-F238E27FC236}">
                  <a16:creationId xmlns:a16="http://schemas.microsoft.com/office/drawing/2014/main" id="{591F2327-4B45-41AA-B41C-7404B6A1E4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8" name="Freeform 38">
              <a:extLst>
                <a:ext uri="{FF2B5EF4-FFF2-40B4-BE49-F238E27FC236}">
                  <a16:creationId xmlns:a16="http://schemas.microsoft.com/office/drawing/2014/main" id="{5A63224C-41A0-42C0-96F6-0B2BE99A135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9" name="Freeform 39">
              <a:extLst>
                <a:ext uri="{FF2B5EF4-FFF2-40B4-BE49-F238E27FC236}">
                  <a16:creationId xmlns:a16="http://schemas.microsoft.com/office/drawing/2014/main" id="{A7C00B9F-C253-4776-9935-EC02254A4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0" name="Freeform 40">
              <a:extLst>
                <a:ext uri="{FF2B5EF4-FFF2-40B4-BE49-F238E27FC236}">
                  <a16:creationId xmlns:a16="http://schemas.microsoft.com/office/drawing/2014/main" id="{5062D4AA-13F3-4064-8440-FFE8562D85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1" name="Rectangle 41">
              <a:extLst>
                <a:ext uri="{FF2B5EF4-FFF2-40B4-BE49-F238E27FC236}">
                  <a16:creationId xmlns:a16="http://schemas.microsoft.com/office/drawing/2014/main" id="{3E143B27-CB82-440B-879B-D25C1891C1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grpSp>
    </p:spTree>
    <p:extLst>
      <p:ext uri="{BB962C8B-B14F-4D97-AF65-F5344CB8AC3E}">
        <p14:creationId xmlns:p14="http://schemas.microsoft.com/office/powerpoint/2010/main" val="1637455732"/>
      </p:ext>
    </p:extLst>
  </p:cSld>
  <p:clrMapOvr>
    <a:masterClrMapping/>
  </p:clrMapOvr>
  <p:transition spd="slow">
    <p:wheel spokes="1"/>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287323DE-9952-4EC6-8D52-9D7F28E03FE1}"/>
              </a:ext>
            </a:extLst>
          </p:cNvPr>
          <p:cNvSpPr>
            <a:spLocks noGrp="1"/>
          </p:cNvSpPr>
          <p:nvPr>
            <p:ph type="title"/>
          </p:nvPr>
        </p:nvSpPr>
        <p:spPr>
          <a:xfrm>
            <a:off x="6448425" y="618518"/>
            <a:ext cx="4598985" cy="1478570"/>
          </a:xfrm>
        </p:spPr>
        <p:txBody>
          <a:bodyPr>
            <a:normAutofit/>
          </a:bodyPr>
          <a:lstStyle/>
          <a:p>
            <a:pPr algn="ctr"/>
            <a:r>
              <a:rPr lang="en-GB" sz="4000" b="1" dirty="0"/>
              <a:t>Activity 1</a:t>
            </a:r>
          </a:p>
        </p:txBody>
      </p:sp>
      <p:pic>
        <p:nvPicPr>
          <p:cNvPr id="5" name="Picture 4">
            <a:extLst>
              <a:ext uri="{FF2B5EF4-FFF2-40B4-BE49-F238E27FC236}">
                <a16:creationId xmlns:a16="http://schemas.microsoft.com/office/drawing/2014/main" id="{10D126CC-C420-4154-A243-10FF81EB00A5}"/>
              </a:ext>
            </a:extLst>
          </p:cNvPr>
          <p:cNvPicPr>
            <a:picLocks noChangeAspect="1"/>
          </p:cNvPicPr>
          <p:nvPr/>
        </p:nvPicPr>
        <p:blipFill rotWithShape="1">
          <a:blip r:embed="rId4"/>
          <a:srcRect l="34192" r="6419" b="-1"/>
          <a:stretch/>
        </p:blipFill>
        <p:spPr>
          <a:xfrm>
            <a:off x="-5597" y="10"/>
            <a:ext cx="61015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086FA99D-609F-41FF-99D3-AEFF48F6C22E}"/>
              </a:ext>
            </a:extLst>
          </p:cNvPr>
          <p:cNvSpPr>
            <a:spLocks noGrp="1"/>
          </p:cNvSpPr>
          <p:nvPr>
            <p:ph idx="1"/>
          </p:nvPr>
        </p:nvSpPr>
        <p:spPr>
          <a:xfrm>
            <a:off x="6448425" y="2377823"/>
            <a:ext cx="4598986" cy="3541714"/>
          </a:xfrm>
        </p:spPr>
        <p:txBody>
          <a:bodyPr>
            <a:normAutofit/>
          </a:bodyPr>
          <a:lstStyle/>
          <a:p>
            <a:pPr marL="0" indent="0" algn="ctr">
              <a:buNone/>
            </a:pPr>
            <a:r>
              <a:rPr lang="en-US" altLang="en-US" sz="3000" b="1" dirty="0"/>
              <a:t>What FACTORS might impact on a Businesses Environment?</a:t>
            </a:r>
            <a:endParaRPr lang="en-GB" altLang="en-US" sz="3000" b="1" dirty="0"/>
          </a:p>
          <a:p>
            <a:pPr marL="0" indent="0" algn="ctr">
              <a:buNone/>
            </a:pPr>
            <a:endParaRPr lang="en-GB" sz="3000" dirty="0"/>
          </a:p>
        </p:txBody>
      </p:sp>
    </p:spTree>
    <p:extLst>
      <p:ext uri="{BB962C8B-B14F-4D97-AF65-F5344CB8AC3E}">
        <p14:creationId xmlns:p14="http://schemas.microsoft.com/office/powerpoint/2010/main" val="12012510"/>
      </p:ext>
    </p:extLst>
  </p:cSld>
  <p:clrMapOvr>
    <a:masterClrMapping/>
  </p:clrMapOvr>
  <p:transition spd="slow">
    <p:wheel spokes="1"/>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75612044-3085-497E-98D1-3A9F06811350}"/>
              </a:ext>
            </a:extLst>
          </p:cNvPr>
          <p:cNvSpPr>
            <a:spLocks noGrp="1"/>
          </p:cNvSpPr>
          <p:nvPr>
            <p:ph type="title"/>
          </p:nvPr>
        </p:nvSpPr>
        <p:spPr>
          <a:xfrm>
            <a:off x="6448425" y="618518"/>
            <a:ext cx="4598985" cy="1478570"/>
          </a:xfrm>
        </p:spPr>
        <p:txBody>
          <a:bodyPr>
            <a:normAutofit/>
          </a:bodyPr>
          <a:lstStyle/>
          <a:p>
            <a:pPr algn="ctr"/>
            <a:r>
              <a:rPr lang="en-GB" sz="4000" b="1" dirty="0"/>
              <a:t>Other Factors </a:t>
            </a:r>
          </a:p>
        </p:txBody>
      </p:sp>
      <p:pic>
        <p:nvPicPr>
          <p:cNvPr id="5" name="Picture 4">
            <a:extLst>
              <a:ext uri="{FF2B5EF4-FFF2-40B4-BE49-F238E27FC236}">
                <a16:creationId xmlns:a16="http://schemas.microsoft.com/office/drawing/2014/main" id="{BC0E3DCC-AFD0-4D0E-B2D2-85D47C97F602}"/>
              </a:ext>
            </a:extLst>
          </p:cNvPr>
          <p:cNvPicPr>
            <a:picLocks noChangeAspect="1"/>
          </p:cNvPicPr>
          <p:nvPr/>
        </p:nvPicPr>
        <p:blipFill rotWithShape="1">
          <a:blip r:embed="rId4"/>
          <a:srcRect l="16564" r="27830"/>
          <a:stretch/>
        </p:blipFill>
        <p:spPr>
          <a:xfrm>
            <a:off x="-5597" y="10"/>
            <a:ext cx="61015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F900F8A9-03AF-4C2C-A2B7-0292B623C6A9}"/>
              </a:ext>
            </a:extLst>
          </p:cNvPr>
          <p:cNvSpPr>
            <a:spLocks noGrp="1"/>
          </p:cNvSpPr>
          <p:nvPr>
            <p:ph idx="1"/>
          </p:nvPr>
        </p:nvSpPr>
        <p:spPr>
          <a:xfrm>
            <a:off x="6448425" y="2249487"/>
            <a:ext cx="4598986" cy="3541714"/>
          </a:xfrm>
        </p:spPr>
        <p:txBody>
          <a:bodyPr>
            <a:normAutofit/>
          </a:bodyPr>
          <a:lstStyle/>
          <a:p>
            <a:r>
              <a:rPr lang="en-GB" sz="3000" b="1" dirty="0"/>
              <a:t>Markets</a:t>
            </a:r>
          </a:p>
          <a:p>
            <a:r>
              <a:rPr lang="en-GB" sz="3000" b="1" dirty="0"/>
              <a:t>Consumer Demand</a:t>
            </a:r>
          </a:p>
          <a:p>
            <a:r>
              <a:rPr lang="en-GB" sz="3000" b="1" dirty="0"/>
              <a:t>Technology</a:t>
            </a:r>
          </a:p>
          <a:p>
            <a:r>
              <a:rPr lang="en-GB" sz="3000" b="1" dirty="0"/>
              <a:t>Societal </a:t>
            </a:r>
          </a:p>
        </p:txBody>
      </p:sp>
    </p:spTree>
    <p:extLst>
      <p:ext uri="{BB962C8B-B14F-4D97-AF65-F5344CB8AC3E}">
        <p14:creationId xmlns:p14="http://schemas.microsoft.com/office/powerpoint/2010/main" val="1246175130"/>
      </p:ext>
    </p:extLst>
  </p:cSld>
  <p:clrMapOvr>
    <a:masterClrMapping/>
  </p:clrMapOvr>
  <p:transition spd="slow">
    <p:wheel spokes="1"/>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BFC9644-673A-459F-B3C5-9310A4E50E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ADB9295-9645-4BF2-ADFD-75800B7FAD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20788" cy="6858001"/>
            <a:chOff x="-14288" y="0"/>
            <a:chExt cx="1220788" cy="6858001"/>
          </a:xfrm>
          <a:solidFill>
            <a:schemeClr val="bg2">
              <a:lumMod val="60000"/>
              <a:lumOff val="40000"/>
              <a:alpha val="60000"/>
            </a:schemeClr>
          </a:solidFill>
        </p:grpSpPr>
        <p:sp>
          <p:nvSpPr>
            <p:cNvPr id="11" name="Rectangle 5">
              <a:extLst>
                <a:ext uri="{FF2B5EF4-FFF2-40B4-BE49-F238E27FC236}">
                  <a16:creationId xmlns:a16="http://schemas.microsoft.com/office/drawing/2014/main" id="{95B061E9-E435-4E1B-B160-96584A1166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2" name="Freeform 6">
              <a:extLst>
                <a:ext uri="{FF2B5EF4-FFF2-40B4-BE49-F238E27FC236}">
                  <a16:creationId xmlns:a16="http://schemas.microsoft.com/office/drawing/2014/main" id="{3CD7972E-7D38-40EE-A80B-E2A848811E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3" name="Freeform 7">
              <a:extLst>
                <a:ext uri="{FF2B5EF4-FFF2-40B4-BE49-F238E27FC236}">
                  <a16:creationId xmlns:a16="http://schemas.microsoft.com/office/drawing/2014/main" id="{524A3B55-746F-419F-8CFF-5F3A4BE143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 name="Freeform 8">
              <a:extLst>
                <a:ext uri="{FF2B5EF4-FFF2-40B4-BE49-F238E27FC236}">
                  <a16:creationId xmlns:a16="http://schemas.microsoft.com/office/drawing/2014/main" id="{9C63219B-AD72-4494-935E-F5C70DB549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 name="Freeform 9">
              <a:extLst>
                <a:ext uri="{FF2B5EF4-FFF2-40B4-BE49-F238E27FC236}">
                  <a16:creationId xmlns:a16="http://schemas.microsoft.com/office/drawing/2014/main" id="{15B41FD2-05E2-44E7-8760-09E65D1C60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 name="Freeform 10">
              <a:extLst>
                <a:ext uri="{FF2B5EF4-FFF2-40B4-BE49-F238E27FC236}">
                  <a16:creationId xmlns:a16="http://schemas.microsoft.com/office/drawing/2014/main" id="{FE6D63D0-3347-4EE2-8F65-F1C32168FA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 name="Freeform 11">
              <a:extLst>
                <a:ext uri="{FF2B5EF4-FFF2-40B4-BE49-F238E27FC236}">
                  <a16:creationId xmlns:a16="http://schemas.microsoft.com/office/drawing/2014/main" id="{538A46A3-DB16-45D5-B636-03EFE39FE9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12">
              <a:extLst>
                <a:ext uri="{FF2B5EF4-FFF2-40B4-BE49-F238E27FC236}">
                  <a16:creationId xmlns:a16="http://schemas.microsoft.com/office/drawing/2014/main" id="{0B8A2B0E-823F-4BE8-9359-45143BB124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13">
              <a:extLst>
                <a:ext uri="{FF2B5EF4-FFF2-40B4-BE49-F238E27FC236}">
                  <a16:creationId xmlns:a16="http://schemas.microsoft.com/office/drawing/2014/main" id="{44516B3C-A8BE-46FC-B643-3DFEB7F283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14">
              <a:extLst>
                <a:ext uri="{FF2B5EF4-FFF2-40B4-BE49-F238E27FC236}">
                  <a16:creationId xmlns:a16="http://schemas.microsoft.com/office/drawing/2014/main" id="{59FD699C-3920-4E57-BE27-165A3F036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5">
              <a:extLst>
                <a:ext uri="{FF2B5EF4-FFF2-40B4-BE49-F238E27FC236}">
                  <a16:creationId xmlns:a16="http://schemas.microsoft.com/office/drawing/2014/main" id="{0FB0C02E-3F53-4889-8ADF-80DBC43F69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Line 16">
              <a:extLst>
                <a:ext uri="{FF2B5EF4-FFF2-40B4-BE49-F238E27FC236}">
                  <a16:creationId xmlns:a16="http://schemas.microsoft.com/office/drawing/2014/main" id="{F8A0C89C-946F-4BCD-8A27-BB73E37FE52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3" name="Freeform 17">
              <a:extLst>
                <a:ext uri="{FF2B5EF4-FFF2-40B4-BE49-F238E27FC236}">
                  <a16:creationId xmlns:a16="http://schemas.microsoft.com/office/drawing/2014/main" id="{70C83EAF-4E92-4849-A240-B257871DC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8">
              <a:extLst>
                <a:ext uri="{FF2B5EF4-FFF2-40B4-BE49-F238E27FC236}">
                  <a16:creationId xmlns:a16="http://schemas.microsoft.com/office/drawing/2014/main" id="{320FD164-4D7A-469C-B3F4-B926BFACF5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9">
              <a:extLst>
                <a:ext uri="{FF2B5EF4-FFF2-40B4-BE49-F238E27FC236}">
                  <a16:creationId xmlns:a16="http://schemas.microsoft.com/office/drawing/2014/main" id="{F6E14D9A-4E63-48FF-95C5-9E8DDFF86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20">
              <a:extLst>
                <a:ext uri="{FF2B5EF4-FFF2-40B4-BE49-F238E27FC236}">
                  <a16:creationId xmlns:a16="http://schemas.microsoft.com/office/drawing/2014/main" id="{F3DCD24F-3CA8-4404-B22C-E4C928995F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Rectangle 21">
              <a:extLst>
                <a:ext uri="{FF2B5EF4-FFF2-40B4-BE49-F238E27FC236}">
                  <a16:creationId xmlns:a16="http://schemas.microsoft.com/office/drawing/2014/main" id="{8AD2E827-32A3-4BE4-9CC6-8315629177A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28" name="Freeform 22">
              <a:extLst>
                <a:ext uri="{FF2B5EF4-FFF2-40B4-BE49-F238E27FC236}">
                  <a16:creationId xmlns:a16="http://schemas.microsoft.com/office/drawing/2014/main" id="{47FB2CCC-1230-494F-B2D1-F05E5B8EDF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23">
              <a:extLst>
                <a:ext uri="{FF2B5EF4-FFF2-40B4-BE49-F238E27FC236}">
                  <a16:creationId xmlns:a16="http://schemas.microsoft.com/office/drawing/2014/main" id="{A5F44514-9274-47E3-9243-CA9356C166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24">
              <a:extLst>
                <a:ext uri="{FF2B5EF4-FFF2-40B4-BE49-F238E27FC236}">
                  <a16:creationId xmlns:a16="http://schemas.microsoft.com/office/drawing/2014/main" id="{D06192CD-AD86-4DCA-8B53-4ACCA46583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5">
              <a:extLst>
                <a:ext uri="{FF2B5EF4-FFF2-40B4-BE49-F238E27FC236}">
                  <a16:creationId xmlns:a16="http://schemas.microsoft.com/office/drawing/2014/main" id="{99E9203A-21E4-46D8-981A-4B28CA320A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Freeform 26">
              <a:extLst>
                <a:ext uri="{FF2B5EF4-FFF2-40B4-BE49-F238E27FC236}">
                  <a16:creationId xmlns:a16="http://schemas.microsoft.com/office/drawing/2014/main" id="{32FCE9B6-FB52-4045-8DCC-E5959B9A40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 name="Freeform 27">
              <a:extLst>
                <a:ext uri="{FF2B5EF4-FFF2-40B4-BE49-F238E27FC236}">
                  <a16:creationId xmlns:a16="http://schemas.microsoft.com/office/drawing/2014/main" id="{E4A7025C-CDE8-429A-BBB9-E7380C962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8">
              <a:extLst>
                <a:ext uri="{FF2B5EF4-FFF2-40B4-BE49-F238E27FC236}">
                  <a16:creationId xmlns:a16="http://schemas.microsoft.com/office/drawing/2014/main" id="{A4EA0256-5DF5-437A-98A7-B79F3E6BB8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9">
              <a:extLst>
                <a:ext uri="{FF2B5EF4-FFF2-40B4-BE49-F238E27FC236}">
                  <a16:creationId xmlns:a16="http://schemas.microsoft.com/office/drawing/2014/main" id="{90C9433D-9E1C-493B-BEBD-C3081FFA32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30">
              <a:extLst>
                <a:ext uri="{FF2B5EF4-FFF2-40B4-BE49-F238E27FC236}">
                  <a16:creationId xmlns:a16="http://schemas.microsoft.com/office/drawing/2014/main" id="{352B39BB-F298-4285-A709-1FBA0CB72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31">
              <a:extLst>
                <a:ext uri="{FF2B5EF4-FFF2-40B4-BE49-F238E27FC236}">
                  <a16:creationId xmlns:a16="http://schemas.microsoft.com/office/drawing/2014/main" id="{31CAF2A0-CBA0-4E86-AA87-8750EC1AFB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p:nvSpPr>
          <p:cNvPr id="2" name="Title 1">
            <a:extLst>
              <a:ext uri="{FF2B5EF4-FFF2-40B4-BE49-F238E27FC236}">
                <a16:creationId xmlns:a16="http://schemas.microsoft.com/office/drawing/2014/main" id="{F11D6C3D-8466-48CB-AC59-AEF9C11EAB16}"/>
              </a:ext>
            </a:extLst>
          </p:cNvPr>
          <p:cNvSpPr>
            <a:spLocks noGrp="1"/>
          </p:cNvSpPr>
          <p:nvPr>
            <p:ph type="title"/>
          </p:nvPr>
        </p:nvSpPr>
        <p:spPr>
          <a:xfrm>
            <a:off x="1019015" y="1093787"/>
            <a:ext cx="3477482" cy="4697413"/>
          </a:xfrm>
        </p:spPr>
        <p:txBody>
          <a:bodyPr>
            <a:normAutofit/>
          </a:bodyPr>
          <a:lstStyle/>
          <a:p>
            <a:pPr algn="ctr"/>
            <a:r>
              <a:rPr lang="en-GB" sz="4000" b="1" dirty="0"/>
              <a:t>The Business Environment </a:t>
            </a:r>
          </a:p>
        </p:txBody>
      </p:sp>
      <p:sp useBgFill="1">
        <p:nvSpPr>
          <p:cNvPr id="39" name="Round Diagonal Corner Rectangle 7">
            <a:extLst>
              <a:ext uri="{FF2B5EF4-FFF2-40B4-BE49-F238E27FC236}">
                <a16:creationId xmlns:a16="http://schemas.microsoft.com/office/drawing/2014/main" id="{7D1C411D-0818-4640-8657-2AF78250C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084" y="0"/>
            <a:ext cx="7566916" cy="6848476"/>
          </a:xfrm>
          <a:prstGeom prst="round2DiagRect">
            <a:avLst>
              <a:gd name="adj1" fmla="val 0"/>
              <a:gd name="adj2" fmla="val 0"/>
            </a:avLst>
          </a:prstGeom>
          <a:ln w="19050" cap="sq">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9F92A80-3C89-4001-9F83-0C5AB87C6DEF}"/>
              </a:ext>
            </a:extLst>
          </p:cNvPr>
          <p:cNvSpPr>
            <a:spLocks noGrp="1"/>
          </p:cNvSpPr>
          <p:nvPr>
            <p:ph idx="1"/>
          </p:nvPr>
        </p:nvSpPr>
        <p:spPr>
          <a:xfrm>
            <a:off x="5339294" y="280404"/>
            <a:ext cx="5831944" cy="4697413"/>
          </a:xfrm>
        </p:spPr>
        <p:txBody>
          <a:bodyPr>
            <a:noAutofit/>
          </a:bodyPr>
          <a:lstStyle/>
          <a:p>
            <a:pPr marL="0" indent="0" algn="ctr" eaLnBrk="1" hangingPunct="1">
              <a:lnSpc>
                <a:spcPct val="110000"/>
              </a:lnSpc>
              <a:buNone/>
            </a:pPr>
            <a:r>
              <a:rPr lang="en-US" altLang="en-US" sz="2800" b="1" dirty="0"/>
              <a:t>Such activities require organizations to be agile and to make frequent and quick strategic, tactical, and operational decisions, some of which are very complex. </a:t>
            </a:r>
            <a:endParaRPr lang="en-GB" altLang="en-US" sz="2800" b="1" dirty="0"/>
          </a:p>
          <a:p>
            <a:pPr marL="0" indent="0" algn="ctr" eaLnBrk="1" hangingPunct="1">
              <a:lnSpc>
                <a:spcPct val="110000"/>
              </a:lnSpc>
              <a:buNone/>
            </a:pPr>
            <a:r>
              <a:rPr lang="en-US" altLang="en-US" sz="2800" b="1" dirty="0"/>
              <a:t>Making such decisions may require considerable amounts of relevant data, information, and knowledge. Processing these, in the framework of the needed decisions, must be done quickly, frequently in real time, and usually requires some computerized support.</a:t>
            </a:r>
            <a:endParaRPr lang="en-GB" altLang="en-US" sz="2800" b="1" dirty="0"/>
          </a:p>
          <a:p>
            <a:pPr marL="0" indent="0" algn="ctr">
              <a:lnSpc>
                <a:spcPct val="110000"/>
              </a:lnSpc>
              <a:buNone/>
            </a:pPr>
            <a:endParaRPr lang="en-GB" sz="2800" b="1" dirty="0"/>
          </a:p>
        </p:txBody>
      </p:sp>
    </p:spTree>
    <p:extLst>
      <p:ext uri="{BB962C8B-B14F-4D97-AF65-F5344CB8AC3E}">
        <p14:creationId xmlns:p14="http://schemas.microsoft.com/office/powerpoint/2010/main" val="3075718196"/>
      </p:ext>
    </p:extLst>
  </p:cSld>
  <p:clrMapOvr>
    <a:masterClrMapping/>
  </p:clrMapOvr>
  <p:transition spd="slow">
    <p:wheel spokes="1"/>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B714B34D-0FE6-49D9-9E2C-D3015A54725B}"/>
              </a:ext>
            </a:extLst>
          </p:cNvPr>
          <p:cNvSpPr>
            <a:spLocks noGrp="1"/>
          </p:cNvSpPr>
          <p:nvPr>
            <p:ph type="title"/>
          </p:nvPr>
        </p:nvSpPr>
        <p:spPr>
          <a:xfrm>
            <a:off x="4996697" y="618518"/>
            <a:ext cx="6050713" cy="1478570"/>
          </a:xfrm>
        </p:spPr>
        <p:txBody>
          <a:bodyPr>
            <a:normAutofit/>
          </a:bodyPr>
          <a:lstStyle/>
          <a:p>
            <a:pPr algn="ctr"/>
            <a:r>
              <a:rPr lang="en-GB" sz="4000" b="1" dirty="0"/>
              <a:t>Activity 2 </a:t>
            </a:r>
          </a:p>
        </p:txBody>
      </p:sp>
      <p:pic>
        <p:nvPicPr>
          <p:cNvPr id="5" name="Picture 4">
            <a:extLst>
              <a:ext uri="{FF2B5EF4-FFF2-40B4-BE49-F238E27FC236}">
                <a16:creationId xmlns:a16="http://schemas.microsoft.com/office/drawing/2014/main" id="{046C8955-94D2-4637-A0E4-6F14AD9514DE}"/>
              </a:ext>
            </a:extLst>
          </p:cNvPr>
          <p:cNvPicPr>
            <a:picLocks noChangeAspect="1"/>
          </p:cNvPicPr>
          <p:nvPr/>
        </p:nvPicPr>
        <p:blipFill rotWithShape="1">
          <a:blip r:embed="rId4"/>
          <a:srcRect l="51344" r="7086"/>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7CB6CA5E-398F-4E7E-9DFB-03AAAB594032}"/>
              </a:ext>
            </a:extLst>
          </p:cNvPr>
          <p:cNvSpPr>
            <a:spLocks noGrp="1"/>
          </p:cNvSpPr>
          <p:nvPr>
            <p:ph idx="1"/>
          </p:nvPr>
        </p:nvSpPr>
        <p:spPr>
          <a:xfrm>
            <a:off x="4968958" y="2249487"/>
            <a:ext cx="6078453" cy="3541714"/>
          </a:xfrm>
        </p:spPr>
        <p:txBody>
          <a:bodyPr>
            <a:normAutofit/>
          </a:bodyPr>
          <a:lstStyle/>
          <a:p>
            <a:pPr marL="0" indent="0" algn="ctr">
              <a:buNone/>
            </a:pPr>
            <a:r>
              <a:rPr lang="en-GB" altLang="en-US" sz="3000" b="1" dirty="0">
                <a:latin typeface="Tw Cen MT" panose="020B0602020104020603" pitchFamily="34" charset="0"/>
              </a:rPr>
              <a:t>How can an organisation respond to these factors?</a:t>
            </a:r>
          </a:p>
          <a:p>
            <a:endParaRPr lang="en-GB" dirty="0"/>
          </a:p>
        </p:txBody>
      </p:sp>
    </p:spTree>
    <p:extLst>
      <p:ext uri="{BB962C8B-B14F-4D97-AF65-F5344CB8AC3E}">
        <p14:creationId xmlns:p14="http://schemas.microsoft.com/office/powerpoint/2010/main" val="4180225582"/>
      </p:ext>
    </p:extLst>
  </p:cSld>
  <p:clrMapOvr>
    <a:masterClrMapping/>
  </p:clrMapOvr>
  <p:transition spd="slow">
    <p:wheel spokes="1"/>
  </p:transition>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78A47D-4F17-40FE-AB70-7AF78A9575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00" y="-14287"/>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5BE3A7E-6A3F-401E-A025-BBB8FDB8DD3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20788" cy="6858001"/>
            <a:chOff x="-14288" y="0"/>
            <a:chExt cx="1220788" cy="6858001"/>
          </a:xfrm>
          <a:solidFill>
            <a:schemeClr val="tx1">
              <a:alpha val="60000"/>
            </a:schemeClr>
          </a:solidFill>
        </p:grpSpPr>
        <p:sp>
          <p:nvSpPr>
            <p:cNvPr id="11" name="Rectangle 5">
              <a:extLst>
                <a:ext uri="{FF2B5EF4-FFF2-40B4-BE49-F238E27FC236}">
                  <a16:creationId xmlns:a16="http://schemas.microsoft.com/office/drawing/2014/main" id="{41EE9036-817C-476C-BD59-B5184F9A3E3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2" name="Freeform 6">
              <a:extLst>
                <a:ext uri="{FF2B5EF4-FFF2-40B4-BE49-F238E27FC236}">
                  <a16:creationId xmlns:a16="http://schemas.microsoft.com/office/drawing/2014/main" id="{F098087A-B4E4-4300-A841-44988BD88E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3" name="Freeform 7">
              <a:extLst>
                <a:ext uri="{FF2B5EF4-FFF2-40B4-BE49-F238E27FC236}">
                  <a16:creationId xmlns:a16="http://schemas.microsoft.com/office/drawing/2014/main" id="{F5BD5F4B-A39C-4DF9-84E4-A4D33F30E6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 name="Freeform 8">
              <a:extLst>
                <a:ext uri="{FF2B5EF4-FFF2-40B4-BE49-F238E27FC236}">
                  <a16:creationId xmlns:a16="http://schemas.microsoft.com/office/drawing/2014/main" id="{D7FA9858-BFA0-4D5B-AF72-B1B65EB069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 name="Freeform 9">
              <a:extLst>
                <a:ext uri="{FF2B5EF4-FFF2-40B4-BE49-F238E27FC236}">
                  <a16:creationId xmlns:a16="http://schemas.microsoft.com/office/drawing/2014/main" id="{A508A5F3-AFE0-4750-A9C2-B51A514FFC4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 name="Freeform 10">
              <a:extLst>
                <a:ext uri="{FF2B5EF4-FFF2-40B4-BE49-F238E27FC236}">
                  <a16:creationId xmlns:a16="http://schemas.microsoft.com/office/drawing/2014/main" id="{92B4AAEB-ABF4-42A7-BE52-0B442190D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 name="Freeform 11">
              <a:extLst>
                <a:ext uri="{FF2B5EF4-FFF2-40B4-BE49-F238E27FC236}">
                  <a16:creationId xmlns:a16="http://schemas.microsoft.com/office/drawing/2014/main" id="{3767C370-4A42-4376-8CAE-606C4BC8F4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12">
              <a:extLst>
                <a:ext uri="{FF2B5EF4-FFF2-40B4-BE49-F238E27FC236}">
                  <a16:creationId xmlns:a16="http://schemas.microsoft.com/office/drawing/2014/main" id="{36205F53-9C95-4954-B97C-1625BB8A350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13">
              <a:extLst>
                <a:ext uri="{FF2B5EF4-FFF2-40B4-BE49-F238E27FC236}">
                  <a16:creationId xmlns:a16="http://schemas.microsoft.com/office/drawing/2014/main" id="{DC80B58E-3469-43E9-96FC-D747B69830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14">
              <a:extLst>
                <a:ext uri="{FF2B5EF4-FFF2-40B4-BE49-F238E27FC236}">
                  <a16:creationId xmlns:a16="http://schemas.microsoft.com/office/drawing/2014/main" id="{E17A4ED2-DDD7-4B4D-A39C-9B0121C886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5">
              <a:extLst>
                <a:ext uri="{FF2B5EF4-FFF2-40B4-BE49-F238E27FC236}">
                  <a16:creationId xmlns:a16="http://schemas.microsoft.com/office/drawing/2014/main" id="{A2C14A85-E7A9-4E1D-809F-20F5CFA788B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Line 16">
              <a:extLst>
                <a:ext uri="{FF2B5EF4-FFF2-40B4-BE49-F238E27FC236}">
                  <a16:creationId xmlns:a16="http://schemas.microsoft.com/office/drawing/2014/main" id="{F3D51E32-9399-4B7F-8D91-BF9A068B834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3" name="Freeform 17">
              <a:extLst>
                <a:ext uri="{FF2B5EF4-FFF2-40B4-BE49-F238E27FC236}">
                  <a16:creationId xmlns:a16="http://schemas.microsoft.com/office/drawing/2014/main" id="{9969F9D2-502D-4C1D-ABA5-02B1BF2A00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8">
              <a:extLst>
                <a:ext uri="{FF2B5EF4-FFF2-40B4-BE49-F238E27FC236}">
                  <a16:creationId xmlns:a16="http://schemas.microsoft.com/office/drawing/2014/main" id="{4AE555C6-5623-478A-BF35-63E9929A3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9">
              <a:extLst>
                <a:ext uri="{FF2B5EF4-FFF2-40B4-BE49-F238E27FC236}">
                  <a16:creationId xmlns:a16="http://schemas.microsoft.com/office/drawing/2014/main" id="{A3D3AED4-A69E-4301-9BB4-436DC5F0C9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20">
              <a:extLst>
                <a:ext uri="{FF2B5EF4-FFF2-40B4-BE49-F238E27FC236}">
                  <a16:creationId xmlns:a16="http://schemas.microsoft.com/office/drawing/2014/main" id="{C3B8082C-2D81-48D7-8B45-85B7C89296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Rectangle 21">
              <a:extLst>
                <a:ext uri="{FF2B5EF4-FFF2-40B4-BE49-F238E27FC236}">
                  <a16:creationId xmlns:a16="http://schemas.microsoft.com/office/drawing/2014/main" id="{9AD35461-BA86-408B-8A29-244EB2F2FB5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28" name="Freeform 22">
              <a:extLst>
                <a:ext uri="{FF2B5EF4-FFF2-40B4-BE49-F238E27FC236}">
                  <a16:creationId xmlns:a16="http://schemas.microsoft.com/office/drawing/2014/main" id="{F238E495-B6C6-4857-899B-CDD5848312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23">
              <a:extLst>
                <a:ext uri="{FF2B5EF4-FFF2-40B4-BE49-F238E27FC236}">
                  <a16:creationId xmlns:a16="http://schemas.microsoft.com/office/drawing/2014/main" id="{E20A751E-054C-4EC2-8DA3-0EC923A658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24">
              <a:extLst>
                <a:ext uri="{FF2B5EF4-FFF2-40B4-BE49-F238E27FC236}">
                  <a16:creationId xmlns:a16="http://schemas.microsoft.com/office/drawing/2014/main" id="{B6E8E701-3D21-4E5C-AB6E-9A74046970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5">
              <a:extLst>
                <a:ext uri="{FF2B5EF4-FFF2-40B4-BE49-F238E27FC236}">
                  <a16:creationId xmlns:a16="http://schemas.microsoft.com/office/drawing/2014/main" id="{431BDA41-D09D-4984-B888-756F5F81B4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Freeform 26">
              <a:extLst>
                <a:ext uri="{FF2B5EF4-FFF2-40B4-BE49-F238E27FC236}">
                  <a16:creationId xmlns:a16="http://schemas.microsoft.com/office/drawing/2014/main" id="{0DC943D2-20E4-4C00-82D2-D405A7C00B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 name="Freeform 27">
              <a:extLst>
                <a:ext uri="{FF2B5EF4-FFF2-40B4-BE49-F238E27FC236}">
                  <a16:creationId xmlns:a16="http://schemas.microsoft.com/office/drawing/2014/main" id="{4BC34A74-80A2-4DE1-8ADC-BBD1709035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8">
              <a:extLst>
                <a:ext uri="{FF2B5EF4-FFF2-40B4-BE49-F238E27FC236}">
                  <a16:creationId xmlns:a16="http://schemas.microsoft.com/office/drawing/2014/main" id="{C6C3CA25-431F-4E26-952D-4AA9C4C725C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9">
              <a:extLst>
                <a:ext uri="{FF2B5EF4-FFF2-40B4-BE49-F238E27FC236}">
                  <a16:creationId xmlns:a16="http://schemas.microsoft.com/office/drawing/2014/main" id="{776D1836-82AE-40EF-9829-C6B8D2CF02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30">
              <a:extLst>
                <a:ext uri="{FF2B5EF4-FFF2-40B4-BE49-F238E27FC236}">
                  <a16:creationId xmlns:a16="http://schemas.microsoft.com/office/drawing/2014/main" id="{9A8E397E-ADF9-45C1-98F4-3F5A86378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31">
              <a:extLst>
                <a:ext uri="{FF2B5EF4-FFF2-40B4-BE49-F238E27FC236}">
                  <a16:creationId xmlns:a16="http://schemas.microsoft.com/office/drawing/2014/main" id="{DE07CFD9-357F-40BC-A792-CE874BFE50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p:nvSpPr>
          <p:cNvPr id="2" name="Title 1">
            <a:extLst>
              <a:ext uri="{FF2B5EF4-FFF2-40B4-BE49-F238E27FC236}">
                <a16:creationId xmlns:a16="http://schemas.microsoft.com/office/drawing/2014/main" id="{C7407DC5-1465-484A-AC69-E4346712013F}"/>
              </a:ext>
            </a:extLst>
          </p:cNvPr>
          <p:cNvSpPr>
            <a:spLocks noGrp="1"/>
          </p:cNvSpPr>
          <p:nvPr>
            <p:ph type="title"/>
          </p:nvPr>
        </p:nvSpPr>
        <p:spPr>
          <a:xfrm>
            <a:off x="1141413" y="1082673"/>
            <a:ext cx="2869416" cy="4708528"/>
          </a:xfrm>
        </p:spPr>
        <p:txBody>
          <a:bodyPr>
            <a:normAutofit/>
          </a:bodyPr>
          <a:lstStyle/>
          <a:p>
            <a:pPr algn="ctr"/>
            <a:r>
              <a:rPr lang="en-GB" sz="4000" b="1" dirty="0"/>
              <a:t>Response </a:t>
            </a:r>
          </a:p>
        </p:txBody>
      </p:sp>
      <p:cxnSp>
        <p:nvCxnSpPr>
          <p:cNvPr id="39" name="Straight Connector 38">
            <a:extLst>
              <a:ext uri="{FF2B5EF4-FFF2-40B4-BE49-F238E27FC236}">
                <a16:creationId xmlns:a16="http://schemas.microsoft.com/office/drawing/2014/main" id="{085ECEC0-FF5D-4348-92C7-1EA7C61E770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E769EE5-7D30-40FB-A56C-5E41B27E5436}"/>
              </a:ext>
            </a:extLst>
          </p:cNvPr>
          <p:cNvSpPr>
            <a:spLocks noGrp="1"/>
          </p:cNvSpPr>
          <p:nvPr>
            <p:ph idx="1"/>
          </p:nvPr>
        </p:nvSpPr>
        <p:spPr>
          <a:xfrm>
            <a:off x="5297763" y="1355387"/>
            <a:ext cx="5751237" cy="4708528"/>
          </a:xfrm>
        </p:spPr>
        <p:txBody>
          <a:bodyPr anchor="ctr">
            <a:noAutofit/>
          </a:bodyPr>
          <a:lstStyle/>
          <a:p>
            <a:pPr eaLnBrk="1" hangingPunct="1"/>
            <a:r>
              <a:rPr lang="en-US" altLang="en-US" sz="3000" b="1" dirty="0"/>
              <a:t>Managers may take actions, such as…..</a:t>
            </a:r>
          </a:p>
          <a:p>
            <a:pPr lvl="1" eaLnBrk="1" hangingPunct="1">
              <a:buFont typeface="Wingdings 3" panose="05040102010807070707" pitchFamily="18" charset="2"/>
              <a:buNone/>
            </a:pPr>
            <a:endParaRPr lang="en-US" altLang="en-US" sz="2800" b="1" dirty="0"/>
          </a:p>
          <a:p>
            <a:pPr lvl="1" eaLnBrk="1" hangingPunct="1"/>
            <a:r>
              <a:rPr lang="en-US" altLang="en-US" sz="2800" b="1" dirty="0"/>
              <a:t>Employ strategic planning.</a:t>
            </a:r>
          </a:p>
          <a:p>
            <a:pPr lvl="1" eaLnBrk="1" hangingPunct="1"/>
            <a:r>
              <a:rPr lang="en-US" altLang="en-US" sz="2800" b="1" dirty="0"/>
              <a:t>Use new and innovative business models.</a:t>
            </a:r>
          </a:p>
          <a:p>
            <a:pPr lvl="1" eaLnBrk="1" hangingPunct="1"/>
            <a:r>
              <a:rPr lang="en-US" altLang="en-US" sz="2800" b="1" dirty="0"/>
              <a:t>Restructure business processes.</a:t>
            </a:r>
          </a:p>
          <a:p>
            <a:pPr lvl="1" eaLnBrk="1" hangingPunct="1"/>
            <a:r>
              <a:rPr lang="en-US" altLang="en-US" sz="2800" b="1" dirty="0"/>
              <a:t>Participate in business alliances.</a:t>
            </a:r>
          </a:p>
          <a:p>
            <a:pPr lvl="1" eaLnBrk="1" hangingPunct="1"/>
            <a:r>
              <a:rPr lang="en-US" altLang="en-US" sz="2800" b="1" dirty="0"/>
              <a:t>Improve corporate information systems</a:t>
            </a:r>
            <a:endParaRPr lang="en-GB" altLang="en-US" sz="2800" b="1" dirty="0"/>
          </a:p>
          <a:p>
            <a:endParaRPr lang="en-GB" sz="2800" b="1" dirty="0"/>
          </a:p>
        </p:txBody>
      </p:sp>
      <p:grpSp>
        <p:nvGrpSpPr>
          <p:cNvPr id="41" name="Group 40">
            <a:extLst>
              <a:ext uri="{FF2B5EF4-FFF2-40B4-BE49-F238E27FC236}">
                <a16:creationId xmlns:a16="http://schemas.microsoft.com/office/drawing/2014/main" id="{F4E035BE-9FF4-43D3-BC25-CF582D7FF8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solidFill>
            <a:schemeClr val="tx1">
              <a:alpha val="60000"/>
            </a:schemeClr>
          </a:solidFill>
        </p:grpSpPr>
        <p:sp>
          <p:nvSpPr>
            <p:cNvPr id="42" name="Freeform 32">
              <a:extLst>
                <a:ext uri="{FF2B5EF4-FFF2-40B4-BE49-F238E27FC236}">
                  <a16:creationId xmlns:a16="http://schemas.microsoft.com/office/drawing/2014/main" id="{F98BCEB2-EC20-4E84-A994-0AC37292C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3" name="Freeform 33">
              <a:extLst>
                <a:ext uri="{FF2B5EF4-FFF2-40B4-BE49-F238E27FC236}">
                  <a16:creationId xmlns:a16="http://schemas.microsoft.com/office/drawing/2014/main" id="{7A2E1821-AEDF-417E-9F17-83379E9C094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4" name="Freeform 34">
              <a:extLst>
                <a:ext uri="{FF2B5EF4-FFF2-40B4-BE49-F238E27FC236}">
                  <a16:creationId xmlns:a16="http://schemas.microsoft.com/office/drawing/2014/main" id="{CB3734E2-8292-4B47-B6AB-0E5A058DE9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5" name="Freeform 35">
              <a:extLst>
                <a:ext uri="{FF2B5EF4-FFF2-40B4-BE49-F238E27FC236}">
                  <a16:creationId xmlns:a16="http://schemas.microsoft.com/office/drawing/2014/main" id="{A0B09C51-29AB-45C0-B707-CCFB9DF28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6" name="Freeform 36">
              <a:extLst>
                <a:ext uri="{FF2B5EF4-FFF2-40B4-BE49-F238E27FC236}">
                  <a16:creationId xmlns:a16="http://schemas.microsoft.com/office/drawing/2014/main" id="{510C0CED-AE1B-45AE-B5E1-57521E589D2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7" name="Freeform 37">
              <a:extLst>
                <a:ext uri="{FF2B5EF4-FFF2-40B4-BE49-F238E27FC236}">
                  <a16:creationId xmlns:a16="http://schemas.microsoft.com/office/drawing/2014/main" id="{591F2327-4B45-41AA-B41C-7404B6A1E4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8" name="Freeform 38">
              <a:extLst>
                <a:ext uri="{FF2B5EF4-FFF2-40B4-BE49-F238E27FC236}">
                  <a16:creationId xmlns:a16="http://schemas.microsoft.com/office/drawing/2014/main" id="{5A63224C-41A0-42C0-96F6-0B2BE99A135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9" name="Freeform 39">
              <a:extLst>
                <a:ext uri="{FF2B5EF4-FFF2-40B4-BE49-F238E27FC236}">
                  <a16:creationId xmlns:a16="http://schemas.microsoft.com/office/drawing/2014/main" id="{A7C00B9F-C253-4776-9935-EC02254A4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0" name="Freeform 40">
              <a:extLst>
                <a:ext uri="{FF2B5EF4-FFF2-40B4-BE49-F238E27FC236}">
                  <a16:creationId xmlns:a16="http://schemas.microsoft.com/office/drawing/2014/main" id="{5062D4AA-13F3-4064-8440-FFE8562D85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1" name="Rectangle 41">
              <a:extLst>
                <a:ext uri="{FF2B5EF4-FFF2-40B4-BE49-F238E27FC236}">
                  <a16:creationId xmlns:a16="http://schemas.microsoft.com/office/drawing/2014/main" id="{3E143B27-CB82-440B-879B-D25C1891C1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grpSp>
    </p:spTree>
    <p:extLst>
      <p:ext uri="{BB962C8B-B14F-4D97-AF65-F5344CB8AC3E}">
        <p14:creationId xmlns:p14="http://schemas.microsoft.com/office/powerpoint/2010/main" val="3649546803"/>
      </p:ext>
    </p:extLst>
  </p:cSld>
  <p:clrMapOvr>
    <a:masterClrMapping/>
  </p:clrMapOvr>
  <p:transition spd="slow">
    <p:wheel spokes="1"/>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72"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A7080315-A6A6-4909-8C17-3E2006B87458}"/>
              </a:ext>
            </a:extLst>
          </p:cNvPr>
          <p:cNvSpPr>
            <a:spLocks noGrp="1"/>
          </p:cNvSpPr>
          <p:nvPr>
            <p:ph type="title"/>
          </p:nvPr>
        </p:nvSpPr>
        <p:spPr>
          <a:xfrm>
            <a:off x="6448425" y="89132"/>
            <a:ext cx="4598985" cy="1478570"/>
          </a:xfrm>
        </p:spPr>
        <p:txBody>
          <a:bodyPr>
            <a:normAutofit/>
          </a:bodyPr>
          <a:lstStyle/>
          <a:p>
            <a:pPr algn="ctr"/>
            <a:r>
              <a:rPr lang="en-GB" sz="4000" b="1" dirty="0"/>
              <a:t>Closing The strategy gap</a:t>
            </a:r>
            <a:endParaRPr lang="en-GB" sz="4000" dirty="0"/>
          </a:p>
        </p:txBody>
      </p:sp>
      <p:pic>
        <p:nvPicPr>
          <p:cNvPr id="73" name="Picture 4">
            <a:extLst>
              <a:ext uri="{FF2B5EF4-FFF2-40B4-BE49-F238E27FC236}">
                <a16:creationId xmlns:a16="http://schemas.microsoft.com/office/drawing/2014/main" id="{CE8F115D-C8A0-48FA-9001-04472D7B1667}"/>
              </a:ext>
            </a:extLst>
          </p:cNvPr>
          <p:cNvPicPr>
            <a:picLocks noChangeAspect="1"/>
          </p:cNvPicPr>
          <p:nvPr/>
        </p:nvPicPr>
        <p:blipFill rotWithShape="1">
          <a:blip r:embed="rId4"/>
          <a:srcRect l="24226" r="16609"/>
          <a:stretch/>
        </p:blipFill>
        <p:spPr>
          <a:xfrm>
            <a:off x="-5597" y="10"/>
            <a:ext cx="6101597" cy="6857990"/>
          </a:xfrm>
          <a:prstGeom prst="rect">
            <a:avLst/>
          </a:prstGeom>
        </p:spPr>
      </p:pic>
      <p:grpSp>
        <p:nvGrpSpPr>
          <p:cNvPr id="74"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DE8491A2-D3F0-42E1-A605-FFD1208C8F0A}"/>
              </a:ext>
            </a:extLst>
          </p:cNvPr>
          <p:cNvSpPr>
            <a:spLocks noGrp="1"/>
          </p:cNvSpPr>
          <p:nvPr>
            <p:ph idx="1"/>
          </p:nvPr>
        </p:nvSpPr>
        <p:spPr>
          <a:xfrm>
            <a:off x="6472237" y="1527759"/>
            <a:ext cx="4598986" cy="3541714"/>
          </a:xfrm>
        </p:spPr>
        <p:txBody>
          <a:bodyPr>
            <a:noAutofit/>
          </a:bodyPr>
          <a:lstStyle/>
          <a:p>
            <a:pPr marL="0" indent="0" algn="ctr">
              <a:lnSpc>
                <a:spcPct val="110000"/>
              </a:lnSpc>
              <a:buNone/>
            </a:pPr>
            <a:r>
              <a:rPr lang="en-US" altLang="en-US" sz="2700" b="1" dirty="0"/>
              <a:t>One of the major objectives of computerized decision support is to facilitate closing the gap between the current performance of an organization and its desired performance, as expressed in its mission, objectives, and goals, and the strategy to achieve them.</a:t>
            </a:r>
          </a:p>
          <a:p>
            <a:pPr marL="0" indent="0" algn="ctr">
              <a:lnSpc>
                <a:spcPct val="110000"/>
              </a:lnSpc>
              <a:buNone/>
            </a:pPr>
            <a:endParaRPr lang="en-GB" sz="2700" b="1" dirty="0"/>
          </a:p>
        </p:txBody>
      </p:sp>
    </p:spTree>
    <p:extLst>
      <p:ext uri="{BB962C8B-B14F-4D97-AF65-F5344CB8AC3E}">
        <p14:creationId xmlns:p14="http://schemas.microsoft.com/office/powerpoint/2010/main" val="1267500787"/>
      </p:ext>
    </p:extLst>
  </p:cSld>
  <p:clrMapOvr>
    <a:masterClrMapping/>
  </p:clrMapOvr>
  <p:transition spd="slow">
    <p:wheel spokes="1"/>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AC88772-6DB3-49EC-9C8A-A0B46ACE37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7E1D2E-7A4B-47C3-B5C4-0474EBB0F1DA}"/>
              </a:ext>
            </a:extLst>
          </p:cNvPr>
          <p:cNvSpPr>
            <a:spLocks noGrp="1"/>
          </p:cNvSpPr>
          <p:nvPr>
            <p:ph type="title"/>
          </p:nvPr>
        </p:nvSpPr>
        <p:spPr>
          <a:xfrm>
            <a:off x="8194878" y="1065955"/>
            <a:ext cx="3307307" cy="4817318"/>
          </a:xfrm>
        </p:spPr>
        <p:txBody>
          <a:bodyPr anchor="ctr">
            <a:normAutofit/>
          </a:bodyPr>
          <a:lstStyle/>
          <a:p>
            <a:pPr algn="ctr"/>
            <a:r>
              <a:rPr lang="en-US" sz="4000" b="1" dirty="0"/>
              <a:t>A Framework for </a:t>
            </a:r>
            <a:br>
              <a:rPr lang="en-US" sz="4000" b="1" dirty="0"/>
            </a:br>
            <a:r>
              <a:rPr lang="en-US" sz="4000" b="1" dirty="0"/>
              <a:t>Business Intelligence (BI) </a:t>
            </a:r>
            <a:endParaRPr lang="en-GB" sz="4000" dirty="0"/>
          </a:p>
        </p:txBody>
      </p:sp>
      <p:sp>
        <p:nvSpPr>
          <p:cNvPr id="10" name="Round Diagonal Corner Rectangle 6">
            <a:extLst>
              <a:ext uri="{FF2B5EF4-FFF2-40B4-BE49-F238E27FC236}">
                <a16:creationId xmlns:a16="http://schemas.microsoft.com/office/drawing/2014/main" id="{17A3DD84-FAA5-438A-8462-D1E01EA0D6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1410" cy="6858000"/>
          </a:xfrm>
          <a:prstGeom prst="round2DiagRect">
            <a:avLst>
              <a:gd name="adj1" fmla="val 0"/>
              <a:gd name="adj2" fmla="val 0"/>
            </a:avLst>
          </a:prstGeom>
          <a:solidFill>
            <a:schemeClr val="bg2"/>
          </a:solidFill>
          <a:ln w="19050" cap="sq">
            <a:no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CA0D602-4FE4-4FFC-AF98-041F8110FE69}"/>
              </a:ext>
            </a:extLst>
          </p:cNvPr>
          <p:cNvSpPr>
            <a:spLocks noGrp="1"/>
          </p:cNvSpPr>
          <p:nvPr>
            <p:ph idx="1"/>
          </p:nvPr>
        </p:nvSpPr>
        <p:spPr>
          <a:xfrm>
            <a:off x="1122970" y="1467008"/>
            <a:ext cx="5749774" cy="4725246"/>
          </a:xfrm>
        </p:spPr>
        <p:txBody>
          <a:bodyPr anchor="ctr">
            <a:noAutofit/>
          </a:bodyPr>
          <a:lstStyle/>
          <a:p>
            <a:pPr eaLnBrk="1" hangingPunct="1">
              <a:buFont typeface="Arial" panose="020B0604020202020204" pitchFamily="34" charset="0"/>
              <a:buChar char="•"/>
            </a:pPr>
            <a:r>
              <a:rPr lang="en-US" altLang="en-US" sz="2800" dirty="0"/>
              <a:t>BI is an evolution of decision support concepts over time</a:t>
            </a:r>
          </a:p>
          <a:p>
            <a:pPr lvl="2" eaLnBrk="1" hangingPunct="1"/>
            <a:r>
              <a:rPr lang="en-US" altLang="en-US" sz="2800" dirty="0">
                <a:solidFill>
                  <a:srgbClr val="FFFF00"/>
                </a:solidFill>
              </a:rPr>
              <a:t>Then: </a:t>
            </a:r>
            <a:r>
              <a:rPr lang="en-US" altLang="en-US" sz="2800" dirty="0"/>
              <a:t>Executive Information System </a:t>
            </a:r>
          </a:p>
          <a:p>
            <a:pPr lvl="2" eaLnBrk="1" hangingPunct="1"/>
            <a:r>
              <a:rPr lang="en-US" altLang="en-US" sz="2800" dirty="0">
                <a:solidFill>
                  <a:srgbClr val="FFFF00"/>
                </a:solidFill>
              </a:rPr>
              <a:t>Now: </a:t>
            </a:r>
            <a:r>
              <a:rPr lang="en-US" altLang="en-US" sz="2800" dirty="0"/>
              <a:t>Everybody’s Information System (BI)</a:t>
            </a:r>
          </a:p>
          <a:p>
            <a:pPr eaLnBrk="1" hangingPunct="1">
              <a:buFont typeface="Arial" panose="020B0604020202020204" pitchFamily="34" charset="0"/>
              <a:buChar char="•"/>
            </a:pPr>
            <a:r>
              <a:rPr lang="en-US" altLang="en-US" sz="2800" dirty="0"/>
              <a:t>  BI systems are enhanced with additional visualizations, alerts, and performance measurement capabilities</a:t>
            </a:r>
          </a:p>
          <a:p>
            <a:pPr eaLnBrk="1" hangingPunct="1">
              <a:buFont typeface="Arial" panose="020B0604020202020204" pitchFamily="34" charset="0"/>
              <a:buChar char="•"/>
            </a:pPr>
            <a:r>
              <a:rPr lang="en-US" altLang="en-US" sz="2800" dirty="0"/>
              <a:t>  The term BI emerged from industry</a:t>
            </a:r>
          </a:p>
          <a:p>
            <a:endParaRPr lang="en-GB" sz="2800" dirty="0"/>
          </a:p>
        </p:txBody>
      </p:sp>
      <p:cxnSp>
        <p:nvCxnSpPr>
          <p:cNvPr id="12" name="Straight Connector 11">
            <a:extLst>
              <a:ext uri="{FF2B5EF4-FFF2-40B4-BE49-F238E27FC236}">
                <a16:creationId xmlns:a16="http://schemas.microsoft.com/office/drawing/2014/main" id="{46640D31-0CFD-4B3F-AE95-530AA5174F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62562" y="0"/>
            <a:ext cx="0" cy="6858000"/>
          </a:xfrm>
          <a:prstGeom prst="line">
            <a:avLst/>
          </a:prstGeom>
          <a:ln w="19050">
            <a:solidFill>
              <a:schemeClr val="tx2">
                <a:lumMod val="60000"/>
                <a:lumOff val="40000"/>
                <a:alpha val="60000"/>
              </a:schemeClr>
            </a:solidFill>
          </a:ln>
          <a:effectLst>
            <a:outerShdw blurRad="88900" dist="38100" dir="5400000" algn="ctr" rotWithShape="0">
              <a:srgbClr val="000000">
                <a:alpha val="40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9156080"/>
      </p:ext>
    </p:extLst>
  </p:cSld>
  <p:clrMapOvr>
    <a:masterClrMapping/>
  </p:clrMapOvr>
  <p:transition spd="slow">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41" name="Picture 2">
            <a:extLst>
              <a:ext uri="{FF2B5EF4-FFF2-40B4-BE49-F238E27FC236}">
                <a16:creationId xmlns:a16="http://schemas.microsoft.com/office/drawing/2014/main" id="{50C065C3-0FE3-4452-B765-CB05BBB2A98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nvGrpSpPr>
          <p:cNvPr id="143" name="Group 142">
            <a:extLst>
              <a:ext uri="{FF2B5EF4-FFF2-40B4-BE49-F238E27FC236}">
                <a16:creationId xmlns:a16="http://schemas.microsoft.com/office/drawing/2014/main" id="{9795E515-5F57-431F-9A0D-3A0419DF75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44" name="Rectangle 5">
              <a:extLst>
                <a:ext uri="{FF2B5EF4-FFF2-40B4-BE49-F238E27FC236}">
                  <a16:creationId xmlns:a16="http://schemas.microsoft.com/office/drawing/2014/main" id="{D45BCBFE-0478-4767-BF2E-FC2C548BA62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45" name="Freeform 6">
              <a:extLst>
                <a:ext uri="{FF2B5EF4-FFF2-40B4-BE49-F238E27FC236}">
                  <a16:creationId xmlns:a16="http://schemas.microsoft.com/office/drawing/2014/main" id="{E903928F-F6DA-470C-81A0-CF7D9DE0341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46" name="Freeform 7">
              <a:extLst>
                <a:ext uri="{FF2B5EF4-FFF2-40B4-BE49-F238E27FC236}">
                  <a16:creationId xmlns:a16="http://schemas.microsoft.com/office/drawing/2014/main" id="{ADA095F6-E326-4450-A2D6-DB2BF989B8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47" name="Rectangle 8">
              <a:extLst>
                <a:ext uri="{FF2B5EF4-FFF2-40B4-BE49-F238E27FC236}">
                  <a16:creationId xmlns:a16="http://schemas.microsoft.com/office/drawing/2014/main" id="{6B067F9A-FDF2-49EC-B4FF-CD4B90F7892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48" name="Freeform 9">
              <a:extLst>
                <a:ext uri="{FF2B5EF4-FFF2-40B4-BE49-F238E27FC236}">
                  <a16:creationId xmlns:a16="http://schemas.microsoft.com/office/drawing/2014/main" id="{F1331213-D19D-49FC-8616-168A14565A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49" name="Freeform 10">
              <a:extLst>
                <a:ext uri="{FF2B5EF4-FFF2-40B4-BE49-F238E27FC236}">
                  <a16:creationId xmlns:a16="http://schemas.microsoft.com/office/drawing/2014/main" id="{2ADFE242-96FC-4A14-8C59-90CD6DE1D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0" name="Freeform 11">
              <a:extLst>
                <a:ext uri="{FF2B5EF4-FFF2-40B4-BE49-F238E27FC236}">
                  <a16:creationId xmlns:a16="http://schemas.microsoft.com/office/drawing/2014/main" id="{6A97B7BC-40BD-494B-9C6B-AF3045559A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1" name="Freeform 12">
              <a:extLst>
                <a:ext uri="{FF2B5EF4-FFF2-40B4-BE49-F238E27FC236}">
                  <a16:creationId xmlns:a16="http://schemas.microsoft.com/office/drawing/2014/main" id="{3D7F35CF-F44C-491F-904D-A31ED832137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2" name="Freeform 13">
              <a:extLst>
                <a:ext uri="{FF2B5EF4-FFF2-40B4-BE49-F238E27FC236}">
                  <a16:creationId xmlns:a16="http://schemas.microsoft.com/office/drawing/2014/main" id="{84D9BF7E-18C2-452C-B139-4ED58D7A0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3" name="Freeform 14">
              <a:extLst>
                <a:ext uri="{FF2B5EF4-FFF2-40B4-BE49-F238E27FC236}">
                  <a16:creationId xmlns:a16="http://schemas.microsoft.com/office/drawing/2014/main" id="{700A6223-AD38-426F-A6FE-7926CAEF31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4" name="Freeform 15">
              <a:extLst>
                <a:ext uri="{FF2B5EF4-FFF2-40B4-BE49-F238E27FC236}">
                  <a16:creationId xmlns:a16="http://schemas.microsoft.com/office/drawing/2014/main" id="{D172AA94-449F-45EB-94E6-67C186C32DD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5" name="Freeform 16">
              <a:extLst>
                <a:ext uri="{FF2B5EF4-FFF2-40B4-BE49-F238E27FC236}">
                  <a16:creationId xmlns:a16="http://schemas.microsoft.com/office/drawing/2014/main" id="{A7D4F697-8937-4F4C-83C5-770B3FCB82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6" name="Freeform 17">
              <a:extLst>
                <a:ext uri="{FF2B5EF4-FFF2-40B4-BE49-F238E27FC236}">
                  <a16:creationId xmlns:a16="http://schemas.microsoft.com/office/drawing/2014/main" id="{10AF1D59-5117-4D47-8414-4BB61F944B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7" name="Freeform 18">
              <a:extLst>
                <a:ext uri="{FF2B5EF4-FFF2-40B4-BE49-F238E27FC236}">
                  <a16:creationId xmlns:a16="http://schemas.microsoft.com/office/drawing/2014/main" id="{2387DC33-88B3-4718-8C94-41659EA33A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8" name="Freeform 19">
              <a:extLst>
                <a:ext uri="{FF2B5EF4-FFF2-40B4-BE49-F238E27FC236}">
                  <a16:creationId xmlns:a16="http://schemas.microsoft.com/office/drawing/2014/main" id="{D4E7EC64-4763-4F04-B2E4-E400364D72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59" name="Freeform 20">
              <a:extLst>
                <a:ext uri="{FF2B5EF4-FFF2-40B4-BE49-F238E27FC236}">
                  <a16:creationId xmlns:a16="http://schemas.microsoft.com/office/drawing/2014/main" id="{581717DF-9FD4-47CB-9579-E34DF7E875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0" name="Freeform 21">
              <a:extLst>
                <a:ext uri="{FF2B5EF4-FFF2-40B4-BE49-F238E27FC236}">
                  <a16:creationId xmlns:a16="http://schemas.microsoft.com/office/drawing/2014/main" id="{BCD8EF50-6E58-4B2D-90B6-AFF236A73B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1" name="Freeform 22">
              <a:extLst>
                <a:ext uri="{FF2B5EF4-FFF2-40B4-BE49-F238E27FC236}">
                  <a16:creationId xmlns:a16="http://schemas.microsoft.com/office/drawing/2014/main" id="{6524A268-142A-4CBF-BB8B-DC1FCBC8F7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2" name="Freeform 23">
              <a:extLst>
                <a:ext uri="{FF2B5EF4-FFF2-40B4-BE49-F238E27FC236}">
                  <a16:creationId xmlns:a16="http://schemas.microsoft.com/office/drawing/2014/main" id="{56A0E6F3-B76B-4813-B44B-56CE11A8A0C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3" name="Freeform 24">
              <a:extLst>
                <a:ext uri="{FF2B5EF4-FFF2-40B4-BE49-F238E27FC236}">
                  <a16:creationId xmlns:a16="http://schemas.microsoft.com/office/drawing/2014/main" id="{A74CED8D-B902-4B76-9CC8-30A09B2FA1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4" name="Freeform 25">
              <a:extLst>
                <a:ext uri="{FF2B5EF4-FFF2-40B4-BE49-F238E27FC236}">
                  <a16:creationId xmlns:a16="http://schemas.microsoft.com/office/drawing/2014/main" id="{ED007BD7-ED56-4566-B1FF-707160024A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5" name="Freeform 26">
              <a:extLst>
                <a:ext uri="{FF2B5EF4-FFF2-40B4-BE49-F238E27FC236}">
                  <a16:creationId xmlns:a16="http://schemas.microsoft.com/office/drawing/2014/main" id="{90AD48D2-5BC8-4C80-B126-B1A201242B8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6" name="Freeform 27">
              <a:extLst>
                <a:ext uri="{FF2B5EF4-FFF2-40B4-BE49-F238E27FC236}">
                  <a16:creationId xmlns:a16="http://schemas.microsoft.com/office/drawing/2014/main" id="{BE14C82F-9F35-4D61-B758-7BCE32DECB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7" name="Freeform 28">
              <a:extLst>
                <a:ext uri="{FF2B5EF4-FFF2-40B4-BE49-F238E27FC236}">
                  <a16:creationId xmlns:a16="http://schemas.microsoft.com/office/drawing/2014/main" id="{6540CE06-9028-497A-AC64-CF0ED60A74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8" name="Freeform 29">
              <a:extLst>
                <a:ext uri="{FF2B5EF4-FFF2-40B4-BE49-F238E27FC236}">
                  <a16:creationId xmlns:a16="http://schemas.microsoft.com/office/drawing/2014/main" id="{A4825B3B-52CD-4F08-BA02-6C2B0EFEDE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9" name="Freeform 30">
              <a:extLst>
                <a:ext uri="{FF2B5EF4-FFF2-40B4-BE49-F238E27FC236}">
                  <a16:creationId xmlns:a16="http://schemas.microsoft.com/office/drawing/2014/main" id="{6877A5EF-B8B8-44D3-AA57-4BBF89206D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0" name="Freeform 31">
              <a:extLst>
                <a:ext uri="{FF2B5EF4-FFF2-40B4-BE49-F238E27FC236}">
                  <a16:creationId xmlns:a16="http://schemas.microsoft.com/office/drawing/2014/main" id="{00BB365C-9180-4208-92CF-AB6A88848C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1" name="Freeform 32">
              <a:extLst>
                <a:ext uri="{FF2B5EF4-FFF2-40B4-BE49-F238E27FC236}">
                  <a16:creationId xmlns:a16="http://schemas.microsoft.com/office/drawing/2014/main" id="{8D1134D2-53A6-41D5-AC1A-5254A2FBD0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2" name="Rectangle 33">
              <a:extLst>
                <a:ext uri="{FF2B5EF4-FFF2-40B4-BE49-F238E27FC236}">
                  <a16:creationId xmlns:a16="http://schemas.microsoft.com/office/drawing/2014/main" id="{24C7FA73-07CD-479A-9B9E-DAD4D3B2BFC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73" name="Freeform 34">
              <a:extLst>
                <a:ext uri="{FF2B5EF4-FFF2-40B4-BE49-F238E27FC236}">
                  <a16:creationId xmlns:a16="http://schemas.microsoft.com/office/drawing/2014/main" id="{AB24DF92-B081-4701-B58D-913261A00D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4" name="Freeform 35">
              <a:extLst>
                <a:ext uri="{FF2B5EF4-FFF2-40B4-BE49-F238E27FC236}">
                  <a16:creationId xmlns:a16="http://schemas.microsoft.com/office/drawing/2014/main" id="{AB4DF275-6B82-4AA9-A7A9-138E631E30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5" name="Freeform 36">
              <a:extLst>
                <a:ext uri="{FF2B5EF4-FFF2-40B4-BE49-F238E27FC236}">
                  <a16:creationId xmlns:a16="http://schemas.microsoft.com/office/drawing/2014/main" id="{972A3812-16AD-453E-B1E6-9F39894F79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6" name="Freeform 37">
              <a:extLst>
                <a:ext uri="{FF2B5EF4-FFF2-40B4-BE49-F238E27FC236}">
                  <a16:creationId xmlns:a16="http://schemas.microsoft.com/office/drawing/2014/main" id="{8FB6759A-BAD8-4073-86A2-6DDD73DE2A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7" name="Freeform 38">
              <a:extLst>
                <a:ext uri="{FF2B5EF4-FFF2-40B4-BE49-F238E27FC236}">
                  <a16:creationId xmlns:a16="http://schemas.microsoft.com/office/drawing/2014/main" id="{9FCCB0F4-1178-47C1-9EE2-234EA715C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8" name="Freeform 39">
              <a:extLst>
                <a:ext uri="{FF2B5EF4-FFF2-40B4-BE49-F238E27FC236}">
                  <a16:creationId xmlns:a16="http://schemas.microsoft.com/office/drawing/2014/main" id="{CB01BF0B-7EB0-4C18-80BE-20D2EAC048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9" name="Freeform 40">
              <a:extLst>
                <a:ext uri="{FF2B5EF4-FFF2-40B4-BE49-F238E27FC236}">
                  <a16:creationId xmlns:a16="http://schemas.microsoft.com/office/drawing/2014/main" id="{3266E9DA-C937-48E0-8F98-90A467760F1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0" name="Freeform 41">
              <a:extLst>
                <a:ext uri="{FF2B5EF4-FFF2-40B4-BE49-F238E27FC236}">
                  <a16:creationId xmlns:a16="http://schemas.microsoft.com/office/drawing/2014/main" id="{A8A9C00D-0425-4E68-A1DE-BCE5BD6BBD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1" name="Freeform 42">
              <a:extLst>
                <a:ext uri="{FF2B5EF4-FFF2-40B4-BE49-F238E27FC236}">
                  <a16:creationId xmlns:a16="http://schemas.microsoft.com/office/drawing/2014/main" id="{46230904-E744-4B55-84FF-826A6B737B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2" name="Freeform 43">
              <a:extLst>
                <a:ext uri="{FF2B5EF4-FFF2-40B4-BE49-F238E27FC236}">
                  <a16:creationId xmlns:a16="http://schemas.microsoft.com/office/drawing/2014/main" id="{D4291668-8AF0-4784-BC06-870768F53F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3" name="Freeform 44">
              <a:extLst>
                <a:ext uri="{FF2B5EF4-FFF2-40B4-BE49-F238E27FC236}">
                  <a16:creationId xmlns:a16="http://schemas.microsoft.com/office/drawing/2014/main" id="{D917DCBD-774B-4AAF-92AE-D18289FFC4D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4" name="Rectangle 45">
              <a:extLst>
                <a:ext uri="{FF2B5EF4-FFF2-40B4-BE49-F238E27FC236}">
                  <a16:creationId xmlns:a16="http://schemas.microsoft.com/office/drawing/2014/main" id="{9E50122E-0F19-4D65-9CB2-E22C3EA84AC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85" name="Freeform 46">
              <a:extLst>
                <a:ext uri="{FF2B5EF4-FFF2-40B4-BE49-F238E27FC236}">
                  <a16:creationId xmlns:a16="http://schemas.microsoft.com/office/drawing/2014/main" id="{BC28A765-6E8B-4352-BD0C-35474F70AC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6" name="Freeform 47">
              <a:extLst>
                <a:ext uri="{FF2B5EF4-FFF2-40B4-BE49-F238E27FC236}">
                  <a16:creationId xmlns:a16="http://schemas.microsoft.com/office/drawing/2014/main" id="{0AC30A17-F494-44EB-9817-1B8B255CE46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7" name="Freeform 48">
              <a:extLst>
                <a:ext uri="{FF2B5EF4-FFF2-40B4-BE49-F238E27FC236}">
                  <a16:creationId xmlns:a16="http://schemas.microsoft.com/office/drawing/2014/main" id="{6088D59F-32BD-4932-9C22-9AA0FCDA74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8" name="Freeform 49">
              <a:extLst>
                <a:ext uri="{FF2B5EF4-FFF2-40B4-BE49-F238E27FC236}">
                  <a16:creationId xmlns:a16="http://schemas.microsoft.com/office/drawing/2014/main" id="{B18BBE45-5F21-47FA-B291-AC802D71556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9" name="Freeform 50">
              <a:extLst>
                <a:ext uri="{FF2B5EF4-FFF2-40B4-BE49-F238E27FC236}">
                  <a16:creationId xmlns:a16="http://schemas.microsoft.com/office/drawing/2014/main" id="{A1BD992D-1C4B-4E69-A627-A45D8958E0D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0" name="Freeform 51">
              <a:extLst>
                <a:ext uri="{FF2B5EF4-FFF2-40B4-BE49-F238E27FC236}">
                  <a16:creationId xmlns:a16="http://schemas.microsoft.com/office/drawing/2014/main" id="{571C0498-7105-455E-8B0A-233F850F18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1" name="Freeform 52">
              <a:extLst>
                <a:ext uri="{FF2B5EF4-FFF2-40B4-BE49-F238E27FC236}">
                  <a16:creationId xmlns:a16="http://schemas.microsoft.com/office/drawing/2014/main" id="{F6FA78CC-C0B1-422F-B535-05580A971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2" name="Freeform 53">
              <a:extLst>
                <a:ext uri="{FF2B5EF4-FFF2-40B4-BE49-F238E27FC236}">
                  <a16:creationId xmlns:a16="http://schemas.microsoft.com/office/drawing/2014/main" id="{49A1BACF-EE5E-46F8-8968-D4CF18BC011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3" name="Freeform 54">
              <a:extLst>
                <a:ext uri="{FF2B5EF4-FFF2-40B4-BE49-F238E27FC236}">
                  <a16:creationId xmlns:a16="http://schemas.microsoft.com/office/drawing/2014/main" id="{0AF8DFAF-8AF7-453E-AED7-89E59FBD7D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4" name="Freeform 55">
              <a:extLst>
                <a:ext uri="{FF2B5EF4-FFF2-40B4-BE49-F238E27FC236}">
                  <a16:creationId xmlns:a16="http://schemas.microsoft.com/office/drawing/2014/main" id="{F8C26D97-8DA4-4556-92E4-2AE66B36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5" name="Freeform 56">
              <a:extLst>
                <a:ext uri="{FF2B5EF4-FFF2-40B4-BE49-F238E27FC236}">
                  <a16:creationId xmlns:a16="http://schemas.microsoft.com/office/drawing/2014/main" id="{EEF9D855-A8A7-44CC-919C-BEA327F2542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6" name="Freeform 57">
              <a:extLst>
                <a:ext uri="{FF2B5EF4-FFF2-40B4-BE49-F238E27FC236}">
                  <a16:creationId xmlns:a16="http://schemas.microsoft.com/office/drawing/2014/main" id="{11F0B045-803C-4067-A182-066EEB2C4F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7" name="Freeform 58">
              <a:extLst>
                <a:ext uri="{FF2B5EF4-FFF2-40B4-BE49-F238E27FC236}">
                  <a16:creationId xmlns:a16="http://schemas.microsoft.com/office/drawing/2014/main" id="{3C1FCACB-EFEF-4B54-99A6-E327A637C2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grpSp>
        <p:nvGrpSpPr>
          <p:cNvPr id="199" name="Group 198">
            <a:extLst>
              <a:ext uri="{FF2B5EF4-FFF2-40B4-BE49-F238E27FC236}">
                <a16:creationId xmlns:a16="http://schemas.microsoft.com/office/drawing/2014/main" id="{316DCFC9-6877-407C-8170-608FCB8E35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200" name="Rectangle 199">
              <a:extLst>
                <a:ext uri="{FF2B5EF4-FFF2-40B4-BE49-F238E27FC236}">
                  <a16:creationId xmlns:a16="http://schemas.microsoft.com/office/drawing/2014/main" id="{F7D8B73A-1349-4BA6-8F85-03A21ED56E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1" name="Picture 2">
              <a:extLst>
                <a:ext uri="{FF2B5EF4-FFF2-40B4-BE49-F238E27FC236}">
                  <a16:creationId xmlns:a16="http://schemas.microsoft.com/office/drawing/2014/main" id="{969ADA7C-B6B2-4FD7-AA5E-CC52AAE8CDBD}"/>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pic>
        <p:nvPicPr>
          <p:cNvPr id="4" name="Picture 3">
            <a:extLst>
              <a:ext uri="{FF2B5EF4-FFF2-40B4-BE49-F238E27FC236}">
                <a16:creationId xmlns:a16="http://schemas.microsoft.com/office/drawing/2014/main" id="{4BF5FFFD-66FA-4F71-BEF4-0924FA9211AA}"/>
              </a:ext>
            </a:extLst>
          </p:cNvPr>
          <p:cNvPicPr>
            <a:picLocks noChangeAspect="1"/>
          </p:cNvPicPr>
          <p:nvPr/>
        </p:nvPicPr>
        <p:blipFill rotWithShape="1">
          <a:blip r:embed="rId4">
            <a:alphaModFix/>
          </a:blip>
          <a:srcRect t="11833" b="31900"/>
          <a:stretch/>
        </p:blipFill>
        <p:spPr>
          <a:xfrm>
            <a:off x="3611" y="10"/>
            <a:ext cx="12188389" cy="6857990"/>
          </a:xfrm>
          <a:prstGeom prst="rect">
            <a:avLst/>
          </a:prstGeom>
        </p:spPr>
      </p:pic>
      <p:grpSp>
        <p:nvGrpSpPr>
          <p:cNvPr id="203" name="Group 202">
            <a:extLst>
              <a:ext uri="{FF2B5EF4-FFF2-40B4-BE49-F238E27FC236}">
                <a16:creationId xmlns:a16="http://schemas.microsoft.com/office/drawing/2014/main" id="{89353FE7-0D03-4AD2-8B8A-60A06F6BDA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5895" y="2235200"/>
            <a:ext cx="10982062" cy="2396067"/>
            <a:chOff x="605895" y="2235200"/>
            <a:chExt cx="10982062" cy="2396067"/>
          </a:xfrm>
        </p:grpSpPr>
        <p:sp>
          <p:nvSpPr>
            <p:cNvPr id="204" name="Round Diagonal Corner Rectangle 7">
              <a:extLst>
                <a:ext uri="{FF2B5EF4-FFF2-40B4-BE49-F238E27FC236}">
                  <a16:creationId xmlns:a16="http://schemas.microsoft.com/office/drawing/2014/main" id="{0C7A0320-FBCC-4F40-AF6E-CE65FFB3DA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82333" y="2235200"/>
              <a:ext cx="7027334" cy="2396067"/>
            </a:xfrm>
            <a:prstGeom prst="round2DiagRect">
              <a:avLst>
                <a:gd name="adj1" fmla="val 9246"/>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05" name="Group 204">
              <a:extLst>
                <a:ext uri="{FF2B5EF4-FFF2-40B4-BE49-F238E27FC236}">
                  <a16:creationId xmlns:a16="http://schemas.microsoft.com/office/drawing/2014/main" id="{550A26E4-02C9-4F83-A334-0920B8CCF28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5895" y="2900097"/>
              <a:ext cx="10982062" cy="1211524"/>
              <a:chOff x="605895" y="2900097"/>
              <a:chExt cx="10982062" cy="1211524"/>
            </a:xfrm>
          </p:grpSpPr>
          <p:sp>
            <p:nvSpPr>
              <p:cNvPr id="206" name="Freeform 32">
                <a:extLst>
                  <a:ext uri="{FF2B5EF4-FFF2-40B4-BE49-F238E27FC236}">
                    <a16:creationId xmlns:a16="http://schemas.microsoft.com/office/drawing/2014/main" id="{06617CD6-4185-402B-8E23-BC52780534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9653587" y="33797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07" name="Freeform 33">
                <a:extLst>
                  <a:ext uri="{FF2B5EF4-FFF2-40B4-BE49-F238E27FC236}">
                    <a16:creationId xmlns:a16="http://schemas.microsoft.com/office/drawing/2014/main" id="{2C305CC9-3511-47F4-BF11-BC635C30C9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0078244" y="33107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08" name="Freeform 34">
                <a:extLst>
                  <a:ext uri="{FF2B5EF4-FFF2-40B4-BE49-F238E27FC236}">
                    <a16:creationId xmlns:a16="http://schemas.microsoft.com/office/drawing/2014/main" id="{5C70C5D1-31E4-48B9-AEB6-6460A2B81F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1146631" y="35742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09" name="Freeform 37">
                <a:extLst>
                  <a:ext uri="{FF2B5EF4-FFF2-40B4-BE49-F238E27FC236}">
                    <a16:creationId xmlns:a16="http://schemas.microsoft.com/office/drawing/2014/main" id="{1F033CE1-D380-43F1-81EC-97B6C86F3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10230644" y="30345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0" name="Freeform 35">
                <a:extLst>
                  <a:ext uri="{FF2B5EF4-FFF2-40B4-BE49-F238E27FC236}">
                    <a16:creationId xmlns:a16="http://schemas.microsoft.com/office/drawing/2014/main" id="{6997F95D-DC27-48A3-850A-2308C3C080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034587" y="25627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1" name="Freeform 36">
                <a:extLst>
                  <a:ext uri="{FF2B5EF4-FFF2-40B4-BE49-F238E27FC236}">
                    <a16:creationId xmlns:a16="http://schemas.microsoft.com/office/drawing/2014/main" id="{569AE469-76B7-4FFE-B68B-0D7A77413F2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0747375" y="32326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2" name="Freeform 38">
                <a:extLst>
                  <a:ext uri="{FF2B5EF4-FFF2-40B4-BE49-F238E27FC236}">
                    <a16:creationId xmlns:a16="http://schemas.microsoft.com/office/drawing/2014/main" id="{DD99CF64-0E82-4D1A-BD2A-08942182F42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1399044" y="30953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3" name="Freeform 39">
                <a:extLst>
                  <a:ext uri="{FF2B5EF4-FFF2-40B4-BE49-F238E27FC236}">
                    <a16:creationId xmlns:a16="http://schemas.microsoft.com/office/drawing/2014/main" id="{98C12D33-1747-4B24-89ED-F441AE4A0C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353675" y="21531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4" name="Freeform 40">
                <a:extLst>
                  <a:ext uri="{FF2B5EF4-FFF2-40B4-BE49-F238E27FC236}">
                    <a16:creationId xmlns:a16="http://schemas.microsoft.com/office/drawing/2014/main" id="{A60200CC-BAEC-4310-8C9B-F7BB783E98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9848850" y="33088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5" name="Rectangle 41">
                <a:extLst>
                  <a:ext uri="{FF2B5EF4-FFF2-40B4-BE49-F238E27FC236}">
                    <a16:creationId xmlns:a16="http://schemas.microsoft.com/office/drawing/2014/main" id="{2A7F40BF-B0BE-4B09-87EE-F56632B7ED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5400000">
                <a:off x="9721056" y="32842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sp>
          <p:sp>
            <p:nvSpPr>
              <p:cNvPr id="216" name="Freeform 32">
                <a:extLst>
                  <a:ext uri="{FF2B5EF4-FFF2-40B4-BE49-F238E27FC236}">
                    <a16:creationId xmlns:a16="http://schemas.microsoft.com/office/drawing/2014/main" id="{353978AF-8FB9-4A61-A2EA-1995A14F3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2122751" y="35321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7" name="Freeform 33">
                <a:extLst>
                  <a:ext uri="{FF2B5EF4-FFF2-40B4-BE49-F238E27FC236}">
                    <a16:creationId xmlns:a16="http://schemas.microsoft.com/office/drawing/2014/main" id="{B20F89C3-4BAD-42AA-8D31-6F6DF17FE9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1958445" y="34631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8" name="Freeform 34">
                <a:extLst>
                  <a:ext uri="{FF2B5EF4-FFF2-40B4-BE49-F238E27FC236}">
                    <a16:creationId xmlns:a16="http://schemas.microsoft.com/office/drawing/2014/main" id="{A60FE276-3FF2-4622-BF99-D4E4B249E5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858308" y="37266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9" name="Freeform 37">
                <a:extLst>
                  <a:ext uri="{FF2B5EF4-FFF2-40B4-BE49-F238E27FC236}">
                    <a16:creationId xmlns:a16="http://schemas.microsoft.com/office/drawing/2014/main" id="{B05A0D3F-808B-48D6-A821-1FE9E86E8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1658407" y="31869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20" name="Freeform 35">
                <a:extLst>
                  <a:ext uri="{FF2B5EF4-FFF2-40B4-BE49-F238E27FC236}">
                    <a16:creationId xmlns:a16="http://schemas.microsoft.com/office/drawing/2014/main" id="{69F7D438-BAA0-4DAD-9BC5-198B677A75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860814" y="27151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21" name="Freeform 36">
                <a:extLst>
                  <a:ext uri="{FF2B5EF4-FFF2-40B4-BE49-F238E27FC236}">
                    <a16:creationId xmlns:a16="http://schemas.microsoft.com/office/drawing/2014/main" id="{EC63B186-43B8-4552-AFDB-A544240A7C5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1289314" y="33850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22" name="Freeform 38">
                <a:extLst>
                  <a:ext uri="{FF2B5EF4-FFF2-40B4-BE49-F238E27FC236}">
                    <a16:creationId xmlns:a16="http://schemas.microsoft.com/office/drawing/2014/main" id="{8542E82D-01AD-4BD8-8C5F-A6CDAD039B0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605895" y="32477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23" name="Freeform 39">
                <a:extLst>
                  <a:ext uri="{FF2B5EF4-FFF2-40B4-BE49-F238E27FC236}">
                    <a16:creationId xmlns:a16="http://schemas.microsoft.com/office/drawing/2014/main" id="{6285CF32-2BD3-47D0-9A6C-3EE7FD639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532202" y="23055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24" name="Freeform 40">
                <a:extLst>
                  <a:ext uri="{FF2B5EF4-FFF2-40B4-BE49-F238E27FC236}">
                    <a16:creationId xmlns:a16="http://schemas.microsoft.com/office/drawing/2014/main" id="{FA36D129-7B33-4379-B9EE-5624B95766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2154501" y="34612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25" name="Rectangle 41">
                <a:extLst>
                  <a:ext uri="{FF2B5EF4-FFF2-40B4-BE49-F238E27FC236}">
                    <a16:creationId xmlns:a16="http://schemas.microsoft.com/office/drawing/2014/main" id="{0229A187-4E69-4262-B001-C5F0B55225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16200000" flipH="1">
                <a:off x="2448983" y="34366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sp>
        </p:grpSp>
      </p:grpSp>
      <p:sp>
        <p:nvSpPr>
          <p:cNvPr id="2" name="Title 1">
            <a:extLst>
              <a:ext uri="{FF2B5EF4-FFF2-40B4-BE49-F238E27FC236}">
                <a16:creationId xmlns:a16="http://schemas.microsoft.com/office/drawing/2014/main" id="{18A8FE6C-178D-42BC-9EA2-ADD6C33CAEE6}"/>
              </a:ext>
            </a:extLst>
          </p:cNvPr>
          <p:cNvSpPr>
            <a:spLocks noGrp="1"/>
          </p:cNvSpPr>
          <p:nvPr>
            <p:ph type="title"/>
          </p:nvPr>
        </p:nvSpPr>
        <p:spPr>
          <a:xfrm>
            <a:off x="2667000" y="2328334"/>
            <a:ext cx="6858000" cy="1367896"/>
          </a:xfrm>
        </p:spPr>
        <p:txBody>
          <a:bodyPr vert="horz" lIns="91440" tIns="45720" rIns="91440" bIns="45720" rtlCol="0" anchor="b">
            <a:normAutofit/>
          </a:bodyPr>
          <a:lstStyle/>
          <a:p>
            <a:pPr algn="ctr"/>
            <a:r>
              <a:rPr lang="en-US" sz="4400" b="1"/>
              <a:t>What is Business Intelligence? </a:t>
            </a:r>
          </a:p>
        </p:txBody>
      </p:sp>
    </p:spTree>
    <p:extLst>
      <p:ext uri="{BB962C8B-B14F-4D97-AF65-F5344CB8AC3E}">
        <p14:creationId xmlns:p14="http://schemas.microsoft.com/office/powerpoint/2010/main" val="1580768132"/>
      </p:ext>
    </p:extLst>
  </p:cSld>
  <p:clrMapOvr>
    <a:masterClrMapping/>
  </p:clrMapOvr>
  <p:transition spd="slow">
    <p:wheel spokes="1"/>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5B5B17-0658-4A77-97C8-9546A066FE51}"/>
              </a:ext>
            </a:extLst>
          </p:cNvPr>
          <p:cNvSpPr>
            <a:spLocks noGrp="1"/>
          </p:cNvSpPr>
          <p:nvPr>
            <p:ph type="title"/>
          </p:nvPr>
        </p:nvSpPr>
        <p:spPr>
          <a:xfrm>
            <a:off x="1141413" y="618518"/>
            <a:ext cx="9905998" cy="1478570"/>
          </a:xfrm>
        </p:spPr>
        <p:txBody>
          <a:bodyPr>
            <a:normAutofit/>
          </a:bodyPr>
          <a:lstStyle/>
          <a:p>
            <a:r>
              <a:rPr lang="en-US" sz="4000" b="1" dirty="0"/>
              <a:t>What is Business Intelligence? </a:t>
            </a:r>
            <a:endParaRPr lang="en-GB" sz="4000" dirty="0"/>
          </a:p>
        </p:txBody>
      </p:sp>
      <p:graphicFrame>
        <p:nvGraphicFramePr>
          <p:cNvPr id="5" name="Content Placeholder 2">
            <a:extLst>
              <a:ext uri="{FF2B5EF4-FFF2-40B4-BE49-F238E27FC236}">
                <a16:creationId xmlns:a16="http://schemas.microsoft.com/office/drawing/2014/main" id="{2242FE8C-C106-4D0E-AFA1-421A055AB942}"/>
              </a:ext>
            </a:extLst>
          </p:cNvPr>
          <p:cNvGraphicFramePr>
            <a:graphicFrameLocks noGrp="1"/>
          </p:cNvGraphicFramePr>
          <p:nvPr>
            <p:ph idx="1"/>
            <p:extLst>
              <p:ext uri="{D42A27DB-BD31-4B8C-83A1-F6EECF244321}">
                <p14:modId xmlns:p14="http://schemas.microsoft.com/office/powerpoint/2010/main" val="27453102"/>
              </p:ext>
            </p:extLst>
          </p:nvPr>
        </p:nvGraphicFramePr>
        <p:xfrm>
          <a:off x="1141413" y="1828800"/>
          <a:ext cx="10360776" cy="45559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752845"/>
      </p:ext>
    </p:extLst>
  </p:cSld>
  <p:clrMapOvr>
    <a:masterClrMapping/>
  </p:clrMapOvr>
  <p:transition spd="slow">
    <p:wheel spokes="1"/>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BE5EF-9D14-4C81-A900-69177E9D7900}"/>
              </a:ext>
            </a:extLst>
          </p:cNvPr>
          <p:cNvSpPr>
            <a:spLocks noGrp="1"/>
          </p:cNvSpPr>
          <p:nvPr>
            <p:ph type="title"/>
          </p:nvPr>
        </p:nvSpPr>
        <p:spPr>
          <a:xfrm>
            <a:off x="1141413" y="618518"/>
            <a:ext cx="9905998" cy="1478570"/>
          </a:xfrm>
        </p:spPr>
        <p:txBody>
          <a:bodyPr>
            <a:normAutofit/>
          </a:bodyPr>
          <a:lstStyle/>
          <a:p>
            <a:r>
              <a:rPr lang="en-GB" sz="4000" b="1" dirty="0"/>
              <a:t>Major Components of bi </a:t>
            </a:r>
            <a:endParaRPr lang="en-GB" sz="4000" dirty="0"/>
          </a:p>
        </p:txBody>
      </p:sp>
      <p:pic>
        <p:nvPicPr>
          <p:cNvPr id="7" name="Graphic 6" descr="Table">
            <a:extLst>
              <a:ext uri="{FF2B5EF4-FFF2-40B4-BE49-F238E27FC236}">
                <a16:creationId xmlns:a16="http://schemas.microsoft.com/office/drawing/2014/main" id="{C5BA5ED1-42DF-47CE-9C8A-9608060A919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11203" y="2249487"/>
            <a:ext cx="3549650" cy="3549650"/>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6530D065-D609-42B9-ACDA-F5C07D3EAEBE}"/>
              </a:ext>
            </a:extLst>
          </p:cNvPr>
          <p:cNvSpPr>
            <a:spLocks noGrp="1"/>
          </p:cNvSpPr>
          <p:nvPr>
            <p:ph idx="1"/>
          </p:nvPr>
        </p:nvSpPr>
        <p:spPr>
          <a:xfrm>
            <a:off x="5454316" y="2249487"/>
            <a:ext cx="5855367" cy="3541714"/>
          </a:xfrm>
        </p:spPr>
        <p:txBody>
          <a:bodyPr>
            <a:noAutofit/>
          </a:bodyPr>
          <a:lstStyle/>
          <a:p>
            <a:pPr eaLnBrk="1" hangingPunct="1">
              <a:lnSpc>
                <a:spcPct val="110000"/>
              </a:lnSpc>
              <a:buFont typeface="Arial" panose="020B0604020202020204" pitchFamily="34" charset="0"/>
              <a:buChar char="•"/>
            </a:pPr>
            <a:r>
              <a:rPr lang="en-US" altLang="en-US" sz="2000" b="1" dirty="0"/>
              <a:t>BI systems have four major components: </a:t>
            </a:r>
          </a:p>
          <a:p>
            <a:pPr eaLnBrk="1" hangingPunct="1">
              <a:lnSpc>
                <a:spcPct val="110000"/>
              </a:lnSpc>
              <a:buFont typeface="Arial" panose="020B0604020202020204" pitchFamily="34" charset="0"/>
              <a:buChar char="•"/>
            </a:pPr>
            <a:r>
              <a:rPr lang="en-US" altLang="en-US" sz="2000" b="1" dirty="0"/>
              <a:t>  The data warehouse (with its source data), </a:t>
            </a:r>
          </a:p>
          <a:p>
            <a:pPr eaLnBrk="1" hangingPunct="1">
              <a:lnSpc>
                <a:spcPct val="110000"/>
              </a:lnSpc>
              <a:buFont typeface="Arial" panose="020B0604020202020204" pitchFamily="34" charset="0"/>
              <a:buChar char="•"/>
            </a:pPr>
            <a:r>
              <a:rPr lang="en-US" altLang="en-US" sz="2000" b="1" dirty="0"/>
              <a:t>  Business Analytics (a collection of tools for manipulating, mining, and analyzing the data in the data warehouse),</a:t>
            </a:r>
          </a:p>
          <a:p>
            <a:pPr eaLnBrk="1" hangingPunct="1">
              <a:lnSpc>
                <a:spcPct val="110000"/>
              </a:lnSpc>
              <a:buFont typeface="Arial" panose="020B0604020202020204" pitchFamily="34" charset="0"/>
              <a:buChar char="•"/>
            </a:pPr>
            <a:r>
              <a:rPr lang="en-US" altLang="en-US" sz="2000" b="1" dirty="0"/>
              <a:t>  Business Performance Management (for monitoring and analyzing performance), and the </a:t>
            </a:r>
          </a:p>
          <a:p>
            <a:pPr eaLnBrk="1" hangingPunct="1">
              <a:lnSpc>
                <a:spcPct val="110000"/>
              </a:lnSpc>
              <a:buFont typeface="Arial" panose="020B0604020202020204" pitchFamily="34" charset="0"/>
              <a:buChar char="•"/>
            </a:pPr>
            <a:r>
              <a:rPr lang="en-US" altLang="en-US" sz="2000" b="1" dirty="0"/>
              <a:t>  User Interface (e.g., a dashboard). </a:t>
            </a:r>
            <a:endParaRPr lang="en-GB" altLang="en-US" sz="2000" b="1" dirty="0"/>
          </a:p>
          <a:p>
            <a:pPr>
              <a:lnSpc>
                <a:spcPct val="110000"/>
              </a:lnSpc>
            </a:pPr>
            <a:endParaRPr lang="en-GB" sz="2000" b="1" dirty="0"/>
          </a:p>
        </p:txBody>
      </p:sp>
    </p:spTree>
    <p:extLst>
      <p:ext uri="{BB962C8B-B14F-4D97-AF65-F5344CB8AC3E}">
        <p14:creationId xmlns:p14="http://schemas.microsoft.com/office/powerpoint/2010/main" val="962958599"/>
      </p:ext>
    </p:extLst>
  </p:cSld>
  <p:clrMapOvr>
    <a:masterClrMapping/>
  </p:clrMapOvr>
  <p:transition spd="slow">
    <p:wheel spokes="1"/>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id="{EA8ADA9F-99E3-4964-8962-1118D1439F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grpSp>
        <p:nvGrpSpPr>
          <p:cNvPr id="11" name="Group 10">
            <a:extLst>
              <a:ext uri="{FF2B5EF4-FFF2-40B4-BE49-F238E27FC236}">
                <a16:creationId xmlns:a16="http://schemas.microsoft.com/office/drawing/2014/main" id="{366C3164-AA9F-47E3-913A-4F002BC00F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12" name="Group 11">
              <a:extLst>
                <a:ext uri="{FF2B5EF4-FFF2-40B4-BE49-F238E27FC236}">
                  <a16:creationId xmlns:a16="http://schemas.microsoft.com/office/drawing/2014/main" id="{23FFBAC2-26D2-48B6-B2AA-34AEA0E79E2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4" name="Rectangle 5">
                <a:extLst>
                  <a:ext uri="{FF2B5EF4-FFF2-40B4-BE49-F238E27FC236}">
                    <a16:creationId xmlns:a16="http://schemas.microsoft.com/office/drawing/2014/main" id="{9B164BCB-27D3-4B8C-AC13-0A6F461082B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25" name="Freeform 6">
                <a:extLst>
                  <a:ext uri="{FF2B5EF4-FFF2-40B4-BE49-F238E27FC236}">
                    <a16:creationId xmlns:a16="http://schemas.microsoft.com/office/drawing/2014/main" id="{10B247BE-F4A2-4259-9B20-FB9A555D280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7">
                <a:extLst>
                  <a:ext uri="{FF2B5EF4-FFF2-40B4-BE49-F238E27FC236}">
                    <a16:creationId xmlns:a16="http://schemas.microsoft.com/office/drawing/2014/main" id="{39322C5A-DB6D-4B28-8C1C-1B1E8967891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Freeform 8">
                <a:extLst>
                  <a:ext uri="{FF2B5EF4-FFF2-40B4-BE49-F238E27FC236}">
                    <a16:creationId xmlns:a16="http://schemas.microsoft.com/office/drawing/2014/main" id="{67009B08-E345-4516-96EC-ED0AB1F30B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8" name="Freeform 9">
                <a:extLst>
                  <a:ext uri="{FF2B5EF4-FFF2-40B4-BE49-F238E27FC236}">
                    <a16:creationId xmlns:a16="http://schemas.microsoft.com/office/drawing/2014/main" id="{DFE2793C-165C-4635-A26E-C569C8E0C5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10">
                <a:extLst>
                  <a:ext uri="{FF2B5EF4-FFF2-40B4-BE49-F238E27FC236}">
                    <a16:creationId xmlns:a16="http://schemas.microsoft.com/office/drawing/2014/main" id="{ECDFEF2C-7B0A-41A1-BB61-C92CB3E3A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11">
                <a:extLst>
                  <a:ext uri="{FF2B5EF4-FFF2-40B4-BE49-F238E27FC236}">
                    <a16:creationId xmlns:a16="http://schemas.microsoft.com/office/drawing/2014/main" id="{0012A396-1946-4B40-AA39-0790157CE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12">
                <a:extLst>
                  <a:ext uri="{FF2B5EF4-FFF2-40B4-BE49-F238E27FC236}">
                    <a16:creationId xmlns:a16="http://schemas.microsoft.com/office/drawing/2014/main" id="{CD6C6024-F73D-4991-97B9-BE53FF24E31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Freeform 13">
                <a:extLst>
                  <a:ext uri="{FF2B5EF4-FFF2-40B4-BE49-F238E27FC236}">
                    <a16:creationId xmlns:a16="http://schemas.microsoft.com/office/drawing/2014/main" id="{5977EDD1-3D10-43FA-B800-7A7C8112B7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 name="Freeform 14">
                <a:extLst>
                  <a:ext uri="{FF2B5EF4-FFF2-40B4-BE49-F238E27FC236}">
                    <a16:creationId xmlns:a16="http://schemas.microsoft.com/office/drawing/2014/main" id="{D37988CF-9FC6-48F5-82F8-D2EB0178A3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15">
                <a:extLst>
                  <a:ext uri="{FF2B5EF4-FFF2-40B4-BE49-F238E27FC236}">
                    <a16:creationId xmlns:a16="http://schemas.microsoft.com/office/drawing/2014/main" id="{EC5BB05B-491C-414A-91C3-B1CAB785A84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Line 16">
                <a:extLst>
                  <a:ext uri="{FF2B5EF4-FFF2-40B4-BE49-F238E27FC236}">
                    <a16:creationId xmlns:a16="http://schemas.microsoft.com/office/drawing/2014/main" id="{F3180CB6-F8D2-4596-B6CB-F9CEF5D3894E}"/>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36" name="Freeform 17">
                <a:extLst>
                  <a:ext uri="{FF2B5EF4-FFF2-40B4-BE49-F238E27FC236}">
                    <a16:creationId xmlns:a16="http://schemas.microsoft.com/office/drawing/2014/main" id="{DF338DD3-80F8-4F68-AC7C-361ABF2A9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18">
                <a:extLst>
                  <a:ext uri="{FF2B5EF4-FFF2-40B4-BE49-F238E27FC236}">
                    <a16:creationId xmlns:a16="http://schemas.microsoft.com/office/drawing/2014/main" id="{9666E4DB-B855-4A4E-BB50-1880738C11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8" name="Freeform 19">
                <a:extLst>
                  <a:ext uri="{FF2B5EF4-FFF2-40B4-BE49-F238E27FC236}">
                    <a16:creationId xmlns:a16="http://schemas.microsoft.com/office/drawing/2014/main" id="{F570FD9C-B435-4EF1-962C-621F1261AA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9" name="Freeform 20">
                <a:extLst>
                  <a:ext uri="{FF2B5EF4-FFF2-40B4-BE49-F238E27FC236}">
                    <a16:creationId xmlns:a16="http://schemas.microsoft.com/office/drawing/2014/main" id="{E236AF0B-3BDC-43C3-8FFC-2A94121E946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0" name="Rectangle 21">
                <a:extLst>
                  <a:ext uri="{FF2B5EF4-FFF2-40B4-BE49-F238E27FC236}">
                    <a16:creationId xmlns:a16="http://schemas.microsoft.com/office/drawing/2014/main" id="{3BA2C208-5097-4497-AA2C-ADDDAB48B6A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41" name="Freeform 22">
                <a:extLst>
                  <a:ext uri="{FF2B5EF4-FFF2-40B4-BE49-F238E27FC236}">
                    <a16:creationId xmlns:a16="http://schemas.microsoft.com/office/drawing/2014/main" id="{6A45DD96-8D07-43CA-B036-6FDA880A1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2" name="Freeform 23">
                <a:extLst>
                  <a:ext uri="{FF2B5EF4-FFF2-40B4-BE49-F238E27FC236}">
                    <a16:creationId xmlns:a16="http://schemas.microsoft.com/office/drawing/2014/main" id="{AF7F7CBB-E154-4CD5-9ED0-D5DDC1DFEAE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3" name="Freeform 24">
                <a:extLst>
                  <a:ext uri="{FF2B5EF4-FFF2-40B4-BE49-F238E27FC236}">
                    <a16:creationId xmlns:a16="http://schemas.microsoft.com/office/drawing/2014/main" id="{EFF4AB16-41DD-4877-8C28-ED78F4CA7F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4" name="Freeform 25">
                <a:extLst>
                  <a:ext uri="{FF2B5EF4-FFF2-40B4-BE49-F238E27FC236}">
                    <a16:creationId xmlns:a16="http://schemas.microsoft.com/office/drawing/2014/main" id="{30BCBD5D-92EB-487E-B1D0-F9000D45D1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5" name="Freeform 26">
                <a:extLst>
                  <a:ext uri="{FF2B5EF4-FFF2-40B4-BE49-F238E27FC236}">
                    <a16:creationId xmlns:a16="http://schemas.microsoft.com/office/drawing/2014/main" id="{DA07BDB8-9827-4EBF-9B99-6C503EA0B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6" name="Freeform 27">
                <a:extLst>
                  <a:ext uri="{FF2B5EF4-FFF2-40B4-BE49-F238E27FC236}">
                    <a16:creationId xmlns:a16="http://schemas.microsoft.com/office/drawing/2014/main" id="{7F41FB05-1B3F-450A-A1A7-8C8BD182A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7" name="Freeform 28">
                <a:extLst>
                  <a:ext uri="{FF2B5EF4-FFF2-40B4-BE49-F238E27FC236}">
                    <a16:creationId xmlns:a16="http://schemas.microsoft.com/office/drawing/2014/main" id="{0629E219-1F32-41C1-B921-05E4561179B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8" name="Freeform 29">
                <a:extLst>
                  <a:ext uri="{FF2B5EF4-FFF2-40B4-BE49-F238E27FC236}">
                    <a16:creationId xmlns:a16="http://schemas.microsoft.com/office/drawing/2014/main" id="{8081FB28-486E-4C09-9D15-0B2657B56FB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9" name="Freeform 30">
                <a:extLst>
                  <a:ext uri="{FF2B5EF4-FFF2-40B4-BE49-F238E27FC236}">
                    <a16:creationId xmlns:a16="http://schemas.microsoft.com/office/drawing/2014/main" id="{CB547EFB-F29D-4336-9644-0AE7A94EA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0" name="Freeform 31">
                <a:extLst>
                  <a:ext uri="{FF2B5EF4-FFF2-40B4-BE49-F238E27FC236}">
                    <a16:creationId xmlns:a16="http://schemas.microsoft.com/office/drawing/2014/main" id="{BB2793F4-FAD7-459A-BC46-06BB1D4FAAC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grpSp>
          <p:nvGrpSpPr>
            <p:cNvPr id="13" name="Group 12">
              <a:extLst>
                <a:ext uri="{FF2B5EF4-FFF2-40B4-BE49-F238E27FC236}">
                  <a16:creationId xmlns:a16="http://schemas.microsoft.com/office/drawing/2014/main" id="{FC01589C-0235-4B21-B264-777746D4D59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4" name="Freeform 32">
                <a:extLst>
                  <a:ext uri="{FF2B5EF4-FFF2-40B4-BE49-F238E27FC236}">
                    <a16:creationId xmlns:a16="http://schemas.microsoft.com/office/drawing/2014/main" id="{678F5669-8CE7-445E-8D54-49C5E2013B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 name="Freeform 33">
                <a:extLst>
                  <a:ext uri="{FF2B5EF4-FFF2-40B4-BE49-F238E27FC236}">
                    <a16:creationId xmlns:a16="http://schemas.microsoft.com/office/drawing/2014/main" id="{E93A3F8E-D876-485E-9EDC-43E315DE1EE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 name="Freeform 34">
                <a:extLst>
                  <a:ext uri="{FF2B5EF4-FFF2-40B4-BE49-F238E27FC236}">
                    <a16:creationId xmlns:a16="http://schemas.microsoft.com/office/drawing/2014/main" id="{B4F848A6-931A-4CC9-9B29-C7A9CEA3A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 name="Freeform 35">
                <a:extLst>
                  <a:ext uri="{FF2B5EF4-FFF2-40B4-BE49-F238E27FC236}">
                    <a16:creationId xmlns:a16="http://schemas.microsoft.com/office/drawing/2014/main" id="{5C4204D4-6782-4DB1-8FF8-86CC698AF2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36">
                <a:extLst>
                  <a:ext uri="{FF2B5EF4-FFF2-40B4-BE49-F238E27FC236}">
                    <a16:creationId xmlns:a16="http://schemas.microsoft.com/office/drawing/2014/main" id="{3907C583-5764-43DC-8AF9-992D3472F67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37">
                <a:extLst>
                  <a:ext uri="{FF2B5EF4-FFF2-40B4-BE49-F238E27FC236}">
                    <a16:creationId xmlns:a16="http://schemas.microsoft.com/office/drawing/2014/main" id="{56CE3D6E-1121-4EF2-9DFB-7F3937FCCD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38">
                <a:extLst>
                  <a:ext uri="{FF2B5EF4-FFF2-40B4-BE49-F238E27FC236}">
                    <a16:creationId xmlns:a16="http://schemas.microsoft.com/office/drawing/2014/main" id="{3AEB7245-E197-4AE5-BCFC-7821E49EFE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39">
                <a:extLst>
                  <a:ext uri="{FF2B5EF4-FFF2-40B4-BE49-F238E27FC236}">
                    <a16:creationId xmlns:a16="http://schemas.microsoft.com/office/drawing/2014/main" id="{801E9C76-F4FB-4C4D-9350-B526F294E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Freeform 40">
                <a:extLst>
                  <a:ext uri="{FF2B5EF4-FFF2-40B4-BE49-F238E27FC236}">
                    <a16:creationId xmlns:a16="http://schemas.microsoft.com/office/drawing/2014/main" id="{F9C0C5DE-6C8C-4CD0-9C91-6A132A06DA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3" name="Rectangle 41">
                <a:extLst>
                  <a:ext uri="{FF2B5EF4-FFF2-40B4-BE49-F238E27FC236}">
                    <a16:creationId xmlns:a16="http://schemas.microsoft.com/office/drawing/2014/main" id="{955A7039-8B66-4CF0-8048-0AD0F4A5B85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grpSp>
      </p:grpSp>
      <p:pic>
        <p:nvPicPr>
          <p:cNvPr id="52" name="Picture 2">
            <a:extLst>
              <a:ext uri="{FF2B5EF4-FFF2-40B4-BE49-F238E27FC236}">
                <a16:creationId xmlns:a16="http://schemas.microsoft.com/office/drawing/2014/main" id="{6D651BB0-1DFD-4941-83DD-704006F6B13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54" name="Round Diagonal Corner Rectangle 6">
            <a:extLst>
              <a:ext uri="{FF2B5EF4-FFF2-40B4-BE49-F238E27FC236}">
                <a16:creationId xmlns:a16="http://schemas.microsoft.com/office/drawing/2014/main" id="{3D66C6E3-EBD2-40B7-8FD8-D6D2250FC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0544" y="808057"/>
            <a:ext cx="10227733" cy="5234394"/>
          </a:xfrm>
          <a:prstGeom prst="round2DiagRect">
            <a:avLst>
              <a:gd name="adj1" fmla="val 6185"/>
              <a:gd name="adj2" fmla="val 0"/>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0DD565D-891A-431B-B7B4-21FEEC0A24F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302278" y="1178056"/>
            <a:ext cx="9584265" cy="449439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3123204"/>
      </p:ext>
    </p:extLst>
  </p:cSld>
  <p:clrMapOvr>
    <a:masterClrMapping/>
  </p:clrMapOvr>
  <p:transition spd="slow">
    <p:wheel spokes="1"/>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BFC9644-673A-459F-B3C5-9310A4E50E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ADB9295-9645-4BF2-ADFD-75800B7FAD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20788" cy="6858001"/>
            <a:chOff x="-14288" y="0"/>
            <a:chExt cx="1220788" cy="6858001"/>
          </a:xfrm>
          <a:solidFill>
            <a:schemeClr val="bg2">
              <a:lumMod val="60000"/>
              <a:lumOff val="40000"/>
              <a:alpha val="60000"/>
            </a:schemeClr>
          </a:solidFill>
        </p:grpSpPr>
        <p:sp>
          <p:nvSpPr>
            <p:cNvPr id="11" name="Rectangle 5">
              <a:extLst>
                <a:ext uri="{FF2B5EF4-FFF2-40B4-BE49-F238E27FC236}">
                  <a16:creationId xmlns:a16="http://schemas.microsoft.com/office/drawing/2014/main" id="{95B061E9-E435-4E1B-B160-96584A1166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2" name="Freeform 6">
              <a:extLst>
                <a:ext uri="{FF2B5EF4-FFF2-40B4-BE49-F238E27FC236}">
                  <a16:creationId xmlns:a16="http://schemas.microsoft.com/office/drawing/2014/main" id="{3CD7972E-7D38-40EE-A80B-E2A848811E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3" name="Freeform 7">
              <a:extLst>
                <a:ext uri="{FF2B5EF4-FFF2-40B4-BE49-F238E27FC236}">
                  <a16:creationId xmlns:a16="http://schemas.microsoft.com/office/drawing/2014/main" id="{524A3B55-746F-419F-8CFF-5F3A4BE143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 name="Freeform 8">
              <a:extLst>
                <a:ext uri="{FF2B5EF4-FFF2-40B4-BE49-F238E27FC236}">
                  <a16:creationId xmlns:a16="http://schemas.microsoft.com/office/drawing/2014/main" id="{9C63219B-AD72-4494-935E-F5C70DB549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 name="Freeform 9">
              <a:extLst>
                <a:ext uri="{FF2B5EF4-FFF2-40B4-BE49-F238E27FC236}">
                  <a16:creationId xmlns:a16="http://schemas.microsoft.com/office/drawing/2014/main" id="{15B41FD2-05E2-44E7-8760-09E65D1C60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 name="Freeform 10">
              <a:extLst>
                <a:ext uri="{FF2B5EF4-FFF2-40B4-BE49-F238E27FC236}">
                  <a16:creationId xmlns:a16="http://schemas.microsoft.com/office/drawing/2014/main" id="{FE6D63D0-3347-4EE2-8F65-F1C32168FA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 name="Freeform 11">
              <a:extLst>
                <a:ext uri="{FF2B5EF4-FFF2-40B4-BE49-F238E27FC236}">
                  <a16:creationId xmlns:a16="http://schemas.microsoft.com/office/drawing/2014/main" id="{538A46A3-DB16-45D5-B636-03EFE39FE9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12">
              <a:extLst>
                <a:ext uri="{FF2B5EF4-FFF2-40B4-BE49-F238E27FC236}">
                  <a16:creationId xmlns:a16="http://schemas.microsoft.com/office/drawing/2014/main" id="{0B8A2B0E-823F-4BE8-9359-45143BB124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13">
              <a:extLst>
                <a:ext uri="{FF2B5EF4-FFF2-40B4-BE49-F238E27FC236}">
                  <a16:creationId xmlns:a16="http://schemas.microsoft.com/office/drawing/2014/main" id="{44516B3C-A8BE-46FC-B643-3DFEB7F283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14">
              <a:extLst>
                <a:ext uri="{FF2B5EF4-FFF2-40B4-BE49-F238E27FC236}">
                  <a16:creationId xmlns:a16="http://schemas.microsoft.com/office/drawing/2014/main" id="{59FD699C-3920-4E57-BE27-165A3F036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5">
              <a:extLst>
                <a:ext uri="{FF2B5EF4-FFF2-40B4-BE49-F238E27FC236}">
                  <a16:creationId xmlns:a16="http://schemas.microsoft.com/office/drawing/2014/main" id="{0FB0C02E-3F53-4889-8ADF-80DBC43F69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Line 16">
              <a:extLst>
                <a:ext uri="{FF2B5EF4-FFF2-40B4-BE49-F238E27FC236}">
                  <a16:creationId xmlns:a16="http://schemas.microsoft.com/office/drawing/2014/main" id="{F8A0C89C-946F-4BCD-8A27-BB73E37FE52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3" name="Freeform 17">
              <a:extLst>
                <a:ext uri="{FF2B5EF4-FFF2-40B4-BE49-F238E27FC236}">
                  <a16:creationId xmlns:a16="http://schemas.microsoft.com/office/drawing/2014/main" id="{70C83EAF-4E92-4849-A240-B257871DC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8">
              <a:extLst>
                <a:ext uri="{FF2B5EF4-FFF2-40B4-BE49-F238E27FC236}">
                  <a16:creationId xmlns:a16="http://schemas.microsoft.com/office/drawing/2014/main" id="{320FD164-4D7A-469C-B3F4-B926BFACF5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9">
              <a:extLst>
                <a:ext uri="{FF2B5EF4-FFF2-40B4-BE49-F238E27FC236}">
                  <a16:creationId xmlns:a16="http://schemas.microsoft.com/office/drawing/2014/main" id="{F6E14D9A-4E63-48FF-95C5-9E8DDFF86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20">
              <a:extLst>
                <a:ext uri="{FF2B5EF4-FFF2-40B4-BE49-F238E27FC236}">
                  <a16:creationId xmlns:a16="http://schemas.microsoft.com/office/drawing/2014/main" id="{F3DCD24F-3CA8-4404-B22C-E4C928995F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Rectangle 21">
              <a:extLst>
                <a:ext uri="{FF2B5EF4-FFF2-40B4-BE49-F238E27FC236}">
                  <a16:creationId xmlns:a16="http://schemas.microsoft.com/office/drawing/2014/main" id="{8AD2E827-32A3-4BE4-9CC6-8315629177A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28" name="Freeform 22">
              <a:extLst>
                <a:ext uri="{FF2B5EF4-FFF2-40B4-BE49-F238E27FC236}">
                  <a16:creationId xmlns:a16="http://schemas.microsoft.com/office/drawing/2014/main" id="{47FB2CCC-1230-494F-B2D1-F05E5B8EDF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23">
              <a:extLst>
                <a:ext uri="{FF2B5EF4-FFF2-40B4-BE49-F238E27FC236}">
                  <a16:creationId xmlns:a16="http://schemas.microsoft.com/office/drawing/2014/main" id="{A5F44514-9274-47E3-9243-CA9356C166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24">
              <a:extLst>
                <a:ext uri="{FF2B5EF4-FFF2-40B4-BE49-F238E27FC236}">
                  <a16:creationId xmlns:a16="http://schemas.microsoft.com/office/drawing/2014/main" id="{D06192CD-AD86-4DCA-8B53-4ACCA46583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5">
              <a:extLst>
                <a:ext uri="{FF2B5EF4-FFF2-40B4-BE49-F238E27FC236}">
                  <a16:creationId xmlns:a16="http://schemas.microsoft.com/office/drawing/2014/main" id="{99E9203A-21E4-46D8-981A-4B28CA320A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Freeform 26">
              <a:extLst>
                <a:ext uri="{FF2B5EF4-FFF2-40B4-BE49-F238E27FC236}">
                  <a16:creationId xmlns:a16="http://schemas.microsoft.com/office/drawing/2014/main" id="{32FCE9B6-FB52-4045-8DCC-E5959B9A40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 name="Freeform 27">
              <a:extLst>
                <a:ext uri="{FF2B5EF4-FFF2-40B4-BE49-F238E27FC236}">
                  <a16:creationId xmlns:a16="http://schemas.microsoft.com/office/drawing/2014/main" id="{E4A7025C-CDE8-429A-BBB9-E7380C962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8">
              <a:extLst>
                <a:ext uri="{FF2B5EF4-FFF2-40B4-BE49-F238E27FC236}">
                  <a16:creationId xmlns:a16="http://schemas.microsoft.com/office/drawing/2014/main" id="{A4EA0256-5DF5-437A-98A7-B79F3E6BB8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9">
              <a:extLst>
                <a:ext uri="{FF2B5EF4-FFF2-40B4-BE49-F238E27FC236}">
                  <a16:creationId xmlns:a16="http://schemas.microsoft.com/office/drawing/2014/main" id="{90C9433D-9E1C-493B-BEBD-C3081FFA32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30">
              <a:extLst>
                <a:ext uri="{FF2B5EF4-FFF2-40B4-BE49-F238E27FC236}">
                  <a16:creationId xmlns:a16="http://schemas.microsoft.com/office/drawing/2014/main" id="{352B39BB-F298-4285-A709-1FBA0CB72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31">
              <a:extLst>
                <a:ext uri="{FF2B5EF4-FFF2-40B4-BE49-F238E27FC236}">
                  <a16:creationId xmlns:a16="http://schemas.microsoft.com/office/drawing/2014/main" id="{31CAF2A0-CBA0-4E86-AA87-8750EC1AFB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p:nvSpPr>
          <p:cNvPr id="2" name="Title 1">
            <a:extLst>
              <a:ext uri="{FF2B5EF4-FFF2-40B4-BE49-F238E27FC236}">
                <a16:creationId xmlns:a16="http://schemas.microsoft.com/office/drawing/2014/main" id="{8F11F4F5-E4D9-4EC8-BB0C-3FD8F5A011C1}"/>
              </a:ext>
            </a:extLst>
          </p:cNvPr>
          <p:cNvSpPr>
            <a:spLocks noGrp="1"/>
          </p:cNvSpPr>
          <p:nvPr>
            <p:ph type="title"/>
          </p:nvPr>
        </p:nvSpPr>
        <p:spPr>
          <a:xfrm>
            <a:off x="1019015" y="1093787"/>
            <a:ext cx="3396519" cy="4697413"/>
          </a:xfrm>
        </p:spPr>
        <p:txBody>
          <a:bodyPr>
            <a:normAutofit/>
          </a:bodyPr>
          <a:lstStyle/>
          <a:p>
            <a:pPr algn="ctr"/>
            <a:r>
              <a:rPr lang="en-US" sz="4000" b="1" dirty="0"/>
              <a:t>What is intelligence gathering?</a:t>
            </a:r>
            <a:br>
              <a:rPr lang="en-GB" sz="4000" b="1" i="1" dirty="0"/>
            </a:br>
            <a:endParaRPr lang="en-GB" sz="4000" dirty="0"/>
          </a:p>
        </p:txBody>
      </p:sp>
      <p:sp useBgFill="1">
        <p:nvSpPr>
          <p:cNvPr id="39" name="Round Diagonal Corner Rectangle 7">
            <a:extLst>
              <a:ext uri="{FF2B5EF4-FFF2-40B4-BE49-F238E27FC236}">
                <a16:creationId xmlns:a16="http://schemas.microsoft.com/office/drawing/2014/main" id="{7D1C411D-0818-4640-8657-2AF78250C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084" y="0"/>
            <a:ext cx="7566916" cy="6848476"/>
          </a:xfrm>
          <a:prstGeom prst="round2DiagRect">
            <a:avLst>
              <a:gd name="adj1" fmla="val 0"/>
              <a:gd name="adj2" fmla="val 0"/>
            </a:avLst>
          </a:prstGeom>
          <a:ln w="19050" cap="sq">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EBEB9C2-AF5E-4FDC-84C7-45DE1F816613}"/>
              </a:ext>
            </a:extLst>
          </p:cNvPr>
          <p:cNvSpPr>
            <a:spLocks noGrp="1"/>
          </p:cNvSpPr>
          <p:nvPr>
            <p:ph idx="1"/>
          </p:nvPr>
        </p:nvSpPr>
        <p:spPr>
          <a:xfrm>
            <a:off x="5215467" y="564399"/>
            <a:ext cx="5831944" cy="4697413"/>
          </a:xfrm>
        </p:spPr>
        <p:txBody>
          <a:bodyPr>
            <a:noAutofit/>
          </a:bodyPr>
          <a:lstStyle/>
          <a:p>
            <a:pPr marL="0" indent="0" algn="ctr">
              <a:lnSpc>
                <a:spcPct val="110000"/>
              </a:lnSpc>
              <a:buNone/>
            </a:pPr>
            <a:r>
              <a:rPr lang="en-US" altLang="en-US" sz="2500" b="1" dirty="0"/>
              <a:t>Modern companies must ethically and legally organize themselves to collect as much as they can from their customers, their business environment, their stakeholders, their business processes, their competitors, and other such sources of potentially valuable information. But collecting data is just the beginning. Vast amounts of that data need to be cataloged, tagged, analyzed, sorted, filtered, and must undergo a host of other operations to yield usable information that can impact decision making and improve the bottom line. </a:t>
            </a:r>
            <a:endParaRPr lang="en-GB" altLang="en-US" sz="2500" b="1" dirty="0"/>
          </a:p>
          <a:p>
            <a:pPr marL="0" indent="0" algn="ctr">
              <a:lnSpc>
                <a:spcPct val="110000"/>
              </a:lnSpc>
              <a:buNone/>
            </a:pPr>
            <a:endParaRPr lang="en-GB" sz="2500" b="1" dirty="0"/>
          </a:p>
        </p:txBody>
      </p:sp>
    </p:spTree>
    <p:extLst>
      <p:ext uri="{BB962C8B-B14F-4D97-AF65-F5344CB8AC3E}">
        <p14:creationId xmlns:p14="http://schemas.microsoft.com/office/powerpoint/2010/main" val="3422133148"/>
      </p:ext>
    </p:extLst>
  </p:cSld>
  <p:clrMapOvr>
    <a:masterClrMapping/>
  </p:clrMapOvr>
  <p:transition spd="slow">
    <p:wheel spokes="1"/>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0A7C9232-09FA-4AC2-ACA0-8F117EC4B4D3}"/>
              </a:ext>
            </a:extLst>
          </p:cNvPr>
          <p:cNvSpPr>
            <a:spLocks noGrp="1"/>
          </p:cNvSpPr>
          <p:nvPr>
            <p:ph type="title"/>
          </p:nvPr>
        </p:nvSpPr>
        <p:spPr>
          <a:xfrm>
            <a:off x="6448425" y="201426"/>
            <a:ext cx="4598985" cy="1478570"/>
          </a:xfrm>
        </p:spPr>
        <p:txBody>
          <a:bodyPr>
            <a:noAutofit/>
          </a:bodyPr>
          <a:lstStyle/>
          <a:p>
            <a:pPr algn="ctr"/>
            <a:r>
              <a:rPr lang="en-US" sz="4000" b="1" dirty="0"/>
              <a:t>online transaction processing (OLTP)</a:t>
            </a:r>
            <a:endParaRPr lang="en-GB" sz="4000" dirty="0"/>
          </a:p>
        </p:txBody>
      </p:sp>
      <p:pic>
        <p:nvPicPr>
          <p:cNvPr id="5" name="Picture 4">
            <a:extLst>
              <a:ext uri="{FF2B5EF4-FFF2-40B4-BE49-F238E27FC236}">
                <a16:creationId xmlns:a16="http://schemas.microsoft.com/office/drawing/2014/main" id="{94C2302B-E9CC-4069-ABEA-13E2CF255C70}"/>
              </a:ext>
            </a:extLst>
          </p:cNvPr>
          <p:cNvPicPr>
            <a:picLocks noChangeAspect="1"/>
          </p:cNvPicPr>
          <p:nvPr/>
        </p:nvPicPr>
        <p:blipFill rotWithShape="1">
          <a:blip r:embed="rId4"/>
          <a:srcRect l="36221" r="4390" b="-1"/>
          <a:stretch/>
        </p:blipFill>
        <p:spPr>
          <a:xfrm>
            <a:off x="-5597" y="10"/>
            <a:ext cx="61015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9CB37B76-8157-43D8-9D4E-2F0AF68C9020}"/>
              </a:ext>
            </a:extLst>
          </p:cNvPr>
          <p:cNvSpPr>
            <a:spLocks noGrp="1"/>
          </p:cNvSpPr>
          <p:nvPr>
            <p:ph idx="1"/>
          </p:nvPr>
        </p:nvSpPr>
        <p:spPr>
          <a:xfrm>
            <a:off x="6578601" y="1989094"/>
            <a:ext cx="4598986" cy="3541714"/>
          </a:xfrm>
        </p:spPr>
        <p:txBody>
          <a:bodyPr>
            <a:noAutofit/>
          </a:bodyPr>
          <a:lstStyle/>
          <a:p>
            <a:pPr marL="0" indent="0" algn="ctr">
              <a:lnSpc>
                <a:spcPct val="110000"/>
              </a:lnSpc>
              <a:buNone/>
            </a:pPr>
            <a:r>
              <a:rPr lang="en-US" altLang="en-US" b="1" dirty="0"/>
              <a:t>OLTP is a type of computer processing where the computer responds immediately to user requests. Each request is a </a:t>
            </a:r>
            <a:r>
              <a:rPr lang="en-US" altLang="en-US" b="1" i="1" dirty="0"/>
              <a:t>transaction</a:t>
            </a:r>
            <a:r>
              <a:rPr lang="en-US" altLang="en-US" b="1" dirty="0"/>
              <a:t>, which is a computerized record of a discrete event, such as the receipt of inventory or a customer order. Or a withdrawal from an ATM machine. Or scanning of your groceries.</a:t>
            </a:r>
            <a:endParaRPr lang="en-GB" altLang="en-US" b="1" dirty="0"/>
          </a:p>
          <a:p>
            <a:pPr marL="0" indent="0" algn="ctr">
              <a:lnSpc>
                <a:spcPct val="110000"/>
              </a:lnSpc>
              <a:buNone/>
            </a:pPr>
            <a:endParaRPr lang="en-GB" b="1" dirty="0"/>
          </a:p>
        </p:txBody>
      </p:sp>
    </p:spTree>
    <p:extLst>
      <p:ext uri="{BB962C8B-B14F-4D97-AF65-F5344CB8AC3E}">
        <p14:creationId xmlns:p14="http://schemas.microsoft.com/office/powerpoint/2010/main" val="1659033695"/>
      </p:ext>
    </p:extLst>
  </p:cSld>
  <p:clrMapOvr>
    <a:masterClrMapping/>
  </p:clrMapOvr>
  <p:transition spd="slow">
    <p:wheel spokes="1"/>
  </p:transition>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78A47D-4F17-40FE-AB70-7AF78A9575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00" y="-14287"/>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5BE3A7E-6A3F-401E-A025-BBB8FDB8DD3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20788" cy="6858001"/>
            <a:chOff x="-14288" y="0"/>
            <a:chExt cx="1220788" cy="6858001"/>
          </a:xfrm>
          <a:solidFill>
            <a:schemeClr val="tx1">
              <a:alpha val="60000"/>
            </a:schemeClr>
          </a:solidFill>
        </p:grpSpPr>
        <p:sp>
          <p:nvSpPr>
            <p:cNvPr id="11" name="Rectangle 5">
              <a:extLst>
                <a:ext uri="{FF2B5EF4-FFF2-40B4-BE49-F238E27FC236}">
                  <a16:creationId xmlns:a16="http://schemas.microsoft.com/office/drawing/2014/main" id="{41EE9036-817C-476C-BD59-B5184F9A3E3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2" name="Freeform 6">
              <a:extLst>
                <a:ext uri="{FF2B5EF4-FFF2-40B4-BE49-F238E27FC236}">
                  <a16:creationId xmlns:a16="http://schemas.microsoft.com/office/drawing/2014/main" id="{F098087A-B4E4-4300-A841-44988BD88E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3" name="Freeform 7">
              <a:extLst>
                <a:ext uri="{FF2B5EF4-FFF2-40B4-BE49-F238E27FC236}">
                  <a16:creationId xmlns:a16="http://schemas.microsoft.com/office/drawing/2014/main" id="{F5BD5F4B-A39C-4DF9-84E4-A4D33F30E6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 name="Freeform 8">
              <a:extLst>
                <a:ext uri="{FF2B5EF4-FFF2-40B4-BE49-F238E27FC236}">
                  <a16:creationId xmlns:a16="http://schemas.microsoft.com/office/drawing/2014/main" id="{D7FA9858-BFA0-4D5B-AF72-B1B65EB069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 name="Freeform 9">
              <a:extLst>
                <a:ext uri="{FF2B5EF4-FFF2-40B4-BE49-F238E27FC236}">
                  <a16:creationId xmlns:a16="http://schemas.microsoft.com/office/drawing/2014/main" id="{A508A5F3-AFE0-4750-A9C2-B51A514FFC4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 name="Freeform 10">
              <a:extLst>
                <a:ext uri="{FF2B5EF4-FFF2-40B4-BE49-F238E27FC236}">
                  <a16:creationId xmlns:a16="http://schemas.microsoft.com/office/drawing/2014/main" id="{92B4AAEB-ABF4-42A7-BE52-0B442190D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 name="Freeform 11">
              <a:extLst>
                <a:ext uri="{FF2B5EF4-FFF2-40B4-BE49-F238E27FC236}">
                  <a16:creationId xmlns:a16="http://schemas.microsoft.com/office/drawing/2014/main" id="{3767C370-4A42-4376-8CAE-606C4BC8F4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12">
              <a:extLst>
                <a:ext uri="{FF2B5EF4-FFF2-40B4-BE49-F238E27FC236}">
                  <a16:creationId xmlns:a16="http://schemas.microsoft.com/office/drawing/2014/main" id="{36205F53-9C95-4954-B97C-1625BB8A350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13">
              <a:extLst>
                <a:ext uri="{FF2B5EF4-FFF2-40B4-BE49-F238E27FC236}">
                  <a16:creationId xmlns:a16="http://schemas.microsoft.com/office/drawing/2014/main" id="{DC80B58E-3469-43E9-96FC-D747B69830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14">
              <a:extLst>
                <a:ext uri="{FF2B5EF4-FFF2-40B4-BE49-F238E27FC236}">
                  <a16:creationId xmlns:a16="http://schemas.microsoft.com/office/drawing/2014/main" id="{E17A4ED2-DDD7-4B4D-A39C-9B0121C886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5">
              <a:extLst>
                <a:ext uri="{FF2B5EF4-FFF2-40B4-BE49-F238E27FC236}">
                  <a16:creationId xmlns:a16="http://schemas.microsoft.com/office/drawing/2014/main" id="{A2C14A85-E7A9-4E1D-809F-20F5CFA788B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Line 16">
              <a:extLst>
                <a:ext uri="{FF2B5EF4-FFF2-40B4-BE49-F238E27FC236}">
                  <a16:creationId xmlns:a16="http://schemas.microsoft.com/office/drawing/2014/main" id="{F3D51E32-9399-4B7F-8D91-BF9A068B834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3" name="Freeform 17">
              <a:extLst>
                <a:ext uri="{FF2B5EF4-FFF2-40B4-BE49-F238E27FC236}">
                  <a16:creationId xmlns:a16="http://schemas.microsoft.com/office/drawing/2014/main" id="{9969F9D2-502D-4C1D-ABA5-02B1BF2A00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8">
              <a:extLst>
                <a:ext uri="{FF2B5EF4-FFF2-40B4-BE49-F238E27FC236}">
                  <a16:creationId xmlns:a16="http://schemas.microsoft.com/office/drawing/2014/main" id="{4AE555C6-5623-478A-BF35-63E9929A3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9">
              <a:extLst>
                <a:ext uri="{FF2B5EF4-FFF2-40B4-BE49-F238E27FC236}">
                  <a16:creationId xmlns:a16="http://schemas.microsoft.com/office/drawing/2014/main" id="{A3D3AED4-A69E-4301-9BB4-436DC5F0C9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20">
              <a:extLst>
                <a:ext uri="{FF2B5EF4-FFF2-40B4-BE49-F238E27FC236}">
                  <a16:creationId xmlns:a16="http://schemas.microsoft.com/office/drawing/2014/main" id="{C3B8082C-2D81-48D7-8B45-85B7C89296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Rectangle 21">
              <a:extLst>
                <a:ext uri="{FF2B5EF4-FFF2-40B4-BE49-F238E27FC236}">
                  <a16:creationId xmlns:a16="http://schemas.microsoft.com/office/drawing/2014/main" id="{9AD35461-BA86-408B-8A29-244EB2F2FB5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28" name="Freeform 22">
              <a:extLst>
                <a:ext uri="{FF2B5EF4-FFF2-40B4-BE49-F238E27FC236}">
                  <a16:creationId xmlns:a16="http://schemas.microsoft.com/office/drawing/2014/main" id="{F238E495-B6C6-4857-899B-CDD5848312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23">
              <a:extLst>
                <a:ext uri="{FF2B5EF4-FFF2-40B4-BE49-F238E27FC236}">
                  <a16:creationId xmlns:a16="http://schemas.microsoft.com/office/drawing/2014/main" id="{E20A751E-054C-4EC2-8DA3-0EC923A658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24">
              <a:extLst>
                <a:ext uri="{FF2B5EF4-FFF2-40B4-BE49-F238E27FC236}">
                  <a16:creationId xmlns:a16="http://schemas.microsoft.com/office/drawing/2014/main" id="{B6E8E701-3D21-4E5C-AB6E-9A74046970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5">
              <a:extLst>
                <a:ext uri="{FF2B5EF4-FFF2-40B4-BE49-F238E27FC236}">
                  <a16:creationId xmlns:a16="http://schemas.microsoft.com/office/drawing/2014/main" id="{431BDA41-D09D-4984-B888-756F5F81B49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Freeform 26">
              <a:extLst>
                <a:ext uri="{FF2B5EF4-FFF2-40B4-BE49-F238E27FC236}">
                  <a16:creationId xmlns:a16="http://schemas.microsoft.com/office/drawing/2014/main" id="{0DC943D2-20E4-4C00-82D2-D405A7C00B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 name="Freeform 27">
              <a:extLst>
                <a:ext uri="{FF2B5EF4-FFF2-40B4-BE49-F238E27FC236}">
                  <a16:creationId xmlns:a16="http://schemas.microsoft.com/office/drawing/2014/main" id="{4BC34A74-80A2-4DE1-8ADC-BBD1709035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8">
              <a:extLst>
                <a:ext uri="{FF2B5EF4-FFF2-40B4-BE49-F238E27FC236}">
                  <a16:creationId xmlns:a16="http://schemas.microsoft.com/office/drawing/2014/main" id="{C6C3CA25-431F-4E26-952D-4AA9C4C725C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9">
              <a:extLst>
                <a:ext uri="{FF2B5EF4-FFF2-40B4-BE49-F238E27FC236}">
                  <a16:creationId xmlns:a16="http://schemas.microsoft.com/office/drawing/2014/main" id="{776D1836-82AE-40EF-9829-C6B8D2CF02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30">
              <a:extLst>
                <a:ext uri="{FF2B5EF4-FFF2-40B4-BE49-F238E27FC236}">
                  <a16:creationId xmlns:a16="http://schemas.microsoft.com/office/drawing/2014/main" id="{9A8E397E-ADF9-45C1-98F4-3F5A86378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31">
              <a:extLst>
                <a:ext uri="{FF2B5EF4-FFF2-40B4-BE49-F238E27FC236}">
                  <a16:creationId xmlns:a16="http://schemas.microsoft.com/office/drawing/2014/main" id="{DE07CFD9-357F-40BC-A792-CE874BFE50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p:nvSpPr>
          <p:cNvPr id="2" name="Title 1">
            <a:extLst>
              <a:ext uri="{FF2B5EF4-FFF2-40B4-BE49-F238E27FC236}">
                <a16:creationId xmlns:a16="http://schemas.microsoft.com/office/drawing/2014/main" id="{B59982B4-7E08-4F0C-AE57-0C8372640369}"/>
              </a:ext>
            </a:extLst>
          </p:cNvPr>
          <p:cNvSpPr>
            <a:spLocks noGrp="1"/>
          </p:cNvSpPr>
          <p:nvPr>
            <p:ph type="title"/>
          </p:nvPr>
        </p:nvSpPr>
        <p:spPr>
          <a:xfrm>
            <a:off x="1141413" y="1082673"/>
            <a:ext cx="3076320" cy="4708528"/>
          </a:xfrm>
        </p:spPr>
        <p:txBody>
          <a:bodyPr>
            <a:normAutofit/>
          </a:bodyPr>
          <a:lstStyle/>
          <a:p>
            <a:pPr algn="r"/>
            <a:r>
              <a:rPr lang="en-US" sz="4000" b="1" dirty="0"/>
              <a:t>online analytical processing (OLAP)</a:t>
            </a:r>
            <a:endParaRPr lang="en-GB" sz="4000" dirty="0"/>
          </a:p>
        </p:txBody>
      </p:sp>
      <p:cxnSp>
        <p:nvCxnSpPr>
          <p:cNvPr id="39" name="Straight Connector 38">
            <a:extLst>
              <a:ext uri="{FF2B5EF4-FFF2-40B4-BE49-F238E27FC236}">
                <a16:creationId xmlns:a16="http://schemas.microsoft.com/office/drawing/2014/main" id="{085ECEC0-FF5D-4348-92C7-1EA7C61E770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454684"/>
            <a:ext cx="0" cy="3649129"/>
          </a:xfrm>
          <a:prstGeom prst="line">
            <a:avLst/>
          </a:prstGeom>
          <a:ln w="25400">
            <a:solidFill>
              <a:schemeClr val="tx1">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A2396F8-7FD5-425A-9297-3F354C55998E}"/>
              </a:ext>
            </a:extLst>
          </p:cNvPr>
          <p:cNvSpPr>
            <a:spLocks noGrp="1"/>
          </p:cNvSpPr>
          <p:nvPr>
            <p:ph idx="1"/>
          </p:nvPr>
        </p:nvSpPr>
        <p:spPr>
          <a:xfrm>
            <a:off x="5297763" y="1082673"/>
            <a:ext cx="5751237" cy="4708528"/>
          </a:xfrm>
        </p:spPr>
        <p:txBody>
          <a:bodyPr anchor="ctr">
            <a:normAutofit/>
          </a:bodyPr>
          <a:lstStyle/>
          <a:p>
            <a:pPr marL="0" indent="0" algn="ctr">
              <a:buNone/>
            </a:pPr>
            <a:r>
              <a:rPr lang="en-US" altLang="en-US" sz="2600" b="1" dirty="0"/>
              <a:t>OLAP is computer processing that enables a user to easily and selectively extract and view data from different points of view. For example, a user can request that data be analyzed to display a spreadsheet showing all of a company's beach ball products sold in Florida in the month of July.</a:t>
            </a:r>
            <a:endParaRPr lang="en-GB" altLang="en-US" sz="2600" b="1" dirty="0"/>
          </a:p>
          <a:p>
            <a:pPr marL="0" indent="0" algn="ctr">
              <a:buNone/>
            </a:pPr>
            <a:endParaRPr lang="en-GB" sz="2600" b="1" dirty="0"/>
          </a:p>
        </p:txBody>
      </p:sp>
      <p:grpSp>
        <p:nvGrpSpPr>
          <p:cNvPr id="41" name="Group 40">
            <a:extLst>
              <a:ext uri="{FF2B5EF4-FFF2-40B4-BE49-F238E27FC236}">
                <a16:creationId xmlns:a16="http://schemas.microsoft.com/office/drawing/2014/main" id="{F4E035BE-9FF4-43D3-BC25-CF582D7FF8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solidFill>
            <a:schemeClr val="tx1">
              <a:alpha val="60000"/>
            </a:schemeClr>
          </a:solidFill>
        </p:grpSpPr>
        <p:sp>
          <p:nvSpPr>
            <p:cNvPr id="42" name="Freeform 32">
              <a:extLst>
                <a:ext uri="{FF2B5EF4-FFF2-40B4-BE49-F238E27FC236}">
                  <a16:creationId xmlns:a16="http://schemas.microsoft.com/office/drawing/2014/main" id="{F98BCEB2-EC20-4E84-A994-0AC37292C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3" name="Freeform 33">
              <a:extLst>
                <a:ext uri="{FF2B5EF4-FFF2-40B4-BE49-F238E27FC236}">
                  <a16:creationId xmlns:a16="http://schemas.microsoft.com/office/drawing/2014/main" id="{7A2E1821-AEDF-417E-9F17-83379E9C094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4" name="Freeform 34">
              <a:extLst>
                <a:ext uri="{FF2B5EF4-FFF2-40B4-BE49-F238E27FC236}">
                  <a16:creationId xmlns:a16="http://schemas.microsoft.com/office/drawing/2014/main" id="{CB3734E2-8292-4B47-B6AB-0E5A058DE9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5" name="Freeform 35">
              <a:extLst>
                <a:ext uri="{FF2B5EF4-FFF2-40B4-BE49-F238E27FC236}">
                  <a16:creationId xmlns:a16="http://schemas.microsoft.com/office/drawing/2014/main" id="{A0B09C51-29AB-45C0-B707-CCFB9DF28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6" name="Freeform 36">
              <a:extLst>
                <a:ext uri="{FF2B5EF4-FFF2-40B4-BE49-F238E27FC236}">
                  <a16:creationId xmlns:a16="http://schemas.microsoft.com/office/drawing/2014/main" id="{510C0CED-AE1B-45AE-B5E1-57521E589D2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7" name="Freeform 37">
              <a:extLst>
                <a:ext uri="{FF2B5EF4-FFF2-40B4-BE49-F238E27FC236}">
                  <a16:creationId xmlns:a16="http://schemas.microsoft.com/office/drawing/2014/main" id="{591F2327-4B45-41AA-B41C-7404B6A1E4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8" name="Freeform 38">
              <a:extLst>
                <a:ext uri="{FF2B5EF4-FFF2-40B4-BE49-F238E27FC236}">
                  <a16:creationId xmlns:a16="http://schemas.microsoft.com/office/drawing/2014/main" id="{5A63224C-41A0-42C0-96F6-0B2BE99A135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9" name="Freeform 39">
              <a:extLst>
                <a:ext uri="{FF2B5EF4-FFF2-40B4-BE49-F238E27FC236}">
                  <a16:creationId xmlns:a16="http://schemas.microsoft.com/office/drawing/2014/main" id="{A7C00B9F-C253-4776-9935-EC02254A4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0" name="Freeform 40">
              <a:extLst>
                <a:ext uri="{FF2B5EF4-FFF2-40B4-BE49-F238E27FC236}">
                  <a16:creationId xmlns:a16="http://schemas.microsoft.com/office/drawing/2014/main" id="{5062D4AA-13F3-4064-8440-FFE8562D85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1" name="Rectangle 41">
              <a:extLst>
                <a:ext uri="{FF2B5EF4-FFF2-40B4-BE49-F238E27FC236}">
                  <a16:creationId xmlns:a16="http://schemas.microsoft.com/office/drawing/2014/main" id="{3E143B27-CB82-440B-879B-D25C1891C1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grpSp>
    </p:spTree>
    <p:extLst>
      <p:ext uri="{BB962C8B-B14F-4D97-AF65-F5344CB8AC3E}">
        <p14:creationId xmlns:p14="http://schemas.microsoft.com/office/powerpoint/2010/main" val="381656952"/>
      </p:ext>
    </p:extLst>
  </p:cSld>
  <p:clrMapOvr>
    <a:masterClrMapping/>
  </p:clrMapOvr>
  <p:transition spd="slow">
    <p:wheel spokes="1"/>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EE896-2222-42F3-AD12-EFCFEFF78C10}"/>
              </a:ext>
            </a:extLst>
          </p:cNvPr>
          <p:cNvSpPr>
            <a:spLocks noGrp="1"/>
          </p:cNvSpPr>
          <p:nvPr>
            <p:ph type="title"/>
          </p:nvPr>
        </p:nvSpPr>
        <p:spPr>
          <a:xfrm>
            <a:off x="1141413" y="618518"/>
            <a:ext cx="9905998" cy="1478570"/>
          </a:xfrm>
        </p:spPr>
        <p:txBody>
          <a:bodyPr>
            <a:normAutofit/>
          </a:bodyPr>
          <a:lstStyle/>
          <a:p>
            <a:pPr algn="r"/>
            <a:r>
              <a:rPr lang="en-US" sz="4000" b="1" dirty="0"/>
              <a:t>types of BI users</a:t>
            </a:r>
            <a:endParaRPr lang="en-GB" sz="4000" dirty="0"/>
          </a:p>
        </p:txBody>
      </p:sp>
      <p:sp>
        <p:nvSpPr>
          <p:cNvPr id="3" name="Content Placeholder 2">
            <a:extLst>
              <a:ext uri="{FF2B5EF4-FFF2-40B4-BE49-F238E27FC236}">
                <a16:creationId xmlns:a16="http://schemas.microsoft.com/office/drawing/2014/main" id="{70161C33-DC2F-4310-8320-FB72386DD0E0}"/>
              </a:ext>
            </a:extLst>
          </p:cNvPr>
          <p:cNvSpPr>
            <a:spLocks noGrp="1"/>
          </p:cNvSpPr>
          <p:nvPr>
            <p:ph idx="1"/>
          </p:nvPr>
        </p:nvSpPr>
        <p:spPr>
          <a:xfrm>
            <a:off x="1141411" y="1976773"/>
            <a:ext cx="7631927" cy="3541714"/>
          </a:xfrm>
        </p:spPr>
        <p:txBody>
          <a:bodyPr anchor="t">
            <a:noAutofit/>
          </a:bodyPr>
          <a:lstStyle/>
          <a:p>
            <a:pPr marL="0" indent="0">
              <a:buNone/>
            </a:pPr>
            <a:r>
              <a:rPr lang="en-US" altLang="en-US" sz="2500" b="1" dirty="0"/>
              <a:t>BI may have a larger and more diversified user community. One of the most important aspects of a successful BI is that it must be of benefit to the enterprise. This implies that there are likely to be a host of users in the organization, many of whom should be involved from the outset of an investment decision. Not surprisingly, there are likely to be users who focus at the strategic level and those who are more oriented to the operational level. </a:t>
            </a:r>
            <a:endParaRPr lang="en-GB" altLang="en-US" sz="2500" b="1" dirty="0"/>
          </a:p>
          <a:p>
            <a:pPr marL="0" indent="0">
              <a:buNone/>
            </a:pPr>
            <a:endParaRPr lang="en-GB" sz="2500" b="1" dirty="0"/>
          </a:p>
        </p:txBody>
      </p:sp>
    </p:spTree>
    <p:extLst>
      <p:ext uri="{BB962C8B-B14F-4D97-AF65-F5344CB8AC3E}">
        <p14:creationId xmlns:p14="http://schemas.microsoft.com/office/powerpoint/2010/main" val="579878877"/>
      </p:ext>
    </p:extLst>
  </p:cSld>
  <p:clrMapOvr>
    <a:masterClrMapping/>
  </p:clrMapOvr>
  <p:transition spd="slow">
    <p:wheel spokes="1"/>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A88D8165-D3DA-443E-AD19-B6E8FDD6C750}"/>
              </a:ext>
            </a:extLst>
          </p:cNvPr>
          <p:cNvSpPr>
            <a:spLocks noGrp="1"/>
          </p:cNvSpPr>
          <p:nvPr>
            <p:ph type="title"/>
          </p:nvPr>
        </p:nvSpPr>
        <p:spPr>
          <a:xfrm>
            <a:off x="4996697" y="618518"/>
            <a:ext cx="6050713" cy="1478570"/>
          </a:xfrm>
        </p:spPr>
        <p:txBody>
          <a:bodyPr>
            <a:normAutofit/>
          </a:bodyPr>
          <a:lstStyle/>
          <a:p>
            <a:pPr algn="ctr"/>
            <a:r>
              <a:rPr lang="en-GB" altLang="en-US" sz="4000" b="1"/>
              <a:t>What is Analytics?</a:t>
            </a:r>
            <a:br>
              <a:rPr lang="en-GB" altLang="en-US" sz="4000" b="1"/>
            </a:br>
            <a:endParaRPr lang="en-GB" sz="4000" dirty="0"/>
          </a:p>
        </p:txBody>
      </p:sp>
      <p:pic>
        <p:nvPicPr>
          <p:cNvPr id="5" name="Picture 4">
            <a:extLst>
              <a:ext uri="{FF2B5EF4-FFF2-40B4-BE49-F238E27FC236}">
                <a16:creationId xmlns:a16="http://schemas.microsoft.com/office/drawing/2014/main" id="{D6246964-5830-480A-84CC-3AFCC45AF549}"/>
              </a:ext>
            </a:extLst>
          </p:cNvPr>
          <p:cNvPicPr>
            <a:picLocks noChangeAspect="1"/>
          </p:cNvPicPr>
          <p:nvPr/>
        </p:nvPicPr>
        <p:blipFill rotWithShape="1">
          <a:blip r:embed="rId4"/>
          <a:srcRect l="12159" r="42722" b="-1"/>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0B22E3CC-528B-442C-B986-9C94A1B290C1}"/>
              </a:ext>
            </a:extLst>
          </p:cNvPr>
          <p:cNvSpPr>
            <a:spLocks noGrp="1"/>
          </p:cNvSpPr>
          <p:nvPr>
            <p:ph idx="1"/>
          </p:nvPr>
        </p:nvSpPr>
        <p:spPr>
          <a:xfrm>
            <a:off x="4968958" y="2249487"/>
            <a:ext cx="6078453" cy="3541714"/>
          </a:xfrm>
        </p:spPr>
        <p:txBody>
          <a:bodyPr>
            <a:normAutofit/>
          </a:bodyPr>
          <a:lstStyle/>
          <a:p>
            <a:pPr marL="0" indent="0" algn="ctr">
              <a:buNone/>
            </a:pPr>
            <a:r>
              <a:rPr lang="en-US" altLang="en-US" sz="3000" b="1"/>
              <a:t>Is the process of developing actionable decisions or recommendations for actions based upon insights generated from historical data.</a:t>
            </a:r>
            <a:r>
              <a:rPr lang="en-US" altLang="en-US" sz="3000"/>
              <a:t> </a:t>
            </a:r>
            <a:endParaRPr lang="en-GB" altLang="en-US" sz="3000"/>
          </a:p>
          <a:p>
            <a:pPr marL="0" indent="0" algn="ctr">
              <a:buNone/>
            </a:pPr>
            <a:endParaRPr lang="en-GB" sz="3000" dirty="0"/>
          </a:p>
        </p:txBody>
      </p:sp>
    </p:spTree>
    <p:extLst>
      <p:ext uri="{BB962C8B-B14F-4D97-AF65-F5344CB8AC3E}">
        <p14:creationId xmlns:p14="http://schemas.microsoft.com/office/powerpoint/2010/main" val="2749668607"/>
      </p:ext>
    </p:extLst>
  </p:cSld>
  <p:clrMapOvr>
    <a:masterClrMapping/>
  </p:clrMapOvr>
  <p:transition spd="slow">
    <p:wheel spokes="1"/>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BFC9644-673A-459F-B3C5-9310A4E50E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ADB9295-9645-4BF2-ADFD-75800B7FAD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20788" cy="6858001"/>
            <a:chOff x="-14288" y="0"/>
            <a:chExt cx="1220788" cy="6858001"/>
          </a:xfrm>
          <a:solidFill>
            <a:schemeClr val="bg2">
              <a:lumMod val="60000"/>
              <a:lumOff val="40000"/>
              <a:alpha val="60000"/>
            </a:schemeClr>
          </a:solidFill>
        </p:grpSpPr>
        <p:sp>
          <p:nvSpPr>
            <p:cNvPr id="11" name="Rectangle 5">
              <a:extLst>
                <a:ext uri="{FF2B5EF4-FFF2-40B4-BE49-F238E27FC236}">
                  <a16:creationId xmlns:a16="http://schemas.microsoft.com/office/drawing/2014/main" id="{95B061E9-E435-4E1B-B160-96584A1166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2" name="Freeform 6">
              <a:extLst>
                <a:ext uri="{FF2B5EF4-FFF2-40B4-BE49-F238E27FC236}">
                  <a16:creationId xmlns:a16="http://schemas.microsoft.com/office/drawing/2014/main" id="{3CD7972E-7D38-40EE-A80B-E2A848811E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3" name="Freeform 7">
              <a:extLst>
                <a:ext uri="{FF2B5EF4-FFF2-40B4-BE49-F238E27FC236}">
                  <a16:creationId xmlns:a16="http://schemas.microsoft.com/office/drawing/2014/main" id="{524A3B55-746F-419F-8CFF-5F3A4BE143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 name="Freeform 8">
              <a:extLst>
                <a:ext uri="{FF2B5EF4-FFF2-40B4-BE49-F238E27FC236}">
                  <a16:creationId xmlns:a16="http://schemas.microsoft.com/office/drawing/2014/main" id="{9C63219B-AD72-4494-935E-F5C70DB549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 name="Freeform 9">
              <a:extLst>
                <a:ext uri="{FF2B5EF4-FFF2-40B4-BE49-F238E27FC236}">
                  <a16:creationId xmlns:a16="http://schemas.microsoft.com/office/drawing/2014/main" id="{15B41FD2-05E2-44E7-8760-09E65D1C60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 name="Freeform 10">
              <a:extLst>
                <a:ext uri="{FF2B5EF4-FFF2-40B4-BE49-F238E27FC236}">
                  <a16:creationId xmlns:a16="http://schemas.microsoft.com/office/drawing/2014/main" id="{FE6D63D0-3347-4EE2-8F65-F1C32168FA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 name="Freeform 11">
              <a:extLst>
                <a:ext uri="{FF2B5EF4-FFF2-40B4-BE49-F238E27FC236}">
                  <a16:creationId xmlns:a16="http://schemas.microsoft.com/office/drawing/2014/main" id="{538A46A3-DB16-45D5-B636-03EFE39FE9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12">
              <a:extLst>
                <a:ext uri="{FF2B5EF4-FFF2-40B4-BE49-F238E27FC236}">
                  <a16:creationId xmlns:a16="http://schemas.microsoft.com/office/drawing/2014/main" id="{0B8A2B0E-823F-4BE8-9359-45143BB124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13">
              <a:extLst>
                <a:ext uri="{FF2B5EF4-FFF2-40B4-BE49-F238E27FC236}">
                  <a16:creationId xmlns:a16="http://schemas.microsoft.com/office/drawing/2014/main" id="{44516B3C-A8BE-46FC-B643-3DFEB7F283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14">
              <a:extLst>
                <a:ext uri="{FF2B5EF4-FFF2-40B4-BE49-F238E27FC236}">
                  <a16:creationId xmlns:a16="http://schemas.microsoft.com/office/drawing/2014/main" id="{59FD699C-3920-4E57-BE27-165A3F036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5">
              <a:extLst>
                <a:ext uri="{FF2B5EF4-FFF2-40B4-BE49-F238E27FC236}">
                  <a16:creationId xmlns:a16="http://schemas.microsoft.com/office/drawing/2014/main" id="{0FB0C02E-3F53-4889-8ADF-80DBC43F69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Line 16">
              <a:extLst>
                <a:ext uri="{FF2B5EF4-FFF2-40B4-BE49-F238E27FC236}">
                  <a16:creationId xmlns:a16="http://schemas.microsoft.com/office/drawing/2014/main" id="{F8A0C89C-946F-4BCD-8A27-BB73E37FE52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3" name="Freeform 17">
              <a:extLst>
                <a:ext uri="{FF2B5EF4-FFF2-40B4-BE49-F238E27FC236}">
                  <a16:creationId xmlns:a16="http://schemas.microsoft.com/office/drawing/2014/main" id="{70C83EAF-4E92-4849-A240-B257871DC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8">
              <a:extLst>
                <a:ext uri="{FF2B5EF4-FFF2-40B4-BE49-F238E27FC236}">
                  <a16:creationId xmlns:a16="http://schemas.microsoft.com/office/drawing/2014/main" id="{320FD164-4D7A-469C-B3F4-B926BFACF5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9">
              <a:extLst>
                <a:ext uri="{FF2B5EF4-FFF2-40B4-BE49-F238E27FC236}">
                  <a16:creationId xmlns:a16="http://schemas.microsoft.com/office/drawing/2014/main" id="{F6E14D9A-4E63-48FF-95C5-9E8DDFF86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20">
              <a:extLst>
                <a:ext uri="{FF2B5EF4-FFF2-40B4-BE49-F238E27FC236}">
                  <a16:creationId xmlns:a16="http://schemas.microsoft.com/office/drawing/2014/main" id="{F3DCD24F-3CA8-4404-B22C-E4C928995F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Rectangle 21">
              <a:extLst>
                <a:ext uri="{FF2B5EF4-FFF2-40B4-BE49-F238E27FC236}">
                  <a16:creationId xmlns:a16="http://schemas.microsoft.com/office/drawing/2014/main" id="{8AD2E827-32A3-4BE4-9CC6-8315629177A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28" name="Freeform 22">
              <a:extLst>
                <a:ext uri="{FF2B5EF4-FFF2-40B4-BE49-F238E27FC236}">
                  <a16:creationId xmlns:a16="http://schemas.microsoft.com/office/drawing/2014/main" id="{47FB2CCC-1230-494F-B2D1-F05E5B8EDF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23">
              <a:extLst>
                <a:ext uri="{FF2B5EF4-FFF2-40B4-BE49-F238E27FC236}">
                  <a16:creationId xmlns:a16="http://schemas.microsoft.com/office/drawing/2014/main" id="{A5F44514-9274-47E3-9243-CA9356C166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24">
              <a:extLst>
                <a:ext uri="{FF2B5EF4-FFF2-40B4-BE49-F238E27FC236}">
                  <a16:creationId xmlns:a16="http://schemas.microsoft.com/office/drawing/2014/main" id="{D06192CD-AD86-4DCA-8B53-4ACCA46583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5">
              <a:extLst>
                <a:ext uri="{FF2B5EF4-FFF2-40B4-BE49-F238E27FC236}">
                  <a16:creationId xmlns:a16="http://schemas.microsoft.com/office/drawing/2014/main" id="{99E9203A-21E4-46D8-981A-4B28CA320A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Freeform 26">
              <a:extLst>
                <a:ext uri="{FF2B5EF4-FFF2-40B4-BE49-F238E27FC236}">
                  <a16:creationId xmlns:a16="http://schemas.microsoft.com/office/drawing/2014/main" id="{32FCE9B6-FB52-4045-8DCC-E5959B9A40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 name="Freeform 27">
              <a:extLst>
                <a:ext uri="{FF2B5EF4-FFF2-40B4-BE49-F238E27FC236}">
                  <a16:creationId xmlns:a16="http://schemas.microsoft.com/office/drawing/2014/main" id="{E4A7025C-CDE8-429A-BBB9-E7380C962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8">
              <a:extLst>
                <a:ext uri="{FF2B5EF4-FFF2-40B4-BE49-F238E27FC236}">
                  <a16:creationId xmlns:a16="http://schemas.microsoft.com/office/drawing/2014/main" id="{A4EA0256-5DF5-437A-98A7-B79F3E6BB8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9">
              <a:extLst>
                <a:ext uri="{FF2B5EF4-FFF2-40B4-BE49-F238E27FC236}">
                  <a16:creationId xmlns:a16="http://schemas.microsoft.com/office/drawing/2014/main" id="{90C9433D-9E1C-493B-BEBD-C3081FFA32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30">
              <a:extLst>
                <a:ext uri="{FF2B5EF4-FFF2-40B4-BE49-F238E27FC236}">
                  <a16:creationId xmlns:a16="http://schemas.microsoft.com/office/drawing/2014/main" id="{352B39BB-F298-4285-A709-1FBA0CB72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31">
              <a:extLst>
                <a:ext uri="{FF2B5EF4-FFF2-40B4-BE49-F238E27FC236}">
                  <a16:creationId xmlns:a16="http://schemas.microsoft.com/office/drawing/2014/main" id="{31CAF2A0-CBA0-4E86-AA87-8750EC1AFB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p:nvSpPr>
          <p:cNvPr id="2" name="Title 1">
            <a:extLst>
              <a:ext uri="{FF2B5EF4-FFF2-40B4-BE49-F238E27FC236}">
                <a16:creationId xmlns:a16="http://schemas.microsoft.com/office/drawing/2014/main" id="{63DD2BEE-6B4B-452E-A03A-C950D62A3F95}"/>
              </a:ext>
            </a:extLst>
          </p:cNvPr>
          <p:cNvSpPr>
            <a:spLocks noGrp="1"/>
          </p:cNvSpPr>
          <p:nvPr>
            <p:ph type="title"/>
          </p:nvPr>
        </p:nvSpPr>
        <p:spPr>
          <a:xfrm>
            <a:off x="1019015" y="1093787"/>
            <a:ext cx="3059969" cy="4697413"/>
          </a:xfrm>
        </p:spPr>
        <p:txBody>
          <a:bodyPr>
            <a:normAutofit/>
          </a:bodyPr>
          <a:lstStyle/>
          <a:p>
            <a:pPr algn="ctr"/>
            <a:r>
              <a:rPr lang="en-US" sz="4000" b="1" dirty="0"/>
              <a:t>descriptive analytics</a:t>
            </a:r>
            <a:br>
              <a:rPr lang="en-GB" sz="4000" i="1" dirty="0"/>
            </a:br>
            <a:endParaRPr lang="en-GB" sz="4000" dirty="0"/>
          </a:p>
        </p:txBody>
      </p:sp>
      <p:sp useBgFill="1">
        <p:nvSpPr>
          <p:cNvPr id="39" name="Round Diagonal Corner Rectangle 7">
            <a:extLst>
              <a:ext uri="{FF2B5EF4-FFF2-40B4-BE49-F238E27FC236}">
                <a16:creationId xmlns:a16="http://schemas.microsoft.com/office/drawing/2014/main" id="{7D1C411D-0818-4640-8657-2AF78250C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084" y="0"/>
            <a:ext cx="7566916" cy="6848476"/>
          </a:xfrm>
          <a:prstGeom prst="round2DiagRect">
            <a:avLst>
              <a:gd name="adj1" fmla="val 0"/>
              <a:gd name="adj2" fmla="val 0"/>
            </a:avLst>
          </a:prstGeom>
          <a:ln w="19050" cap="sq">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C40BF6-2D61-421F-9C3A-9154FF82ECC2}"/>
              </a:ext>
            </a:extLst>
          </p:cNvPr>
          <p:cNvSpPr>
            <a:spLocks noGrp="1"/>
          </p:cNvSpPr>
          <p:nvPr>
            <p:ph idx="1"/>
          </p:nvPr>
        </p:nvSpPr>
        <p:spPr>
          <a:xfrm>
            <a:off x="5215467" y="1093788"/>
            <a:ext cx="5831944" cy="4697413"/>
          </a:xfrm>
        </p:spPr>
        <p:txBody>
          <a:bodyPr>
            <a:normAutofit/>
          </a:bodyPr>
          <a:lstStyle/>
          <a:p>
            <a:pPr marL="0" indent="0" algn="ctr">
              <a:buNone/>
            </a:pPr>
            <a:r>
              <a:rPr lang="en-US" altLang="en-US" sz="3000" b="1" dirty="0"/>
              <a:t>Descriptive analytics refers to knowing what is happening in the organization and understanding some underlying trends and causes of such occurrences. Tools used in descriptive analytics include data warehouses and visualization applications.</a:t>
            </a:r>
          </a:p>
          <a:p>
            <a:pPr marL="0" indent="0" algn="ctr">
              <a:buNone/>
            </a:pPr>
            <a:endParaRPr lang="en-GB" sz="3000" b="1" dirty="0"/>
          </a:p>
        </p:txBody>
      </p:sp>
    </p:spTree>
    <p:extLst>
      <p:ext uri="{BB962C8B-B14F-4D97-AF65-F5344CB8AC3E}">
        <p14:creationId xmlns:p14="http://schemas.microsoft.com/office/powerpoint/2010/main" val="3362265268"/>
      </p:ext>
    </p:extLst>
  </p:cSld>
  <p:clrMapOvr>
    <a:masterClrMapping/>
  </p:clrMapOvr>
  <p:transition spd="slow">
    <p:wheel spokes="1"/>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C0B85-7D57-4E8E-867E-59A7023F6FBB}"/>
              </a:ext>
            </a:extLst>
          </p:cNvPr>
          <p:cNvSpPr>
            <a:spLocks noGrp="1"/>
          </p:cNvSpPr>
          <p:nvPr>
            <p:ph type="title"/>
          </p:nvPr>
        </p:nvSpPr>
        <p:spPr>
          <a:xfrm>
            <a:off x="1141413" y="570392"/>
            <a:ext cx="9905998" cy="1478570"/>
          </a:xfrm>
        </p:spPr>
        <p:txBody>
          <a:bodyPr>
            <a:noAutofit/>
          </a:bodyPr>
          <a:lstStyle/>
          <a:p>
            <a:r>
              <a:rPr lang="en-US" altLang="en-US" sz="4000" b="1" dirty="0"/>
              <a:t>How is descriptive analytics different from traditional reporting?</a:t>
            </a:r>
            <a:br>
              <a:rPr lang="en-GB" altLang="en-US" sz="4000" b="1" dirty="0"/>
            </a:br>
            <a:endParaRPr lang="en-GB" sz="4000" b="1" dirty="0"/>
          </a:p>
        </p:txBody>
      </p:sp>
      <p:pic>
        <p:nvPicPr>
          <p:cNvPr id="7" name="Graphic 6" descr="Report Add">
            <a:extLst>
              <a:ext uri="{FF2B5EF4-FFF2-40B4-BE49-F238E27FC236}">
                <a16:creationId xmlns:a16="http://schemas.microsoft.com/office/drawing/2014/main" id="{4BE5044F-58A1-456D-AA79-E673C34F12A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1411" y="2277013"/>
            <a:ext cx="3494597" cy="3494597"/>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54DB8A94-F7C8-48A5-A35C-CD10D9212E72}"/>
              </a:ext>
            </a:extLst>
          </p:cNvPr>
          <p:cNvSpPr>
            <a:spLocks noGrp="1"/>
          </p:cNvSpPr>
          <p:nvPr>
            <p:ph idx="1"/>
          </p:nvPr>
        </p:nvSpPr>
        <p:spPr>
          <a:xfrm>
            <a:off x="5034579" y="2698663"/>
            <a:ext cx="6012832" cy="3541714"/>
          </a:xfrm>
        </p:spPr>
        <p:txBody>
          <a:bodyPr>
            <a:normAutofit/>
          </a:bodyPr>
          <a:lstStyle/>
          <a:p>
            <a:pPr marL="0" indent="0" algn="ctr">
              <a:buNone/>
            </a:pPr>
            <a:r>
              <a:rPr lang="en-US" altLang="en-US" sz="3000" b="1" dirty="0"/>
              <a:t>Descriptive analytics gathers more data, often automatically. It makes results available in real time and allows reports to be customized.</a:t>
            </a:r>
            <a:endParaRPr lang="en-GB" altLang="en-US" sz="3000" b="1" dirty="0"/>
          </a:p>
          <a:p>
            <a:pPr marL="0" indent="0" algn="ctr">
              <a:buNone/>
            </a:pPr>
            <a:endParaRPr lang="en-GB" sz="3000" dirty="0"/>
          </a:p>
        </p:txBody>
      </p:sp>
    </p:spTree>
    <p:extLst>
      <p:ext uri="{BB962C8B-B14F-4D97-AF65-F5344CB8AC3E}">
        <p14:creationId xmlns:p14="http://schemas.microsoft.com/office/powerpoint/2010/main" val="384478468"/>
      </p:ext>
    </p:extLst>
  </p:cSld>
  <p:clrMapOvr>
    <a:masterClrMapping/>
  </p:clrMapOvr>
  <p:transition spd="slow">
    <p:wheel spokes="1"/>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131" name="Group 71">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32" name="Rectangle 72">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13B26FA0-F5F8-42B1-A38C-90C04D8E7D47}"/>
              </a:ext>
            </a:extLst>
          </p:cNvPr>
          <p:cNvSpPr>
            <a:spLocks noGrp="1"/>
          </p:cNvSpPr>
          <p:nvPr>
            <p:ph type="title"/>
          </p:nvPr>
        </p:nvSpPr>
        <p:spPr>
          <a:xfrm>
            <a:off x="4996697" y="618518"/>
            <a:ext cx="6050713" cy="1478570"/>
          </a:xfrm>
        </p:spPr>
        <p:txBody>
          <a:bodyPr>
            <a:noAutofit/>
          </a:bodyPr>
          <a:lstStyle/>
          <a:p>
            <a:pPr algn="ctr"/>
            <a:r>
              <a:rPr lang="en-US" sz="4000" b="1" dirty="0"/>
              <a:t>How can analytics aid in objective decision making?</a:t>
            </a:r>
            <a:endParaRPr lang="en-GB" sz="4000" dirty="0"/>
          </a:p>
        </p:txBody>
      </p:sp>
      <p:pic>
        <p:nvPicPr>
          <p:cNvPr id="5" name="Picture 4">
            <a:extLst>
              <a:ext uri="{FF2B5EF4-FFF2-40B4-BE49-F238E27FC236}">
                <a16:creationId xmlns:a16="http://schemas.microsoft.com/office/drawing/2014/main" id="{E3331CE4-BF93-4123-A93E-AF137492831F}"/>
              </a:ext>
            </a:extLst>
          </p:cNvPr>
          <p:cNvPicPr>
            <a:picLocks noChangeAspect="1"/>
          </p:cNvPicPr>
          <p:nvPr/>
        </p:nvPicPr>
        <p:blipFill rotWithShape="1">
          <a:blip r:embed="rId4"/>
          <a:srcRect l="24429" r="30451" b="-1"/>
          <a:stretch/>
        </p:blipFill>
        <p:spPr>
          <a:xfrm>
            <a:off x="-5597" y="10"/>
            <a:ext cx="4635583" cy="6857990"/>
          </a:xfrm>
          <a:prstGeom prst="rect">
            <a:avLst/>
          </a:prstGeom>
        </p:spPr>
      </p:pic>
      <p:grpSp>
        <p:nvGrpSpPr>
          <p:cNvPr id="133" name="Group 75">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34" name="Rectangle 76">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78"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79"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80" name="Rectangle 79">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81"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82"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83"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84"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85"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86"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87"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88"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89"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0"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1"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2"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3"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4"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5"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6"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7"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8"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99"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00"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01"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02"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03"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04"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05" name="Rectangle 104">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06"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07"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08"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09"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10"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11"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12"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13"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14"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15"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16"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17" name="Rectangle 116">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18"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19"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0"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1"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2"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3"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4"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5"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6"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7"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8"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29"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30"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21662AAC-F714-4E58-8211-0889D58F2C92}"/>
              </a:ext>
            </a:extLst>
          </p:cNvPr>
          <p:cNvSpPr>
            <a:spLocks noGrp="1"/>
          </p:cNvSpPr>
          <p:nvPr>
            <p:ph idx="1"/>
          </p:nvPr>
        </p:nvSpPr>
        <p:spPr>
          <a:xfrm>
            <a:off x="5175334" y="2608431"/>
            <a:ext cx="6078453" cy="3541714"/>
          </a:xfrm>
        </p:spPr>
        <p:txBody>
          <a:bodyPr>
            <a:noAutofit/>
          </a:bodyPr>
          <a:lstStyle/>
          <a:p>
            <a:pPr marL="0" indent="0" algn="ctr">
              <a:lnSpc>
                <a:spcPct val="110000"/>
              </a:lnSpc>
              <a:buNone/>
            </a:pPr>
            <a:r>
              <a:rPr lang="en-US" altLang="en-US" sz="2600" b="1" dirty="0"/>
              <a:t>Problem solving in organizations has tended to be subjective, and decision makers tend to rely on familiar processes. The result is that future decisions are no better than past decisions. Analytics builds on historical data and considers changing conditions to arrive at fact-based solutions that decision makers might not have considered. </a:t>
            </a:r>
            <a:endParaRPr lang="en-GB" altLang="en-US" sz="2600" b="1" dirty="0"/>
          </a:p>
          <a:p>
            <a:pPr marL="0" indent="0" algn="ctr">
              <a:lnSpc>
                <a:spcPct val="110000"/>
              </a:lnSpc>
              <a:buNone/>
            </a:pPr>
            <a:endParaRPr lang="en-GB" sz="2600" b="1" dirty="0"/>
          </a:p>
        </p:txBody>
      </p:sp>
    </p:spTree>
    <p:extLst>
      <p:ext uri="{BB962C8B-B14F-4D97-AF65-F5344CB8AC3E}">
        <p14:creationId xmlns:p14="http://schemas.microsoft.com/office/powerpoint/2010/main" val="2238780190"/>
      </p:ext>
    </p:extLst>
  </p:cSld>
  <p:clrMapOvr>
    <a:masterClrMapping/>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DC2DD4AC-561E-4ECE-B326-49F1DAE87563}"/>
              </a:ext>
            </a:extLst>
          </p:cNvPr>
          <p:cNvSpPr>
            <a:spLocks noGrp="1"/>
          </p:cNvSpPr>
          <p:nvPr>
            <p:ph type="title"/>
          </p:nvPr>
        </p:nvSpPr>
        <p:spPr>
          <a:xfrm>
            <a:off x="4996697" y="618518"/>
            <a:ext cx="6050713" cy="1478570"/>
          </a:xfrm>
        </p:spPr>
        <p:txBody>
          <a:bodyPr>
            <a:noAutofit/>
          </a:bodyPr>
          <a:lstStyle/>
          <a:p>
            <a:pPr algn="ctr"/>
            <a:r>
              <a:rPr lang="en-US" sz="4000" b="1" dirty="0"/>
              <a:t>What is Big Data analytics?</a:t>
            </a:r>
            <a:br>
              <a:rPr lang="en-GB" sz="4000" b="1" dirty="0"/>
            </a:br>
            <a:endParaRPr lang="en-GB" sz="4000" dirty="0"/>
          </a:p>
        </p:txBody>
      </p:sp>
      <p:pic>
        <p:nvPicPr>
          <p:cNvPr id="5" name="Picture 4">
            <a:extLst>
              <a:ext uri="{FF2B5EF4-FFF2-40B4-BE49-F238E27FC236}">
                <a16:creationId xmlns:a16="http://schemas.microsoft.com/office/drawing/2014/main" id="{7D7FF82F-27F0-418A-97A3-94A80E6FD8BA}"/>
              </a:ext>
            </a:extLst>
          </p:cNvPr>
          <p:cNvPicPr>
            <a:picLocks noChangeAspect="1"/>
          </p:cNvPicPr>
          <p:nvPr/>
        </p:nvPicPr>
        <p:blipFill rotWithShape="1">
          <a:blip r:embed="rId4"/>
          <a:srcRect l="33776" r="21104" b="-1"/>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sp>
        <p:nvSpPr>
          <p:cNvPr id="3" name="Content Placeholder 2">
            <a:extLst>
              <a:ext uri="{FF2B5EF4-FFF2-40B4-BE49-F238E27FC236}">
                <a16:creationId xmlns:a16="http://schemas.microsoft.com/office/drawing/2014/main" id="{FA1C0BCD-D25C-4017-968F-D6C31CB71897}"/>
              </a:ext>
            </a:extLst>
          </p:cNvPr>
          <p:cNvSpPr>
            <a:spLocks noGrp="1"/>
          </p:cNvSpPr>
          <p:nvPr>
            <p:ph idx="1"/>
          </p:nvPr>
        </p:nvSpPr>
        <p:spPr>
          <a:xfrm>
            <a:off x="4968958" y="2249487"/>
            <a:ext cx="6078453" cy="3541714"/>
          </a:xfrm>
        </p:spPr>
        <p:txBody>
          <a:bodyPr>
            <a:noAutofit/>
          </a:bodyPr>
          <a:lstStyle/>
          <a:p>
            <a:pPr algn="ctr"/>
            <a:r>
              <a:rPr lang="en-US" altLang="en-US" sz="2800" dirty="0"/>
              <a:t>The term </a:t>
            </a:r>
            <a:r>
              <a:rPr lang="en-US" altLang="en-US" sz="2800" b="1" i="1" dirty="0"/>
              <a:t>Big Data</a:t>
            </a:r>
            <a:r>
              <a:rPr lang="en-US" altLang="en-US" sz="2800" b="1" dirty="0"/>
              <a:t> </a:t>
            </a:r>
            <a:r>
              <a:rPr lang="en-US" altLang="en-US" sz="2800" dirty="0"/>
              <a:t>refers to data that cannot be stored in a single storage unit. Typically, the data is arriving in many different forms, be they structured, unstructured, or in a stream. Big Data analytics is analytics on a large enough scale, with fast enough processing, to handle this kind of data.</a:t>
            </a:r>
          </a:p>
          <a:p>
            <a:pPr algn="ctr"/>
            <a:endParaRPr lang="en-GB" sz="2800" dirty="0"/>
          </a:p>
        </p:txBody>
      </p:sp>
    </p:spTree>
    <p:extLst>
      <p:ext uri="{BB962C8B-B14F-4D97-AF65-F5344CB8AC3E}">
        <p14:creationId xmlns:p14="http://schemas.microsoft.com/office/powerpoint/2010/main" val="2771191985"/>
      </p:ext>
    </p:extLst>
  </p:cSld>
  <p:clrMapOvr>
    <a:masterClrMapping/>
  </p:clrMapOvr>
  <p:transition spd="slow">
    <p:wheel spokes="1"/>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37"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1782A55-6830-4424-A4B4-0383A4A4DD6D}"/>
              </a:ext>
            </a:extLst>
          </p:cNvPr>
          <p:cNvSpPr>
            <a:spLocks noGrp="1"/>
          </p:cNvSpPr>
          <p:nvPr>
            <p:ph type="title"/>
          </p:nvPr>
        </p:nvSpPr>
        <p:spPr>
          <a:xfrm>
            <a:off x="1141413" y="618518"/>
            <a:ext cx="4459286" cy="1478570"/>
          </a:xfrm>
        </p:spPr>
        <p:txBody>
          <a:bodyPr>
            <a:noAutofit/>
          </a:bodyPr>
          <a:lstStyle/>
          <a:p>
            <a:pPr algn="ctr"/>
            <a:r>
              <a:rPr lang="en-US" altLang="en-US" sz="4000" b="1" dirty="0"/>
              <a:t>What are the sources of Big Data?</a:t>
            </a:r>
            <a:br>
              <a:rPr lang="en-GB" altLang="en-US" sz="4000" b="1" dirty="0"/>
            </a:br>
            <a:endParaRPr lang="en-GB" sz="4000" dirty="0"/>
          </a:p>
        </p:txBody>
      </p:sp>
      <p:sp>
        <p:nvSpPr>
          <p:cNvPr id="3" name="Content Placeholder 2">
            <a:extLst>
              <a:ext uri="{FF2B5EF4-FFF2-40B4-BE49-F238E27FC236}">
                <a16:creationId xmlns:a16="http://schemas.microsoft.com/office/drawing/2014/main" id="{F1819D19-4166-4A91-80BA-69065ECEC165}"/>
              </a:ext>
            </a:extLst>
          </p:cNvPr>
          <p:cNvSpPr>
            <a:spLocks noGrp="1"/>
          </p:cNvSpPr>
          <p:nvPr>
            <p:ph idx="1"/>
          </p:nvPr>
        </p:nvSpPr>
        <p:spPr>
          <a:xfrm>
            <a:off x="1141412" y="2249487"/>
            <a:ext cx="4459287" cy="3965046"/>
          </a:xfrm>
        </p:spPr>
        <p:txBody>
          <a:bodyPr>
            <a:normAutofit/>
          </a:bodyPr>
          <a:lstStyle/>
          <a:p>
            <a:pPr marL="0" indent="0" algn="ctr">
              <a:buNone/>
            </a:pPr>
            <a:r>
              <a:rPr lang="en-US" altLang="en-US" sz="3000" b="1" dirty="0"/>
              <a:t>Major sources include clickstreams from Web sites, postings on social media, and data from traffic, sensors, and the weather.</a:t>
            </a:r>
            <a:endParaRPr lang="en-GB" altLang="en-US" sz="3000" b="1" dirty="0"/>
          </a:p>
          <a:p>
            <a:pPr marL="0" indent="0" algn="ctr">
              <a:buNone/>
            </a:pPr>
            <a:endParaRPr lang="en-GB" sz="3000" b="1" dirty="0"/>
          </a:p>
        </p:txBody>
      </p:sp>
      <p:pic>
        <p:nvPicPr>
          <p:cNvPr id="5" name="Picture 4">
            <a:extLst>
              <a:ext uri="{FF2B5EF4-FFF2-40B4-BE49-F238E27FC236}">
                <a16:creationId xmlns:a16="http://schemas.microsoft.com/office/drawing/2014/main" id="{13460114-3CA4-4FB0-B620-51CBB6D5B980}"/>
              </a:ext>
            </a:extLst>
          </p:cNvPr>
          <p:cNvPicPr>
            <a:picLocks noChangeAspect="1"/>
          </p:cNvPicPr>
          <p:nvPr/>
        </p:nvPicPr>
        <p:blipFill rotWithShape="1">
          <a:blip r:embed="rId4"/>
          <a:srcRect l="40146" r="9158"/>
          <a:stretch/>
        </p:blipFill>
        <p:spPr>
          <a:xfrm>
            <a:off x="6932835" y="618518"/>
            <a:ext cx="3782608" cy="5596015"/>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139" name="Group 138">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40"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41"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2"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3"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4"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5"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6"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7"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8"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49"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0"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1"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52"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3"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4"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5"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6"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57"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8"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59"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0"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1"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2"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3"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4"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5"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66"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Tree>
    <p:extLst>
      <p:ext uri="{BB962C8B-B14F-4D97-AF65-F5344CB8AC3E}">
        <p14:creationId xmlns:p14="http://schemas.microsoft.com/office/powerpoint/2010/main" val="4081972531"/>
      </p:ext>
    </p:extLst>
  </p:cSld>
  <p:clrMapOvr>
    <a:masterClrMapping/>
  </p:clrMapOvr>
  <p:transition spd="slow">
    <p:wheel spokes="1"/>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C892AB0-7D6D-4FC9-9105-0CB427161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07353E4-FA19-40CB-8AF8-3A8E6704BE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2533" y="0"/>
            <a:ext cx="598488" cy="1981201"/>
            <a:chOff x="194733" y="0"/>
            <a:chExt cx="598488" cy="1981201"/>
          </a:xfrm>
        </p:grpSpPr>
        <p:sp>
          <p:nvSpPr>
            <p:cNvPr id="11" name="Freeform 35">
              <a:extLst>
                <a:ext uri="{FF2B5EF4-FFF2-40B4-BE49-F238E27FC236}">
                  <a16:creationId xmlns:a16="http://schemas.microsoft.com/office/drawing/2014/main" id="{697D009D-8E70-460A-BE57-321BB0764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285221" y="0"/>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sp>
        <p:sp>
          <p:nvSpPr>
            <p:cNvPr id="12" name="Freeform 36">
              <a:extLst>
                <a:ext uri="{FF2B5EF4-FFF2-40B4-BE49-F238E27FC236}">
                  <a16:creationId xmlns:a16="http://schemas.microsoft.com/office/drawing/2014/main" id="{D0001F35-F282-403E-8D08-0D204D851F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526521" y="1141413"/>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sp>
        <p:sp>
          <p:nvSpPr>
            <p:cNvPr id="13" name="Freeform 38">
              <a:extLst>
                <a:ext uri="{FF2B5EF4-FFF2-40B4-BE49-F238E27FC236}">
                  <a16:creationId xmlns:a16="http://schemas.microsoft.com/office/drawing/2014/main" id="{3F8A69A2-2D15-40CD-8C14-A18643ABA57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389996" y="1792288"/>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14" name="Freeform 39">
              <a:extLst>
                <a:ext uri="{FF2B5EF4-FFF2-40B4-BE49-F238E27FC236}">
                  <a16:creationId xmlns:a16="http://schemas.microsoft.com/office/drawing/2014/main" id="{B665CA2A-9D55-4786-9343-EB46672627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194733" y="0"/>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sp>
        <p:sp>
          <p:nvSpPr>
            <p:cNvPr id="15" name="Freeform 40">
              <a:extLst>
                <a:ext uri="{FF2B5EF4-FFF2-40B4-BE49-F238E27FC236}">
                  <a16:creationId xmlns:a16="http://schemas.microsoft.com/office/drawing/2014/main" id="{CEE9BD85-96DF-4CDF-BC0F-C4E46062B3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602721" y="24288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16" name="Rectangle 41">
              <a:extLst>
                <a:ext uri="{FF2B5EF4-FFF2-40B4-BE49-F238E27FC236}">
                  <a16:creationId xmlns:a16="http://schemas.microsoft.com/office/drawing/2014/main" id="{6BB6F5E5-6CA3-4B20-86A7-1174D6E71FB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flipV="1">
              <a:off x="693208" y="0"/>
              <a:ext cx="23813" cy="252413"/>
            </a:xfrm>
            <a:prstGeom prst="rect">
              <a:avLst/>
            </a:prstGeom>
            <a:solidFill>
              <a:schemeClr val="tx2">
                <a:alpha val="80000"/>
              </a:schemeClr>
            </a:solidFill>
            <a:ln>
              <a:noFill/>
            </a:ln>
          </p:spPr>
        </p:sp>
      </p:grpSp>
      <p:grpSp>
        <p:nvGrpSpPr>
          <p:cNvPr id="18" name="Group 17">
            <a:extLst>
              <a:ext uri="{FF2B5EF4-FFF2-40B4-BE49-F238E27FC236}">
                <a16:creationId xmlns:a16="http://schemas.microsoft.com/office/drawing/2014/main" id="{0328E69E-CE3D-4110-8BF7-AD3C0C10CB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85512" y="0"/>
            <a:ext cx="650875" cy="1730375"/>
            <a:chOff x="11347978" y="0"/>
            <a:chExt cx="650875" cy="1730375"/>
          </a:xfrm>
        </p:grpSpPr>
        <p:sp>
          <p:nvSpPr>
            <p:cNvPr id="19" name="Freeform 32">
              <a:extLst>
                <a:ext uri="{FF2B5EF4-FFF2-40B4-BE49-F238E27FC236}">
                  <a16:creationId xmlns:a16="http://schemas.microsoft.com/office/drawing/2014/main" id="{30F84C80-9E12-4460-B88F-D03839F0C8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67041"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sp>
        <p:sp>
          <p:nvSpPr>
            <p:cNvPr id="20" name="Freeform 33">
              <a:extLst>
                <a:ext uri="{FF2B5EF4-FFF2-40B4-BE49-F238E27FC236}">
                  <a16:creationId xmlns:a16="http://schemas.microsoft.com/office/drawing/2014/main" id="{2F84C18C-5783-48FF-9DE0-FDA327CFC4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47978"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sp>
        <p:sp>
          <p:nvSpPr>
            <p:cNvPr id="21" name="Freeform 34">
              <a:extLst>
                <a:ext uri="{FF2B5EF4-FFF2-40B4-BE49-F238E27FC236}">
                  <a16:creationId xmlns:a16="http://schemas.microsoft.com/office/drawing/2014/main" id="{08C6A855-346C-4589-9AD4-5E15BCBC7A2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14678"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22" name="Freeform 37">
              <a:extLst>
                <a:ext uri="{FF2B5EF4-FFF2-40B4-BE49-F238E27FC236}">
                  <a16:creationId xmlns:a16="http://schemas.microsoft.com/office/drawing/2014/main" id="{7E64BEE6-1157-421C-A02A-47639E4D9F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694053"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sp>
      </p:grpSp>
      <p:grpSp>
        <p:nvGrpSpPr>
          <p:cNvPr id="24" name="Group 23">
            <a:extLst>
              <a:ext uri="{FF2B5EF4-FFF2-40B4-BE49-F238E27FC236}">
                <a16:creationId xmlns:a16="http://schemas.microsoft.com/office/drawing/2014/main" id="{F64806C9-3599-45A7-BCFF-F762C54276F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40267" y="5118101"/>
            <a:ext cx="650875" cy="1730375"/>
            <a:chOff x="118533" y="5118101"/>
            <a:chExt cx="650875" cy="1730375"/>
          </a:xfrm>
        </p:grpSpPr>
        <p:sp>
          <p:nvSpPr>
            <p:cNvPr id="25" name="Freeform 32">
              <a:extLst>
                <a:ext uri="{FF2B5EF4-FFF2-40B4-BE49-F238E27FC236}">
                  <a16:creationId xmlns:a16="http://schemas.microsoft.com/office/drawing/2014/main" id="{41D6E755-9558-4CAA-8F56-469D231C35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237596" y="6335713"/>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80000"/>
              </a:schemeClr>
            </a:solidFill>
            <a:ln>
              <a:noFill/>
            </a:ln>
          </p:spPr>
        </p:sp>
        <p:sp>
          <p:nvSpPr>
            <p:cNvPr id="26" name="Freeform 33">
              <a:extLst>
                <a:ext uri="{FF2B5EF4-FFF2-40B4-BE49-F238E27FC236}">
                  <a16:creationId xmlns:a16="http://schemas.microsoft.com/office/drawing/2014/main" id="{8FCD41C4-606C-446C-8C81-6353C64424A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118533" y="622141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80000"/>
              </a:schemeClr>
            </a:solidFill>
            <a:ln>
              <a:noFill/>
            </a:ln>
          </p:spPr>
        </p:sp>
        <p:sp>
          <p:nvSpPr>
            <p:cNvPr id="27" name="Freeform 34">
              <a:extLst>
                <a:ext uri="{FF2B5EF4-FFF2-40B4-BE49-F238E27FC236}">
                  <a16:creationId xmlns:a16="http://schemas.microsoft.com/office/drawing/2014/main" id="{274CFBE4-CEA6-4C81-BB1E-83E1896771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flipV="1">
              <a:off x="385233" y="5118101"/>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28" name="Freeform 37">
              <a:extLst>
                <a:ext uri="{FF2B5EF4-FFF2-40B4-BE49-F238E27FC236}">
                  <a16:creationId xmlns:a16="http://schemas.microsoft.com/office/drawing/2014/main" id="{24813D3D-7B30-42F2-9065-1B40F140C7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V="1">
              <a:off x="464608" y="5299075"/>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80000"/>
              </a:schemeClr>
            </a:solidFill>
            <a:ln>
              <a:noFill/>
            </a:ln>
          </p:spPr>
        </p:sp>
      </p:grpSp>
      <p:grpSp>
        <p:nvGrpSpPr>
          <p:cNvPr id="30" name="Group 29">
            <a:extLst>
              <a:ext uri="{FF2B5EF4-FFF2-40B4-BE49-F238E27FC236}">
                <a16:creationId xmlns:a16="http://schemas.microsoft.com/office/drawing/2014/main" id="{1287AC97-A8E8-4B45-A50A-3057A88B40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1229445" y="4867275"/>
            <a:ext cx="598488" cy="1981201"/>
            <a:chOff x="11424178" y="4867275"/>
            <a:chExt cx="598488" cy="1981201"/>
          </a:xfrm>
        </p:grpSpPr>
        <p:sp>
          <p:nvSpPr>
            <p:cNvPr id="31" name="Freeform 35">
              <a:extLst>
                <a:ext uri="{FF2B5EF4-FFF2-40B4-BE49-F238E27FC236}">
                  <a16:creationId xmlns:a16="http://schemas.microsoft.com/office/drawing/2014/main" id="{57D70AA8-D36C-4DF9-B7D7-4E2C9BEFD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14666"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80000"/>
              </a:schemeClr>
            </a:solidFill>
            <a:ln>
              <a:noFill/>
            </a:ln>
          </p:spPr>
        </p:sp>
        <p:sp>
          <p:nvSpPr>
            <p:cNvPr id="32" name="Freeform 36">
              <a:extLst>
                <a:ext uri="{FF2B5EF4-FFF2-40B4-BE49-F238E27FC236}">
                  <a16:creationId xmlns:a16="http://schemas.microsoft.com/office/drawing/2014/main" id="{74D88556-8C5B-41AF-9FA0-92D2734708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55966"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80000"/>
              </a:schemeClr>
            </a:solidFill>
            <a:ln>
              <a:noFill/>
            </a:ln>
          </p:spPr>
        </p:sp>
        <p:sp>
          <p:nvSpPr>
            <p:cNvPr id="33" name="Freeform 38">
              <a:extLst>
                <a:ext uri="{FF2B5EF4-FFF2-40B4-BE49-F238E27FC236}">
                  <a16:creationId xmlns:a16="http://schemas.microsoft.com/office/drawing/2014/main" id="{17E00558-8912-48C6-8202-D8A2D854B7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19441"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34" name="Freeform 39">
              <a:extLst>
                <a:ext uri="{FF2B5EF4-FFF2-40B4-BE49-F238E27FC236}">
                  <a16:creationId xmlns:a16="http://schemas.microsoft.com/office/drawing/2014/main" id="{7E4C092A-90EF-4870-97FC-C2D97FD2CE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24178"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80000"/>
              </a:schemeClr>
            </a:solidFill>
            <a:ln>
              <a:noFill/>
            </a:ln>
          </p:spPr>
        </p:sp>
        <p:sp>
          <p:nvSpPr>
            <p:cNvPr id="35" name="Freeform 40">
              <a:extLst>
                <a:ext uri="{FF2B5EF4-FFF2-40B4-BE49-F238E27FC236}">
                  <a16:creationId xmlns:a16="http://schemas.microsoft.com/office/drawing/2014/main" id="{0C8C091A-4902-4B98-BB6B-AF6FA1174BB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32166"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80000"/>
              </a:schemeClr>
            </a:solidFill>
            <a:ln>
              <a:noFill/>
            </a:ln>
          </p:spPr>
        </p:sp>
        <p:sp>
          <p:nvSpPr>
            <p:cNvPr id="36" name="Rectangle 41">
              <a:extLst>
                <a:ext uri="{FF2B5EF4-FFF2-40B4-BE49-F238E27FC236}">
                  <a16:creationId xmlns:a16="http://schemas.microsoft.com/office/drawing/2014/main" id="{50C57AA3-5B6E-4C49-9AE3-D130A25404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22653" y="6596063"/>
              <a:ext cx="23813" cy="252413"/>
            </a:xfrm>
            <a:prstGeom prst="rect">
              <a:avLst/>
            </a:prstGeom>
            <a:solidFill>
              <a:schemeClr val="tx2">
                <a:alpha val="80000"/>
              </a:schemeClr>
            </a:solidFill>
            <a:ln>
              <a:noFill/>
            </a:ln>
          </p:spPr>
        </p:sp>
      </p:grpSp>
      <p:sp>
        <p:nvSpPr>
          <p:cNvPr id="38" name="Rectangle 37">
            <a:extLst>
              <a:ext uri="{FF2B5EF4-FFF2-40B4-BE49-F238E27FC236}">
                <a16:creationId xmlns:a16="http://schemas.microsoft.com/office/drawing/2014/main" id="{6D29BE04-4454-4832-B83F-10D001BFF9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ound Diagonal Corner Rectangle 7">
            <a:extLst>
              <a:ext uri="{FF2B5EF4-FFF2-40B4-BE49-F238E27FC236}">
                <a16:creationId xmlns:a16="http://schemas.microsoft.com/office/drawing/2014/main" id="{98714CE9-3C2C-48E1-8B8F-CFB7735C43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2867" y="766234"/>
            <a:ext cx="10346266" cy="5325532"/>
          </a:xfrm>
          <a:prstGeom prst="round2DiagRect">
            <a:avLst>
              <a:gd name="adj1" fmla="val 4147"/>
              <a:gd name="adj2" fmla="val 0"/>
            </a:avLst>
          </a:prstGeom>
          <a:solidFill>
            <a:schemeClr val="bg2">
              <a:lumMod val="50000"/>
              <a:alpha val="80000"/>
            </a:schemeClr>
          </a:solidFill>
          <a:ln w="19050" cap="sq">
            <a:solidFill>
              <a:srgbClr val="FFFFFF">
                <a:alpha val="60000"/>
              </a:srgb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156EF1-8442-4134-B743-D36DA4475733}"/>
              </a:ext>
            </a:extLst>
          </p:cNvPr>
          <p:cNvSpPr>
            <a:spLocks noGrp="1"/>
          </p:cNvSpPr>
          <p:nvPr>
            <p:ph type="title"/>
          </p:nvPr>
        </p:nvSpPr>
        <p:spPr>
          <a:xfrm>
            <a:off x="1577445" y="1168078"/>
            <a:ext cx="9048219" cy="1092200"/>
          </a:xfrm>
        </p:spPr>
        <p:txBody>
          <a:bodyPr anchor="ctr">
            <a:noAutofit/>
          </a:bodyPr>
          <a:lstStyle/>
          <a:p>
            <a:pPr algn="ctr"/>
            <a:r>
              <a:rPr lang="en-US" sz="4000" b="1" dirty="0">
                <a:solidFill>
                  <a:srgbClr val="FFFFFF"/>
                </a:solidFill>
              </a:rPr>
              <a:t>What are the characteristics of </a:t>
            </a:r>
            <a:br>
              <a:rPr lang="en-US" sz="4000" b="1" dirty="0">
                <a:solidFill>
                  <a:srgbClr val="FFFFFF"/>
                </a:solidFill>
              </a:rPr>
            </a:br>
            <a:r>
              <a:rPr lang="en-US" sz="4000" b="1" dirty="0">
                <a:solidFill>
                  <a:srgbClr val="FFFFFF"/>
                </a:solidFill>
              </a:rPr>
              <a:t>Big Data?</a:t>
            </a:r>
            <a:endParaRPr lang="en-GB" sz="4000" dirty="0">
              <a:solidFill>
                <a:srgbClr val="FFFFFF"/>
              </a:solidFill>
            </a:endParaRPr>
          </a:p>
        </p:txBody>
      </p:sp>
      <p:sp>
        <p:nvSpPr>
          <p:cNvPr id="3" name="Content Placeholder 2">
            <a:extLst>
              <a:ext uri="{FF2B5EF4-FFF2-40B4-BE49-F238E27FC236}">
                <a16:creationId xmlns:a16="http://schemas.microsoft.com/office/drawing/2014/main" id="{DC41EEE0-894C-43F1-9FCD-0BAE0131FF78}"/>
              </a:ext>
            </a:extLst>
          </p:cNvPr>
          <p:cNvSpPr>
            <a:spLocks noGrp="1"/>
          </p:cNvSpPr>
          <p:nvPr>
            <p:ph idx="1"/>
          </p:nvPr>
        </p:nvSpPr>
        <p:spPr>
          <a:xfrm>
            <a:off x="1577446" y="2870201"/>
            <a:ext cx="9048218" cy="3033180"/>
          </a:xfrm>
        </p:spPr>
        <p:txBody>
          <a:bodyPr anchor="ctr">
            <a:noAutofit/>
          </a:bodyPr>
          <a:lstStyle/>
          <a:p>
            <a:pPr marL="0" indent="0" algn="ctr">
              <a:buNone/>
            </a:pPr>
            <a:r>
              <a:rPr lang="en-US" altLang="en-US" sz="2700" dirty="0">
                <a:solidFill>
                  <a:srgbClr val="FFFFFF"/>
                </a:solidFill>
              </a:rPr>
              <a:t>Today </a:t>
            </a:r>
            <a:r>
              <a:rPr lang="en-US" altLang="en-US" sz="2700" b="1" i="1" dirty="0">
                <a:solidFill>
                  <a:srgbClr val="FFFFFF"/>
                </a:solidFill>
              </a:rPr>
              <a:t>Big Data </a:t>
            </a:r>
            <a:r>
              <a:rPr lang="en-US" altLang="en-US" sz="2700" dirty="0">
                <a:solidFill>
                  <a:srgbClr val="FFFFFF"/>
                </a:solidFill>
              </a:rPr>
              <a:t>refers to almost any kind of large data that has the characteristics of volume, velocity, and variety. Examples include data about Web searches, such as the billions of Web pages searched by Google; data about financial trading, which operates in the order of microseconds; and data about consumer opinions measured from postings in social media.</a:t>
            </a:r>
            <a:endParaRPr lang="en-GB" altLang="en-US" sz="2700" dirty="0">
              <a:solidFill>
                <a:srgbClr val="FFFFFF"/>
              </a:solidFill>
            </a:endParaRPr>
          </a:p>
          <a:p>
            <a:pPr algn="ctr"/>
            <a:endParaRPr lang="en-GB" sz="2700" dirty="0">
              <a:solidFill>
                <a:srgbClr val="FFFFFF"/>
              </a:solidFill>
            </a:endParaRPr>
          </a:p>
        </p:txBody>
      </p:sp>
    </p:spTree>
    <p:extLst>
      <p:ext uri="{BB962C8B-B14F-4D97-AF65-F5344CB8AC3E}">
        <p14:creationId xmlns:p14="http://schemas.microsoft.com/office/powerpoint/2010/main" val="1335209876"/>
      </p:ext>
    </p:extLst>
  </p:cSld>
  <p:clrMapOvr>
    <a:masterClrMapping/>
  </p:clrMapOvr>
  <p:transition spd="slow">
    <p:wheel spokes="1"/>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E096F0E7-E7B5-406E-8E94-F0043B2AC7F6}">
  <ds:schemaRefs>
    <ds:schemaRef ds:uri="http://schemas.microsoft.com/sharepoint/v3/contenttype/forms"/>
  </ds:schemaRefs>
</ds:datastoreItem>
</file>

<file path=customXml/itemProps2.xml><?xml version="1.0" encoding="utf-8"?>
<ds:datastoreItem xmlns:ds="http://schemas.openxmlformats.org/officeDocument/2006/customXml" ds:itemID="{104C6BCC-A38B-4625-90E6-7D3BBA3909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41CBB0-BAA0-4983-8F2B-E10AF3358DA8}">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otalTime>5</TotalTime>
  <Words>1105</Words>
  <Application>Microsoft Office PowerPoint</Application>
  <PresentationFormat>Widescreen</PresentationFormat>
  <Paragraphs>65</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Tw Cen MT</vt:lpstr>
      <vt:lpstr>Wingdings 3</vt:lpstr>
      <vt:lpstr>Circuit</vt:lpstr>
      <vt:lpstr>An Overview of Business Intelligence &amp;Analytics</vt:lpstr>
      <vt:lpstr>The Business Environment  </vt:lpstr>
      <vt:lpstr>Activity 1</vt:lpstr>
      <vt:lpstr>Other Factors </vt:lpstr>
      <vt:lpstr>The Business Environment </vt:lpstr>
      <vt:lpstr>Activity 2 </vt:lpstr>
      <vt:lpstr>Response </vt:lpstr>
      <vt:lpstr>Closing The strategy gap</vt:lpstr>
      <vt:lpstr>A Framework for  Business Intelligence (BI) </vt:lpstr>
      <vt:lpstr>What is Business Intelligence? </vt:lpstr>
      <vt:lpstr>What is Business Intelligence? </vt:lpstr>
      <vt:lpstr>Major Components of bi </vt:lpstr>
      <vt:lpstr>PowerPoint Presentation</vt:lpstr>
      <vt:lpstr>What is intelligence gathering? </vt:lpstr>
      <vt:lpstr>online transaction processing (OLTP)</vt:lpstr>
      <vt:lpstr>online analytical processing (OLAP)</vt:lpstr>
      <vt:lpstr>types of BI users</vt:lpstr>
      <vt:lpstr>What is Analytics? </vt:lpstr>
      <vt:lpstr>descriptive analytics </vt:lpstr>
      <vt:lpstr>How is descriptive analytics different from traditional reporting? </vt:lpstr>
      <vt:lpstr>How can analytics aid in objective decision making?</vt:lpstr>
      <vt:lpstr>What is Big Data analytics? </vt:lpstr>
      <vt:lpstr>What are the sources of Big Data? </vt:lpstr>
      <vt:lpstr>What are the characteristics of  Big Data?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Overview of Business Intelligence, Analytics</dc:title>
  <dc:creator>Davina Evans</dc:creator>
  <cp:lastModifiedBy>Davina Evans</cp:lastModifiedBy>
  <cp:revision>3</cp:revision>
  <dcterms:created xsi:type="dcterms:W3CDTF">2020-10-05T22:07:13Z</dcterms:created>
  <dcterms:modified xsi:type="dcterms:W3CDTF">2020-10-05T22:12:49Z</dcterms:modified>
</cp:coreProperties>
</file>