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83" r:id="rId3"/>
    <p:sldId id="278" r:id="rId4"/>
    <p:sldId id="279" r:id="rId5"/>
    <p:sldId id="280" r:id="rId6"/>
    <p:sldId id="345" r:id="rId7"/>
    <p:sldId id="265" r:id="rId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31368" autoAdjust="0"/>
    <p:restoredTop sz="77483" autoAdjust="0"/>
  </p:normalViewPr>
  <p:slideViewPr>
    <p:cSldViewPr snapToGrid="0">
      <p:cViewPr varScale="1">
        <p:scale>
          <a:sx n="78" d="100"/>
          <a:sy n="78" d="100"/>
        </p:scale>
        <p:origin x="192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-21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F0F875-BCCD-4CB7-92FF-AF9C67CFF1D7}" type="doc">
      <dgm:prSet loTypeId="urn:microsoft.com/office/officeart/2005/8/layout/radial4" loCatId="relationship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39F6F3C-3568-4125-AFB2-5DB213D0C995}">
      <dgm:prSet phldrT="[Text]"/>
      <dgm:spPr/>
      <dgm:t>
        <a:bodyPr/>
        <a:lstStyle/>
        <a:p>
          <a:r>
            <a:rPr lang="en-GB" dirty="0"/>
            <a:t>Research Ethics</a:t>
          </a:r>
        </a:p>
      </dgm:t>
    </dgm:pt>
    <dgm:pt modelId="{A319D264-CABD-4203-8472-7E5C9A020DD0}" type="parTrans" cxnId="{E281C417-03D5-4503-A47F-4809C6F727E1}">
      <dgm:prSet/>
      <dgm:spPr/>
      <dgm:t>
        <a:bodyPr/>
        <a:lstStyle/>
        <a:p>
          <a:endParaRPr lang="en-GB"/>
        </a:p>
      </dgm:t>
    </dgm:pt>
    <dgm:pt modelId="{49A6EE7F-416F-4CB8-A971-D0D361EEFDDC}" type="sibTrans" cxnId="{E281C417-03D5-4503-A47F-4809C6F727E1}">
      <dgm:prSet/>
      <dgm:spPr/>
      <dgm:t>
        <a:bodyPr/>
        <a:lstStyle/>
        <a:p>
          <a:endParaRPr lang="en-GB"/>
        </a:p>
      </dgm:t>
    </dgm:pt>
    <dgm:pt modelId="{17D328B8-2969-4726-9020-9449559ED4FF}">
      <dgm:prSet phldrT="[Text]"/>
      <dgm:spPr/>
      <dgm:t>
        <a:bodyPr/>
        <a:lstStyle/>
        <a:p>
          <a:r>
            <a:rPr lang="en-GB" dirty="0"/>
            <a:t>Transparency</a:t>
          </a:r>
        </a:p>
      </dgm:t>
    </dgm:pt>
    <dgm:pt modelId="{8D054EC4-C388-4194-B678-ABCF5A0174DD}" type="parTrans" cxnId="{A89D7642-2369-46AC-A04C-453B54D83136}">
      <dgm:prSet/>
      <dgm:spPr/>
      <dgm:t>
        <a:bodyPr/>
        <a:lstStyle/>
        <a:p>
          <a:endParaRPr lang="en-GB"/>
        </a:p>
      </dgm:t>
    </dgm:pt>
    <dgm:pt modelId="{A8938C20-E7AE-4151-A200-D0B753143D4E}" type="sibTrans" cxnId="{A89D7642-2369-46AC-A04C-453B54D83136}">
      <dgm:prSet/>
      <dgm:spPr/>
      <dgm:t>
        <a:bodyPr/>
        <a:lstStyle/>
        <a:p>
          <a:endParaRPr lang="en-GB"/>
        </a:p>
      </dgm:t>
    </dgm:pt>
    <dgm:pt modelId="{29A970A5-1DAA-4288-B5EE-21F42922B9EE}">
      <dgm:prSet phldrT="[Text]"/>
      <dgm:spPr/>
      <dgm:t>
        <a:bodyPr/>
        <a:lstStyle/>
        <a:p>
          <a:r>
            <a:rPr lang="en-GB" dirty="0"/>
            <a:t>Confidentiality</a:t>
          </a:r>
        </a:p>
      </dgm:t>
    </dgm:pt>
    <dgm:pt modelId="{E8FB1A42-0344-48EA-ACEE-77CB2E71F144}" type="parTrans" cxnId="{0DDEA7EC-DDE3-4070-A2FD-18CA08966ED5}">
      <dgm:prSet/>
      <dgm:spPr/>
      <dgm:t>
        <a:bodyPr/>
        <a:lstStyle/>
        <a:p>
          <a:endParaRPr lang="en-GB"/>
        </a:p>
      </dgm:t>
    </dgm:pt>
    <dgm:pt modelId="{C46C2D0B-A028-47E4-A66E-013EFF4A3AB3}" type="sibTrans" cxnId="{0DDEA7EC-DDE3-4070-A2FD-18CA08966ED5}">
      <dgm:prSet/>
      <dgm:spPr/>
      <dgm:t>
        <a:bodyPr/>
        <a:lstStyle/>
        <a:p>
          <a:endParaRPr lang="en-GB"/>
        </a:p>
      </dgm:t>
    </dgm:pt>
    <dgm:pt modelId="{7470C2B8-3977-42C8-9D14-FA04B743E3C5}">
      <dgm:prSet phldrT="[Text]"/>
      <dgm:spPr/>
      <dgm:t>
        <a:bodyPr/>
        <a:lstStyle/>
        <a:p>
          <a:r>
            <a:rPr lang="en-GB" dirty="0"/>
            <a:t>Voluntary</a:t>
          </a:r>
        </a:p>
      </dgm:t>
    </dgm:pt>
    <dgm:pt modelId="{454ED46F-724D-469E-BA0D-18CE60370883}" type="parTrans" cxnId="{28D84A41-9F01-419F-A55A-FFB96AB2DC25}">
      <dgm:prSet/>
      <dgm:spPr/>
      <dgm:t>
        <a:bodyPr/>
        <a:lstStyle/>
        <a:p>
          <a:endParaRPr lang="en-GB"/>
        </a:p>
      </dgm:t>
    </dgm:pt>
    <dgm:pt modelId="{FDF61CB2-C1D2-41CF-AAA9-D49CA7580C98}" type="sibTrans" cxnId="{28D84A41-9F01-419F-A55A-FFB96AB2DC25}">
      <dgm:prSet/>
      <dgm:spPr/>
      <dgm:t>
        <a:bodyPr/>
        <a:lstStyle/>
        <a:p>
          <a:endParaRPr lang="en-GB"/>
        </a:p>
      </dgm:t>
    </dgm:pt>
    <dgm:pt modelId="{7CFE1A74-5A44-42C2-BF20-81106CBCF275}">
      <dgm:prSet/>
      <dgm:spPr/>
      <dgm:t>
        <a:bodyPr/>
        <a:lstStyle/>
        <a:p>
          <a:r>
            <a:rPr lang="en-GB" dirty="0"/>
            <a:t>Do no harm</a:t>
          </a:r>
        </a:p>
      </dgm:t>
    </dgm:pt>
    <dgm:pt modelId="{595878C5-B1E6-4569-BA54-8FBEC8271B3F}" type="parTrans" cxnId="{CED72826-1C0B-4E5A-8B77-F8129E1619E5}">
      <dgm:prSet/>
      <dgm:spPr/>
      <dgm:t>
        <a:bodyPr/>
        <a:lstStyle/>
        <a:p>
          <a:endParaRPr lang="en-GB"/>
        </a:p>
      </dgm:t>
    </dgm:pt>
    <dgm:pt modelId="{0B25839E-3578-4EAB-A42F-BED2E316E86E}" type="sibTrans" cxnId="{CED72826-1C0B-4E5A-8B77-F8129E1619E5}">
      <dgm:prSet/>
      <dgm:spPr/>
      <dgm:t>
        <a:bodyPr/>
        <a:lstStyle/>
        <a:p>
          <a:endParaRPr lang="en-GB"/>
        </a:p>
      </dgm:t>
    </dgm:pt>
    <dgm:pt modelId="{13B86D87-FC1F-44A8-AEDD-0EC2DF50E636}">
      <dgm:prSet/>
      <dgm:spPr/>
      <dgm:t>
        <a:bodyPr/>
        <a:lstStyle/>
        <a:p>
          <a:r>
            <a:rPr lang="en-GB" dirty="0"/>
            <a:t>Impartial</a:t>
          </a:r>
        </a:p>
      </dgm:t>
    </dgm:pt>
    <dgm:pt modelId="{3B0B80A6-05FC-4AD8-8B79-77C6F72F05A4}" type="parTrans" cxnId="{929232AE-D27F-47EF-BB29-DBC2EFDADF03}">
      <dgm:prSet/>
      <dgm:spPr/>
      <dgm:t>
        <a:bodyPr/>
        <a:lstStyle/>
        <a:p>
          <a:endParaRPr lang="en-GB"/>
        </a:p>
      </dgm:t>
    </dgm:pt>
    <dgm:pt modelId="{09FEACB4-9E29-436A-896E-4BF7EA94C667}" type="sibTrans" cxnId="{929232AE-D27F-47EF-BB29-DBC2EFDADF03}">
      <dgm:prSet/>
      <dgm:spPr/>
      <dgm:t>
        <a:bodyPr/>
        <a:lstStyle/>
        <a:p>
          <a:endParaRPr lang="en-GB"/>
        </a:p>
      </dgm:t>
    </dgm:pt>
    <dgm:pt modelId="{3B24A47A-28FA-4D38-9E1E-E7BA17C437AA}" type="pres">
      <dgm:prSet presAssocID="{B4F0F875-BCCD-4CB7-92FF-AF9C67CFF1D7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5FCE0D5-2C3B-42C9-B378-D2510E30706C}" type="pres">
      <dgm:prSet presAssocID="{439F6F3C-3568-4125-AFB2-5DB213D0C995}" presName="centerShape" presStyleLbl="node0" presStyleIdx="0" presStyleCnt="1"/>
      <dgm:spPr/>
    </dgm:pt>
    <dgm:pt modelId="{74302B00-2B9E-4AF6-8B23-BA4AE2CC9028}" type="pres">
      <dgm:prSet presAssocID="{8D054EC4-C388-4194-B678-ABCF5A0174DD}" presName="parTrans" presStyleLbl="bgSibTrans2D1" presStyleIdx="0" presStyleCnt="5"/>
      <dgm:spPr/>
    </dgm:pt>
    <dgm:pt modelId="{C127F6C8-1F39-4CE7-8DE7-F70D708A3B87}" type="pres">
      <dgm:prSet presAssocID="{17D328B8-2969-4726-9020-9449559ED4FF}" presName="node" presStyleLbl="node1" presStyleIdx="0" presStyleCnt="5">
        <dgm:presLayoutVars>
          <dgm:bulletEnabled val="1"/>
        </dgm:presLayoutVars>
      </dgm:prSet>
      <dgm:spPr/>
    </dgm:pt>
    <dgm:pt modelId="{4A3A0960-77F8-40E8-BBB5-32923C1BF32F}" type="pres">
      <dgm:prSet presAssocID="{E8FB1A42-0344-48EA-ACEE-77CB2E71F144}" presName="parTrans" presStyleLbl="bgSibTrans2D1" presStyleIdx="1" presStyleCnt="5"/>
      <dgm:spPr/>
    </dgm:pt>
    <dgm:pt modelId="{098CB7E5-B274-423B-91D9-3987C5F09B75}" type="pres">
      <dgm:prSet presAssocID="{29A970A5-1DAA-4288-B5EE-21F42922B9EE}" presName="node" presStyleLbl="node1" presStyleIdx="1" presStyleCnt="5">
        <dgm:presLayoutVars>
          <dgm:bulletEnabled val="1"/>
        </dgm:presLayoutVars>
      </dgm:prSet>
      <dgm:spPr/>
    </dgm:pt>
    <dgm:pt modelId="{D326F3A8-502C-4DB0-8C4D-7EE60889585E}" type="pres">
      <dgm:prSet presAssocID="{454ED46F-724D-469E-BA0D-18CE60370883}" presName="parTrans" presStyleLbl="bgSibTrans2D1" presStyleIdx="2" presStyleCnt="5"/>
      <dgm:spPr/>
    </dgm:pt>
    <dgm:pt modelId="{BF760B94-A2C5-4D72-8860-A43BA0298179}" type="pres">
      <dgm:prSet presAssocID="{7470C2B8-3977-42C8-9D14-FA04B743E3C5}" presName="node" presStyleLbl="node1" presStyleIdx="2" presStyleCnt="5">
        <dgm:presLayoutVars>
          <dgm:bulletEnabled val="1"/>
        </dgm:presLayoutVars>
      </dgm:prSet>
      <dgm:spPr/>
    </dgm:pt>
    <dgm:pt modelId="{F7305B21-2AFF-495F-9A45-492BFB61BB89}" type="pres">
      <dgm:prSet presAssocID="{595878C5-B1E6-4569-BA54-8FBEC8271B3F}" presName="parTrans" presStyleLbl="bgSibTrans2D1" presStyleIdx="3" presStyleCnt="5"/>
      <dgm:spPr/>
    </dgm:pt>
    <dgm:pt modelId="{6816B50A-9A4A-4482-8C12-5DDD3B606B93}" type="pres">
      <dgm:prSet presAssocID="{7CFE1A74-5A44-42C2-BF20-81106CBCF275}" presName="node" presStyleLbl="node1" presStyleIdx="3" presStyleCnt="5">
        <dgm:presLayoutVars>
          <dgm:bulletEnabled val="1"/>
        </dgm:presLayoutVars>
      </dgm:prSet>
      <dgm:spPr/>
    </dgm:pt>
    <dgm:pt modelId="{96BB194D-4BFB-49F5-A30A-65916B7D64F7}" type="pres">
      <dgm:prSet presAssocID="{3B0B80A6-05FC-4AD8-8B79-77C6F72F05A4}" presName="parTrans" presStyleLbl="bgSibTrans2D1" presStyleIdx="4" presStyleCnt="5"/>
      <dgm:spPr/>
    </dgm:pt>
    <dgm:pt modelId="{D82CF4D7-0A95-49B1-8C5A-032CA6AAD3EA}" type="pres">
      <dgm:prSet presAssocID="{13B86D87-FC1F-44A8-AEDD-0EC2DF50E636}" presName="node" presStyleLbl="node1" presStyleIdx="4" presStyleCnt="5">
        <dgm:presLayoutVars>
          <dgm:bulletEnabled val="1"/>
        </dgm:presLayoutVars>
      </dgm:prSet>
      <dgm:spPr/>
    </dgm:pt>
  </dgm:ptLst>
  <dgm:cxnLst>
    <dgm:cxn modelId="{BD56EF05-A588-4FEB-9986-D7810A2D347A}" type="presOf" srcId="{3B0B80A6-05FC-4AD8-8B79-77C6F72F05A4}" destId="{96BB194D-4BFB-49F5-A30A-65916B7D64F7}" srcOrd="0" destOrd="0" presId="urn:microsoft.com/office/officeart/2005/8/layout/radial4"/>
    <dgm:cxn modelId="{893CA112-C138-44F1-9A1A-EFA0DDF5504E}" type="presOf" srcId="{595878C5-B1E6-4569-BA54-8FBEC8271B3F}" destId="{F7305B21-2AFF-495F-9A45-492BFB61BB89}" srcOrd="0" destOrd="0" presId="urn:microsoft.com/office/officeart/2005/8/layout/radial4"/>
    <dgm:cxn modelId="{E281C417-03D5-4503-A47F-4809C6F727E1}" srcId="{B4F0F875-BCCD-4CB7-92FF-AF9C67CFF1D7}" destId="{439F6F3C-3568-4125-AFB2-5DB213D0C995}" srcOrd="0" destOrd="0" parTransId="{A319D264-CABD-4203-8472-7E5C9A020DD0}" sibTransId="{49A6EE7F-416F-4CB8-A971-D0D361EEFDDC}"/>
    <dgm:cxn modelId="{30C75423-95E2-4745-93AB-5760D99AB123}" type="presOf" srcId="{8D054EC4-C388-4194-B678-ABCF5A0174DD}" destId="{74302B00-2B9E-4AF6-8B23-BA4AE2CC9028}" srcOrd="0" destOrd="0" presId="urn:microsoft.com/office/officeart/2005/8/layout/radial4"/>
    <dgm:cxn modelId="{CED72826-1C0B-4E5A-8B77-F8129E1619E5}" srcId="{439F6F3C-3568-4125-AFB2-5DB213D0C995}" destId="{7CFE1A74-5A44-42C2-BF20-81106CBCF275}" srcOrd="3" destOrd="0" parTransId="{595878C5-B1E6-4569-BA54-8FBEC8271B3F}" sibTransId="{0B25839E-3578-4EAB-A42F-BED2E316E86E}"/>
    <dgm:cxn modelId="{C8C6D035-F1D7-4049-B77F-3C337633EB15}" type="presOf" srcId="{454ED46F-724D-469E-BA0D-18CE60370883}" destId="{D326F3A8-502C-4DB0-8C4D-7EE60889585E}" srcOrd="0" destOrd="0" presId="urn:microsoft.com/office/officeart/2005/8/layout/radial4"/>
    <dgm:cxn modelId="{FF5FB238-3002-420E-894B-3A1B3501922E}" type="presOf" srcId="{29A970A5-1DAA-4288-B5EE-21F42922B9EE}" destId="{098CB7E5-B274-423B-91D9-3987C5F09B75}" srcOrd="0" destOrd="0" presId="urn:microsoft.com/office/officeart/2005/8/layout/radial4"/>
    <dgm:cxn modelId="{28D84A41-9F01-419F-A55A-FFB96AB2DC25}" srcId="{439F6F3C-3568-4125-AFB2-5DB213D0C995}" destId="{7470C2B8-3977-42C8-9D14-FA04B743E3C5}" srcOrd="2" destOrd="0" parTransId="{454ED46F-724D-469E-BA0D-18CE60370883}" sibTransId="{FDF61CB2-C1D2-41CF-AAA9-D49CA7580C98}"/>
    <dgm:cxn modelId="{A89D7642-2369-46AC-A04C-453B54D83136}" srcId="{439F6F3C-3568-4125-AFB2-5DB213D0C995}" destId="{17D328B8-2969-4726-9020-9449559ED4FF}" srcOrd="0" destOrd="0" parTransId="{8D054EC4-C388-4194-B678-ABCF5A0174DD}" sibTransId="{A8938C20-E7AE-4151-A200-D0B753143D4E}"/>
    <dgm:cxn modelId="{F2BF4C55-D4CB-4FB1-A343-EE88CDD8742A}" type="presOf" srcId="{17D328B8-2969-4726-9020-9449559ED4FF}" destId="{C127F6C8-1F39-4CE7-8DE7-F70D708A3B87}" srcOrd="0" destOrd="0" presId="urn:microsoft.com/office/officeart/2005/8/layout/radial4"/>
    <dgm:cxn modelId="{B9804E75-9369-4C6E-9C48-C7B50514D3AA}" type="presOf" srcId="{E8FB1A42-0344-48EA-ACEE-77CB2E71F144}" destId="{4A3A0960-77F8-40E8-BBB5-32923C1BF32F}" srcOrd="0" destOrd="0" presId="urn:microsoft.com/office/officeart/2005/8/layout/radial4"/>
    <dgm:cxn modelId="{D9151B7D-1B7B-4AA4-937F-242B082184AC}" type="presOf" srcId="{7CFE1A74-5A44-42C2-BF20-81106CBCF275}" destId="{6816B50A-9A4A-4482-8C12-5DDD3B606B93}" srcOrd="0" destOrd="0" presId="urn:microsoft.com/office/officeart/2005/8/layout/radial4"/>
    <dgm:cxn modelId="{19C57C81-33C8-4596-9824-8791ABC186E0}" type="presOf" srcId="{B4F0F875-BCCD-4CB7-92FF-AF9C67CFF1D7}" destId="{3B24A47A-28FA-4D38-9E1E-E7BA17C437AA}" srcOrd="0" destOrd="0" presId="urn:microsoft.com/office/officeart/2005/8/layout/radial4"/>
    <dgm:cxn modelId="{958BBA85-5721-4961-9D25-CD6A720EB05F}" type="presOf" srcId="{7470C2B8-3977-42C8-9D14-FA04B743E3C5}" destId="{BF760B94-A2C5-4D72-8860-A43BA0298179}" srcOrd="0" destOrd="0" presId="urn:microsoft.com/office/officeart/2005/8/layout/radial4"/>
    <dgm:cxn modelId="{E07A86AA-679E-4B7A-BBB3-1AE8AFA31059}" type="presOf" srcId="{439F6F3C-3568-4125-AFB2-5DB213D0C995}" destId="{75FCE0D5-2C3B-42C9-B378-D2510E30706C}" srcOrd="0" destOrd="0" presId="urn:microsoft.com/office/officeart/2005/8/layout/radial4"/>
    <dgm:cxn modelId="{686D3FAD-8BF7-4250-B6E6-A28E7ABB8BF0}" type="presOf" srcId="{13B86D87-FC1F-44A8-AEDD-0EC2DF50E636}" destId="{D82CF4D7-0A95-49B1-8C5A-032CA6AAD3EA}" srcOrd="0" destOrd="0" presId="urn:microsoft.com/office/officeart/2005/8/layout/radial4"/>
    <dgm:cxn modelId="{929232AE-D27F-47EF-BB29-DBC2EFDADF03}" srcId="{439F6F3C-3568-4125-AFB2-5DB213D0C995}" destId="{13B86D87-FC1F-44A8-AEDD-0EC2DF50E636}" srcOrd="4" destOrd="0" parTransId="{3B0B80A6-05FC-4AD8-8B79-77C6F72F05A4}" sibTransId="{09FEACB4-9E29-436A-896E-4BF7EA94C667}"/>
    <dgm:cxn modelId="{0DDEA7EC-DDE3-4070-A2FD-18CA08966ED5}" srcId="{439F6F3C-3568-4125-AFB2-5DB213D0C995}" destId="{29A970A5-1DAA-4288-B5EE-21F42922B9EE}" srcOrd="1" destOrd="0" parTransId="{E8FB1A42-0344-48EA-ACEE-77CB2E71F144}" sibTransId="{C46C2D0B-A028-47E4-A66E-013EFF4A3AB3}"/>
    <dgm:cxn modelId="{DDBE01AA-E524-498A-A8FC-3EA9FA95797C}" type="presParOf" srcId="{3B24A47A-28FA-4D38-9E1E-E7BA17C437AA}" destId="{75FCE0D5-2C3B-42C9-B378-D2510E30706C}" srcOrd="0" destOrd="0" presId="urn:microsoft.com/office/officeart/2005/8/layout/radial4"/>
    <dgm:cxn modelId="{5F3BA6DA-DCF7-4808-B4E6-1CF8F6E7242E}" type="presParOf" srcId="{3B24A47A-28FA-4D38-9E1E-E7BA17C437AA}" destId="{74302B00-2B9E-4AF6-8B23-BA4AE2CC9028}" srcOrd="1" destOrd="0" presId="urn:microsoft.com/office/officeart/2005/8/layout/radial4"/>
    <dgm:cxn modelId="{C527B92C-FE4A-4FED-97D2-B545E33F7A74}" type="presParOf" srcId="{3B24A47A-28FA-4D38-9E1E-E7BA17C437AA}" destId="{C127F6C8-1F39-4CE7-8DE7-F70D708A3B87}" srcOrd="2" destOrd="0" presId="urn:microsoft.com/office/officeart/2005/8/layout/radial4"/>
    <dgm:cxn modelId="{11D2E535-1D01-49E9-8778-DE3C1F9EF3D3}" type="presParOf" srcId="{3B24A47A-28FA-4D38-9E1E-E7BA17C437AA}" destId="{4A3A0960-77F8-40E8-BBB5-32923C1BF32F}" srcOrd="3" destOrd="0" presId="urn:microsoft.com/office/officeart/2005/8/layout/radial4"/>
    <dgm:cxn modelId="{BF77CBC9-2F9A-432E-B0E6-0A37C70432BB}" type="presParOf" srcId="{3B24A47A-28FA-4D38-9E1E-E7BA17C437AA}" destId="{098CB7E5-B274-423B-91D9-3987C5F09B75}" srcOrd="4" destOrd="0" presId="urn:microsoft.com/office/officeart/2005/8/layout/radial4"/>
    <dgm:cxn modelId="{90C5AF6C-9963-4AF3-A187-96418BD998BA}" type="presParOf" srcId="{3B24A47A-28FA-4D38-9E1E-E7BA17C437AA}" destId="{D326F3A8-502C-4DB0-8C4D-7EE60889585E}" srcOrd="5" destOrd="0" presId="urn:microsoft.com/office/officeart/2005/8/layout/radial4"/>
    <dgm:cxn modelId="{AD5FC5E5-A9F5-42F3-9A4E-3ABEEA53DFFC}" type="presParOf" srcId="{3B24A47A-28FA-4D38-9E1E-E7BA17C437AA}" destId="{BF760B94-A2C5-4D72-8860-A43BA0298179}" srcOrd="6" destOrd="0" presId="urn:microsoft.com/office/officeart/2005/8/layout/radial4"/>
    <dgm:cxn modelId="{C3162C08-0AD9-4AB6-8C42-7A41299CE0FD}" type="presParOf" srcId="{3B24A47A-28FA-4D38-9E1E-E7BA17C437AA}" destId="{F7305B21-2AFF-495F-9A45-492BFB61BB89}" srcOrd="7" destOrd="0" presId="urn:microsoft.com/office/officeart/2005/8/layout/radial4"/>
    <dgm:cxn modelId="{240A4EE7-52C4-43BA-9C8F-6B8B65E917D6}" type="presParOf" srcId="{3B24A47A-28FA-4D38-9E1E-E7BA17C437AA}" destId="{6816B50A-9A4A-4482-8C12-5DDD3B606B93}" srcOrd="8" destOrd="0" presId="urn:microsoft.com/office/officeart/2005/8/layout/radial4"/>
    <dgm:cxn modelId="{B5C59824-4736-400F-B770-8585DB7A18EA}" type="presParOf" srcId="{3B24A47A-28FA-4D38-9E1E-E7BA17C437AA}" destId="{96BB194D-4BFB-49F5-A30A-65916B7D64F7}" srcOrd="9" destOrd="0" presId="urn:microsoft.com/office/officeart/2005/8/layout/radial4"/>
    <dgm:cxn modelId="{E65D7759-E4C4-461C-BCD6-1C9C8C19641C}" type="presParOf" srcId="{3B24A47A-28FA-4D38-9E1E-E7BA17C437AA}" destId="{D82CF4D7-0A95-49B1-8C5A-032CA6AAD3E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FCE0D5-2C3B-42C9-B378-D2510E30706C}">
      <dsp:nvSpPr>
        <dsp:cNvPr id="0" name=""/>
        <dsp:cNvSpPr/>
      </dsp:nvSpPr>
      <dsp:spPr>
        <a:xfrm>
          <a:off x="4603155" y="2861724"/>
          <a:ext cx="2120449" cy="2120449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Research Ethics</a:t>
          </a:r>
        </a:p>
      </dsp:txBody>
      <dsp:txXfrm>
        <a:off x="4913688" y="3172257"/>
        <a:ext cx="1499383" cy="1499383"/>
      </dsp:txXfrm>
    </dsp:sp>
    <dsp:sp modelId="{74302B00-2B9E-4AF6-8B23-BA4AE2CC9028}">
      <dsp:nvSpPr>
        <dsp:cNvPr id="0" name=""/>
        <dsp:cNvSpPr/>
      </dsp:nvSpPr>
      <dsp:spPr>
        <a:xfrm rot="10800000">
          <a:off x="2548191" y="3619784"/>
          <a:ext cx="1941941" cy="604328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127F6C8-1F39-4CE7-8DE7-F70D708A3B87}">
      <dsp:nvSpPr>
        <dsp:cNvPr id="0" name=""/>
        <dsp:cNvSpPr/>
      </dsp:nvSpPr>
      <dsp:spPr>
        <a:xfrm>
          <a:off x="1540977" y="3116177"/>
          <a:ext cx="2014426" cy="16115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Transparency</a:t>
          </a:r>
        </a:p>
      </dsp:txBody>
      <dsp:txXfrm>
        <a:off x="1588177" y="3163377"/>
        <a:ext cx="1920026" cy="1517141"/>
      </dsp:txXfrm>
    </dsp:sp>
    <dsp:sp modelId="{4A3A0960-77F8-40E8-BBB5-32923C1BF32F}">
      <dsp:nvSpPr>
        <dsp:cNvPr id="0" name=""/>
        <dsp:cNvSpPr/>
      </dsp:nvSpPr>
      <dsp:spPr>
        <a:xfrm rot="13500000">
          <a:off x="3176218" y="2103593"/>
          <a:ext cx="1941941" cy="604328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8CB7E5-B274-423B-91D9-3987C5F09B75}">
      <dsp:nvSpPr>
        <dsp:cNvPr id="0" name=""/>
        <dsp:cNvSpPr/>
      </dsp:nvSpPr>
      <dsp:spPr>
        <a:xfrm>
          <a:off x="2453395" y="913406"/>
          <a:ext cx="2014426" cy="16115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1116192"/>
                <a:satOff val="6725"/>
                <a:lumOff val="539"/>
                <a:alphaOff val="0"/>
                <a:shade val="51000"/>
                <a:satMod val="130000"/>
              </a:schemeClr>
            </a:gs>
            <a:gs pos="80000">
              <a:schemeClr val="accent4">
                <a:hueOff val="-1116192"/>
                <a:satOff val="6725"/>
                <a:lumOff val="539"/>
                <a:alphaOff val="0"/>
                <a:shade val="93000"/>
                <a:satMod val="130000"/>
              </a:schemeClr>
            </a:gs>
            <a:gs pos="100000">
              <a:schemeClr val="accent4">
                <a:hueOff val="-1116192"/>
                <a:satOff val="6725"/>
                <a:lumOff val="53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Confidentiality</a:t>
          </a:r>
        </a:p>
      </dsp:txBody>
      <dsp:txXfrm>
        <a:off x="2500595" y="960606"/>
        <a:ext cx="1920026" cy="1517141"/>
      </dsp:txXfrm>
    </dsp:sp>
    <dsp:sp modelId="{D326F3A8-502C-4DB0-8C4D-7EE60889585E}">
      <dsp:nvSpPr>
        <dsp:cNvPr id="0" name=""/>
        <dsp:cNvSpPr/>
      </dsp:nvSpPr>
      <dsp:spPr>
        <a:xfrm rot="16200000">
          <a:off x="4692409" y="1475566"/>
          <a:ext cx="1941941" cy="604328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760B94-A2C5-4D72-8860-A43BA0298179}">
      <dsp:nvSpPr>
        <dsp:cNvPr id="0" name=""/>
        <dsp:cNvSpPr/>
      </dsp:nvSpPr>
      <dsp:spPr>
        <a:xfrm>
          <a:off x="4656167" y="988"/>
          <a:ext cx="2014426" cy="16115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shade val="51000"/>
                <a:satMod val="130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shade val="93000"/>
                <a:satMod val="13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Voluntary</a:t>
          </a:r>
        </a:p>
      </dsp:txBody>
      <dsp:txXfrm>
        <a:off x="4703367" y="48188"/>
        <a:ext cx="1920026" cy="1517141"/>
      </dsp:txXfrm>
    </dsp:sp>
    <dsp:sp modelId="{F7305B21-2AFF-495F-9A45-492BFB61BB89}">
      <dsp:nvSpPr>
        <dsp:cNvPr id="0" name=""/>
        <dsp:cNvSpPr/>
      </dsp:nvSpPr>
      <dsp:spPr>
        <a:xfrm rot="18900000">
          <a:off x="6208601" y="2103593"/>
          <a:ext cx="1941941" cy="604328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16B50A-9A4A-4482-8C12-5DDD3B606B93}">
      <dsp:nvSpPr>
        <dsp:cNvPr id="0" name=""/>
        <dsp:cNvSpPr/>
      </dsp:nvSpPr>
      <dsp:spPr>
        <a:xfrm>
          <a:off x="6858938" y="913406"/>
          <a:ext cx="2014426" cy="16115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3348577"/>
                <a:satOff val="20174"/>
                <a:lumOff val="1617"/>
                <a:alphaOff val="0"/>
                <a:shade val="51000"/>
                <a:satMod val="130000"/>
              </a:schemeClr>
            </a:gs>
            <a:gs pos="80000">
              <a:schemeClr val="accent4">
                <a:hueOff val="-3348577"/>
                <a:satOff val="20174"/>
                <a:lumOff val="1617"/>
                <a:alphaOff val="0"/>
                <a:shade val="93000"/>
                <a:satMod val="130000"/>
              </a:schemeClr>
            </a:gs>
            <a:gs pos="100000">
              <a:schemeClr val="accent4">
                <a:hueOff val="-3348577"/>
                <a:satOff val="20174"/>
                <a:lumOff val="161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Do no harm</a:t>
          </a:r>
        </a:p>
      </dsp:txBody>
      <dsp:txXfrm>
        <a:off x="6906138" y="960606"/>
        <a:ext cx="1920026" cy="1517141"/>
      </dsp:txXfrm>
    </dsp:sp>
    <dsp:sp modelId="{96BB194D-4BFB-49F5-A30A-65916B7D64F7}">
      <dsp:nvSpPr>
        <dsp:cNvPr id="0" name=""/>
        <dsp:cNvSpPr/>
      </dsp:nvSpPr>
      <dsp:spPr>
        <a:xfrm>
          <a:off x="6836628" y="3619784"/>
          <a:ext cx="1941941" cy="604328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2CF4D7-0A95-49B1-8C5A-032CA6AAD3EA}">
      <dsp:nvSpPr>
        <dsp:cNvPr id="0" name=""/>
        <dsp:cNvSpPr/>
      </dsp:nvSpPr>
      <dsp:spPr>
        <a:xfrm>
          <a:off x="7771356" y="3116177"/>
          <a:ext cx="2014426" cy="161154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shade val="51000"/>
                <a:satMod val="130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shade val="93000"/>
                <a:satMod val="13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Impartial</a:t>
          </a:r>
        </a:p>
      </dsp:txBody>
      <dsp:txXfrm>
        <a:off x="7818556" y="3163377"/>
        <a:ext cx="1920026" cy="15171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BDD37-A329-47E8-BF86-D458012D0B0E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EC847A-7DAE-4150-8492-BD754CE292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2398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do we mean by ‘Ethics’?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about ‘Research Ethics’?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0784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Transparency </a:t>
            </a:r>
            <a:r>
              <a:rPr lang="en-GB" dirty="0"/>
              <a:t>– Purpose of your research should be clearly explained to your participants and also how you will conduct your primary research ( e.g. questionnaire, focus group etc) together with the intended use of the data. Always good to provide an information sheet</a:t>
            </a:r>
          </a:p>
          <a:p>
            <a:endParaRPr lang="en-GB" dirty="0"/>
          </a:p>
          <a:p>
            <a:r>
              <a:rPr lang="en-GB" b="1" dirty="0"/>
              <a:t>Confidentiality</a:t>
            </a:r>
            <a:r>
              <a:rPr lang="en-GB" dirty="0"/>
              <a:t> – you must respect confidentiality and anonymity of your participants. If you aren’t you may be in breach of Data Protection law or putting people at risk.</a:t>
            </a:r>
          </a:p>
          <a:p>
            <a:endParaRPr lang="en-GB" dirty="0"/>
          </a:p>
          <a:p>
            <a:r>
              <a:rPr lang="en-GB" b="1" dirty="0"/>
              <a:t>Voluntary </a:t>
            </a:r>
            <a:r>
              <a:rPr lang="en-GB" dirty="0"/>
              <a:t>– participants must not be coerced to become part of your research and should be free to withdraw at anytime</a:t>
            </a:r>
          </a:p>
          <a:p>
            <a:endParaRPr lang="en-GB" dirty="0"/>
          </a:p>
          <a:p>
            <a:r>
              <a:rPr lang="en-GB" b="1" dirty="0"/>
              <a:t>Do no harm </a:t>
            </a:r>
            <a:r>
              <a:rPr lang="en-GB" dirty="0"/>
              <a:t>– Your research should not put any participant in any danger or risk of harm, neither should you.</a:t>
            </a:r>
          </a:p>
          <a:p>
            <a:endParaRPr lang="en-GB" dirty="0"/>
          </a:p>
          <a:p>
            <a:r>
              <a:rPr lang="en-GB" b="1" dirty="0"/>
              <a:t>Impartiality</a:t>
            </a:r>
            <a:r>
              <a:rPr lang="en-GB" dirty="0"/>
              <a:t> – if you are connected to the research participants in any way ( </a:t>
            </a:r>
            <a:r>
              <a:rPr lang="en-GB" dirty="0" err="1"/>
              <a:t>e,g</a:t>
            </a:r>
            <a:r>
              <a:rPr lang="en-GB" dirty="0"/>
              <a:t>, fellow students or relatives)  or it could be perceived that you may be biased you need to declare your relationship.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798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9770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2BEE60-B4CA-5072-2102-3C5CA07327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284D74-8FA4-1981-123A-A900E3D40C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75CBB3-CC8B-B6CE-B4B4-B89619BFB0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E6A6C0-C9B1-E780-DBC9-6CD960855B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6080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741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16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1639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863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4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940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92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2779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355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364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5605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312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49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DD6B1-EAFE-AB93-E987-E82A87EA5F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73609" y="4077333"/>
            <a:ext cx="6562577" cy="2323467"/>
          </a:xfrm>
        </p:spPr>
        <p:txBody>
          <a:bodyPr anchor="t">
            <a:normAutofit fontScale="90000"/>
          </a:bodyPr>
          <a:lstStyle/>
          <a:p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BMPL5017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Ethics: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Considerations and Form </a:t>
            </a:r>
            <a:b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</a:br>
            <a:r>
              <a:rPr lang="en-US" sz="3600" dirty="0">
                <a:solidFill>
                  <a:schemeClr val="tx2"/>
                </a:solidFill>
                <a:latin typeface="Bahnschrift" panose="020F0502020204030204" pitchFamily="34" charset="0"/>
              </a:rPr>
              <a:t>Mike Durke</a:t>
            </a:r>
            <a:br>
              <a:rPr lang="en-US" sz="2500" dirty="0">
                <a:solidFill>
                  <a:schemeClr val="tx2"/>
                </a:solidFill>
              </a:rPr>
            </a:br>
            <a:endParaRPr lang="en-US" sz="2500" dirty="0">
              <a:solidFill>
                <a:schemeClr val="tx2"/>
              </a:solidFill>
            </a:endParaRPr>
          </a:p>
        </p:txBody>
      </p:sp>
      <p:pic>
        <p:nvPicPr>
          <p:cNvPr id="1026" name="Picture 2" descr="Keele criminology research highlighted in new national police report -  Keele University">
            <a:extLst>
              <a:ext uri="{FF2B5EF4-FFF2-40B4-BE49-F238E27FC236}">
                <a16:creationId xmlns:a16="http://schemas.microsoft.com/office/drawing/2014/main" id="{2128AB64-B2A6-B655-8D11-A67C81C51B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3" r="18028" b="1"/>
          <a:stretch/>
        </p:blipFill>
        <p:spPr bwMode="auto">
          <a:xfrm>
            <a:off x="1" y="1326931"/>
            <a:ext cx="5190767" cy="5530385"/>
          </a:xfrm>
          <a:custGeom>
            <a:avLst/>
            <a:gdLst/>
            <a:ahLst/>
            <a:cxnLst/>
            <a:rect l="l" t="t" r="r" b="b"/>
            <a:pathLst>
              <a:path w="5190767" h="5530385">
                <a:moveTo>
                  <a:pt x="1986067" y="0"/>
                </a:moveTo>
                <a:cubicBezTo>
                  <a:pt x="3755974" y="0"/>
                  <a:pt x="5190767" y="1434794"/>
                  <a:pt x="5190767" y="3204701"/>
                </a:cubicBezTo>
                <a:cubicBezTo>
                  <a:pt x="5190767" y="4089655"/>
                  <a:pt x="4832069" y="4890830"/>
                  <a:pt x="4252132" y="5470767"/>
                </a:cubicBezTo>
                <a:lnTo>
                  <a:pt x="4186536" y="5530385"/>
                </a:lnTo>
                <a:lnTo>
                  <a:pt x="0" y="5530385"/>
                </a:lnTo>
                <a:lnTo>
                  <a:pt x="0" y="692598"/>
                </a:lnTo>
                <a:lnTo>
                  <a:pt x="194287" y="547313"/>
                </a:lnTo>
                <a:cubicBezTo>
                  <a:pt x="705761" y="201768"/>
                  <a:pt x="1322351" y="0"/>
                  <a:pt x="1986067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ree Stock Photo of Research Symbols Means Gathering Data And Analysing |  Download Free Images and Free Illustrations">
            <a:extLst>
              <a:ext uri="{FF2B5EF4-FFF2-40B4-BE49-F238E27FC236}">
                <a16:creationId xmlns:a16="http://schemas.microsoft.com/office/drawing/2014/main" id="{1A020EF0-BE2D-DAAA-625B-36CAEDB263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37" r="-2" b="-2"/>
          <a:stretch/>
        </p:blipFill>
        <p:spPr bwMode="auto">
          <a:xfrm>
            <a:off x="4074406" y="1"/>
            <a:ext cx="3975445" cy="3189088"/>
          </a:xfrm>
          <a:custGeom>
            <a:avLst/>
            <a:gdLst/>
            <a:ahLst/>
            <a:cxnLst/>
            <a:rect l="l" t="t" r="r" b="b"/>
            <a:pathLst>
              <a:path w="4215670" h="3381796">
                <a:moveTo>
                  <a:pt x="431362" y="0"/>
                </a:moveTo>
                <a:lnTo>
                  <a:pt x="3784309" y="0"/>
                </a:lnTo>
                <a:lnTo>
                  <a:pt x="3855685" y="95451"/>
                </a:lnTo>
                <a:cubicBezTo>
                  <a:pt x="4082961" y="431863"/>
                  <a:pt x="4215670" y="837414"/>
                  <a:pt x="4215670" y="1273961"/>
                </a:cubicBezTo>
                <a:cubicBezTo>
                  <a:pt x="4215670" y="2438087"/>
                  <a:pt x="3271960" y="3381796"/>
                  <a:pt x="2107836" y="3381796"/>
                </a:cubicBezTo>
                <a:cubicBezTo>
                  <a:pt x="943711" y="3381796"/>
                  <a:pt x="0" y="2438087"/>
                  <a:pt x="0" y="1273961"/>
                </a:cubicBezTo>
                <a:cubicBezTo>
                  <a:pt x="0" y="837414"/>
                  <a:pt x="132710" y="431863"/>
                  <a:pt x="359986" y="95451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ings to Know About writing a dissertation ? - Aimlay">
            <a:extLst>
              <a:ext uri="{FF2B5EF4-FFF2-40B4-BE49-F238E27FC236}">
                <a16:creationId xmlns:a16="http://schemas.microsoft.com/office/drawing/2014/main" id="{CD73E9E0-45F9-3DA6-A936-18C106066C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21" r="16792"/>
          <a:stretch/>
        </p:blipFill>
        <p:spPr bwMode="auto">
          <a:xfrm>
            <a:off x="8236424" y="1"/>
            <a:ext cx="3955576" cy="4015007"/>
          </a:xfrm>
          <a:custGeom>
            <a:avLst/>
            <a:gdLst/>
            <a:ahLst/>
            <a:cxnLst/>
            <a:rect l="l" t="t" r="r" b="b"/>
            <a:pathLst>
              <a:path w="4184139" h="4247004">
                <a:moveTo>
                  <a:pt x="807468" y="0"/>
                </a:moveTo>
                <a:lnTo>
                  <a:pt x="4068803" y="0"/>
                </a:lnTo>
                <a:lnTo>
                  <a:pt x="4162158" y="84846"/>
                </a:lnTo>
                <a:lnTo>
                  <a:pt x="4184139" y="109032"/>
                </a:lnTo>
                <a:lnTo>
                  <a:pt x="4184139" y="3508705"/>
                </a:lnTo>
                <a:lnTo>
                  <a:pt x="4162158" y="3532891"/>
                </a:lnTo>
                <a:cubicBezTo>
                  <a:pt x="3720942" y="3974107"/>
                  <a:pt x="3111408" y="4247004"/>
                  <a:pt x="2438135" y="4247004"/>
                </a:cubicBezTo>
                <a:cubicBezTo>
                  <a:pt x="1091590" y="4247004"/>
                  <a:pt x="0" y="3155414"/>
                  <a:pt x="0" y="1808869"/>
                </a:cubicBezTo>
                <a:cubicBezTo>
                  <a:pt x="0" y="1135596"/>
                  <a:pt x="272898" y="526062"/>
                  <a:pt x="714113" y="84846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856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65BF8-7D89-B187-6BF6-A5813B3C15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2243275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702E38-1B51-43D1-CD8E-C2F4C1AA1A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661557"/>
            <a:ext cx="5384800" cy="2927684"/>
          </a:xfrm>
        </p:spPr>
        <p:txBody>
          <a:bodyPr>
            <a:normAutofit/>
          </a:bodyPr>
          <a:lstStyle/>
          <a:p>
            <a:r>
              <a:rPr lang="en-GB" dirty="0"/>
              <a:t>Why ethical considerations are important</a:t>
            </a:r>
          </a:p>
          <a:p>
            <a:r>
              <a:rPr lang="en-GB" dirty="0"/>
              <a:t>Ethical Approval Form</a:t>
            </a:r>
          </a:p>
        </p:txBody>
      </p:sp>
      <p:pic>
        <p:nvPicPr>
          <p:cNvPr id="6" name="Picture 5" descr="A person holding a stack of wooden blocks&#10;&#10;AI-generated content may be incorrect.">
            <a:extLst>
              <a:ext uri="{FF2B5EF4-FFF2-40B4-BE49-F238E27FC236}">
                <a16:creationId xmlns:a16="http://schemas.microsoft.com/office/drawing/2014/main" id="{88C7CE5D-F826-425D-2B2B-05DB34AEE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925433"/>
            <a:ext cx="5384800" cy="33385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941771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B1320-B5AA-4A22-9AC2-F9A5931AF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639071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chemeClr val="bg1"/>
                </a:solidFill>
              </a:rPr>
              <a:t>Dissertation Proposal - </a:t>
            </a:r>
            <a:r>
              <a:rPr lang="en-GB" sz="5400" i="1" dirty="0">
                <a:solidFill>
                  <a:schemeClr val="bg1"/>
                </a:solidFill>
              </a:rPr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E92DF-E5A3-4BA2-A9EA-40ADAAE69A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3657" y="2083526"/>
            <a:ext cx="5384800" cy="3004669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0070C0"/>
                </a:solidFill>
              </a:rPr>
              <a:t>Ethics</a:t>
            </a:r>
            <a:r>
              <a:rPr lang="en-GB" dirty="0"/>
              <a:t> is a code of conduct on how we ought to lead our lives</a:t>
            </a:r>
          </a:p>
          <a:p>
            <a:endParaRPr lang="en-GB" dirty="0"/>
          </a:p>
          <a:p>
            <a:r>
              <a:rPr lang="en-GB" dirty="0"/>
              <a:t>Popular concept that now impacts on many areas of life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7E03F3-F674-490E-A924-CC22C68D4B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913709"/>
            <a:ext cx="5384800" cy="39890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0070C0"/>
                </a:solidFill>
              </a:rPr>
              <a:t>Research Ethics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‘</a:t>
            </a:r>
            <a:r>
              <a:rPr lang="en-GB" sz="2400" dirty="0"/>
              <a:t>Application of a code of conduct when human participants are the focus of empirical research</a:t>
            </a:r>
            <a:r>
              <a:rPr lang="en-GB" dirty="0"/>
              <a:t>’ </a:t>
            </a:r>
            <a:r>
              <a:rPr lang="en-GB" sz="1200" i="1" dirty="0"/>
              <a:t>(</a:t>
            </a:r>
            <a:r>
              <a:rPr lang="en-GB" sz="1200" i="1" dirty="0" err="1"/>
              <a:t>Biggam</a:t>
            </a:r>
            <a:r>
              <a:rPr lang="en-GB" sz="1200" i="1" dirty="0"/>
              <a:t>, 2015. p.73)</a:t>
            </a:r>
          </a:p>
          <a:p>
            <a:pPr marL="0" indent="0">
              <a:buNone/>
            </a:pPr>
            <a:endParaRPr lang="en-GB" sz="2400" i="1" dirty="0"/>
          </a:p>
          <a:p>
            <a:r>
              <a:rPr lang="en-GB" sz="2400" dirty="0"/>
              <a:t>Design of empirical research : Research Ethics!</a:t>
            </a:r>
          </a:p>
          <a:p>
            <a:r>
              <a:rPr lang="en-GB" sz="2400" i="1" dirty="0"/>
              <a:t>Ethics form – All to complete</a:t>
            </a:r>
            <a:endParaRPr lang="en-GB" sz="1200" i="1" dirty="0"/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959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1B9E8-509A-4A06-8284-644950E6FE5B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 Ethics – Core Principles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B99E02-F833-4615-99E5-60B7F4EC2F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09599" y="1600200"/>
          <a:ext cx="11326761" cy="4983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04700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0B55E-78F5-4700-951C-085B975A2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527658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l"/>
            <a:r>
              <a:rPr lang="en-GB" sz="6000" dirty="0">
                <a:solidFill>
                  <a:schemeClr val="bg1"/>
                </a:solidFill>
              </a:rPr>
              <a:t>Ethics Form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FDEA9BE-6040-E15F-0181-9EACF7C2C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2120347"/>
            <a:ext cx="6547757" cy="3468893"/>
          </a:xfrm>
        </p:spPr>
        <p:txBody>
          <a:bodyPr/>
          <a:lstStyle/>
          <a:p>
            <a:r>
              <a:rPr lang="en-US" dirty="0"/>
              <a:t>Provides assurance that research is acceptable</a:t>
            </a:r>
          </a:p>
          <a:p>
            <a:r>
              <a:rPr lang="en-US" dirty="0"/>
              <a:t>Low risk</a:t>
            </a:r>
          </a:p>
          <a:p>
            <a:r>
              <a:rPr lang="en-US" dirty="0"/>
              <a:t>Not contentious</a:t>
            </a:r>
          </a:p>
          <a:p>
            <a:r>
              <a:rPr lang="en-US" dirty="0"/>
              <a:t>Mitigates reputational risk for students, staff, the university, and related </a:t>
            </a:r>
            <a:r>
              <a:rPr lang="en-US" dirty="0" err="1"/>
              <a:t>organisations</a:t>
            </a:r>
            <a:endParaRPr lang="en-US" dirty="0"/>
          </a:p>
        </p:txBody>
      </p:sp>
      <p:pic>
        <p:nvPicPr>
          <p:cNvPr id="9" name="Graphic 8" descr="Thumbs up sign outline">
            <a:extLst>
              <a:ext uri="{FF2B5EF4-FFF2-40B4-BE49-F238E27FC236}">
                <a16:creationId xmlns:a16="http://schemas.microsoft.com/office/drawing/2014/main" id="{649AD7E9-60A6-5379-1F42-FF64BC09DA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157357" y="2547257"/>
            <a:ext cx="2296886" cy="2296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349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E4904B-8077-5334-7433-CB031FE9F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50289-5705-2FF9-A154-D371F46EE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32556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l"/>
            <a:r>
              <a:rPr lang="en-GB" sz="5400" dirty="0">
                <a:solidFill>
                  <a:schemeClr val="bg1"/>
                </a:solidFill>
              </a:rPr>
              <a:t>Ethics Form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86CCA-C01D-39D9-A793-D64FD0B6EF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599" y="1848394"/>
            <a:ext cx="4958444" cy="4095205"/>
          </a:xfrm>
        </p:spPr>
        <p:txBody>
          <a:bodyPr>
            <a:normAutofit/>
          </a:bodyPr>
          <a:lstStyle/>
          <a:p>
            <a:r>
              <a:rPr lang="en-GB" sz="3000" dirty="0"/>
              <a:t>Must be completed for all dissertations – template on Moodle</a:t>
            </a:r>
          </a:p>
          <a:p>
            <a:r>
              <a:rPr lang="en-GB" sz="3000" dirty="0"/>
              <a:t>Approval granted asap</a:t>
            </a:r>
          </a:p>
          <a:p>
            <a:r>
              <a:rPr lang="en-GB" sz="3000" dirty="0"/>
              <a:t>Ethics panel – if necessary</a:t>
            </a:r>
          </a:p>
          <a:p>
            <a:r>
              <a:rPr lang="en-GB" sz="3000" dirty="0"/>
              <a:t>Vulnerable adults/children; offenders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A45EE7-B822-70B2-E422-33C1DF8196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1329" y="2074874"/>
            <a:ext cx="6240212" cy="360712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89768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D7C4F-2371-4021-AFD6-46B3F392E5C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</a:rPr>
              <a:t>Cwestyniau</a:t>
            </a:r>
            <a:r>
              <a:rPr lang="en-GB" b="1" dirty="0">
                <a:solidFill>
                  <a:schemeClr val="bg1"/>
                </a:solidFill>
              </a:rPr>
              <a:t>/Questions?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F4C11E-FFFB-4BEA-89BE-4FA20D4DAF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51077" y="1733308"/>
            <a:ext cx="4889846" cy="3114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164123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344</Words>
  <Application>Microsoft Macintosh PowerPoint</Application>
  <PresentationFormat>Widescreen</PresentationFormat>
  <Paragraphs>49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Bahnschrift</vt:lpstr>
      <vt:lpstr>Calibri</vt:lpstr>
      <vt:lpstr>Myriad Pro</vt:lpstr>
      <vt:lpstr>Theme1.thmx first page pp</vt:lpstr>
      <vt:lpstr>BMPL5017  Ethics:  Considerations and Form  Mike Durke </vt:lpstr>
      <vt:lpstr>Aims</vt:lpstr>
      <vt:lpstr>Dissertation Proposal - Ethics</vt:lpstr>
      <vt:lpstr>Research Ethics – Core Principles</vt:lpstr>
      <vt:lpstr>Ethics Form</vt:lpstr>
      <vt:lpstr>Ethics Form</vt:lpstr>
      <vt:lpstr>Cwestyniau/Questions?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BSc Professional Investigation 13.10.2021 Induction</dc:title>
  <dc:creator>Alison</dc:creator>
  <cp:lastModifiedBy>Mike Durke (Councillor)</cp:lastModifiedBy>
  <cp:revision>25</cp:revision>
  <cp:lastPrinted>2022-03-01T12:52:44Z</cp:lastPrinted>
  <dcterms:created xsi:type="dcterms:W3CDTF">2021-10-13T07:56:41Z</dcterms:created>
  <dcterms:modified xsi:type="dcterms:W3CDTF">2025-02-22T12:13:10Z</dcterms:modified>
</cp:coreProperties>
</file>