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2" r:id="rId7"/>
    <p:sldId id="261"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45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277FF9-FF5A-47DB-8B1E-77A2D3101D03}"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3424329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277FF9-FF5A-47DB-8B1E-77A2D3101D03}"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2240753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277FF9-FF5A-47DB-8B1E-77A2D3101D03}"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1835908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277FF9-FF5A-47DB-8B1E-77A2D3101D03}"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2848368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277FF9-FF5A-47DB-8B1E-77A2D3101D03}"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4087155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277FF9-FF5A-47DB-8B1E-77A2D3101D03}"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978887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277FF9-FF5A-47DB-8B1E-77A2D3101D03}"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4193837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277FF9-FF5A-47DB-8B1E-77A2D3101D03}"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2399403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277FF9-FF5A-47DB-8B1E-77A2D3101D03}"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2905660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277FF9-FF5A-47DB-8B1E-77A2D3101D03}"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1642323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277FF9-FF5A-47DB-8B1E-77A2D3101D03}"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F5D8A8-D5BD-4183-ADD0-4E71EBA38240}" type="slidenum">
              <a:rPr lang="en-GB" smtClean="0"/>
              <a:t>‹#›</a:t>
            </a:fld>
            <a:endParaRPr lang="en-GB"/>
          </a:p>
        </p:txBody>
      </p:sp>
    </p:spTree>
    <p:extLst>
      <p:ext uri="{BB962C8B-B14F-4D97-AF65-F5344CB8AC3E}">
        <p14:creationId xmlns:p14="http://schemas.microsoft.com/office/powerpoint/2010/main" val="1742248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277FF9-FF5A-47DB-8B1E-77A2D3101D03}" type="datetimeFigureOut">
              <a:rPr lang="en-GB" smtClean="0"/>
              <a:t>14/05/2020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F5D8A8-D5BD-4183-ADD0-4E71EBA38240}" type="slidenum">
              <a:rPr lang="en-GB" smtClean="0"/>
              <a:t>‹#›</a:t>
            </a:fld>
            <a:endParaRPr lang="en-GB"/>
          </a:p>
        </p:txBody>
      </p:sp>
    </p:spTree>
    <p:extLst>
      <p:ext uri="{BB962C8B-B14F-4D97-AF65-F5344CB8AC3E}">
        <p14:creationId xmlns:p14="http://schemas.microsoft.com/office/powerpoint/2010/main" val="24725841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CBEF23A-366A-4D82-911D-B95A4DE98857}"/>
              </a:ext>
            </a:extLst>
          </p:cNvPr>
          <p:cNvSpPr>
            <a:spLocks noGrp="1"/>
          </p:cNvSpPr>
          <p:nvPr>
            <p:ph type="ctrTitle"/>
          </p:nvPr>
        </p:nvSpPr>
        <p:spPr>
          <a:xfrm>
            <a:off x="2555631" y="1441938"/>
            <a:ext cx="7080738" cy="3974124"/>
          </a:xfrm>
        </p:spPr>
        <p:txBody>
          <a:bodyPr vert="horz" lIns="91440" tIns="45720" rIns="91440" bIns="45720" rtlCol="0" anchor="ctr">
            <a:normAutofit/>
          </a:bodyPr>
          <a:lstStyle/>
          <a:p>
            <a:r>
              <a:rPr lang="en-US" sz="5400">
                <a:solidFill>
                  <a:schemeClr val="bg1">
                    <a:lumMod val="95000"/>
                    <a:lumOff val="5000"/>
                  </a:schemeClr>
                </a:solidFill>
              </a:rPr>
              <a:t>5 brands/people I’m inspired by</a:t>
            </a:r>
          </a:p>
        </p:txBody>
      </p:sp>
    </p:spTree>
    <p:extLst>
      <p:ext uri="{BB962C8B-B14F-4D97-AF65-F5344CB8AC3E}">
        <p14:creationId xmlns:p14="http://schemas.microsoft.com/office/powerpoint/2010/main" val="268979664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F4419CF-BC84-4272-8EC0-A48793770F89}"/>
              </a:ext>
            </a:extLst>
          </p:cNvPr>
          <p:cNvPicPr>
            <a:picLocks noChangeAspect="1"/>
          </p:cNvPicPr>
          <p:nvPr/>
        </p:nvPicPr>
        <p:blipFill rotWithShape="1">
          <a:blip r:embed="rId2"/>
          <a:srcRect b="15094"/>
          <a:stretch/>
        </p:blipFill>
        <p:spPr>
          <a:xfrm>
            <a:off x="20" y="1"/>
            <a:ext cx="12191980" cy="6857999"/>
          </a:xfrm>
          <a:prstGeom prst="rect">
            <a:avLst/>
          </a:prstGeom>
        </p:spPr>
      </p:pic>
      <p:sp>
        <p:nvSpPr>
          <p:cNvPr id="2" name="Title 1">
            <a:extLst>
              <a:ext uri="{FF2B5EF4-FFF2-40B4-BE49-F238E27FC236}">
                <a16:creationId xmlns:a16="http://schemas.microsoft.com/office/drawing/2014/main" id="{594DACAC-E5E2-4557-9354-A753A2105BB4}"/>
              </a:ext>
            </a:extLst>
          </p:cNvPr>
          <p:cNvSpPr>
            <a:spLocks noGrp="1"/>
          </p:cNvSpPr>
          <p:nvPr>
            <p:ph type="title"/>
          </p:nvPr>
        </p:nvSpPr>
        <p:spPr>
          <a:xfrm>
            <a:off x="6201550" y="2650694"/>
            <a:ext cx="3788491" cy="1556611"/>
          </a:xfrm>
          <a:solidFill>
            <a:srgbClr val="262626"/>
          </a:solidFill>
          <a:ln w="257175" cap="sq" cmpd="sng" algn="ctr">
            <a:solidFill>
              <a:srgbClr val="262626">
                <a:alpha val="60000"/>
              </a:srgbClr>
            </a:solidFill>
            <a:prstDash val="solid"/>
            <a:miter lim="800000"/>
          </a:ln>
        </p:spPr>
        <p:txBody>
          <a:bodyPr vert="horz" wrap="square" lIns="91440" tIns="45720" rIns="91440" bIns="45720" rtlCol="0" anchor="ctr">
            <a:normAutofit/>
          </a:bodyPr>
          <a:lstStyle/>
          <a:p>
            <a:pPr algn="ctr"/>
            <a:r>
              <a:rPr lang="en-US" sz="3600" dirty="0">
                <a:solidFill>
                  <a:schemeClr val="lt1"/>
                </a:solidFill>
              </a:rPr>
              <a:t>Vivienne Westwood</a:t>
            </a:r>
          </a:p>
        </p:txBody>
      </p:sp>
    </p:spTree>
    <p:extLst>
      <p:ext uri="{BB962C8B-B14F-4D97-AF65-F5344CB8AC3E}">
        <p14:creationId xmlns:p14="http://schemas.microsoft.com/office/powerpoint/2010/main" val="115677737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E730A48-DB07-493F-B6B5-6DDFC0702D01}"/>
              </a:ext>
            </a:extLst>
          </p:cNvPr>
          <p:cNvPicPr>
            <a:picLocks noChangeAspect="1"/>
          </p:cNvPicPr>
          <p:nvPr/>
        </p:nvPicPr>
        <p:blipFill rotWithShape="1">
          <a:blip r:embed="rId2">
            <a:alphaModFix amt="40000"/>
          </a:blip>
          <a:srcRect t="1499" b="47989"/>
          <a:stretch/>
        </p:blipFill>
        <p:spPr>
          <a:xfrm>
            <a:off x="3086451" y="2042"/>
            <a:ext cx="9059839" cy="6855958"/>
          </a:xfrm>
          <a:prstGeom prst="rect">
            <a:avLst/>
          </a:prstGeom>
        </p:spPr>
      </p:pic>
      <p:sp>
        <p:nvSpPr>
          <p:cNvPr id="5" name="TextBox 4">
            <a:extLst>
              <a:ext uri="{FF2B5EF4-FFF2-40B4-BE49-F238E27FC236}">
                <a16:creationId xmlns:a16="http://schemas.microsoft.com/office/drawing/2014/main" id="{CEC78D7C-650B-4A31-8C5E-C041D99D624A}"/>
              </a:ext>
            </a:extLst>
          </p:cNvPr>
          <p:cNvSpPr txBox="1"/>
          <p:nvPr/>
        </p:nvSpPr>
        <p:spPr>
          <a:xfrm>
            <a:off x="4790366" y="-294641"/>
            <a:ext cx="2120540" cy="850265"/>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3200" kern="1200" dirty="0">
                <a:latin typeface="+mj-lt"/>
                <a:ea typeface="+mj-ea"/>
                <a:cs typeface="+mj-cs"/>
              </a:rPr>
              <a:t>Fall 2020</a:t>
            </a:r>
          </a:p>
        </p:txBody>
      </p:sp>
      <p:sp>
        <p:nvSpPr>
          <p:cNvPr id="13" name="Freeform: Shape 12">
            <a:extLst>
              <a:ext uri="{FF2B5EF4-FFF2-40B4-BE49-F238E27FC236}">
                <a16:creationId xmlns:a16="http://schemas.microsoft.com/office/drawing/2014/main" id="{9453FF84-60C1-4EA8-B49B-1B8C2D0C5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5859484" cy="6857997"/>
          </a:xfrm>
          <a:custGeom>
            <a:avLst/>
            <a:gdLst>
              <a:gd name="connsiteX0" fmla="*/ 3198825 w 5859484"/>
              <a:gd name="connsiteY0" fmla="*/ 0 h 6857997"/>
              <a:gd name="connsiteX1" fmla="*/ 3962351 w 5859484"/>
              <a:gd name="connsiteY1" fmla="*/ 0 h 6857997"/>
              <a:gd name="connsiteX2" fmla="*/ 4129776 w 5859484"/>
              <a:gd name="connsiteY2" fmla="*/ 128761 h 6857997"/>
              <a:gd name="connsiteX3" fmla="*/ 5859484 w 5859484"/>
              <a:gd name="connsiteY3" fmla="*/ 3718209 h 6857997"/>
              <a:gd name="connsiteX4" fmla="*/ 4624700 w 5859484"/>
              <a:gd name="connsiteY4" fmla="*/ 6845880 h 6857997"/>
              <a:gd name="connsiteX5" fmla="*/ 4612896 w 5859484"/>
              <a:gd name="connsiteY5" fmla="*/ 6857997 h 6857997"/>
              <a:gd name="connsiteX6" fmla="*/ 4017658 w 5859484"/>
              <a:gd name="connsiteY6" fmla="*/ 6857997 h 6857997"/>
              <a:gd name="connsiteX7" fmla="*/ 4173230 w 5859484"/>
              <a:gd name="connsiteY7" fmla="*/ 6719623 h 6857997"/>
              <a:gd name="connsiteX8" fmla="*/ 5443583 w 5859484"/>
              <a:gd name="connsiteY8" fmla="*/ 3718209 h 6857997"/>
              <a:gd name="connsiteX9" fmla="*/ 3355352 w 5859484"/>
              <a:gd name="connsiteY9" fmla="*/ 88079 h 6857997"/>
              <a:gd name="connsiteX10" fmla="*/ 0 w 5859484"/>
              <a:gd name="connsiteY10" fmla="*/ 0 h 6857997"/>
              <a:gd name="connsiteX11" fmla="*/ 2941255 w 5859484"/>
              <a:gd name="connsiteY11" fmla="*/ 0 h 6857997"/>
              <a:gd name="connsiteX12" fmla="*/ 3117080 w 5859484"/>
              <a:gd name="connsiteY12" fmla="*/ 88129 h 6857997"/>
              <a:gd name="connsiteX13" fmla="*/ 5324754 w 5859484"/>
              <a:gd name="connsiteY13" fmla="*/ 3718209 h 6857997"/>
              <a:gd name="connsiteX14" fmla="*/ 4089206 w 5859484"/>
              <a:gd name="connsiteY14" fmla="*/ 6637392 h 6857997"/>
              <a:gd name="connsiteX15" fmla="*/ 3841183 w 5859484"/>
              <a:gd name="connsiteY15" fmla="*/ 6857997 h 6857997"/>
              <a:gd name="connsiteX16" fmla="*/ 0 w 5859484"/>
              <a:gd name="connsiteY16" fmla="*/ 6857997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859484" h="6857997">
                <a:moveTo>
                  <a:pt x="3198825" y="0"/>
                </a:moveTo>
                <a:lnTo>
                  <a:pt x="3962351" y="0"/>
                </a:lnTo>
                <a:lnTo>
                  <a:pt x="4129776" y="128761"/>
                </a:lnTo>
                <a:cubicBezTo>
                  <a:pt x="5186152" y="981944"/>
                  <a:pt x="5859484" y="2273123"/>
                  <a:pt x="5859484" y="3718209"/>
                </a:cubicBezTo>
                <a:cubicBezTo>
                  <a:pt x="5859484" y="4922447"/>
                  <a:pt x="5391893" y="6019805"/>
                  <a:pt x="4624700" y="6845880"/>
                </a:cubicBezTo>
                <a:lnTo>
                  <a:pt x="4612896" y="6857997"/>
                </a:lnTo>
                <a:lnTo>
                  <a:pt x="4017658" y="6857997"/>
                </a:lnTo>
                <a:lnTo>
                  <a:pt x="4173230" y="6719623"/>
                </a:lnTo>
                <a:cubicBezTo>
                  <a:pt x="4958119" y="5951494"/>
                  <a:pt x="5443583" y="4890334"/>
                  <a:pt x="5443583" y="3718209"/>
                </a:cubicBezTo>
                <a:cubicBezTo>
                  <a:pt x="5443583" y="2179795"/>
                  <a:pt x="4607295" y="832535"/>
                  <a:pt x="3355352" y="88079"/>
                </a:cubicBezTo>
                <a:close/>
                <a:moveTo>
                  <a:pt x="0" y="0"/>
                </a:moveTo>
                <a:lnTo>
                  <a:pt x="2941255" y="0"/>
                </a:lnTo>
                <a:lnTo>
                  <a:pt x="3117080" y="88129"/>
                </a:lnTo>
                <a:cubicBezTo>
                  <a:pt x="4432070" y="787221"/>
                  <a:pt x="5324754" y="2150692"/>
                  <a:pt x="5324754" y="3718209"/>
                </a:cubicBezTo>
                <a:cubicBezTo>
                  <a:pt x="5324754" y="4858221"/>
                  <a:pt x="4852591" y="5890308"/>
                  <a:pt x="4089206" y="6637392"/>
                </a:cubicBezTo>
                <a:lnTo>
                  <a:pt x="3841183" y="6857997"/>
                </a:lnTo>
                <a:lnTo>
                  <a:pt x="0" y="6857997"/>
                </a:lnTo>
                <a:close/>
              </a:path>
            </a:pathLst>
          </a:cu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7B8B2EE1-16C4-4C61-AAF9-4BA2C57B8684}"/>
              </a:ext>
            </a:extLst>
          </p:cNvPr>
          <p:cNvPicPr>
            <a:picLocks noChangeAspect="1"/>
          </p:cNvPicPr>
          <p:nvPr/>
        </p:nvPicPr>
        <p:blipFill rotWithShape="1">
          <a:blip r:embed="rId3"/>
          <a:srcRect t="6069" r="-1" b="18832"/>
          <a:stretch/>
        </p:blipFill>
        <p:spPr>
          <a:xfrm>
            <a:off x="1" y="2"/>
            <a:ext cx="6095695" cy="6857997"/>
          </a:xfrm>
          <a:custGeom>
            <a:avLst/>
            <a:gdLst/>
            <a:ahLst/>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p:spPr>
      </p:pic>
      <p:sp>
        <p:nvSpPr>
          <p:cNvPr id="7" name="TextBox 6">
            <a:extLst>
              <a:ext uri="{FF2B5EF4-FFF2-40B4-BE49-F238E27FC236}">
                <a16:creationId xmlns:a16="http://schemas.microsoft.com/office/drawing/2014/main" id="{7CA02EED-4192-404B-A060-101F16344110}"/>
              </a:ext>
            </a:extLst>
          </p:cNvPr>
          <p:cNvSpPr txBox="1"/>
          <p:nvPr/>
        </p:nvSpPr>
        <p:spPr>
          <a:xfrm>
            <a:off x="9629979" y="4148624"/>
            <a:ext cx="2539013" cy="2308324"/>
          </a:xfrm>
          <a:prstGeom prst="rect">
            <a:avLst/>
          </a:prstGeom>
          <a:noFill/>
        </p:spPr>
        <p:txBody>
          <a:bodyPr wrap="square" rtlCol="0">
            <a:spAutoFit/>
          </a:bodyPr>
          <a:lstStyle/>
          <a:p>
            <a:r>
              <a:rPr lang="en-GB" sz="1200" dirty="0"/>
              <a:t>Westwood is a fashion designer and business woman.</a:t>
            </a:r>
          </a:p>
          <a:p>
            <a:r>
              <a:rPr lang="en-GB" sz="1200" dirty="0"/>
              <a:t>I have always looked up to Vivienne Westwood for her rebel aesthetic in her work and the stories of how she got to where she is today. </a:t>
            </a:r>
          </a:p>
          <a:p>
            <a:r>
              <a:rPr lang="en-GB" sz="1200" dirty="0"/>
              <a:t>I feel that her work is always up to date with the trends and current social issues in society so will never go out of date because they are like current with the history of society at the time.</a:t>
            </a:r>
          </a:p>
        </p:txBody>
      </p:sp>
    </p:spTree>
    <p:extLst>
      <p:ext uri="{BB962C8B-B14F-4D97-AF65-F5344CB8AC3E}">
        <p14:creationId xmlns:p14="http://schemas.microsoft.com/office/powerpoint/2010/main" val="54690976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posing for the camera&#10;&#10;Description automatically generated">
            <a:extLst>
              <a:ext uri="{FF2B5EF4-FFF2-40B4-BE49-F238E27FC236}">
                <a16:creationId xmlns:a16="http://schemas.microsoft.com/office/drawing/2014/main" id="{71F309C2-E318-4830-B867-8E739C7D2EF9}"/>
              </a:ext>
            </a:extLst>
          </p:cNvPr>
          <p:cNvPicPr>
            <a:picLocks noChangeAspect="1"/>
          </p:cNvPicPr>
          <p:nvPr/>
        </p:nvPicPr>
        <p:blipFill rotWithShape="1">
          <a:blip r:embed="rId2">
            <a:alphaModFix amt="50000"/>
          </a:blip>
          <a:srcRect t="2422" b="62422"/>
          <a:stretch/>
        </p:blipFill>
        <p:spPr>
          <a:xfrm>
            <a:off x="20" y="1"/>
            <a:ext cx="12191980" cy="6857999"/>
          </a:xfrm>
          <a:prstGeom prst="rect">
            <a:avLst/>
          </a:prstGeom>
        </p:spPr>
      </p:pic>
      <p:sp>
        <p:nvSpPr>
          <p:cNvPr id="2" name="Title 1">
            <a:extLst>
              <a:ext uri="{FF2B5EF4-FFF2-40B4-BE49-F238E27FC236}">
                <a16:creationId xmlns:a16="http://schemas.microsoft.com/office/drawing/2014/main" id="{EBAEA67F-EA5F-4AC6-9E13-5288F04BE6E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Viktor and Rolf</a:t>
            </a:r>
          </a:p>
        </p:txBody>
      </p:sp>
    </p:spTree>
    <p:extLst>
      <p:ext uri="{BB962C8B-B14F-4D97-AF65-F5344CB8AC3E}">
        <p14:creationId xmlns:p14="http://schemas.microsoft.com/office/powerpoint/2010/main" val="275211718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BF853B-06BE-41CF-BED8-A2923DDB9537}"/>
              </a:ext>
            </a:extLst>
          </p:cNvPr>
          <p:cNvPicPr>
            <a:picLocks noChangeAspect="1"/>
          </p:cNvPicPr>
          <p:nvPr/>
        </p:nvPicPr>
        <p:blipFill rotWithShape="1">
          <a:blip r:embed="rId2"/>
          <a:srcRect r="1" b="1647"/>
          <a:stretch/>
        </p:blipFill>
        <p:spPr>
          <a:xfrm>
            <a:off x="20" y="10"/>
            <a:ext cx="4654276" cy="6857990"/>
          </a:xfrm>
          <a:prstGeom prst="rect">
            <a:avLst/>
          </a:prstGeom>
        </p:spPr>
      </p:pic>
      <p:pic>
        <p:nvPicPr>
          <p:cNvPr id="4" name="Picture 3">
            <a:extLst>
              <a:ext uri="{FF2B5EF4-FFF2-40B4-BE49-F238E27FC236}">
                <a16:creationId xmlns:a16="http://schemas.microsoft.com/office/drawing/2014/main" id="{3F75264B-86CF-482C-BDC6-9D281A880E95}"/>
              </a:ext>
            </a:extLst>
          </p:cNvPr>
          <p:cNvPicPr>
            <a:picLocks noChangeAspect="1"/>
          </p:cNvPicPr>
          <p:nvPr/>
        </p:nvPicPr>
        <p:blipFill rotWithShape="1">
          <a:blip r:embed="rId3"/>
          <a:srcRect t="7131" b="32138"/>
          <a:stretch/>
        </p:blipFill>
        <p:spPr>
          <a:xfrm>
            <a:off x="4654276" y="10"/>
            <a:ext cx="7537704" cy="6857990"/>
          </a:xfrm>
          <a:prstGeom prst="rect">
            <a:avLst/>
          </a:prstGeom>
        </p:spPr>
      </p:pic>
      <p:sp>
        <p:nvSpPr>
          <p:cNvPr id="35" name="TextBox 34">
            <a:extLst>
              <a:ext uri="{FF2B5EF4-FFF2-40B4-BE49-F238E27FC236}">
                <a16:creationId xmlns:a16="http://schemas.microsoft.com/office/drawing/2014/main" id="{910763A6-7CEC-44CC-A9EC-F58A604AEDB5}"/>
              </a:ext>
            </a:extLst>
          </p:cNvPr>
          <p:cNvSpPr txBox="1"/>
          <p:nvPr/>
        </p:nvSpPr>
        <p:spPr>
          <a:xfrm>
            <a:off x="130946" y="0"/>
            <a:ext cx="3002872" cy="66587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2000" kern="1200" dirty="0">
                <a:solidFill>
                  <a:schemeClr val="bg1"/>
                </a:solidFill>
                <a:latin typeface="+mj-lt"/>
                <a:ea typeface="+mj-ea"/>
                <a:cs typeface="+mj-cs"/>
              </a:rPr>
              <a:t>Couture AW19/20</a:t>
            </a:r>
          </a:p>
        </p:txBody>
      </p:sp>
      <p:sp>
        <p:nvSpPr>
          <p:cNvPr id="8" name="TextBox 7">
            <a:extLst>
              <a:ext uri="{FF2B5EF4-FFF2-40B4-BE49-F238E27FC236}">
                <a16:creationId xmlns:a16="http://schemas.microsoft.com/office/drawing/2014/main" id="{24E5785F-877B-49CF-B269-DBDF13A3387D}"/>
              </a:ext>
            </a:extLst>
          </p:cNvPr>
          <p:cNvSpPr txBox="1"/>
          <p:nvPr/>
        </p:nvSpPr>
        <p:spPr>
          <a:xfrm>
            <a:off x="4776186" y="4500200"/>
            <a:ext cx="2175030" cy="1938992"/>
          </a:xfrm>
          <a:prstGeom prst="rect">
            <a:avLst/>
          </a:prstGeom>
          <a:noFill/>
        </p:spPr>
        <p:txBody>
          <a:bodyPr wrap="square" rtlCol="0">
            <a:spAutoFit/>
          </a:bodyPr>
          <a:lstStyle/>
          <a:p>
            <a:r>
              <a:rPr lang="en-GB" sz="1200" dirty="0">
                <a:solidFill>
                  <a:schemeClr val="bg1"/>
                </a:solidFill>
              </a:rPr>
              <a:t>Viktor and Rolf are Dutch designers that specialise in making conceptual fashion pieces.</a:t>
            </a:r>
          </a:p>
          <a:p>
            <a:r>
              <a:rPr lang="en-US" sz="1200" dirty="0">
                <a:solidFill>
                  <a:schemeClr val="bg1"/>
                </a:solidFill>
              </a:rPr>
              <a:t>Their work proves that fashion and art can be combined, and I like that Viktor &amp; Rolf have pursued to challenge the fixed idea that fashion and art can be united. </a:t>
            </a:r>
            <a:endParaRPr lang="en-GB" sz="1200" dirty="0">
              <a:solidFill>
                <a:schemeClr val="bg1"/>
              </a:solidFill>
            </a:endParaRPr>
          </a:p>
        </p:txBody>
      </p:sp>
    </p:spTree>
    <p:extLst>
      <p:ext uri="{BB962C8B-B14F-4D97-AF65-F5344CB8AC3E}">
        <p14:creationId xmlns:p14="http://schemas.microsoft.com/office/powerpoint/2010/main" val="3647138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group of people posing for the camera&#10;&#10;Description automatically generated">
            <a:extLst>
              <a:ext uri="{FF2B5EF4-FFF2-40B4-BE49-F238E27FC236}">
                <a16:creationId xmlns:a16="http://schemas.microsoft.com/office/drawing/2014/main" id="{FF53F073-815D-463F-A56C-98B7A093908A}"/>
              </a:ext>
            </a:extLst>
          </p:cNvPr>
          <p:cNvPicPr>
            <a:picLocks noChangeAspect="1"/>
          </p:cNvPicPr>
          <p:nvPr/>
        </p:nvPicPr>
        <p:blipFill rotWithShape="1">
          <a:blip r:embed="rId2"/>
          <a:srcRect b="10000"/>
          <a:stretch/>
        </p:blipFill>
        <p:spPr>
          <a:xfrm>
            <a:off x="20" y="1"/>
            <a:ext cx="12191980" cy="6857999"/>
          </a:xfrm>
          <a:prstGeom prst="rect">
            <a:avLst/>
          </a:prstGeom>
        </p:spPr>
      </p:pic>
      <p:sp>
        <p:nvSpPr>
          <p:cNvPr id="2" name="Title 1">
            <a:extLst>
              <a:ext uri="{FF2B5EF4-FFF2-40B4-BE49-F238E27FC236}">
                <a16:creationId xmlns:a16="http://schemas.microsoft.com/office/drawing/2014/main" id="{72C0138E-721A-4883-87AF-DF9B1FCAAEC9}"/>
              </a:ext>
            </a:extLst>
          </p:cNvPr>
          <p:cNvSpPr>
            <a:spLocks noGrp="1"/>
          </p:cNvSpPr>
          <p:nvPr>
            <p:ph type="title"/>
          </p:nvPr>
        </p:nvSpPr>
        <p:spPr>
          <a:xfrm>
            <a:off x="9103360" y="3891280"/>
            <a:ext cx="2752354" cy="2709275"/>
          </a:xfrm>
          <a:prstGeom prst="ellipse">
            <a:avLst/>
          </a:prstGeom>
          <a:solidFill>
            <a:srgbClr val="231815"/>
          </a:solidFill>
          <a:ln w="174625" cmpd="thinThick">
            <a:solidFill>
              <a:srgbClr val="231815"/>
            </a:solidFill>
          </a:ln>
        </p:spPr>
        <p:txBody>
          <a:bodyPr vert="horz" lIns="91440" tIns="45720" rIns="91440" bIns="45720" rtlCol="0" anchor="ctr">
            <a:normAutofit/>
          </a:bodyPr>
          <a:lstStyle/>
          <a:p>
            <a:pPr algn="ctr"/>
            <a:r>
              <a:rPr lang="en-US" sz="3600" dirty="0">
                <a:solidFill>
                  <a:srgbClr val="FFFFFF"/>
                </a:solidFill>
              </a:rPr>
              <a:t>Dolce &amp; Gabbana</a:t>
            </a:r>
          </a:p>
        </p:txBody>
      </p:sp>
    </p:spTree>
    <p:extLst>
      <p:ext uri="{BB962C8B-B14F-4D97-AF65-F5344CB8AC3E}">
        <p14:creationId xmlns:p14="http://schemas.microsoft.com/office/powerpoint/2010/main" val="157596567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1BD48A6A-B7FA-494D-AB4D-4A0E03134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2A6CF90-C692-4F19-A721-77D111E43D98}"/>
              </a:ext>
            </a:extLst>
          </p:cNvPr>
          <p:cNvPicPr>
            <a:picLocks noChangeAspect="1"/>
          </p:cNvPicPr>
          <p:nvPr/>
        </p:nvPicPr>
        <p:blipFill rotWithShape="1">
          <a:blip r:embed="rId2"/>
          <a:srcRect r="1" b="43735"/>
          <a:stretch/>
        </p:blipFill>
        <p:spPr>
          <a:xfrm>
            <a:off x="20" y="10"/>
            <a:ext cx="8135979" cy="6857990"/>
          </a:xfrm>
          <a:prstGeom prst="rect">
            <a:avLst/>
          </a:prstGeom>
        </p:spPr>
      </p:pic>
      <p:pic>
        <p:nvPicPr>
          <p:cNvPr id="7" name="Picture 6">
            <a:extLst>
              <a:ext uri="{FF2B5EF4-FFF2-40B4-BE49-F238E27FC236}">
                <a16:creationId xmlns:a16="http://schemas.microsoft.com/office/drawing/2014/main" id="{EC6C7A4E-A92A-4523-B328-F1D303C286E6}"/>
              </a:ext>
            </a:extLst>
          </p:cNvPr>
          <p:cNvPicPr>
            <a:picLocks noChangeAspect="1"/>
          </p:cNvPicPr>
          <p:nvPr/>
        </p:nvPicPr>
        <p:blipFill rotWithShape="1">
          <a:blip r:embed="rId3"/>
          <a:srcRect l="1675" r="10254"/>
          <a:stretch/>
        </p:blipFill>
        <p:spPr>
          <a:xfrm>
            <a:off x="8129873" y="227"/>
            <a:ext cx="4061822" cy="6858000"/>
          </a:xfrm>
          <a:prstGeom prst="rect">
            <a:avLst/>
          </a:prstGeom>
        </p:spPr>
      </p:pic>
      <p:cxnSp>
        <p:nvCxnSpPr>
          <p:cNvPr id="14" name="Straight Connector 13">
            <a:extLst>
              <a:ext uri="{FF2B5EF4-FFF2-40B4-BE49-F238E27FC236}">
                <a16:creationId xmlns:a16="http://schemas.microsoft.com/office/drawing/2014/main" id="{360D8593-AB69-4483-AED4-139D47D377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5999" y="-2"/>
            <a:ext cx="0" cy="6858002"/>
          </a:xfrm>
          <a:prstGeom prst="line">
            <a:avLst/>
          </a:prstGeom>
          <a:ln w="12700">
            <a:solidFill>
              <a:srgbClr val="FEFFFF"/>
            </a:solidFill>
          </a:ln>
        </p:spPr>
        <p:style>
          <a:lnRef idx="1">
            <a:schemeClr val="accent1"/>
          </a:lnRef>
          <a:fillRef idx="0">
            <a:schemeClr val="accent1"/>
          </a:fillRef>
          <a:effectRef idx="0">
            <a:schemeClr val="accent1"/>
          </a:effectRef>
          <a:fontRef idx="minor">
            <a:schemeClr val="tx1"/>
          </a:fontRef>
        </p:style>
      </p:cxnSp>
      <p:sp>
        <p:nvSpPr>
          <p:cNvPr id="16" name="Freeform 6">
            <a:extLst>
              <a:ext uri="{FF2B5EF4-FFF2-40B4-BE49-F238E27FC236}">
                <a16:creationId xmlns:a16="http://schemas.microsoft.com/office/drawing/2014/main" id="{93D3E589-5F93-4A98-9770-E1624E1CB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7747" y="4208147"/>
            <a:ext cx="339126" cy="212183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0FC37CD6-F4B5-4255-92E1-2828760D2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8739" y="4098333"/>
            <a:ext cx="201857" cy="20558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Rectangle 8">
            <a:extLst>
              <a:ext uri="{FF2B5EF4-FFF2-40B4-BE49-F238E27FC236}">
                <a16:creationId xmlns:a16="http://schemas.microsoft.com/office/drawing/2014/main" id="{E93159C0-2CAE-4B31-97AC-215A7F7A5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48" y="4098334"/>
            <a:ext cx="8933019" cy="1960775"/>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F533B97-98E6-4DAB-AFCB-2F926435D0F2}"/>
              </a:ext>
            </a:extLst>
          </p:cNvPr>
          <p:cNvSpPr>
            <a:spLocks noGrp="1"/>
          </p:cNvSpPr>
          <p:nvPr>
            <p:ph type="title"/>
          </p:nvPr>
        </p:nvSpPr>
        <p:spPr>
          <a:xfrm>
            <a:off x="795342" y="4267831"/>
            <a:ext cx="7970903" cy="1071585"/>
          </a:xfrm>
        </p:spPr>
        <p:txBody>
          <a:bodyPr vert="horz" lIns="91440" tIns="45720" rIns="91440" bIns="45720" rtlCol="0" anchor="b">
            <a:normAutofit/>
          </a:bodyPr>
          <a:lstStyle/>
          <a:p>
            <a:r>
              <a:rPr lang="en-US" sz="4800" kern="1200" dirty="0">
                <a:solidFill>
                  <a:srgbClr val="FFFFFF"/>
                </a:solidFill>
                <a:latin typeface="+mj-lt"/>
                <a:ea typeface="+mj-ea"/>
                <a:cs typeface="+mj-cs"/>
              </a:rPr>
              <a:t>SS19</a:t>
            </a:r>
          </a:p>
        </p:txBody>
      </p:sp>
      <p:sp>
        <p:nvSpPr>
          <p:cNvPr id="22" name="Rectangle 8">
            <a:extLst>
              <a:ext uri="{FF2B5EF4-FFF2-40B4-BE49-F238E27FC236}">
                <a16:creationId xmlns:a16="http://schemas.microsoft.com/office/drawing/2014/main" id="{699F08BC-DE52-47AF-94D8-8A422DAA2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067800" y="4377267"/>
            <a:ext cx="3121152" cy="1952715"/>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TextBox 3">
            <a:extLst>
              <a:ext uri="{FF2B5EF4-FFF2-40B4-BE49-F238E27FC236}">
                <a16:creationId xmlns:a16="http://schemas.microsoft.com/office/drawing/2014/main" id="{DE239163-676C-4FE1-9C9F-5EAE0A2E66F1}"/>
              </a:ext>
            </a:extLst>
          </p:cNvPr>
          <p:cNvSpPr txBox="1"/>
          <p:nvPr/>
        </p:nvSpPr>
        <p:spPr>
          <a:xfrm>
            <a:off x="2915633" y="4474160"/>
            <a:ext cx="2334827" cy="1015663"/>
          </a:xfrm>
          <a:prstGeom prst="rect">
            <a:avLst/>
          </a:prstGeom>
          <a:noFill/>
        </p:spPr>
        <p:txBody>
          <a:bodyPr wrap="square" rtlCol="0">
            <a:spAutoFit/>
          </a:bodyPr>
          <a:lstStyle/>
          <a:p>
            <a:pPr>
              <a:spcAft>
                <a:spcPts val="600"/>
              </a:spcAft>
            </a:pPr>
            <a:r>
              <a:rPr lang="en-US" sz="1200" dirty="0"/>
              <a:t>Dolce &amp; Gabbana is an Italian luxury fashion house founded in 1985 in Legnano by Italian designers Domenico Dolce and Stefano Gabbana.</a:t>
            </a:r>
            <a:endParaRPr lang="en-GB" sz="1200" dirty="0"/>
          </a:p>
        </p:txBody>
      </p:sp>
      <p:sp>
        <p:nvSpPr>
          <p:cNvPr id="8" name="TextBox 7">
            <a:extLst>
              <a:ext uri="{FF2B5EF4-FFF2-40B4-BE49-F238E27FC236}">
                <a16:creationId xmlns:a16="http://schemas.microsoft.com/office/drawing/2014/main" id="{9FDD5CE5-1C52-4A4A-8F8B-E2ED56596AD2}"/>
              </a:ext>
            </a:extLst>
          </p:cNvPr>
          <p:cNvSpPr txBox="1"/>
          <p:nvPr/>
        </p:nvSpPr>
        <p:spPr>
          <a:xfrm>
            <a:off x="9438640" y="4634516"/>
            <a:ext cx="2462149" cy="1015663"/>
          </a:xfrm>
          <a:prstGeom prst="rect">
            <a:avLst/>
          </a:prstGeom>
          <a:noFill/>
        </p:spPr>
        <p:txBody>
          <a:bodyPr wrap="square" rtlCol="0">
            <a:spAutoFit/>
          </a:bodyPr>
          <a:lstStyle/>
          <a:p>
            <a:r>
              <a:rPr lang="en-US" sz="1200" dirty="0"/>
              <a:t>For their recent Devotion bag, a portion of proceeds from the sales will be donated to Humanitas University to aid their critical global health initiatives.</a:t>
            </a:r>
            <a:endParaRPr lang="en-GB" sz="1200" dirty="0"/>
          </a:p>
        </p:txBody>
      </p:sp>
      <p:sp>
        <p:nvSpPr>
          <p:cNvPr id="9" name="TextBox 8">
            <a:extLst>
              <a:ext uri="{FF2B5EF4-FFF2-40B4-BE49-F238E27FC236}">
                <a16:creationId xmlns:a16="http://schemas.microsoft.com/office/drawing/2014/main" id="{32517EFE-FE41-4E71-9CFB-10E28EB7C966}"/>
              </a:ext>
            </a:extLst>
          </p:cNvPr>
          <p:cNvSpPr txBox="1"/>
          <p:nvPr/>
        </p:nvSpPr>
        <p:spPr>
          <a:xfrm>
            <a:off x="5406501" y="4474160"/>
            <a:ext cx="2587095" cy="1015663"/>
          </a:xfrm>
          <a:prstGeom prst="rect">
            <a:avLst/>
          </a:prstGeom>
          <a:noFill/>
        </p:spPr>
        <p:txBody>
          <a:bodyPr wrap="square" rtlCol="0">
            <a:spAutoFit/>
          </a:bodyPr>
          <a:lstStyle/>
          <a:p>
            <a:r>
              <a:rPr lang="en-GB" sz="1200" dirty="0"/>
              <a:t>I have always been a big fan of Dolce &amp; Gabbana because they make high quality fashion pieces inspired by Italian heritage this makes the designs florescent and quirky.</a:t>
            </a:r>
          </a:p>
        </p:txBody>
      </p:sp>
    </p:spTree>
    <p:extLst>
      <p:ext uri="{BB962C8B-B14F-4D97-AF65-F5344CB8AC3E}">
        <p14:creationId xmlns:p14="http://schemas.microsoft.com/office/powerpoint/2010/main" val="721089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A195121-C286-4F5C-96D1-9EBB5762794E}"/>
              </a:ext>
            </a:extLst>
          </p:cNvPr>
          <p:cNvPicPr>
            <a:picLocks noChangeAspect="1"/>
          </p:cNvPicPr>
          <p:nvPr/>
        </p:nvPicPr>
        <p:blipFill rotWithShape="1">
          <a:blip r:embed="rId2">
            <a:alphaModFix amt="50000"/>
          </a:blip>
          <a:srcRect b="5063"/>
          <a:stretch/>
        </p:blipFill>
        <p:spPr>
          <a:xfrm>
            <a:off x="20" y="1"/>
            <a:ext cx="12191980" cy="6857999"/>
          </a:xfrm>
          <a:prstGeom prst="rect">
            <a:avLst/>
          </a:prstGeom>
        </p:spPr>
      </p:pic>
      <p:sp>
        <p:nvSpPr>
          <p:cNvPr id="2" name="Title 1">
            <a:extLst>
              <a:ext uri="{FF2B5EF4-FFF2-40B4-BE49-F238E27FC236}">
                <a16:creationId xmlns:a16="http://schemas.microsoft.com/office/drawing/2014/main" id="{5CB41C60-A07F-4B6B-9B1A-920471B61047}"/>
              </a:ext>
            </a:extLst>
          </p:cNvPr>
          <p:cNvSpPr>
            <a:spLocks noGrp="1"/>
          </p:cNvSpPr>
          <p:nvPr>
            <p:ph type="title"/>
          </p:nvPr>
        </p:nvSpPr>
        <p:spPr>
          <a:xfrm>
            <a:off x="4387349" y="1200152"/>
            <a:ext cx="6897171" cy="4457696"/>
          </a:xfrm>
        </p:spPr>
        <p:txBody>
          <a:bodyPr vert="horz" lIns="91440" tIns="45720" rIns="91440" bIns="45720" rtlCol="0" anchor="ctr">
            <a:normAutofit/>
          </a:bodyPr>
          <a:lstStyle/>
          <a:p>
            <a:r>
              <a:rPr lang="en-US" sz="8000">
                <a:solidFill>
                  <a:srgbClr val="FFFFFF"/>
                </a:solidFill>
              </a:rPr>
              <a:t>Alexander McQueen</a:t>
            </a:r>
          </a:p>
        </p:txBody>
      </p:sp>
      <p:cxnSp>
        <p:nvCxnSpPr>
          <p:cNvPr id="16" name="Straight Connector 15">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510413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CBC69AF-AE9D-43C7-A183-244646418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35406AE-0B43-4480-BF8A-E313C3973BBC}"/>
              </a:ext>
            </a:extLst>
          </p:cNvPr>
          <p:cNvPicPr>
            <a:picLocks noChangeAspect="1"/>
          </p:cNvPicPr>
          <p:nvPr/>
        </p:nvPicPr>
        <p:blipFill rotWithShape="1">
          <a:blip r:embed="rId2"/>
          <a:srcRect r="1" b="8030"/>
          <a:stretch/>
        </p:blipFill>
        <p:spPr>
          <a:xfrm>
            <a:off x="20" y="10"/>
            <a:ext cx="4977364" cy="6857990"/>
          </a:xfrm>
          <a:prstGeom prst="rect">
            <a:avLst/>
          </a:prstGeom>
        </p:spPr>
      </p:pic>
      <p:pic>
        <p:nvPicPr>
          <p:cNvPr id="6" name="Picture 5">
            <a:extLst>
              <a:ext uri="{FF2B5EF4-FFF2-40B4-BE49-F238E27FC236}">
                <a16:creationId xmlns:a16="http://schemas.microsoft.com/office/drawing/2014/main" id="{2FF28416-7037-4931-ABF3-AC56C9CDC5A8}"/>
              </a:ext>
            </a:extLst>
          </p:cNvPr>
          <p:cNvPicPr>
            <a:picLocks noChangeAspect="1"/>
          </p:cNvPicPr>
          <p:nvPr/>
        </p:nvPicPr>
        <p:blipFill rotWithShape="1">
          <a:blip r:embed="rId3"/>
          <a:srcRect t="4210" b="32339"/>
          <a:stretch/>
        </p:blipFill>
        <p:spPr>
          <a:xfrm>
            <a:off x="4977384" y="10"/>
            <a:ext cx="7214616" cy="6857990"/>
          </a:xfrm>
          <a:prstGeom prst="rect">
            <a:avLst/>
          </a:prstGeom>
        </p:spPr>
      </p:pic>
      <p:sp>
        <p:nvSpPr>
          <p:cNvPr id="57" name="Rectangle 56">
            <a:extLst>
              <a:ext uri="{FF2B5EF4-FFF2-40B4-BE49-F238E27FC236}">
                <a16:creationId xmlns:a16="http://schemas.microsoft.com/office/drawing/2014/main" id="{BE64232A-D912-4882-BF58-104918115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218905"/>
            <a:ext cx="5625863" cy="2089317"/>
          </a:xfrm>
          <a:prstGeom prst="rect">
            <a:avLst/>
          </a:prstGeom>
          <a:solidFill>
            <a:schemeClr val="bg1">
              <a:alpha val="95000"/>
            </a:schemeClr>
          </a:solidFill>
          <a:ln w="12700">
            <a:solidFill>
              <a:srgbClr val="EFEFE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ectangle: Rounded Corners 58">
            <a:extLst>
              <a:ext uri="{FF2B5EF4-FFF2-40B4-BE49-F238E27FC236}">
                <a16:creationId xmlns:a16="http://schemas.microsoft.com/office/drawing/2014/main" id="{E8E4E9D8-6D9C-4646-83A2-11844D84E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5574" y="3876005"/>
            <a:ext cx="4848225"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4">
            <a:extLst>
              <a:ext uri="{FF2B5EF4-FFF2-40B4-BE49-F238E27FC236}">
                <a16:creationId xmlns:a16="http://schemas.microsoft.com/office/drawing/2014/main" id="{9534B68C-4DEE-4D99-B4EA-C1A94A257FE5}"/>
              </a:ext>
            </a:extLst>
          </p:cNvPr>
          <p:cNvSpPr txBox="1"/>
          <p:nvPr/>
        </p:nvSpPr>
        <p:spPr>
          <a:xfrm>
            <a:off x="6772758" y="3949157"/>
            <a:ext cx="4324351" cy="539496"/>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2700" kern="1200">
                <a:solidFill>
                  <a:schemeClr val="bg1"/>
                </a:solidFill>
                <a:latin typeface="+mj-lt"/>
                <a:ea typeface="+mj-ea"/>
                <a:cs typeface="+mj-cs"/>
              </a:rPr>
              <a:t>Fall 18</a:t>
            </a:r>
          </a:p>
        </p:txBody>
      </p:sp>
      <p:sp>
        <p:nvSpPr>
          <p:cNvPr id="3" name="Content Placeholder 2">
            <a:extLst>
              <a:ext uri="{FF2B5EF4-FFF2-40B4-BE49-F238E27FC236}">
                <a16:creationId xmlns:a16="http://schemas.microsoft.com/office/drawing/2014/main" id="{A67C8522-CB56-41D0-B261-7C41D2FEEA09}"/>
              </a:ext>
            </a:extLst>
          </p:cNvPr>
          <p:cNvSpPr>
            <a:spLocks noGrp="1"/>
          </p:cNvSpPr>
          <p:nvPr>
            <p:ph idx="1"/>
          </p:nvPr>
        </p:nvSpPr>
        <p:spPr>
          <a:xfrm>
            <a:off x="6404694" y="4338574"/>
            <a:ext cx="2171066" cy="1482250"/>
          </a:xfrm>
        </p:spPr>
        <p:txBody>
          <a:bodyPr vert="horz" lIns="91440" tIns="45720" rIns="91440" bIns="45720" rtlCol="0" anchor="ctr">
            <a:normAutofit/>
          </a:bodyPr>
          <a:lstStyle/>
          <a:p>
            <a:pPr marL="0" indent="0">
              <a:buNone/>
            </a:pPr>
            <a:r>
              <a:rPr lang="en-US" sz="1200" dirty="0"/>
              <a:t>McQueen was a British fashion designer and couturier. He worked as chief designer at Givenchy from 1996 to 2001.</a:t>
            </a:r>
          </a:p>
        </p:txBody>
      </p:sp>
      <p:sp>
        <p:nvSpPr>
          <p:cNvPr id="8" name="TextBox 7">
            <a:extLst>
              <a:ext uri="{FF2B5EF4-FFF2-40B4-BE49-F238E27FC236}">
                <a16:creationId xmlns:a16="http://schemas.microsoft.com/office/drawing/2014/main" id="{887ABAF0-9A8D-4A37-80A3-807DCFA309CB}"/>
              </a:ext>
            </a:extLst>
          </p:cNvPr>
          <p:cNvSpPr txBox="1"/>
          <p:nvPr/>
        </p:nvSpPr>
        <p:spPr>
          <a:xfrm>
            <a:off x="6408606" y="5449382"/>
            <a:ext cx="2370782" cy="646331"/>
          </a:xfrm>
          <a:prstGeom prst="rect">
            <a:avLst/>
          </a:prstGeom>
          <a:noFill/>
        </p:spPr>
        <p:txBody>
          <a:bodyPr wrap="square" rtlCol="0">
            <a:spAutoFit/>
          </a:bodyPr>
          <a:lstStyle/>
          <a:p>
            <a:pPr>
              <a:spcAft>
                <a:spcPts val="600"/>
              </a:spcAft>
            </a:pPr>
            <a:r>
              <a:rPr lang="en-US" sz="1200" dirty="0"/>
              <a:t>McQueen's work has always challenged the media, and this is what I love. </a:t>
            </a:r>
          </a:p>
        </p:txBody>
      </p:sp>
      <p:sp>
        <p:nvSpPr>
          <p:cNvPr id="9" name="TextBox 8">
            <a:extLst>
              <a:ext uri="{FF2B5EF4-FFF2-40B4-BE49-F238E27FC236}">
                <a16:creationId xmlns:a16="http://schemas.microsoft.com/office/drawing/2014/main" id="{20FBEE83-1A90-46F4-80EA-7D650F9AA873}"/>
              </a:ext>
            </a:extLst>
          </p:cNvPr>
          <p:cNvSpPr txBox="1"/>
          <p:nvPr/>
        </p:nvSpPr>
        <p:spPr>
          <a:xfrm>
            <a:off x="9367892" y="4634957"/>
            <a:ext cx="2255611" cy="830997"/>
          </a:xfrm>
          <a:prstGeom prst="rect">
            <a:avLst/>
          </a:prstGeom>
          <a:noFill/>
        </p:spPr>
        <p:txBody>
          <a:bodyPr wrap="square" rtlCol="0">
            <a:spAutoFit/>
          </a:bodyPr>
          <a:lstStyle/>
          <a:p>
            <a:pPr>
              <a:spcAft>
                <a:spcPts val="600"/>
              </a:spcAft>
            </a:pPr>
            <a:r>
              <a:rPr lang="en-US" sz="1200" dirty="0"/>
              <a:t>The fact he can address a controversial topic through fashion and create colourful, wild pieces is what I aspire to be. </a:t>
            </a:r>
          </a:p>
        </p:txBody>
      </p:sp>
    </p:spTree>
    <p:extLst>
      <p:ext uri="{BB962C8B-B14F-4D97-AF65-F5344CB8AC3E}">
        <p14:creationId xmlns:p14="http://schemas.microsoft.com/office/powerpoint/2010/main" val="635099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person posing for the camera&#10;&#10;Description automatically generated">
            <a:extLst>
              <a:ext uri="{FF2B5EF4-FFF2-40B4-BE49-F238E27FC236}">
                <a16:creationId xmlns:a16="http://schemas.microsoft.com/office/drawing/2014/main" id="{17388BD7-1B5F-42B2-9F8C-108AD28B7E37}"/>
              </a:ext>
            </a:extLst>
          </p:cNvPr>
          <p:cNvPicPr>
            <a:picLocks noChangeAspect="1"/>
          </p:cNvPicPr>
          <p:nvPr/>
        </p:nvPicPr>
        <p:blipFill rotWithShape="1">
          <a:blip r:embed="rId2">
            <a:alphaModFix/>
          </a:blip>
          <a:srcRect t="12766" b="28944"/>
          <a:stretch/>
        </p:blipFill>
        <p:spPr>
          <a:xfrm>
            <a:off x="20" y="1"/>
            <a:ext cx="12191980" cy="6857999"/>
          </a:xfrm>
          <a:prstGeom prst="rect">
            <a:avLst/>
          </a:prstGeom>
        </p:spPr>
      </p:pic>
      <p:sp>
        <p:nvSpPr>
          <p:cNvPr id="19" name="Rectangle 14">
            <a:extLst>
              <a:ext uri="{FF2B5EF4-FFF2-40B4-BE49-F238E27FC236}">
                <a16:creationId xmlns:a16="http://schemas.microsoft.com/office/drawing/2014/main" id="{D38A241E-0395-41E5-8607-BAA2799A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4892040"/>
            <a:ext cx="12191999" cy="1965960"/>
          </a:xfrm>
          <a:prstGeom prst="rect">
            <a:avLst/>
          </a:prstGeom>
          <a:solidFill>
            <a:schemeClr val="bg1">
              <a:alpha val="72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460F3D-4377-4CD5-A7F4-8EA048D60F73}"/>
              </a:ext>
            </a:extLst>
          </p:cNvPr>
          <p:cNvSpPr>
            <a:spLocks noGrp="1"/>
          </p:cNvSpPr>
          <p:nvPr>
            <p:ph type="title"/>
          </p:nvPr>
        </p:nvSpPr>
        <p:spPr>
          <a:xfrm>
            <a:off x="4380588" y="5093208"/>
            <a:ext cx="6973204" cy="1261872"/>
          </a:xfrm>
        </p:spPr>
        <p:txBody>
          <a:bodyPr vert="horz" lIns="91440" tIns="45720" rIns="91440" bIns="45720" rtlCol="0" anchor="ctr">
            <a:normAutofit/>
          </a:bodyPr>
          <a:lstStyle/>
          <a:p>
            <a:r>
              <a:rPr lang="en-US" sz="4800">
                <a:solidFill>
                  <a:schemeClr val="tx1">
                    <a:lumMod val="85000"/>
                    <a:lumOff val="15000"/>
                  </a:schemeClr>
                </a:solidFill>
              </a:rPr>
              <a:t>Versace</a:t>
            </a:r>
          </a:p>
        </p:txBody>
      </p:sp>
      <p:cxnSp>
        <p:nvCxnSpPr>
          <p:cNvPr id="20" name="Straight Connector 16">
            <a:extLst>
              <a:ext uri="{FF2B5EF4-FFF2-40B4-BE49-F238E27FC236}">
                <a16:creationId xmlns:a16="http://schemas.microsoft.com/office/drawing/2014/main" id="{CE352288-84AD-4CA8-BCD5-76C29D34E1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64106"/>
            <a:ext cx="0" cy="9144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23024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ABFE404-8D65-4573-A3EF-6DF477936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pic>
        <p:nvPicPr>
          <p:cNvPr id="6" name="Picture 5">
            <a:extLst>
              <a:ext uri="{FF2B5EF4-FFF2-40B4-BE49-F238E27FC236}">
                <a16:creationId xmlns:a16="http://schemas.microsoft.com/office/drawing/2014/main" id="{715F7EA3-3287-48F5-AEA2-AFFB78B5BC7A}"/>
              </a:ext>
            </a:extLst>
          </p:cNvPr>
          <p:cNvPicPr>
            <a:picLocks noChangeAspect="1"/>
          </p:cNvPicPr>
          <p:nvPr/>
        </p:nvPicPr>
        <p:blipFill rotWithShape="1">
          <a:blip r:embed="rId2"/>
          <a:srcRect t="9832" r="-4" b="17402"/>
          <a:stretch/>
        </p:blipFill>
        <p:spPr>
          <a:xfrm>
            <a:off x="673749" y="370320"/>
            <a:ext cx="3716238" cy="4051011"/>
          </a:xfrm>
          <a:prstGeom prst="rect">
            <a:avLst/>
          </a:prstGeom>
        </p:spPr>
      </p:pic>
      <p:pic>
        <p:nvPicPr>
          <p:cNvPr id="5" name="Picture 4">
            <a:extLst>
              <a:ext uri="{FF2B5EF4-FFF2-40B4-BE49-F238E27FC236}">
                <a16:creationId xmlns:a16="http://schemas.microsoft.com/office/drawing/2014/main" id="{DEA002C0-E8E2-495B-8C16-878C7BE4EEF0}"/>
              </a:ext>
            </a:extLst>
          </p:cNvPr>
          <p:cNvPicPr>
            <a:picLocks noChangeAspect="1"/>
          </p:cNvPicPr>
          <p:nvPr/>
        </p:nvPicPr>
        <p:blipFill rotWithShape="1">
          <a:blip r:embed="rId3"/>
          <a:srcRect r="2" b="10487"/>
          <a:stretch/>
        </p:blipFill>
        <p:spPr>
          <a:xfrm>
            <a:off x="4719344" y="370320"/>
            <a:ext cx="6798905" cy="4051011"/>
          </a:xfrm>
          <a:prstGeom prst="rect">
            <a:avLst/>
          </a:prstGeom>
        </p:spPr>
      </p:pic>
      <p:cxnSp>
        <p:nvCxnSpPr>
          <p:cNvPr id="13" name="Straight Connector 12">
            <a:extLst>
              <a:ext uri="{FF2B5EF4-FFF2-40B4-BE49-F238E27FC236}">
                <a16:creationId xmlns:a16="http://schemas.microsoft.com/office/drawing/2014/main" id="{AF5191F1-A1C8-4AEE-8007-DF304E42B1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7363" y="4750763"/>
            <a:ext cx="0" cy="13716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E6818D7-DF65-47C6-82D5-B74FF788CE82}"/>
              </a:ext>
            </a:extLst>
          </p:cNvPr>
          <p:cNvSpPr txBox="1"/>
          <p:nvPr/>
        </p:nvSpPr>
        <p:spPr>
          <a:xfrm>
            <a:off x="4793019" y="4610244"/>
            <a:ext cx="2583140" cy="1512119"/>
          </a:xfrm>
          <a:prstGeom prst="rect">
            <a:avLst/>
          </a:prstGeom>
        </p:spPr>
        <p:txBody>
          <a:bodyPr vert="horz" lIns="91440" tIns="45720" rIns="91440" bIns="45720" rtlCol="0" anchor="ctr">
            <a:normAutofit/>
          </a:bodyPr>
          <a:lstStyle/>
          <a:p>
            <a:pPr defTabSz="914400">
              <a:lnSpc>
                <a:spcPct val="90000"/>
              </a:lnSpc>
              <a:spcAft>
                <a:spcPts val="600"/>
              </a:spcAft>
            </a:pPr>
            <a:r>
              <a:rPr lang="en-US" sz="1200" dirty="0"/>
              <a:t>Giovanni Maria Versace was an Italian fashion designer and founder of Versace.</a:t>
            </a:r>
          </a:p>
          <a:p>
            <a:pPr defTabSz="914400">
              <a:lnSpc>
                <a:spcPct val="90000"/>
              </a:lnSpc>
              <a:spcAft>
                <a:spcPts val="600"/>
              </a:spcAft>
            </a:pPr>
            <a:r>
              <a:rPr lang="en-US" sz="1200" dirty="0"/>
              <a:t>Donatella Francesca Versace who is Giovanni’s sister is an Italian fashion designer and businesswoman. She is the current chief creative officer of Versace.</a:t>
            </a:r>
          </a:p>
        </p:txBody>
      </p:sp>
      <p:sp>
        <p:nvSpPr>
          <p:cNvPr id="7" name="TextBox 6">
            <a:extLst>
              <a:ext uri="{FF2B5EF4-FFF2-40B4-BE49-F238E27FC236}">
                <a16:creationId xmlns:a16="http://schemas.microsoft.com/office/drawing/2014/main" id="{8C103A60-5839-4669-9C86-90393CF373AE}"/>
              </a:ext>
            </a:extLst>
          </p:cNvPr>
          <p:cNvSpPr txBox="1"/>
          <p:nvPr/>
        </p:nvSpPr>
        <p:spPr>
          <a:xfrm>
            <a:off x="3135342" y="5177999"/>
            <a:ext cx="1166366" cy="461665"/>
          </a:xfrm>
          <a:prstGeom prst="rect">
            <a:avLst/>
          </a:prstGeom>
          <a:noFill/>
        </p:spPr>
        <p:txBody>
          <a:bodyPr wrap="square" rtlCol="0">
            <a:spAutoFit/>
          </a:bodyPr>
          <a:lstStyle/>
          <a:p>
            <a:r>
              <a:rPr lang="en-GB" sz="2400" dirty="0"/>
              <a:t>SS20</a:t>
            </a:r>
          </a:p>
        </p:txBody>
      </p:sp>
      <p:sp>
        <p:nvSpPr>
          <p:cNvPr id="8" name="TextBox 7">
            <a:extLst>
              <a:ext uri="{FF2B5EF4-FFF2-40B4-BE49-F238E27FC236}">
                <a16:creationId xmlns:a16="http://schemas.microsoft.com/office/drawing/2014/main" id="{DF8CCCF6-51B3-4EE1-938E-CFA7998660B0}"/>
              </a:ext>
            </a:extLst>
          </p:cNvPr>
          <p:cNvSpPr txBox="1"/>
          <p:nvPr/>
        </p:nvSpPr>
        <p:spPr>
          <a:xfrm>
            <a:off x="8033822" y="4610244"/>
            <a:ext cx="2854004" cy="1015663"/>
          </a:xfrm>
          <a:prstGeom prst="rect">
            <a:avLst/>
          </a:prstGeom>
          <a:noFill/>
        </p:spPr>
        <p:txBody>
          <a:bodyPr wrap="square" rtlCol="0">
            <a:spAutoFit/>
          </a:bodyPr>
          <a:lstStyle/>
          <a:p>
            <a:r>
              <a:rPr lang="en-GB" sz="1200" dirty="0"/>
              <a:t>I have always been inspired by Versace throughout my university experience because of not only the bold colours but the elements of heritage and traditional prints that cover the garments.</a:t>
            </a:r>
          </a:p>
        </p:txBody>
      </p:sp>
    </p:spTree>
    <p:extLst>
      <p:ext uri="{BB962C8B-B14F-4D97-AF65-F5344CB8AC3E}">
        <p14:creationId xmlns:p14="http://schemas.microsoft.com/office/powerpoint/2010/main" val="256073251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44546A"/>
      </a:dk2>
      <a:lt2>
        <a:srgbClr val="E7E6E6"/>
      </a:lt2>
      <a:accent1>
        <a:srgbClr val="FDB5CD"/>
      </a:accent1>
      <a:accent2>
        <a:srgbClr val="18D6A0"/>
      </a:accent2>
      <a:accent3>
        <a:srgbClr val="FDCBDA"/>
      </a:accent3>
      <a:accent4>
        <a:srgbClr val="FFF2CC"/>
      </a:accent4>
      <a:accent5>
        <a:srgbClr val="C5E0B3"/>
      </a:accent5>
      <a:accent6>
        <a:srgbClr val="70AD47"/>
      </a:accent6>
      <a:hlink>
        <a:srgbClr val="0563C1"/>
      </a:hlink>
      <a:folHlink>
        <a:srgbClr val="02316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358</Words>
  <Application>Microsoft Office PowerPoint</Application>
  <PresentationFormat>Widescreen</PresentationFormat>
  <Paragraphs>25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Tw Cen MT</vt:lpstr>
      <vt:lpstr>Office Theme</vt:lpstr>
      <vt:lpstr>5 brands/people I’m inspired by</vt:lpstr>
      <vt:lpstr>Vivienne Westwood</vt:lpstr>
      <vt:lpstr>PowerPoint Presentation</vt:lpstr>
      <vt:lpstr>Viktor and Rolf</vt:lpstr>
      <vt:lpstr>PowerPoint Presentation</vt:lpstr>
      <vt:lpstr>Dolce &amp; Gabbana</vt:lpstr>
      <vt:lpstr>SS19</vt:lpstr>
      <vt:lpstr>Alexander McQueen</vt:lpstr>
      <vt:lpstr>PowerPoint Presentation</vt:lpstr>
      <vt:lpstr>Versace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brands/people I’m inspired by</dc:title>
  <dc:creator>Sophie Williams (1701487)</dc:creator>
  <cp:lastModifiedBy>Sophie Williams (1701487)</cp:lastModifiedBy>
  <cp:revision>4</cp:revision>
  <dcterms:created xsi:type="dcterms:W3CDTF">2020-05-08T16:24:42Z</dcterms:created>
  <dcterms:modified xsi:type="dcterms:W3CDTF">2020-05-14T22:12:08Z</dcterms:modified>
</cp:coreProperties>
</file>