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960" r:id="rId1"/>
  </p:sldMasterIdLst>
  <p:sldIdLst>
    <p:sldId id="273" r:id="rId2"/>
    <p:sldId id="256" r:id="rId3"/>
    <p:sldId id="257" r:id="rId4"/>
    <p:sldId id="258" r:id="rId5"/>
    <p:sldId id="259" r:id="rId6"/>
    <p:sldId id="261" r:id="rId7"/>
    <p:sldId id="260" r:id="rId8"/>
    <p:sldId id="262" r:id="rId9"/>
    <p:sldId id="277" r:id="rId10"/>
    <p:sldId id="263" r:id="rId11"/>
    <p:sldId id="278" r:id="rId12"/>
    <p:sldId id="271" r:id="rId13"/>
    <p:sldId id="264" r:id="rId14"/>
    <p:sldId id="272" r:id="rId15"/>
    <p:sldId id="265" r:id="rId16"/>
    <p:sldId id="266" r:id="rId17"/>
    <p:sldId id="267" r:id="rId18"/>
    <p:sldId id="268" r:id="rId19"/>
    <p:sldId id="269" r:id="rId20"/>
    <p:sldId id="270" r:id="rId21"/>
    <p:sldId id="274" r:id="rId22"/>
    <p:sldId id="275" r:id="rId23"/>
    <p:sldId id="27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86" autoAdjust="0"/>
    <p:restoredTop sz="94660"/>
  </p:normalViewPr>
  <p:slideViewPr>
    <p:cSldViewPr snapToGrid="0" showGuides="1">
      <p:cViewPr varScale="1">
        <p:scale>
          <a:sx n="66" d="100"/>
          <a:sy n="66" d="100"/>
        </p:scale>
        <p:origin x="544" y="4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4AF131-15FA-4945-8270-529932755D9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8FB476D-B842-4AE5-BBD3-66C0BA7BC18C}">
      <dgm:prSet/>
      <dgm:spPr/>
      <dgm:t>
        <a:bodyPr/>
        <a:lstStyle/>
        <a:p>
          <a:pPr algn="just"/>
          <a:r>
            <a:rPr lang="en-GB" dirty="0"/>
            <a:t>Recognised as one of the leading global causes of morbidity and mortality. Over 3.5 million people are estimated to be living with COPD worldwide (WHO, 2024).</a:t>
          </a:r>
          <a:endParaRPr lang="en-US" dirty="0"/>
        </a:p>
      </dgm:t>
    </dgm:pt>
    <dgm:pt modelId="{56180D50-B228-41B3-9805-1180A88729D7}" type="parTrans" cxnId="{6DF562A0-2B3C-473D-BEEC-10C5D09C2A9D}">
      <dgm:prSet/>
      <dgm:spPr/>
      <dgm:t>
        <a:bodyPr/>
        <a:lstStyle/>
        <a:p>
          <a:pPr algn="just"/>
          <a:endParaRPr lang="en-US"/>
        </a:p>
      </dgm:t>
    </dgm:pt>
    <dgm:pt modelId="{760DFA94-30BA-45F8-A7C0-827DE2BE8A1D}" type="sibTrans" cxnId="{6DF562A0-2B3C-473D-BEEC-10C5D09C2A9D}">
      <dgm:prSet/>
      <dgm:spPr/>
      <dgm:t>
        <a:bodyPr/>
        <a:lstStyle/>
        <a:p>
          <a:pPr algn="just"/>
          <a:endParaRPr lang="en-US"/>
        </a:p>
      </dgm:t>
    </dgm:pt>
    <dgm:pt modelId="{2CDBCD2F-0434-4BB9-88DE-9EBBAFEC5911}">
      <dgm:prSet/>
      <dgm:spPr/>
      <dgm:t>
        <a:bodyPr/>
        <a:lstStyle/>
        <a:p>
          <a:pPr algn="just"/>
          <a:r>
            <a:rPr lang="en-GB"/>
            <a:t>Higher burden in low- and middle-income countries due to pollution and tobacco use (WHO, 2024).</a:t>
          </a:r>
          <a:endParaRPr lang="en-US"/>
        </a:p>
      </dgm:t>
    </dgm:pt>
    <dgm:pt modelId="{EE73B48C-F8B4-4005-BB6A-53EA13BCDA6E}" type="parTrans" cxnId="{FBB09E6A-E2AD-43DC-9BC5-4769621B1571}">
      <dgm:prSet/>
      <dgm:spPr/>
      <dgm:t>
        <a:bodyPr/>
        <a:lstStyle/>
        <a:p>
          <a:pPr algn="just"/>
          <a:endParaRPr lang="en-US"/>
        </a:p>
      </dgm:t>
    </dgm:pt>
    <dgm:pt modelId="{FA0C5F7A-7668-42DB-AF16-70E8E9DE5847}" type="sibTrans" cxnId="{FBB09E6A-E2AD-43DC-9BC5-4769621B1571}">
      <dgm:prSet/>
      <dgm:spPr/>
      <dgm:t>
        <a:bodyPr/>
        <a:lstStyle/>
        <a:p>
          <a:pPr algn="just"/>
          <a:endParaRPr lang="en-US"/>
        </a:p>
      </dgm:t>
    </dgm:pt>
    <dgm:pt modelId="{9AF153B2-E531-469A-8E67-193693FB37EB}">
      <dgm:prSet/>
      <dgm:spPr/>
      <dgm:t>
        <a:bodyPr/>
        <a:lstStyle/>
        <a:p>
          <a:pPr algn="just"/>
          <a:r>
            <a:rPr lang="en-GB"/>
            <a:t>Expected to rise further and remain among the top three causes of death globally (WHO, 2024).</a:t>
          </a:r>
          <a:endParaRPr lang="en-US"/>
        </a:p>
      </dgm:t>
    </dgm:pt>
    <dgm:pt modelId="{B17EE258-8854-406E-A292-B611FC1CD8BD}" type="parTrans" cxnId="{24A78879-6994-430C-8DA5-B31E3EF5D837}">
      <dgm:prSet/>
      <dgm:spPr/>
      <dgm:t>
        <a:bodyPr/>
        <a:lstStyle/>
        <a:p>
          <a:pPr algn="just"/>
          <a:endParaRPr lang="en-US"/>
        </a:p>
      </dgm:t>
    </dgm:pt>
    <dgm:pt modelId="{D2D618E8-F4F0-4283-AB67-410AB4901639}" type="sibTrans" cxnId="{24A78879-6994-430C-8DA5-B31E3EF5D837}">
      <dgm:prSet/>
      <dgm:spPr/>
      <dgm:t>
        <a:bodyPr/>
        <a:lstStyle/>
        <a:p>
          <a:pPr algn="just"/>
          <a:endParaRPr lang="en-US"/>
        </a:p>
      </dgm:t>
    </dgm:pt>
    <dgm:pt modelId="{A637611D-7646-456E-AD66-D5B8776BDDD0}" type="pres">
      <dgm:prSet presAssocID="{D94AF131-15FA-4945-8270-529932755D90}" presName="vert0" presStyleCnt="0">
        <dgm:presLayoutVars>
          <dgm:dir/>
          <dgm:animOne val="branch"/>
          <dgm:animLvl val="lvl"/>
        </dgm:presLayoutVars>
      </dgm:prSet>
      <dgm:spPr/>
    </dgm:pt>
    <dgm:pt modelId="{23FFCE79-107F-402A-9D8B-D890156BA1B0}" type="pres">
      <dgm:prSet presAssocID="{68FB476D-B842-4AE5-BBD3-66C0BA7BC18C}" presName="thickLine" presStyleLbl="alignNode1" presStyleIdx="0" presStyleCnt="3"/>
      <dgm:spPr/>
    </dgm:pt>
    <dgm:pt modelId="{C1C07422-7F81-4FC3-8B91-B7B1D1C95235}" type="pres">
      <dgm:prSet presAssocID="{68FB476D-B842-4AE5-BBD3-66C0BA7BC18C}" presName="horz1" presStyleCnt="0"/>
      <dgm:spPr/>
    </dgm:pt>
    <dgm:pt modelId="{72FD9FEE-CB23-4070-B2BB-0F7DBFA5933E}" type="pres">
      <dgm:prSet presAssocID="{68FB476D-B842-4AE5-BBD3-66C0BA7BC18C}" presName="tx1" presStyleLbl="revTx" presStyleIdx="0" presStyleCnt="3"/>
      <dgm:spPr/>
    </dgm:pt>
    <dgm:pt modelId="{D6B05011-0D57-4EF5-8B97-E7BD0583571E}" type="pres">
      <dgm:prSet presAssocID="{68FB476D-B842-4AE5-BBD3-66C0BA7BC18C}" presName="vert1" presStyleCnt="0"/>
      <dgm:spPr/>
    </dgm:pt>
    <dgm:pt modelId="{1432F6AD-E51B-4DAC-8E26-49A1A148F2FB}" type="pres">
      <dgm:prSet presAssocID="{2CDBCD2F-0434-4BB9-88DE-9EBBAFEC5911}" presName="thickLine" presStyleLbl="alignNode1" presStyleIdx="1" presStyleCnt="3"/>
      <dgm:spPr/>
    </dgm:pt>
    <dgm:pt modelId="{B9DCC203-588F-4CF8-A498-69C01A2DEE40}" type="pres">
      <dgm:prSet presAssocID="{2CDBCD2F-0434-4BB9-88DE-9EBBAFEC5911}" presName="horz1" presStyleCnt="0"/>
      <dgm:spPr/>
    </dgm:pt>
    <dgm:pt modelId="{789755DB-10E5-48A8-AE52-CA170FEFF1CF}" type="pres">
      <dgm:prSet presAssocID="{2CDBCD2F-0434-4BB9-88DE-9EBBAFEC5911}" presName="tx1" presStyleLbl="revTx" presStyleIdx="1" presStyleCnt="3"/>
      <dgm:spPr/>
    </dgm:pt>
    <dgm:pt modelId="{CE7268B7-3C2F-4E72-812C-07980284887D}" type="pres">
      <dgm:prSet presAssocID="{2CDBCD2F-0434-4BB9-88DE-9EBBAFEC5911}" presName="vert1" presStyleCnt="0"/>
      <dgm:spPr/>
    </dgm:pt>
    <dgm:pt modelId="{A97F4A29-38F9-4E6A-B06C-1EEECFAFE3F6}" type="pres">
      <dgm:prSet presAssocID="{9AF153B2-E531-469A-8E67-193693FB37EB}" presName="thickLine" presStyleLbl="alignNode1" presStyleIdx="2" presStyleCnt="3"/>
      <dgm:spPr/>
    </dgm:pt>
    <dgm:pt modelId="{140D7A6C-CF80-4A9F-B35D-AF3DDA08847C}" type="pres">
      <dgm:prSet presAssocID="{9AF153B2-E531-469A-8E67-193693FB37EB}" presName="horz1" presStyleCnt="0"/>
      <dgm:spPr/>
    </dgm:pt>
    <dgm:pt modelId="{7FC42F64-8D9B-4826-9868-F3AA36F7481D}" type="pres">
      <dgm:prSet presAssocID="{9AF153B2-E531-469A-8E67-193693FB37EB}" presName="tx1" presStyleLbl="revTx" presStyleIdx="2" presStyleCnt="3"/>
      <dgm:spPr/>
    </dgm:pt>
    <dgm:pt modelId="{B8414434-A7C9-4A8F-B60E-2876F9D8D27F}" type="pres">
      <dgm:prSet presAssocID="{9AF153B2-E531-469A-8E67-193693FB37EB}" presName="vert1" presStyleCnt="0"/>
      <dgm:spPr/>
    </dgm:pt>
  </dgm:ptLst>
  <dgm:cxnLst>
    <dgm:cxn modelId="{FBB09E6A-E2AD-43DC-9BC5-4769621B1571}" srcId="{D94AF131-15FA-4945-8270-529932755D90}" destId="{2CDBCD2F-0434-4BB9-88DE-9EBBAFEC5911}" srcOrd="1" destOrd="0" parTransId="{EE73B48C-F8B4-4005-BB6A-53EA13BCDA6E}" sibTransId="{FA0C5F7A-7668-42DB-AF16-70E8E9DE5847}"/>
    <dgm:cxn modelId="{99B98B4E-8225-4BE8-9E14-CB39DDCE0E56}" type="presOf" srcId="{9AF153B2-E531-469A-8E67-193693FB37EB}" destId="{7FC42F64-8D9B-4826-9868-F3AA36F7481D}" srcOrd="0" destOrd="0" presId="urn:microsoft.com/office/officeart/2008/layout/LinedList"/>
    <dgm:cxn modelId="{24A78879-6994-430C-8DA5-B31E3EF5D837}" srcId="{D94AF131-15FA-4945-8270-529932755D90}" destId="{9AF153B2-E531-469A-8E67-193693FB37EB}" srcOrd="2" destOrd="0" parTransId="{B17EE258-8854-406E-A292-B611FC1CD8BD}" sibTransId="{D2D618E8-F4F0-4283-AB67-410AB4901639}"/>
    <dgm:cxn modelId="{A431AD7A-FECA-4869-AB3F-B00B5D0B47F0}" type="presOf" srcId="{68FB476D-B842-4AE5-BBD3-66C0BA7BC18C}" destId="{72FD9FEE-CB23-4070-B2BB-0F7DBFA5933E}" srcOrd="0" destOrd="0" presId="urn:microsoft.com/office/officeart/2008/layout/LinedList"/>
    <dgm:cxn modelId="{6DF562A0-2B3C-473D-BEEC-10C5D09C2A9D}" srcId="{D94AF131-15FA-4945-8270-529932755D90}" destId="{68FB476D-B842-4AE5-BBD3-66C0BA7BC18C}" srcOrd="0" destOrd="0" parTransId="{56180D50-B228-41B3-9805-1180A88729D7}" sibTransId="{760DFA94-30BA-45F8-A7C0-827DE2BE8A1D}"/>
    <dgm:cxn modelId="{73F75CE2-CBAB-4515-B681-D04F21272F0A}" type="presOf" srcId="{D94AF131-15FA-4945-8270-529932755D90}" destId="{A637611D-7646-456E-AD66-D5B8776BDDD0}" srcOrd="0" destOrd="0" presId="urn:microsoft.com/office/officeart/2008/layout/LinedList"/>
    <dgm:cxn modelId="{504D23F4-A981-4661-AB73-33AC6C023EDD}" type="presOf" srcId="{2CDBCD2F-0434-4BB9-88DE-9EBBAFEC5911}" destId="{789755DB-10E5-48A8-AE52-CA170FEFF1CF}" srcOrd="0" destOrd="0" presId="urn:microsoft.com/office/officeart/2008/layout/LinedList"/>
    <dgm:cxn modelId="{05AA4AC0-2644-4A07-9509-5F21222A5D2B}" type="presParOf" srcId="{A637611D-7646-456E-AD66-D5B8776BDDD0}" destId="{23FFCE79-107F-402A-9D8B-D890156BA1B0}" srcOrd="0" destOrd="0" presId="urn:microsoft.com/office/officeart/2008/layout/LinedList"/>
    <dgm:cxn modelId="{44EC501D-C0F5-4144-B2A2-29147B7397AC}" type="presParOf" srcId="{A637611D-7646-456E-AD66-D5B8776BDDD0}" destId="{C1C07422-7F81-4FC3-8B91-B7B1D1C95235}" srcOrd="1" destOrd="0" presId="urn:microsoft.com/office/officeart/2008/layout/LinedList"/>
    <dgm:cxn modelId="{3C225D66-143B-400C-B03C-1C6D70C2AFD6}" type="presParOf" srcId="{C1C07422-7F81-4FC3-8B91-B7B1D1C95235}" destId="{72FD9FEE-CB23-4070-B2BB-0F7DBFA5933E}" srcOrd="0" destOrd="0" presId="urn:microsoft.com/office/officeart/2008/layout/LinedList"/>
    <dgm:cxn modelId="{4AE67EDB-1770-4ED6-8D7A-BAA70F1F19F2}" type="presParOf" srcId="{C1C07422-7F81-4FC3-8B91-B7B1D1C95235}" destId="{D6B05011-0D57-4EF5-8B97-E7BD0583571E}" srcOrd="1" destOrd="0" presId="urn:microsoft.com/office/officeart/2008/layout/LinedList"/>
    <dgm:cxn modelId="{B6825FFA-2247-422B-A8E9-FA8E3A66D442}" type="presParOf" srcId="{A637611D-7646-456E-AD66-D5B8776BDDD0}" destId="{1432F6AD-E51B-4DAC-8E26-49A1A148F2FB}" srcOrd="2" destOrd="0" presId="urn:microsoft.com/office/officeart/2008/layout/LinedList"/>
    <dgm:cxn modelId="{00EF9A0B-2840-42E0-8835-6ACD75CDD2C0}" type="presParOf" srcId="{A637611D-7646-456E-AD66-D5B8776BDDD0}" destId="{B9DCC203-588F-4CF8-A498-69C01A2DEE40}" srcOrd="3" destOrd="0" presId="urn:microsoft.com/office/officeart/2008/layout/LinedList"/>
    <dgm:cxn modelId="{B0D985B8-5BA2-4C8E-B1D8-C4242454A304}" type="presParOf" srcId="{B9DCC203-588F-4CF8-A498-69C01A2DEE40}" destId="{789755DB-10E5-48A8-AE52-CA170FEFF1CF}" srcOrd="0" destOrd="0" presId="urn:microsoft.com/office/officeart/2008/layout/LinedList"/>
    <dgm:cxn modelId="{3B5EFFC5-259C-47B8-A24F-E1D94BBC98DA}" type="presParOf" srcId="{B9DCC203-588F-4CF8-A498-69C01A2DEE40}" destId="{CE7268B7-3C2F-4E72-812C-07980284887D}" srcOrd="1" destOrd="0" presId="urn:microsoft.com/office/officeart/2008/layout/LinedList"/>
    <dgm:cxn modelId="{C8669ADE-CD96-4191-B654-85CB5EF8D595}" type="presParOf" srcId="{A637611D-7646-456E-AD66-D5B8776BDDD0}" destId="{A97F4A29-38F9-4E6A-B06C-1EEECFAFE3F6}" srcOrd="4" destOrd="0" presId="urn:microsoft.com/office/officeart/2008/layout/LinedList"/>
    <dgm:cxn modelId="{AFCE21D7-962E-41DD-96F5-6B26B07BA562}" type="presParOf" srcId="{A637611D-7646-456E-AD66-D5B8776BDDD0}" destId="{140D7A6C-CF80-4A9F-B35D-AF3DDA08847C}" srcOrd="5" destOrd="0" presId="urn:microsoft.com/office/officeart/2008/layout/LinedList"/>
    <dgm:cxn modelId="{827001A0-FCEF-4728-88A6-79F3172D88EB}" type="presParOf" srcId="{140D7A6C-CF80-4A9F-B35D-AF3DDA08847C}" destId="{7FC42F64-8D9B-4826-9868-F3AA36F7481D}" srcOrd="0" destOrd="0" presId="urn:microsoft.com/office/officeart/2008/layout/LinedList"/>
    <dgm:cxn modelId="{2B8F009D-BC34-41E1-8382-21C030E436C7}" type="presParOf" srcId="{140D7A6C-CF80-4A9F-B35D-AF3DDA08847C}" destId="{B8414434-A7C9-4A8F-B60E-2876F9D8D2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16E20A-2000-4A72-87BF-ED47A009371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ED12421-F4B2-4679-8897-300A5F6EEFDF}">
      <dgm:prSet custT="1"/>
      <dgm:spPr/>
      <dgm:t>
        <a:bodyPr/>
        <a:lstStyle/>
        <a:p>
          <a:pPr algn="just">
            <a:buNone/>
          </a:pPr>
          <a:r>
            <a:rPr lang="en-GB" sz="1800" dirty="0"/>
            <a:t>COPD places a major financial pressure on the NHS, costing over £1.9 billion per year due to hospital admissions, medications and long-term management (</a:t>
          </a:r>
          <a:r>
            <a:rPr lang="en-GB" sz="1800" dirty="0" err="1"/>
            <a:t>Tachkov</a:t>
          </a:r>
          <a:r>
            <a:rPr lang="en-GB" sz="1800" dirty="0"/>
            <a:t> et al, 2017).</a:t>
          </a:r>
          <a:endParaRPr lang="en-US" sz="1800" dirty="0"/>
        </a:p>
      </dgm:t>
    </dgm:pt>
    <dgm:pt modelId="{4E8E83FF-FE22-48D8-8FE8-FBBC8FCA5C0D}" type="parTrans" cxnId="{20C2AC06-0779-4A94-B750-90884DA47262}">
      <dgm:prSet/>
      <dgm:spPr/>
      <dgm:t>
        <a:bodyPr/>
        <a:lstStyle/>
        <a:p>
          <a:pPr algn="just"/>
          <a:endParaRPr lang="en-US" sz="1800"/>
        </a:p>
      </dgm:t>
    </dgm:pt>
    <dgm:pt modelId="{9E9D22DF-2A48-4070-B33F-897F19CA78F8}" type="sibTrans" cxnId="{20C2AC06-0779-4A94-B750-90884DA47262}">
      <dgm:prSet/>
      <dgm:spPr/>
      <dgm:t>
        <a:bodyPr/>
        <a:lstStyle/>
        <a:p>
          <a:pPr algn="just"/>
          <a:endParaRPr lang="en-US" sz="1800"/>
        </a:p>
      </dgm:t>
    </dgm:pt>
    <dgm:pt modelId="{2584F94C-484D-47D8-8E97-04D773BBB6A3}">
      <dgm:prSet custT="1"/>
      <dgm:spPr/>
      <dgm:t>
        <a:bodyPr/>
        <a:lstStyle/>
        <a:p>
          <a:pPr algn="just">
            <a:buNone/>
          </a:pPr>
          <a:r>
            <a:rPr lang="en-GB" sz="1800" dirty="0"/>
            <a:t>Reduced productivity, increased sick leave and early retirement result in significant economic loss and decreased workforce capacity (</a:t>
          </a:r>
          <a:r>
            <a:rPr lang="en-GB" sz="1800" dirty="0" err="1"/>
            <a:t>Tachkov</a:t>
          </a:r>
          <a:r>
            <a:rPr lang="en-GB" sz="1800" dirty="0"/>
            <a:t> et al, 2017).</a:t>
          </a:r>
          <a:endParaRPr lang="en-US" sz="1800" dirty="0"/>
        </a:p>
      </dgm:t>
    </dgm:pt>
    <dgm:pt modelId="{6A2CD585-B4B0-476E-9F10-84FB8F500BEE}" type="parTrans" cxnId="{EF1BD18D-EC28-48A6-98F8-0CBC4003CADF}">
      <dgm:prSet/>
      <dgm:spPr/>
      <dgm:t>
        <a:bodyPr/>
        <a:lstStyle/>
        <a:p>
          <a:pPr algn="just"/>
          <a:endParaRPr lang="en-US" sz="1800"/>
        </a:p>
      </dgm:t>
    </dgm:pt>
    <dgm:pt modelId="{576920F9-AB79-4089-8D0A-FDFC1C74F2BA}" type="sibTrans" cxnId="{EF1BD18D-EC28-48A6-98F8-0CBC4003CADF}">
      <dgm:prSet/>
      <dgm:spPr/>
      <dgm:t>
        <a:bodyPr/>
        <a:lstStyle/>
        <a:p>
          <a:pPr algn="just"/>
          <a:endParaRPr lang="en-US" sz="1800"/>
        </a:p>
      </dgm:t>
    </dgm:pt>
    <dgm:pt modelId="{C4320C19-4B70-406C-884D-102CC4960955}">
      <dgm:prSet custT="1"/>
      <dgm:spPr/>
      <dgm:t>
        <a:bodyPr/>
        <a:lstStyle/>
        <a:p>
          <a:pPr algn="just"/>
          <a:r>
            <a:rPr lang="en-GB" sz="1800" dirty="0"/>
            <a:t>Individuals may also experience financial strain due to reduced income and increased healthcare-related expenses (Iheanacho et al, 2020).</a:t>
          </a:r>
          <a:endParaRPr lang="en-US" sz="1800" dirty="0"/>
        </a:p>
      </dgm:t>
    </dgm:pt>
    <dgm:pt modelId="{D4444510-DF0E-4096-B000-C14C393A146B}" type="parTrans" cxnId="{6A9FA8C0-9CC8-4640-A7CD-E9D71CF1F140}">
      <dgm:prSet/>
      <dgm:spPr/>
      <dgm:t>
        <a:bodyPr/>
        <a:lstStyle/>
        <a:p>
          <a:pPr algn="just"/>
          <a:endParaRPr lang="en-US" sz="1800"/>
        </a:p>
      </dgm:t>
    </dgm:pt>
    <dgm:pt modelId="{3BA0608A-9C0D-4E66-B6C5-77B70A8126DC}" type="sibTrans" cxnId="{6A9FA8C0-9CC8-4640-A7CD-E9D71CF1F140}">
      <dgm:prSet/>
      <dgm:spPr/>
      <dgm:t>
        <a:bodyPr/>
        <a:lstStyle/>
        <a:p>
          <a:pPr algn="just"/>
          <a:endParaRPr lang="en-US" sz="1800"/>
        </a:p>
      </dgm:t>
    </dgm:pt>
    <dgm:pt modelId="{9454BFE6-3158-4BBF-8306-307A3C629DFD}" type="pres">
      <dgm:prSet presAssocID="{0B16E20A-2000-4A72-87BF-ED47A0093711}" presName="linear" presStyleCnt="0">
        <dgm:presLayoutVars>
          <dgm:animLvl val="lvl"/>
          <dgm:resizeHandles val="exact"/>
        </dgm:presLayoutVars>
      </dgm:prSet>
      <dgm:spPr/>
    </dgm:pt>
    <dgm:pt modelId="{2EF15B3D-06D1-4E17-9323-923A36DD4C69}" type="pres">
      <dgm:prSet presAssocID="{3ED12421-F4B2-4679-8897-300A5F6EEFDF}" presName="parentText" presStyleLbl="node1" presStyleIdx="0" presStyleCnt="3">
        <dgm:presLayoutVars>
          <dgm:chMax val="0"/>
          <dgm:bulletEnabled val="1"/>
        </dgm:presLayoutVars>
      </dgm:prSet>
      <dgm:spPr/>
    </dgm:pt>
    <dgm:pt modelId="{06612C3A-0FC3-4306-904C-B189F8F2394B}" type="pres">
      <dgm:prSet presAssocID="{9E9D22DF-2A48-4070-B33F-897F19CA78F8}" presName="spacer" presStyleCnt="0"/>
      <dgm:spPr/>
    </dgm:pt>
    <dgm:pt modelId="{F434A33D-5A93-4264-ACF1-C330864A6634}" type="pres">
      <dgm:prSet presAssocID="{2584F94C-484D-47D8-8E97-04D773BBB6A3}" presName="parentText" presStyleLbl="node1" presStyleIdx="1" presStyleCnt="3">
        <dgm:presLayoutVars>
          <dgm:chMax val="0"/>
          <dgm:bulletEnabled val="1"/>
        </dgm:presLayoutVars>
      </dgm:prSet>
      <dgm:spPr/>
    </dgm:pt>
    <dgm:pt modelId="{296C2443-59D2-4805-9099-ADBFFCC0007B}" type="pres">
      <dgm:prSet presAssocID="{576920F9-AB79-4089-8D0A-FDFC1C74F2BA}" presName="spacer" presStyleCnt="0"/>
      <dgm:spPr/>
    </dgm:pt>
    <dgm:pt modelId="{9F4DCB0D-D496-4076-B6FA-4E4B2754CFB1}" type="pres">
      <dgm:prSet presAssocID="{C4320C19-4B70-406C-884D-102CC4960955}" presName="parentText" presStyleLbl="node1" presStyleIdx="2" presStyleCnt="3">
        <dgm:presLayoutVars>
          <dgm:chMax val="0"/>
          <dgm:bulletEnabled val="1"/>
        </dgm:presLayoutVars>
      </dgm:prSet>
      <dgm:spPr/>
    </dgm:pt>
  </dgm:ptLst>
  <dgm:cxnLst>
    <dgm:cxn modelId="{20C2AC06-0779-4A94-B750-90884DA47262}" srcId="{0B16E20A-2000-4A72-87BF-ED47A0093711}" destId="{3ED12421-F4B2-4679-8897-300A5F6EEFDF}" srcOrd="0" destOrd="0" parTransId="{4E8E83FF-FE22-48D8-8FE8-FBBC8FCA5C0D}" sibTransId="{9E9D22DF-2A48-4070-B33F-897F19CA78F8}"/>
    <dgm:cxn modelId="{2126C110-BCD7-4F33-881B-268E84D29AC4}" type="presOf" srcId="{C4320C19-4B70-406C-884D-102CC4960955}" destId="{9F4DCB0D-D496-4076-B6FA-4E4B2754CFB1}" srcOrd="0" destOrd="0" presId="urn:microsoft.com/office/officeart/2005/8/layout/vList2"/>
    <dgm:cxn modelId="{F8787740-A357-4F4A-9DD3-68238692B4AC}" type="presOf" srcId="{2584F94C-484D-47D8-8E97-04D773BBB6A3}" destId="{F434A33D-5A93-4264-ACF1-C330864A6634}" srcOrd="0" destOrd="0" presId="urn:microsoft.com/office/officeart/2005/8/layout/vList2"/>
    <dgm:cxn modelId="{EF1BD18D-EC28-48A6-98F8-0CBC4003CADF}" srcId="{0B16E20A-2000-4A72-87BF-ED47A0093711}" destId="{2584F94C-484D-47D8-8E97-04D773BBB6A3}" srcOrd="1" destOrd="0" parTransId="{6A2CD585-B4B0-476E-9F10-84FB8F500BEE}" sibTransId="{576920F9-AB79-4089-8D0A-FDFC1C74F2BA}"/>
    <dgm:cxn modelId="{DDF997A3-16D5-4069-A57C-52372D50168B}" type="presOf" srcId="{3ED12421-F4B2-4679-8897-300A5F6EEFDF}" destId="{2EF15B3D-06D1-4E17-9323-923A36DD4C69}" srcOrd="0" destOrd="0" presId="urn:microsoft.com/office/officeart/2005/8/layout/vList2"/>
    <dgm:cxn modelId="{6A9FA8C0-9CC8-4640-A7CD-E9D71CF1F140}" srcId="{0B16E20A-2000-4A72-87BF-ED47A0093711}" destId="{C4320C19-4B70-406C-884D-102CC4960955}" srcOrd="2" destOrd="0" parTransId="{D4444510-DF0E-4096-B000-C14C393A146B}" sibTransId="{3BA0608A-9C0D-4E66-B6C5-77B70A8126DC}"/>
    <dgm:cxn modelId="{A76017EB-9A97-459C-853A-3F996698C154}" type="presOf" srcId="{0B16E20A-2000-4A72-87BF-ED47A0093711}" destId="{9454BFE6-3158-4BBF-8306-307A3C629DFD}" srcOrd="0" destOrd="0" presId="urn:microsoft.com/office/officeart/2005/8/layout/vList2"/>
    <dgm:cxn modelId="{BB2544B2-9B97-44A9-A64E-6DEE93359723}" type="presParOf" srcId="{9454BFE6-3158-4BBF-8306-307A3C629DFD}" destId="{2EF15B3D-06D1-4E17-9323-923A36DD4C69}" srcOrd="0" destOrd="0" presId="urn:microsoft.com/office/officeart/2005/8/layout/vList2"/>
    <dgm:cxn modelId="{50876405-A70A-447D-951D-876BAD8C6BA2}" type="presParOf" srcId="{9454BFE6-3158-4BBF-8306-307A3C629DFD}" destId="{06612C3A-0FC3-4306-904C-B189F8F2394B}" srcOrd="1" destOrd="0" presId="urn:microsoft.com/office/officeart/2005/8/layout/vList2"/>
    <dgm:cxn modelId="{BEAA6088-A6A3-466B-AAB0-ED44CC0FCFB7}" type="presParOf" srcId="{9454BFE6-3158-4BBF-8306-307A3C629DFD}" destId="{F434A33D-5A93-4264-ACF1-C330864A6634}" srcOrd="2" destOrd="0" presId="urn:microsoft.com/office/officeart/2005/8/layout/vList2"/>
    <dgm:cxn modelId="{3AA9FBE8-9466-4214-B2F6-4AF987956718}" type="presParOf" srcId="{9454BFE6-3158-4BBF-8306-307A3C629DFD}" destId="{296C2443-59D2-4805-9099-ADBFFCC0007B}" srcOrd="3" destOrd="0" presId="urn:microsoft.com/office/officeart/2005/8/layout/vList2"/>
    <dgm:cxn modelId="{0C078CB5-41C5-4CFF-A52F-58993E754B89}" type="presParOf" srcId="{9454BFE6-3158-4BBF-8306-307A3C629DFD}" destId="{9F4DCB0D-D496-4076-B6FA-4E4B2754CFB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16E20A-2000-4A72-87BF-ED47A009371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ED12421-F4B2-4679-8897-300A5F6EEFDF}">
      <dgm:prSet custT="1"/>
      <dgm:spPr/>
      <dgm:t>
        <a:bodyPr/>
        <a:lstStyle/>
        <a:p>
          <a:pPr algn="just"/>
          <a:r>
            <a:rPr lang="en-GB" sz="1800" dirty="0"/>
            <a:t>Persistent symptoms such as breathlessness, fatigue and limited mobility can reduce independence and restrict participation in daily and social activities (Iheanacho et al, 2020).</a:t>
          </a:r>
          <a:endParaRPr lang="en-US" sz="1800" dirty="0"/>
        </a:p>
      </dgm:t>
    </dgm:pt>
    <dgm:pt modelId="{4E8E83FF-FE22-48D8-8FE8-FBBC8FCA5C0D}" type="parTrans" cxnId="{20C2AC06-0779-4A94-B750-90884DA47262}">
      <dgm:prSet/>
      <dgm:spPr/>
      <dgm:t>
        <a:bodyPr/>
        <a:lstStyle/>
        <a:p>
          <a:pPr algn="just"/>
          <a:endParaRPr lang="en-US" sz="1800"/>
        </a:p>
      </dgm:t>
    </dgm:pt>
    <dgm:pt modelId="{9E9D22DF-2A48-4070-B33F-897F19CA78F8}" type="sibTrans" cxnId="{20C2AC06-0779-4A94-B750-90884DA47262}">
      <dgm:prSet/>
      <dgm:spPr/>
      <dgm:t>
        <a:bodyPr/>
        <a:lstStyle/>
        <a:p>
          <a:pPr algn="just"/>
          <a:endParaRPr lang="en-US" sz="1800"/>
        </a:p>
      </dgm:t>
    </dgm:pt>
    <dgm:pt modelId="{2584F94C-484D-47D8-8E97-04D773BBB6A3}">
      <dgm:prSet custT="1"/>
      <dgm:spPr/>
      <dgm:t>
        <a:bodyPr/>
        <a:lstStyle/>
        <a:p>
          <a:pPr algn="just"/>
          <a:r>
            <a:rPr lang="en-GB" sz="1800" dirty="0"/>
            <a:t>Many individuals may experience emotional challenges, including isolation, frustration and reduced quality of life (Iheanacho et al, 2020).</a:t>
          </a:r>
          <a:endParaRPr lang="en-US" sz="1800" dirty="0"/>
        </a:p>
      </dgm:t>
    </dgm:pt>
    <dgm:pt modelId="{6A2CD585-B4B0-476E-9F10-84FB8F500BEE}" type="parTrans" cxnId="{EF1BD18D-EC28-48A6-98F8-0CBC4003CADF}">
      <dgm:prSet/>
      <dgm:spPr/>
      <dgm:t>
        <a:bodyPr/>
        <a:lstStyle/>
        <a:p>
          <a:pPr algn="just"/>
          <a:endParaRPr lang="en-US" sz="1800"/>
        </a:p>
      </dgm:t>
    </dgm:pt>
    <dgm:pt modelId="{576920F9-AB79-4089-8D0A-FDFC1C74F2BA}" type="sibTrans" cxnId="{EF1BD18D-EC28-48A6-98F8-0CBC4003CADF}">
      <dgm:prSet/>
      <dgm:spPr/>
      <dgm:t>
        <a:bodyPr/>
        <a:lstStyle/>
        <a:p>
          <a:pPr algn="just"/>
          <a:endParaRPr lang="en-US" sz="1800"/>
        </a:p>
      </dgm:t>
    </dgm:pt>
    <dgm:pt modelId="{C4320C19-4B70-406C-884D-102CC4960955}">
      <dgm:prSet custT="1"/>
      <dgm:spPr/>
      <dgm:t>
        <a:bodyPr/>
        <a:lstStyle/>
        <a:p>
          <a:pPr algn="just"/>
          <a:r>
            <a:rPr lang="en-GB" sz="1800"/>
            <a:t>Family caregivers provide substantial unpaid support, increasing emotional and physical strain (Tachkov et al, 2017).</a:t>
          </a:r>
          <a:endParaRPr lang="en-US" sz="1800"/>
        </a:p>
      </dgm:t>
    </dgm:pt>
    <dgm:pt modelId="{D4444510-DF0E-4096-B000-C14C393A146B}" type="parTrans" cxnId="{6A9FA8C0-9CC8-4640-A7CD-E9D71CF1F140}">
      <dgm:prSet/>
      <dgm:spPr/>
      <dgm:t>
        <a:bodyPr/>
        <a:lstStyle/>
        <a:p>
          <a:pPr algn="just"/>
          <a:endParaRPr lang="en-US" sz="1800"/>
        </a:p>
      </dgm:t>
    </dgm:pt>
    <dgm:pt modelId="{3BA0608A-9C0D-4E66-B6C5-77B70A8126DC}" type="sibTrans" cxnId="{6A9FA8C0-9CC8-4640-A7CD-E9D71CF1F140}">
      <dgm:prSet/>
      <dgm:spPr/>
      <dgm:t>
        <a:bodyPr/>
        <a:lstStyle/>
        <a:p>
          <a:pPr algn="just"/>
          <a:endParaRPr lang="en-US" sz="1800"/>
        </a:p>
      </dgm:t>
    </dgm:pt>
    <dgm:pt modelId="{9454BFE6-3158-4BBF-8306-307A3C629DFD}" type="pres">
      <dgm:prSet presAssocID="{0B16E20A-2000-4A72-87BF-ED47A0093711}" presName="linear" presStyleCnt="0">
        <dgm:presLayoutVars>
          <dgm:animLvl val="lvl"/>
          <dgm:resizeHandles val="exact"/>
        </dgm:presLayoutVars>
      </dgm:prSet>
      <dgm:spPr/>
    </dgm:pt>
    <dgm:pt modelId="{2EF15B3D-06D1-4E17-9323-923A36DD4C69}" type="pres">
      <dgm:prSet presAssocID="{3ED12421-F4B2-4679-8897-300A5F6EEFDF}" presName="parentText" presStyleLbl="node1" presStyleIdx="0" presStyleCnt="3">
        <dgm:presLayoutVars>
          <dgm:chMax val="0"/>
          <dgm:bulletEnabled val="1"/>
        </dgm:presLayoutVars>
      </dgm:prSet>
      <dgm:spPr/>
    </dgm:pt>
    <dgm:pt modelId="{06612C3A-0FC3-4306-904C-B189F8F2394B}" type="pres">
      <dgm:prSet presAssocID="{9E9D22DF-2A48-4070-B33F-897F19CA78F8}" presName="spacer" presStyleCnt="0"/>
      <dgm:spPr/>
    </dgm:pt>
    <dgm:pt modelId="{F434A33D-5A93-4264-ACF1-C330864A6634}" type="pres">
      <dgm:prSet presAssocID="{2584F94C-484D-47D8-8E97-04D773BBB6A3}" presName="parentText" presStyleLbl="node1" presStyleIdx="1" presStyleCnt="3">
        <dgm:presLayoutVars>
          <dgm:chMax val="0"/>
          <dgm:bulletEnabled val="1"/>
        </dgm:presLayoutVars>
      </dgm:prSet>
      <dgm:spPr/>
    </dgm:pt>
    <dgm:pt modelId="{296C2443-59D2-4805-9099-ADBFFCC0007B}" type="pres">
      <dgm:prSet presAssocID="{576920F9-AB79-4089-8D0A-FDFC1C74F2BA}" presName="spacer" presStyleCnt="0"/>
      <dgm:spPr/>
    </dgm:pt>
    <dgm:pt modelId="{9F4DCB0D-D496-4076-B6FA-4E4B2754CFB1}" type="pres">
      <dgm:prSet presAssocID="{C4320C19-4B70-406C-884D-102CC4960955}" presName="parentText" presStyleLbl="node1" presStyleIdx="2" presStyleCnt="3">
        <dgm:presLayoutVars>
          <dgm:chMax val="0"/>
          <dgm:bulletEnabled val="1"/>
        </dgm:presLayoutVars>
      </dgm:prSet>
      <dgm:spPr/>
    </dgm:pt>
  </dgm:ptLst>
  <dgm:cxnLst>
    <dgm:cxn modelId="{20C2AC06-0779-4A94-B750-90884DA47262}" srcId="{0B16E20A-2000-4A72-87BF-ED47A0093711}" destId="{3ED12421-F4B2-4679-8897-300A5F6EEFDF}" srcOrd="0" destOrd="0" parTransId="{4E8E83FF-FE22-48D8-8FE8-FBBC8FCA5C0D}" sibTransId="{9E9D22DF-2A48-4070-B33F-897F19CA78F8}"/>
    <dgm:cxn modelId="{2126C110-BCD7-4F33-881B-268E84D29AC4}" type="presOf" srcId="{C4320C19-4B70-406C-884D-102CC4960955}" destId="{9F4DCB0D-D496-4076-B6FA-4E4B2754CFB1}" srcOrd="0" destOrd="0" presId="urn:microsoft.com/office/officeart/2005/8/layout/vList2"/>
    <dgm:cxn modelId="{F8787740-A357-4F4A-9DD3-68238692B4AC}" type="presOf" srcId="{2584F94C-484D-47D8-8E97-04D773BBB6A3}" destId="{F434A33D-5A93-4264-ACF1-C330864A6634}" srcOrd="0" destOrd="0" presId="urn:microsoft.com/office/officeart/2005/8/layout/vList2"/>
    <dgm:cxn modelId="{EF1BD18D-EC28-48A6-98F8-0CBC4003CADF}" srcId="{0B16E20A-2000-4A72-87BF-ED47A0093711}" destId="{2584F94C-484D-47D8-8E97-04D773BBB6A3}" srcOrd="1" destOrd="0" parTransId="{6A2CD585-B4B0-476E-9F10-84FB8F500BEE}" sibTransId="{576920F9-AB79-4089-8D0A-FDFC1C74F2BA}"/>
    <dgm:cxn modelId="{DDF997A3-16D5-4069-A57C-52372D50168B}" type="presOf" srcId="{3ED12421-F4B2-4679-8897-300A5F6EEFDF}" destId="{2EF15B3D-06D1-4E17-9323-923A36DD4C69}" srcOrd="0" destOrd="0" presId="urn:microsoft.com/office/officeart/2005/8/layout/vList2"/>
    <dgm:cxn modelId="{6A9FA8C0-9CC8-4640-A7CD-E9D71CF1F140}" srcId="{0B16E20A-2000-4A72-87BF-ED47A0093711}" destId="{C4320C19-4B70-406C-884D-102CC4960955}" srcOrd="2" destOrd="0" parTransId="{D4444510-DF0E-4096-B000-C14C393A146B}" sibTransId="{3BA0608A-9C0D-4E66-B6C5-77B70A8126DC}"/>
    <dgm:cxn modelId="{A76017EB-9A97-459C-853A-3F996698C154}" type="presOf" srcId="{0B16E20A-2000-4A72-87BF-ED47A0093711}" destId="{9454BFE6-3158-4BBF-8306-307A3C629DFD}" srcOrd="0" destOrd="0" presId="urn:microsoft.com/office/officeart/2005/8/layout/vList2"/>
    <dgm:cxn modelId="{BB2544B2-9B97-44A9-A64E-6DEE93359723}" type="presParOf" srcId="{9454BFE6-3158-4BBF-8306-307A3C629DFD}" destId="{2EF15B3D-06D1-4E17-9323-923A36DD4C69}" srcOrd="0" destOrd="0" presId="urn:microsoft.com/office/officeart/2005/8/layout/vList2"/>
    <dgm:cxn modelId="{50876405-A70A-447D-951D-876BAD8C6BA2}" type="presParOf" srcId="{9454BFE6-3158-4BBF-8306-307A3C629DFD}" destId="{06612C3A-0FC3-4306-904C-B189F8F2394B}" srcOrd="1" destOrd="0" presId="urn:microsoft.com/office/officeart/2005/8/layout/vList2"/>
    <dgm:cxn modelId="{BEAA6088-A6A3-466B-AAB0-ED44CC0FCFB7}" type="presParOf" srcId="{9454BFE6-3158-4BBF-8306-307A3C629DFD}" destId="{F434A33D-5A93-4264-ACF1-C330864A6634}" srcOrd="2" destOrd="0" presId="urn:microsoft.com/office/officeart/2005/8/layout/vList2"/>
    <dgm:cxn modelId="{3AA9FBE8-9466-4214-B2F6-4AF987956718}" type="presParOf" srcId="{9454BFE6-3158-4BBF-8306-307A3C629DFD}" destId="{296C2443-59D2-4805-9099-ADBFFCC0007B}" srcOrd="3" destOrd="0" presId="urn:microsoft.com/office/officeart/2005/8/layout/vList2"/>
    <dgm:cxn modelId="{0C078CB5-41C5-4CFF-A52F-58993E754B89}" type="presParOf" srcId="{9454BFE6-3158-4BBF-8306-307A3C629DFD}" destId="{9F4DCB0D-D496-4076-B6FA-4E4B2754CFB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FCE79-107F-402A-9D8B-D890156BA1B0}">
      <dsp:nvSpPr>
        <dsp:cNvPr id="0" name=""/>
        <dsp:cNvSpPr/>
      </dsp:nvSpPr>
      <dsp:spPr>
        <a:xfrm>
          <a:off x="0" y="2554"/>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FD9FEE-CB23-4070-B2BB-0F7DBFA5933E}">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GB" sz="2400" kern="1200" dirty="0"/>
            <a:t>Recognised as one of the leading global causes of morbidity and mortality. Over 3.5 million people are estimated to be living with COPD worldwide (WHO, 2024).</a:t>
          </a:r>
          <a:endParaRPr lang="en-US" sz="2400" kern="1200" dirty="0"/>
        </a:p>
      </dsp:txBody>
      <dsp:txXfrm>
        <a:off x="0" y="2554"/>
        <a:ext cx="5906181" cy="1741869"/>
      </dsp:txXfrm>
    </dsp:sp>
    <dsp:sp modelId="{1432F6AD-E51B-4DAC-8E26-49A1A148F2FB}">
      <dsp:nvSpPr>
        <dsp:cNvPr id="0" name=""/>
        <dsp:cNvSpPr/>
      </dsp:nvSpPr>
      <dsp:spPr>
        <a:xfrm>
          <a:off x="0" y="1744424"/>
          <a:ext cx="590618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9755DB-10E5-48A8-AE52-CA170FEFF1CF}">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GB" sz="2400" kern="1200"/>
            <a:t>Higher burden in low- and middle-income countries due to pollution and tobacco use (WHO, 2024).</a:t>
          </a:r>
          <a:endParaRPr lang="en-US" sz="2400" kern="1200"/>
        </a:p>
      </dsp:txBody>
      <dsp:txXfrm>
        <a:off x="0" y="1744424"/>
        <a:ext cx="5906181" cy="1741869"/>
      </dsp:txXfrm>
    </dsp:sp>
    <dsp:sp modelId="{A97F4A29-38F9-4E6A-B06C-1EEECFAFE3F6}">
      <dsp:nvSpPr>
        <dsp:cNvPr id="0" name=""/>
        <dsp:cNvSpPr/>
      </dsp:nvSpPr>
      <dsp:spPr>
        <a:xfrm>
          <a:off x="0" y="3486293"/>
          <a:ext cx="590618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C42F64-8D9B-4826-9868-F3AA36F7481D}">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just" defTabSz="1066800">
            <a:lnSpc>
              <a:spcPct val="90000"/>
            </a:lnSpc>
            <a:spcBef>
              <a:spcPct val="0"/>
            </a:spcBef>
            <a:spcAft>
              <a:spcPct val="35000"/>
            </a:spcAft>
            <a:buNone/>
          </a:pPr>
          <a:r>
            <a:rPr lang="en-GB" sz="2400" kern="1200"/>
            <a:t>Expected to rise further and remain among the top three causes of death globally (WHO, 2024).</a:t>
          </a:r>
          <a:endParaRPr lang="en-US" sz="2400" kern="1200"/>
        </a:p>
      </dsp:txBody>
      <dsp:txXfrm>
        <a:off x="0" y="3486293"/>
        <a:ext cx="5906181" cy="17418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F15B3D-06D1-4E17-9323-923A36DD4C69}">
      <dsp:nvSpPr>
        <dsp:cNvPr id="0" name=""/>
        <dsp:cNvSpPr/>
      </dsp:nvSpPr>
      <dsp:spPr>
        <a:xfrm>
          <a:off x="0" y="1000622"/>
          <a:ext cx="6817893" cy="1216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t>COPD places a major financial pressure on the NHS, costing over £1.9 billion per year due to hospital admissions, medications and long-term management (</a:t>
          </a:r>
          <a:r>
            <a:rPr lang="en-GB" sz="1800" kern="1200" dirty="0" err="1"/>
            <a:t>Tachkov</a:t>
          </a:r>
          <a:r>
            <a:rPr lang="en-GB" sz="1800" kern="1200" dirty="0"/>
            <a:t> et al, 2017).</a:t>
          </a:r>
          <a:endParaRPr lang="en-US" sz="1800" kern="1200" dirty="0"/>
        </a:p>
      </dsp:txBody>
      <dsp:txXfrm>
        <a:off x="59399" y="1060021"/>
        <a:ext cx="6699095" cy="1098002"/>
      </dsp:txXfrm>
    </dsp:sp>
    <dsp:sp modelId="{F434A33D-5A93-4264-ACF1-C330864A6634}">
      <dsp:nvSpPr>
        <dsp:cNvPr id="0" name=""/>
        <dsp:cNvSpPr/>
      </dsp:nvSpPr>
      <dsp:spPr>
        <a:xfrm>
          <a:off x="0" y="2404622"/>
          <a:ext cx="6817893" cy="1216800"/>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t>Reduced productivity, increased sick leave and early retirement result in significant economic loss and decreased workforce capacity (</a:t>
          </a:r>
          <a:r>
            <a:rPr lang="en-GB" sz="1800" kern="1200" dirty="0" err="1"/>
            <a:t>Tachkov</a:t>
          </a:r>
          <a:r>
            <a:rPr lang="en-GB" sz="1800" kern="1200" dirty="0"/>
            <a:t> et al, 2017).</a:t>
          </a:r>
          <a:endParaRPr lang="en-US" sz="1800" kern="1200" dirty="0"/>
        </a:p>
      </dsp:txBody>
      <dsp:txXfrm>
        <a:off x="59399" y="2464021"/>
        <a:ext cx="6699095" cy="1098002"/>
      </dsp:txXfrm>
    </dsp:sp>
    <dsp:sp modelId="{9F4DCB0D-D496-4076-B6FA-4E4B2754CFB1}">
      <dsp:nvSpPr>
        <dsp:cNvPr id="0" name=""/>
        <dsp:cNvSpPr/>
      </dsp:nvSpPr>
      <dsp:spPr>
        <a:xfrm>
          <a:off x="0" y="3808622"/>
          <a:ext cx="6817893" cy="121680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t>Individuals may also experience financial strain due to reduced income and increased healthcare-related expenses (Iheanacho et al, 2020).</a:t>
          </a:r>
          <a:endParaRPr lang="en-US" sz="1800" kern="1200" dirty="0"/>
        </a:p>
      </dsp:txBody>
      <dsp:txXfrm>
        <a:off x="59399" y="3868021"/>
        <a:ext cx="6699095"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F15B3D-06D1-4E17-9323-923A36DD4C69}">
      <dsp:nvSpPr>
        <dsp:cNvPr id="0" name=""/>
        <dsp:cNvSpPr/>
      </dsp:nvSpPr>
      <dsp:spPr>
        <a:xfrm>
          <a:off x="0" y="1000622"/>
          <a:ext cx="6817893" cy="1216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t>Persistent symptoms such as breathlessness, fatigue and limited mobility can reduce independence and restrict participation in daily and social activities (Iheanacho et al, 2020).</a:t>
          </a:r>
          <a:endParaRPr lang="en-US" sz="1800" kern="1200" dirty="0"/>
        </a:p>
      </dsp:txBody>
      <dsp:txXfrm>
        <a:off x="59399" y="1060021"/>
        <a:ext cx="6699095" cy="1098002"/>
      </dsp:txXfrm>
    </dsp:sp>
    <dsp:sp modelId="{F434A33D-5A93-4264-ACF1-C330864A6634}">
      <dsp:nvSpPr>
        <dsp:cNvPr id="0" name=""/>
        <dsp:cNvSpPr/>
      </dsp:nvSpPr>
      <dsp:spPr>
        <a:xfrm>
          <a:off x="0" y="2404622"/>
          <a:ext cx="6817893" cy="1216800"/>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t>Many individuals may experience emotional challenges, including isolation, frustration and reduced quality of life (Iheanacho et al, 2020).</a:t>
          </a:r>
          <a:endParaRPr lang="en-US" sz="1800" kern="1200" dirty="0"/>
        </a:p>
      </dsp:txBody>
      <dsp:txXfrm>
        <a:off x="59399" y="2464021"/>
        <a:ext cx="6699095" cy="1098002"/>
      </dsp:txXfrm>
    </dsp:sp>
    <dsp:sp modelId="{9F4DCB0D-D496-4076-B6FA-4E4B2754CFB1}">
      <dsp:nvSpPr>
        <dsp:cNvPr id="0" name=""/>
        <dsp:cNvSpPr/>
      </dsp:nvSpPr>
      <dsp:spPr>
        <a:xfrm>
          <a:off x="0" y="3808622"/>
          <a:ext cx="6817893" cy="121680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t>Family caregivers provide substantial unpaid support, increasing emotional and physical strain (Tachkov et al, 2017).</a:t>
          </a:r>
          <a:endParaRPr lang="en-US" sz="1800" kern="1200"/>
        </a:p>
      </dsp:txBody>
      <dsp:txXfrm>
        <a:off x="59399" y="3868021"/>
        <a:ext cx="6699095" cy="10980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63A1C593-65D0-4073-BCC9-577B9352EA97}" type="datetimeFigureOut">
              <a:rPr lang="en-US" smtClean="0"/>
              <a:t>12/9/2025</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122050584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561507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63A1C593-65D0-4073-BCC9-577B9352EA97}" type="datetimeFigureOut">
              <a:rPr lang="en-US" smtClean="0"/>
              <a:t>12/9/2025</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39589070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3A1C593-65D0-4073-BCC9-577B9352EA97}" type="datetimeFigureOut">
              <a:rPr lang="en-US" smtClean="0"/>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071468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390138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3A1C593-65D0-4073-BCC9-577B9352EA97}" type="datetimeFigureOut">
              <a:rPr lang="en-US" smtClean="0"/>
              <a:t>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79365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734656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63A1C593-65D0-4073-BCC9-577B9352EA97}" type="datetimeFigureOut">
              <a:rPr lang="en-US" smtClean="0"/>
              <a:t>12/9/2025</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B618960-8005-486C-9A75-10CB2AAC16F9}"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86683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63A1C593-65D0-4073-BCC9-577B9352EA97}" type="datetimeFigureOut">
              <a:rPr lang="en-US" smtClean="0"/>
              <a:t>12/9/2025</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B618960-8005-486C-9A75-10CB2AAC16F9}"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17543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319717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635977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3A1C593-65D0-4073-BCC9-577B9352EA97}" type="datetimeFigureOut">
              <a:rPr lang="en-US" smtClean="0"/>
              <a:t>12/9/2025</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715632229"/>
      </p:ext>
    </p:extLst>
  </p:cSld>
  <p:clrMap bg1="lt1" tx1="dk1" bg2="lt2" tx2="dk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asthmaandlung.org.uk/sites/default/files/2023-03/delayed-diagnosis-unequal-care-executive-summary.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nice.org.uk/guidance/ng115/chapter/recommendations" TargetMode="External"/><Relationship Id="rId2" Type="http://schemas.openxmlformats.org/officeDocument/2006/relationships/hyperlink" Target="https://www.nice.org.uk/guidance/ng115/chapter/Context" TargetMode="External"/><Relationship Id="rId1" Type="http://schemas.openxmlformats.org/officeDocument/2006/relationships/slideLayout" Target="../slideLayouts/slideLayout2.xml"/><Relationship Id="rId4" Type="http://schemas.openxmlformats.org/officeDocument/2006/relationships/hyperlink" Target="https://www.who.int/news-room/fact-sheets/detail/chronic-obstructive-pulmonary-disease-(cop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8BA11998-C6D2-3260-654A-E4F123B3F889}"/>
              </a:ext>
            </a:extLst>
          </p:cNvPr>
          <p:cNvSpPr>
            <a:spLocks noGrp="1"/>
          </p:cNvSpPr>
          <p:nvPr>
            <p:ph idx="1"/>
          </p:nvPr>
        </p:nvSpPr>
        <p:spPr>
          <a:xfrm>
            <a:off x="3844616" y="2626840"/>
            <a:ext cx="7245103" cy="3131777"/>
          </a:xfrm>
        </p:spPr>
        <p:txBody>
          <a:bodyPr>
            <a:normAutofit/>
          </a:bodyPr>
          <a:lstStyle/>
          <a:p>
            <a:r>
              <a:rPr lang="en-GB" b="1" dirty="0">
                <a:solidFill>
                  <a:schemeClr val="tx1">
                    <a:lumMod val="75000"/>
                    <a:lumOff val="25000"/>
                  </a:schemeClr>
                </a:solidFill>
              </a:rPr>
              <a:t>STUDENT NAME: DISHALI RAMESHBHAI BHUVA</a:t>
            </a:r>
          </a:p>
          <a:p>
            <a:r>
              <a:rPr lang="en-GB" b="1" dirty="0">
                <a:solidFill>
                  <a:schemeClr val="tx1">
                    <a:lumMod val="75000"/>
                    <a:lumOff val="25000"/>
                  </a:schemeClr>
                </a:solidFill>
              </a:rPr>
              <a:t>STUDENT ID: 2437480</a:t>
            </a:r>
          </a:p>
          <a:p>
            <a:r>
              <a:rPr lang="en-GB" b="1" dirty="0">
                <a:solidFill>
                  <a:schemeClr val="tx1">
                    <a:lumMod val="75000"/>
                    <a:lumOff val="25000"/>
                  </a:schemeClr>
                </a:solidFill>
              </a:rPr>
              <a:t>MODULE NAME: COMMUNITY CARE AND MANAGEMENT OF LONG  TERM CONDITIONS</a:t>
            </a:r>
          </a:p>
          <a:p>
            <a:r>
              <a:rPr lang="en-GB" b="1" dirty="0">
                <a:solidFill>
                  <a:schemeClr val="tx1">
                    <a:lumMod val="75000"/>
                    <a:lumOff val="25000"/>
                  </a:schemeClr>
                </a:solidFill>
              </a:rPr>
              <a:t>MODULE CODE: LCHS7003</a:t>
            </a:r>
          </a:p>
          <a:p>
            <a:r>
              <a:rPr lang="en-GB" b="1" dirty="0">
                <a:solidFill>
                  <a:schemeClr val="tx1">
                    <a:lumMod val="75000"/>
                    <a:lumOff val="25000"/>
                  </a:schemeClr>
                </a:solidFill>
              </a:rPr>
              <a:t>LECTURER NAME: MUHAMMED KHAN</a:t>
            </a:r>
          </a:p>
          <a:p>
            <a:pPr marL="0" indent="0">
              <a:buNone/>
            </a:pPr>
            <a:endParaRPr lang="en-GB" dirty="0">
              <a:solidFill>
                <a:schemeClr val="tx1">
                  <a:lumMod val="75000"/>
                  <a:lumOff val="25000"/>
                </a:schemeClr>
              </a:solidFill>
            </a:endParaRPr>
          </a:p>
          <a:p>
            <a:endParaRPr lang="en-GB" dirty="0">
              <a:solidFill>
                <a:schemeClr val="tx1">
                  <a:lumMod val="75000"/>
                  <a:lumOff val="25000"/>
                </a:schemeClr>
              </a:solidFill>
            </a:endParaRPr>
          </a:p>
        </p:txBody>
      </p:sp>
      <p:pic>
        <p:nvPicPr>
          <p:cNvPr id="4" name="Picture 3">
            <a:extLst>
              <a:ext uri="{FF2B5EF4-FFF2-40B4-BE49-F238E27FC236}">
                <a16:creationId xmlns:a16="http://schemas.microsoft.com/office/drawing/2014/main" id="{9E6E9E0F-AC7B-AE73-75A0-989F282AC8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85886" y="992950"/>
            <a:ext cx="3416969" cy="1405290"/>
          </a:xfrm>
          <a:prstGeom prst="rect">
            <a:avLst/>
          </a:prstGeom>
        </p:spPr>
      </p:pic>
    </p:spTree>
    <p:extLst>
      <p:ext uri="{BB962C8B-B14F-4D97-AF65-F5344CB8AC3E}">
        <p14:creationId xmlns:p14="http://schemas.microsoft.com/office/powerpoint/2010/main" val="888354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067" name="Rectangle 2066">
            <a:extLst>
              <a:ext uri="{FF2B5EF4-FFF2-40B4-BE49-F238E27FC236}">
                <a16:creationId xmlns:a16="http://schemas.microsoft.com/office/drawing/2014/main" id="{39026F13-499B-4EC7-B5BA-99A52E90C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2050" name="Picture 2" descr="Chronic Obstructive Pulmonary Disease">
            <a:extLst>
              <a:ext uri="{FF2B5EF4-FFF2-40B4-BE49-F238E27FC236}">
                <a16:creationId xmlns:a16="http://schemas.microsoft.com/office/drawing/2014/main" id="{B2EF4E80-39C4-8A7A-C451-1970A74933D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795" r="2542" b="-3"/>
          <a:stretch>
            <a:fillRect/>
          </a:stretch>
        </p:blipFill>
        <p:spPr bwMode="auto">
          <a:xfrm>
            <a:off x="616737" y="621793"/>
            <a:ext cx="4376501" cy="5614416"/>
          </a:xfrm>
          <a:prstGeom prst="rect">
            <a:avLst/>
          </a:prstGeom>
          <a:noFill/>
          <a:extLst>
            <a:ext uri="{909E8E84-426E-40DD-AFC4-6F175D3DCCD1}">
              <a14:hiddenFill xmlns:a14="http://schemas.microsoft.com/office/drawing/2010/main">
                <a:solidFill>
                  <a:srgbClr val="FFFFFF"/>
                </a:solidFill>
              </a14:hiddenFill>
            </a:ext>
          </a:extLst>
        </p:spPr>
      </p:pic>
      <p:sp>
        <p:nvSpPr>
          <p:cNvPr id="2068" name="Rectangle 2067">
            <a:extLst>
              <a:ext uri="{FF2B5EF4-FFF2-40B4-BE49-F238E27FC236}">
                <a16:creationId xmlns:a16="http://schemas.microsoft.com/office/drawing/2014/main" id="{6D4A3EB8-C534-4357-BED1-BD1378622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ctrTitle"/>
          </p:nvPr>
        </p:nvSpPr>
        <p:spPr>
          <a:xfrm>
            <a:off x="5353249" y="1348844"/>
            <a:ext cx="5716338" cy="3042706"/>
          </a:xfrm>
        </p:spPr>
        <p:txBody>
          <a:bodyPr>
            <a:normAutofit/>
          </a:bodyPr>
          <a:lstStyle/>
          <a:p>
            <a:r>
              <a:rPr lang="en-GB" sz="5600" dirty="0">
                <a:latin typeface="ADLaM Display" panose="02010000000000000000" pitchFamily="2" charset="0"/>
                <a:ea typeface="ADLaM Display" panose="02010000000000000000" pitchFamily="2" charset="0"/>
                <a:cs typeface="ADLaM Display" panose="02010000000000000000" pitchFamily="2" charset="0"/>
              </a:rPr>
              <a:t>Chronic Obstructive Pulmonary Disease (COPD)</a:t>
            </a:r>
            <a:endParaRPr lang="en-US" sz="5600"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2069" name="Rectangle 2068">
            <a:extLst>
              <a:ext uri="{FF2B5EF4-FFF2-40B4-BE49-F238E27FC236}">
                <a16:creationId xmlns:a16="http://schemas.microsoft.com/office/drawing/2014/main" id="{3FA13F65-6422-4EBC-B70B-E95950B28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70" name="Straight Connector 2069">
            <a:extLst>
              <a:ext uri="{FF2B5EF4-FFF2-40B4-BE49-F238E27FC236}">
                <a16:creationId xmlns:a16="http://schemas.microsoft.com/office/drawing/2014/main" id="{74EC5015-DFE8-4264-BCD5-E4D5A3EEFA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071" name="Straight Connector 2070">
            <a:extLst>
              <a:ext uri="{FF2B5EF4-FFF2-40B4-BE49-F238E27FC236}">
                <a16:creationId xmlns:a16="http://schemas.microsoft.com/office/drawing/2014/main" id="{E6A8CE91-4412-4504-94E5-903CCFE92F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072" name="Straight Connector 2071">
            <a:extLst>
              <a:ext uri="{FF2B5EF4-FFF2-40B4-BE49-F238E27FC236}">
                <a16:creationId xmlns:a16="http://schemas.microsoft.com/office/drawing/2014/main" id="{DC3B8F69-5432-41A9-80AA-ECBDFA57E7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3B8E3CC-4967-EC77-6160-E3654E4A0DC7}"/>
              </a:ext>
            </a:extLst>
          </p:cNvPr>
          <p:cNvSpPr txBox="1"/>
          <p:nvPr/>
        </p:nvSpPr>
        <p:spPr>
          <a:xfrm>
            <a:off x="5206483" y="5141167"/>
            <a:ext cx="6364768" cy="369332"/>
          </a:xfrm>
          <a:prstGeom prst="rect">
            <a:avLst/>
          </a:prstGeom>
          <a:noFill/>
        </p:spPr>
        <p:txBody>
          <a:bodyPr wrap="square" rtlCol="0">
            <a:spAutoFit/>
          </a:bodyPr>
          <a:lstStyle/>
          <a:p>
            <a:r>
              <a:rPr lang="en-GB" b="1" u="sng" dirty="0"/>
              <a:t>Target Group: </a:t>
            </a:r>
            <a:r>
              <a:rPr lang="en-GB" u="sng" dirty="0"/>
              <a:t>Public Health and Social Care Professionals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78AA3-6A1E-412A-3382-0413275AEA0D}"/>
              </a:ext>
            </a:extLst>
          </p:cNvPr>
          <p:cNvSpPr>
            <a:spLocks noGrp="1"/>
          </p:cNvSpPr>
          <p:nvPr>
            <p:ph type="title"/>
          </p:nvPr>
        </p:nvSpPr>
        <p:spPr>
          <a:xfrm>
            <a:off x="6579450" y="727627"/>
            <a:ext cx="4957553" cy="1645920"/>
          </a:xfrm>
        </p:spPr>
        <p:txBody>
          <a:bodyPr>
            <a:normAutofit/>
          </a:bodyPr>
          <a:lstStyle/>
          <a:p>
            <a:r>
              <a:rPr lang="en-GB" dirty="0"/>
              <a:t>Definition</a:t>
            </a:r>
          </a:p>
        </p:txBody>
      </p:sp>
      <p:sp>
        <p:nvSpPr>
          <p:cNvPr id="3079" name="Rectangle 3078">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081" name="Rectangle 3080">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3074" name="Picture 2" descr="Chronic Obstructive Pulmonary Disease - Saint Michael's">
            <a:extLst>
              <a:ext uri="{FF2B5EF4-FFF2-40B4-BE49-F238E27FC236}">
                <a16:creationId xmlns:a16="http://schemas.microsoft.com/office/drawing/2014/main" id="{91FDFBF5-AE9C-7389-2188-87CF550B3A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04017" y="1647557"/>
            <a:ext cx="4414438" cy="357569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2718EDF-006A-03FF-1999-0D31E83C6122}"/>
              </a:ext>
            </a:extLst>
          </p:cNvPr>
          <p:cNvSpPr>
            <a:spLocks noGrp="1"/>
          </p:cNvSpPr>
          <p:nvPr>
            <p:ph idx="1"/>
          </p:nvPr>
        </p:nvSpPr>
        <p:spPr>
          <a:xfrm>
            <a:off x="6579450" y="2538919"/>
            <a:ext cx="4957554" cy="3496120"/>
          </a:xfrm>
        </p:spPr>
        <p:txBody>
          <a:bodyPr>
            <a:normAutofit/>
          </a:bodyPr>
          <a:lstStyle/>
          <a:p>
            <a:pPr algn="just">
              <a:lnSpc>
                <a:spcPct val="90000"/>
              </a:lnSpc>
            </a:pPr>
            <a:r>
              <a:rPr lang="en-GB" dirty="0"/>
              <a:t>COPD is a progressive chronic lung disease that affects airflow and breathing, characterised by persistent respiratory symptoms and long-term airflow limitation. It includes chronic bronchitis and emphysema as the main disease components and is most caused by long-term exposure to harmful gases, particularly tobacco smoke. Although COPD is irreversible, it can be managed through appropriate treatment and lifestyle changes to help slow progression and improve quality of life (Yanagisawa and Ichinose, 2018; Soriano et al, 2018).</a:t>
            </a:r>
          </a:p>
          <a:p>
            <a:pPr marL="0" indent="0" algn="just">
              <a:lnSpc>
                <a:spcPct val="90000"/>
              </a:lnSpc>
              <a:buNone/>
            </a:pPr>
            <a:endParaRPr lang="en-GB" dirty="0"/>
          </a:p>
        </p:txBody>
      </p:sp>
      <p:sp>
        <p:nvSpPr>
          <p:cNvPr id="5" name="TextBox 4">
            <a:extLst>
              <a:ext uri="{FF2B5EF4-FFF2-40B4-BE49-F238E27FC236}">
                <a16:creationId xmlns:a16="http://schemas.microsoft.com/office/drawing/2014/main" id="{8E070A93-0895-5A25-9F13-A0BCF98045FF}"/>
              </a:ext>
            </a:extLst>
          </p:cNvPr>
          <p:cNvSpPr txBox="1"/>
          <p:nvPr/>
        </p:nvSpPr>
        <p:spPr>
          <a:xfrm>
            <a:off x="1788757" y="5418380"/>
            <a:ext cx="2922815" cy="370438"/>
          </a:xfrm>
          <a:prstGeom prst="rect">
            <a:avLst/>
          </a:prstGeom>
          <a:noFill/>
        </p:spPr>
        <p:txBody>
          <a:bodyPr wrap="square" rtlCol="0">
            <a:spAutoFit/>
          </a:bodyPr>
          <a:lstStyle/>
          <a:p>
            <a:r>
              <a:rPr lang="en-GB" dirty="0"/>
              <a:t>(</a:t>
            </a:r>
            <a:r>
              <a:rPr lang="en-GB" dirty="0" err="1"/>
              <a:t>Breethfree</a:t>
            </a:r>
            <a:r>
              <a:rPr lang="en-GB" dirty="0"/>
              <a:t>, 2025 )</a:t>
            </a:r>
          </a:p>
        </p:txBody>
      </p:sp>
    </p:spTree>
    <p:extLst>
      <p:ext uri="{BB962C8B-B14F-4D97-AF65-F5344CB8AC3E}">
        <p14:creationId xmlns:p14="http://schemas.microsoft.com/office/powerpoint/2010/main" val="2520175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5 Ways to Manage Chronic Obstructive Pulmonary Disease | EliteCare HC">
            <a:extLst>
              <a:ext uri="{FF2B5EF4-FFF2-40B4-BE49-F238E27FC236}">
                <a16:creationId xmlns:a16="http://schemas.microsoft.com/office/drawing/2014/main" id="{7940D884-5B87-01E3-0535-0024292357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6683" b="-2"/>
          <a:stretch>
            <a:fillRect/>
          </a:stretch>
        </p:blipFill>
        <p:spPr bwMode="auto">
          <a:xfrm>
            <a:off x="7837371" y="237744"/>
            <a:ext cx="4124416" cy="6029086"/>
          </a:xfrm>
          <a:prstGeom prst="rect">
            <a:avLst/>
          </a:prstGeom>
          <a:noFill/>
          <a:extLst>
            <a:ext uri="{909E8E84-426E-40DD-AFC4-6F175D3DCCD1}">
              <a14:hiddenFill xmlns:a14="http://schemas.microsoft.com/office/drawing/2010/main">
                <a:solidFill>
                  <a:srgbClr val="FFFFFF"/>
                </a:solidFill>
              </a14:hiddenFill>
            </a:ext>
          </a:extLst>
        </p:spPr>
      </p:pic>
      <p:sp>
        <p:nvSpPr>
          <p:cNvPr id="4103" name="Rectangle 4102">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E619AB5-2D45-A154-594B-EA6ACE25BCDE}"/>
              </a:ext>
            </a:extLst>
          </p:cNvPr>
          <p:cNvSpPr>
            <a:spLocks noGrp="1"/>
          </p:cNvSpPr>
          <p:nvPr>
            <p:ph type="title"/>
          </p:nvPr>
        </p:nvSpPr>
        <p:spPr>
          <a:xfrm>
            <a:off x="868680" y="642593"/>
            <a:ext cx="6281928" cy="1744183"/>
          </a:xfrm>
        </p:spPr>
        <p:txBody>
          <a:bodyPr>
            <a:normAutofit/>
          </a:bodyPr>
          <a:lstStyle/>
          <a:p>
            <a:r>
              <a:rPr lang="en-GB" dirty="0"/>
              <a:t>Symptoms</a:t>
            </a:r>
          </a:p>
        </p:txBody>
      </p:sp>
      <p:sp>
        <p:nvSpPr>
          <p:cNvPr id="3" name="Content Placeholder 2">
            <a:extLst>
              <a:ext uri="{FF2B5EF4-FFF2-40B4-BE49-F238E27FC236}">
                <a16:creationId xmlns:a16="http://schemas.microsoft.com/office/drawing/2014/main" id="{9CEFEE06-D062-1C05-074F-6758C087EA38}"/>
              </a:ext>
            </a:extLst>
          </p:cNvPr>
          <p:cNvSpPr>
            <a:spLocks noGrp="1"/>
          </p:cNvSpPr>
          <p:nvPr>
            <p:ph idx="1"/>
          </p:nvPr>
        </p:nvSpPr>
        <p:spPr>
          <a:xfrm>
            <a:off x="550506" y="2117035"/>
            <a:ext cx="7062868" cy="3918005"/>
          </a:xfrm>
        </p:spPr>
        <p:txBody>
          <a:bodyPr>
            <a:normAutofit/>
          </a:bodyPr>
          <a:lstStyle/>
          <a:p>
            <a:pPr algn="just">
              <a:lnSpc>
                <a:spcPct val="90000"/>
              </a:lnSpc>
            </a:pPr>
            <a:r>
              <a:rPr lang="en-GB" dirty="0"/>
              <a:t>Persistent, long-term cough often referred to as a “smoker’s cough” (</a:t>
            </a:r>
            <a:r>
              <a:rPr lang="en-GB" dirty="0" err="1"/>
              <a:t>Miravitlles</a:t>
            </a:r>
            <a:r>
              <a:rPr lang="en-GB" dirty="0"/>
              <a:t> and Ribera, 2017).</a:t>
            </a:r>
          </a:p>
          <a:p>
            <a:pPr algn="just">
              <a:lnSpc>
                <a:spcPct val="90000"/>
              </a:lnSpc>
            </a:pPr>
            <a:r>
              <a:rPr lang="en-GB" dirty="0"/>
              <a:t>Shortness of breath (dyspnoea), especially during physical activity or exertion (</a:t>
            </a:r>
            <a:r>
              <a:rPr lang="en-GB" dirty="0" err="1"/>
              <a:t>Vogelmeier</a:t>
            </a:r>
            <a:r>
              <a:rPr lang="en-GB" dirty="0"/>
              <a:t> et al, 2020).</a:t>
            </a:r>
          </a:p>
          <a:p>
            <a:pPr algn="just">
              <a:lnSpc>
                <a:spcPct val="90000"/>
              </a:lnSpc>
            </a:pPr>
            <a:r>
              <a:rPr lang="en-GB" dirty="0"/>
              <a:t>Production of thick mucus or sputum that may increase over time (</a:t>
            </a:r>
            <a:r>
              <a:rPr lang="en-GB" dirty="0" err="1"/>
              <a:t>Miravitlles</a:t>
            </a:r>
            <a:r>
              <a:rPr lang="en-GB" dirty="0"/>
              <a:t> and Ribera, 2017).</a:t>
            </a:r>
          </a:p>
          <a:p>
            <a:pPr algn="just">
              <a:lnSpc>
                <a:spcPct val="90000"/>
              </a:lnSpc>
            </a:pPr>
            <a:r>
              <a:rPr lang="en-GB" dirty="0"/>
              <a:t>Wheezing, chest tightness, or a feeling of restricted breathing (</a:t>
            </a:r>
            <a:r>
              <a:rPr lang="en-GB" dirty="0" err="1"/>
              <a:t>Vogelmeier</a:t>
            </a:r>
            <a:r>
              <a:rPr lang="en-GB" dirty="0"/>
              <a:t> et al, 2020).</a:t>
            </a:r>
          </a:p>
          <a:p>
            <a:pPr algn="just">
              <a:lnSpc>
                <a:spcPct val="90000"/>
              </a:lnSpc>
            </a:pPr>
            <a:r>
              <a:rPr lang="en-GB" dirty="0"/>
              <a:t>Frequent chest infections or acute exacerbations that worsen symptoms (</a:t>
            </a:r>
            <a:r>
              <a:rPr lang="en-GB" dirty="0" err="1"/>
              <a:t>Vogelmeier</a:t>
            </a:r>
            <a:r>
              <a:rPr lang="en-GB" dirty="0"/>
              <a:t> et al, 2020).</a:t>
            </a:r>
          </a:p>
          <a:p>
            <a:pPr algn="just">
              <a:lnSpc>
                <a:spcPct val="90000"/>
              </a:lnSpc>
            </a:pPr>
            <a:r>
              <a:rPr lang="en-GB" dirty="0"/>
              <a:t>Fatigue, reduced stamina, and difficulty carrying out daily activities (</a:t>
            </a:r>
            <a:r>
              <a:rPr lang="en-GB" dirty="0" err="1"/>
              <a:t>Miravitlles</a:t>
            </a:r>
            <a:r>
              <a:rPr lang="en-GB" dirty="0"/>
              <a:t> and Ribera, 2017).</a:t>
            </a:r>
          </a:p>
          <a:p>
            <a:pPr algn="just">
              <a:lnSpc>
                <a:spcPct val="90000"/>
              </a:lnSpc>
            </a:pPr>
            <a:endParaRPr lang="en-GB" dirty="0"/>
          </a:p>
        </p:txBody>
      </p:sp>
      <p:sp>
        <p:nvSpPr>
          <p:cNvPr id="4" name="TextBox 3">
            <a:extLst>
              <a:ext uri="{FF2B5EF4-FFF2-40B4-BE49-F238E27FC236}">
                <a16:creationId xmlns:a16="http://schemas.microsoft.com/office/drawing/2014/main" id="{54339FC0-6ED6-10E6-C748-9458C9A3BDC6}"/>
              </a:ext>
            </a:extLst>
          </p:cNvPr>
          <p:cNvSpPr txBox="1"/>
          <p:nvPr/>
        </p:nvSpPr>
        <p:spPr>
          <a:xfrm>
            <a:off x="8830425" y="6266830"/>
            <a:ext cx="2922815" cy="370438"/>
          </a:xfrm>
          <a:prstGeom prst="rect">
            <a:avLst/>
          </a:prstGeom>
          <a:noFill/>
        </p:spPr>
        <p:txBody>
          <a:bodyPr wrap="square" rtlCol="0">
            <a:spAutoFit/>
          </a:bodyPr>
          <a:lstStyle/>
          <a:p>
            <a:r>
              <a:rPr lang="en-GB" dirty="0"/>
              <a:t>(Elite Care, 2025)</a:t>
            </a:r>
          </a:p>
        </p:txBody>
      </p:sp>
    </p:spTree>
    <p:extLst>
      <p:ext uri="{BB962C8B-B14F-4D97-AF65-F5344CB8AC3E}">
        <p14:creationId xmlns:p14="http://schemas.microsoft.com/office/powerpoint/2010/main" val="376521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3AEF2-D6B9-D58E-EA2C-2F4A097654FA}"/>
              </a:ext>
            </a:extLst>
          </p:cNvPr>
          <p:cNvSpPr>
            <a:spLocks noGrp="1"/>
          </p:cNvSpPr>
          <p:nvPr>
            <p:ph type="title"/>
          </p:nvPr>
        </p:nvSpPr>
        <p:spPr>
          <a:xfrm>
            <a:off x="6846137" y="727627"/>
            <a:ext cx="4602152" cy="986874"/>
          </a:xfrm>
        </p:spPr>
        <p:txBody>
          <a:bodyPr>
            <a:normAutofit/>
          </a:bodyPr>
          <a:lstStyle/>
          <a:p>
            <a:pPr algn="just"/>
            <a:r>
              <a:rPr lang="en-GB" sz="3200" b="1" dirty="0"/>
              <a:t>Aetiology (Causes)</a:t>
            </a:r>
            <a:endParaRPr lang="en-GB" sz="3200" dirty="0"/>
          </a:p>
        </p:txBody>
      </p:sp>
      <p:sp>
        <p:nvSpPr>
          <p:cNvPr id="1031" name="Rectangle 1030">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1026" name="Picture 2" descr="COPD subtypes, biomarkers, and pharmacotherapy.">
            <a:extLst>
              <a:ext uri="{FF2B5EF4-FFF2-40B4-BE49-F238E27FC236}">
                <a16:creationId xmlns:a16="http://schemas.microsoft.com/office/drawing/2014/main" id="{48ACADD7-BDB0-32D3-1EB6-C5E521BC4E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418" r="1" b="5300"/>
          <a:stretch>
            <a:fillRect/>
          </a:stretch>
        </p:blipFill>
        <p:spPr bwMode="auto">
          <a:xfrm>
            <a:off x="407432" y="419292"/>
            <a:ext cx="5522976" cy="605332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DC48002-481C-62C8-41BE-827CF0F7C230}"/>
              </a:ext>
            </a:extLst>
          </p:cNvPr>
          <p:cNvSpPr>
            <a:spLocks noGrp="1"/>
          </p:cNvSpPr>
          <p:nvPr>
            <p:ph idx="1"/>
          </p:nvPr>
        </p:nvSpPr>
        <p:spPr>
          <a:xfrm>
            <a:off x="6846137" y="1714501"/>
            <a:ext cx="4602152" cy="4421298"/>
          </a:xfrm>
        </p:spPr>
        <p:txBody>
          <a:bodyPr>
            <a:normAutofit/>
          </a:bodyPr>
          <a:lstStyle/>
          <a:p>
            <a:pPr algn="just">
              <a:lnSpc>
                <a:spcPct val="90000"/>
              </a:lnSpc>
            </a:pPr>
            <a:r>
              <a:rPr lang="en-GB" dirty="0"/>
              <a:t>Long-term cigarette smoking remains the strongest and most common risk factor (</a:t>
            </a:r>
            <a:r>
              <a:rPr lang="en-GB" dirty="0" err="1"/>
              <a:t>Ralalage</a:t>
            </a:r>
            <a:r>
              <a:rPr lang="en-GB" dirty="0"/>
              <a:t> and Hurst, 2023) </a:t>
            </a:r>
          </a:p>
          <a:p>
            <a:pPr algn="just">
              <a:lnSpc>
                <a:spcPct val="90000"/>
              </a:lnSpc>
            </a:pPr>
            <a:r>
              <a:rPr lang="en-GB" dirty="0"/>
              <a:t>Exposure to environmental pollutants, occupational dust, fumes or chemicals (Cheng and Hurst, 2020)</a:t>
            </a:r>
          </a:p>
          <a:p>
            <a:pPr algn="just">
              <a:lnSpc>
                <a:spcPct val="90000"/>
              </a:lnSpc>
            </a:pPr>
            <a:r>
              <a:rPr lang="en-GB" dirty="0"/>
              <a:t>Second-hand smoke exposure in shared living or social environments (</a:t>
            </a:r>
            <a:r>
              <a:rPr lang="en-GB" dirty="0" err="1"/>
              <a:t>Ralalage</a:t>
            </a:r>
            <a:r>
              <a:rPr lang="en-GB" dirty="0"/>
              <a:t> and Hurst, 2023).</a:t>
            </a:r>
          </a:p>
          <a:p>
            <a:pPr algn="just">
              <a:lnSpc>
                <a:spcPct val="90000"/>
              </a:lnSpc>
            </a:pPr>
            <a:r>
              <a:rPr lang="en-GB" dirty="0"/>
              <a:t>Rare genetic predisposition: Alpha-1 antitrypsin deficiency, increasing susceptibility (Cheng and Hurst, 2020).</a:t>
            </a:r>
          </a:p>
          <a:p>
            <a:pPr algn="just">
              <a:lnSpc>
                <a:spcPct val="90000"/>
              </a:lnSpc>
            </a:pPr>
            <a:r>
              <a:rPr lang="en-GB" dirty="0"/>
              <a:t>Impaired lung development or repeated childhood respiratory infections (Cheng and Hurst, 2020).</a:t>
            </a:r>
          </a:p>
          <a:p>
            <a:pPr algn="just">
              <a:lnSpc>
                <a:spcPct val="90000"/>
              </a:lnSpc>
            </a:pPr>
            <a:endParaRPr lang="en-GB" dirty="0"/>
          </a:p>
        </p:txBody>
      </p:sp>
      <p:sp>
        <p:nvSpPr>
          <p:cNvPr id="4" name="TextBox 3">
            <a:extLst>
              <a:ext uri="{FF2B5EF4-FFF2-40B4-BE49-F238E27FC236}">
                <a16:creationId xmlns:a16="http://schemas.microsoft.com/office/drawing/2014/main" id="{6CDD8C27-5E6A-0C3F-AC78-7F32AEF83187}"/>
              </a:ext>
            </a:extLst>
          </p:cNvPr>
          <p:cNvSpPr txBox="1"/>
          <p:nvPr/>
        </p:nvSpPr>
        <p:spPr>
          <a:xfrm>
            <a:off x="2462525" y="6521474"/>
            <a:ext cx="2922815" cy="370438"/>
          </a:xfrm>
          <a:prstGeom prst="rect">
            <a:avLst/>
          </a:prstGeom>
          <a:noFill/>
        </p:spPr>
        <p:txBody>
          <a:bodyPr wrap="square" rtlCol="0">
            <a:spAutoFit/>
          </a:bodyPr>
          <a:lstStyle/>
          <a:p>
            <a:r>
              <a:rPr lang="en-GB" dirty="0"/>
              <a:t>(</a:t>
            </a:r>
            <a:r>
              <a:rPr lang="en-GB" dirty="0" err="1"/>
              <a:t>Breethfree</a:t>
            </a:r>
            <a:r>
              <a:rPr lang="en-GB" dirty="0"/>
              <a:t>, 2025 )</a:t>
            </a:r>
          </a:p>
        </p:txBody>
      </p:sp>
    </p:spTree>
    <p:extLst>
      <p:ext uri="{BB962C8B-B14F-4D97-AF65-F5344CB8AC3E}">
        <p14:creationId xmlns:p14="http://schemas.microsoft.com/office/powerpoint/2010/main" val="8297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81933-E828-EE25-6343-51C8D64BB8AC}"/>
              </a:ext>
            </a:extLst>
          </p:cNvPr>
          <p:cNvSpPr>
            <a:spLocks noGrp="1"/>
          </p:cNvSpPr>
          <p:nvPr>
            <p:ph type="title"/>
          </p:nvPr>
        </p:nvSpPr>
        <p:spPr>
          <a:xfrm>
            <a:off x="6579450" y="727627"/>
            <a:ext cx="4957553" cy="1645920"/>
          </a:xfrm>
        </p:spPr>
        <p:txBody>
          <a:bodyPr>
            <a:normAutofit/>
          </a:bodyPr>
          <a:lstStyle/>
          <a:p>
            <a:r>
              <a:rPr lang="en-GB" sz="4000" b="1" dirty="0"/>
              <a:t>UK Prevalence</a:t>
            </a:r>
            <a:endParaRPr lang="en-GB" sz="4000" dirty="0"/>
          </a:p>
        </p:txBody>
      </p:sp>
      <p:sp>
        <p:nvSpPr>
          <p:cNvPr id="2055" name="Rectangle 2054">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057" name="Rectangle 2056">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2050" name="Picture 2" descr="NHS England - Most people who go to Pulmonary Rehab have COPD (Chronic  Obstructive Pulmonary Disease), but people with other long-term lung  conditions can also benefit. It's recommended for people coming out">
            <a:extLst>
              <a:ext uri="{FF2B5EF4-FFF2-40B4-BE49-F238E27FC236}">
                <a16:creationId xmlns:a16="http://schemas.microsoft.com/office/drawing/2014/main" id="{F18D057F-39C3-80B5-46A2-86CB6483AB1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04017" y="2199362"/>
            <a:ext cx="4414438" cy="24720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8CC23B8-4E7D-26CC-BFD3-B3CF4D4B03EC}"/>
              </a:ext>
            </a:extLst>
          </p:cNvPr>
          <p:cNvSpPr>
            <a:spLocks noGrp="1"/>
          </p:cNvSpPr>
          <p:nvPr>
            <p:ph idx="1"/>
          </p:nvPr>
        </p:nvSpPr>
        <p:spPr>
          <a:xfrm>
            <a:off x="6579450" y="1992086"/>
            <a:ext cx="4957554" cy="4042953"/>
          </a:xfrm>
        </p:spPr>
        <p:txBody>
          <a:bodyPr>
            <a:normAutofit lnSpcReduction="10000"/>
          </a:bodyPr>
          <a:lstStyle/>
          <a:p>
            <a:pPr algn="just">
              <a:lnSpc>
                <a:spcPct val="90000"/>
              </a:lnSpc>
            </a:pPr>
            <a:r>
              <a:rPr lang="en-GB" sz="2000" dirty="0"/>
              <a:t>Around 1.2 million people are diagnosed with COPD in the UK, but estimates suggest up to 2.2 million may be living with the condition, indicating a significant number remain undiagnosed (NICE, 2018).</a:t>
            </a:r>
          </a:p>
          <a:p>
            <a:pPr algn="just">
              <a:lnSpc>
                <a:spcPct val="90000"/>
              </a:lnSpc>
            </a:pPr>
            <a:r>
              <a:rPr lang="en-GB" sz="2000" dirty="0"/>
              <a:t>COPD affects approximately 4–5% of adults over 40, with prevalence rising sharply in people aged 50 and above (Asthma Lung UK, 2022).</a:t>
            </a:r>
          </a:p>
          <a:p>
            <a:pPr algn="just">
              <a:lnSpc>
                <a:spcPct val="90000"/>
              </a:lnSpc>
            </a:pPr>
            <a:r>
              <a:rPr lang="en-GB" sz="2000" dirty="0"/>
              <a:t>Rates are higher in individuals from lower socioeconomic groups, and smokers or former smokers account for nearly 90% of diagnosed cases (Asthma Lung UK, 2022).</a:t>
            </a:r>
          </a:p>
          <a:p>
            <a:pPr marL="0" indent="0" algn="just">
              <a:lnSpc>
                <a:spcPct val="90000"/>
              </a:lnSpc>
              <a:buNone/>
            </a:pPr>
            <a:endParaRPr lang="en-GB" sz="2000" dirty="0"/>
          </a:p>
        </p:txBody>
      </p:sp>
      <p:sp>
        <p:nvSpPr>
          <p:cNvPr id="4" name="TextBox 3">
            <a:extLst>
              <a:ext uri="{FF2B5EF4-FFF2-40B4-BE49-F238E27FC236}">
                <a16:creationId xmlns:a16="http://schemas.microsoft.com/office/drawing/2014/main" id="{E30A91E1-1660-02CA-3C82-03075DA66E69}"/>
              </a:ext>
            </a:extLst>
          </p:cNvPr>
          <p:cNvSpPr txBox="1"/>
          <p:nvPr/>
        </p:nvSpPr>
        <p:spPr>
          <a:xfrm>
            <a:off x="2628514" y="5507907"/>
            <a:ext cx="1700892" cy="370438"/>
          </a:xfrm>
          <a:prstGeom prst="rect">
            <a:avLst/>
          </a:prstGeom>
          <a:noFill/>
        </p:spPr>
        <p:txBody>
          <a:bodyPr wrap="square" rtlCol="0">
            <a:spAutoFit/>
          </a:bodyPr>
          <a:lstStyle/>
          <a:p>
            <a:r>
              <a:rPr lang="en-GB" dirty="0"/>
              <a:t>(NHS, 2019)</a:t>
            </a:r>
          </a:p>
        </p:txBody>
      </p:sp>
    </p:spTree>
    <p:extLst>
      <p:ext uri="{BB962C8B-B14F-4D97-AF65-F5344CB8AC3E}">
        <p14:creationId xmlns:p14="http://schemas.microsoft.com/office/powerpoint/2010/main" val="412303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4B760726-4707-20FA-F881-9B65EBA7A6A7}"/>
              </a:ext>
            </a:extLst>
          </p:cNvPr>
          <p:cNvSpPr>
            <a:spLocks noGrp="1"/>
          </p:cNvSpPr>
          <p:nvPr>
            <p:ph type="title"/>
          </p:nvPr>
        </p:nvSpPr>
        <p:spPr>
          <a:xfrm>
            <a:off x="573409" y="559477"/>
            <a:ext cx="3765200" cy="5709931"/>
          </a:xfrm>
        </p:spPr>
        <p:txBody>
          <a:bodyPr>
            <a:normAutofit/>
          </a:bodyPr>
          <a:lstStyle/>
          <a:p>
            <a:pPr algn="ctr"/>
            <a:r>
              <a:rPr lang="en-GB" dirty="0"/>
              <a:t>Worldwide Incidence</a:t>
            </a:r>
            <a:endParaRPr lang="en-GB"/>
          </a:p>
        </p:txBody>
      </p:sp>
      <p:graphicFrame>
        <p:nvGraphicFramePr>
          <p:cNvPr id="5" name="Content Placeholder 2">
            <a:extLst>
              <a:ext uri="{FF2B5EF4-FFF2-40B4-BE49-F238E27FC236}">
                <a16:creationId xmlns:a16="http://schemas.microsoft.com/office/drawing/2014/main" id="{7AD3AB03-B859-D4DC-2A33-3AA395EE4F5D}"/>
              </a:ext>
            </a:extLst>
          </p:cNvPr>
          <p:cNvGraphicFramePr>
            <a:graphicFrameLocks noGrp="1"/>
          </p:cNvGraphicFramePr>
          <p:nvPr>
            <p:ph idx="1"/>
            <p:extLst>
              <p:ext uri="{D42A27DB-BD31-4B8C-83A1-F6EECF244321}">
                <p14:modId xmlns:p14="http://schemas.microsoft.com/office/powerpoint/2010/main" val="51949972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4954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32D6E3C0-5599-F774-356E-0C0CE8A47E31}"/>
              </a:ext>
            </a:extLst>
          </p:cNvPr>
          <p:cNvSpPr>
            <a:spLocks noGrp="1"/>
          </p:cNvSpPr>
          <p:nvPr>
            <p:ph type="title"/>
          </p:nvPr>
        </p:nvSpPr>
        <p:spPr>
          <a:xfrm>
            <a:off x="573409" y="559477"/>
            <a:ext cx="3765200" cy="5709931"/>
          </a:xfrm>
        </p:spPr>
        <p:txBody>
          <a:bodyPr>
            <a:normAutofit/>
          </a:bodyPr>
          <a:lstStyle/>
          <a:p>
            <a:pPr algn="ctr"/>
            <a:r>
              <a:rPr lang="en-GB" dirty="0"/>
              <a:t>Economic Burden</a:t>
            </a:r>
          </a:p>
        </p:txBody>
      </p:sp>
      <p:graphicFrame>
        <p:nvGraphicFramePr>
          <p:cNvPr id="13" name="Content Placeholder 2">
            <a:extLst>
              <a:ext uri="{FF2B5EF4-FFF2-40B4-BE49-F238E27FC236}">
                <a16:creationId xmlns:a16="http://schemas.microsoft.com/office/drawing/2014/main" id="{C1FB57FB-47BB-74B9-8C0A-2D9999F7CE94}"/>
              </a:ext>
            </a:extLst>
          </p:cNvPr>
          <p:cNvGraphicFramePr>
            <a:graphicFrameLocks noGrp="1"/>
          </p:cNvGraphicFramePr>
          <p:nvPr>
            <p:ph idx="1"/>
            <p:extLst>
              <p:ext uri="{D42A27DB-BD31-4B8C-83A1-F6EECF244321}">
                <p14:modId xmlns:p14="http://schemas.microsoft.com/office/powerpoint/2010/main" val="2393628655"/>
              </p:ext>
            </p:extLst>
          </p:nvPr>
        </p:nvGraphicFramePr>
        <p:xfrm>
          <a:off x="5139410" y="449705"/>
          <a:ext cx="6817893" cy="60260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6941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7F361-2B96-913F-B485-55D8B064C1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89A3F6-9214-91FD-2698-E70036EF65A9}"/>
              </a:ext>
            </a:extLst>
          </p:cNvPr>
          <p:cNvSpPr>
            <a:spLocks noGrp="1"/>
          </p:cNvSpPr>
          <p:nvPr>
            <p:ph type="title"/>
          </p:nvPr>
        </p:nvSpPr>
        <p:spPr>
          <a:xfrm>
            <a:off x="573409" y="559477"/>
            <a:ext cx="3765200" cy="5709931"/>
          </a:xfrm>
        </p:spPr>
        <p:txBody>
          <a:bodyPr>
            <a:normAutofit/>
          </a:bodyPr>
          <a:lstStyle/>
          <a:p>
            <a:pPr algn="ctr"/>
            <a:r>
              <a:rPr lang="en-GB" dirty="0"/>
              <a:t>Social Burden</a:t>
            </a:r>
          </a:p>
        </p:txBody>
      </p:sp>
      <p:graphicFrame>
        <p:nvGraphicFramePr>
          <p:cNvPr id="13" name="Content Placeholder 2">
            <a:extLst>
              <a:ext uri="{FF2B5EF4-FFF2-40B4-BE49-F238E27FC236}">
                <a16:creationId xmlns:a16="http://schemas.microsoft.com/office/drawing/2014/main" id="{F522E317-43F9-FB77-FB90-96903999EC58}"/>
              </a:ext>
            </a:extLst>
          </p:cNvPr>
          <p:cNvGraphicFramePr>
            <a:graphicFrameLocks noGrp="1"/>
          </p:cNvGraphicFramePr>
          <p:nvPr>
            <p:ph idx="1"/>
            <p:extLst>
              <p:ext uri="{D42A27DB-BD31-4B8C-83A1-F6EECF244321}">
                <p14:modId xmlns:p14="http://schemas.microsoft.com/office/powerpoint/2010/main" val="1415458696"/>
              </p:ext>
            </p:extLst>
          </p:nvPr>
        </p:nvGraphicFramePr>
        <p:xfrm>
          <a:off x="5139410" y="449705"/>
          <a:ext cx="6817893" cy="60260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6250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F3FDC-8DA2-64BE-355C-CB12607A963C}"/>
              </a:ext>
            </a:extLst>
          </p:cNvPr>
          <p:cNvSpPr>
            <a:spLocks noGrp="1"/>
          </p:cNvSpPr>
          <p:nvPr>
            <p:ph type="title"/>
          </p:nvPr>
        </p:nvSpPr>
        <p:spPr>
          <a:xfrm>
            <a:off x="1066800" y="642594"/>
            <a:ext cx="10058400" cy="826442"/>
          </a:xfrm>
        </p:spPr>
        <p:txBody>
          <a:bodyPr>
            <a:normAutofit/>
          </a:bodyPr>
          <a:lstStyle/>
          <a:p>
            <a:r>
              <a:rPr lang="en-GB" sz="3600" dirty="0"/>
              <a:t>Initial Assessment</a:t>
            </a:r>
          </a:p>
        </p:txBody>
      </p:sp>
      <p:sp>
        <p:nvSpPr>
          <p:cNvPr id="3" name="Content Placeholder 2">
            <a:extLst>
              <a:ext uri="{FF2B5EF4-FFF2-40B4-BE49-F238E27FC236}">
                <a16:creationId xmlns:a16="http://schemas.microsoft.com/office/drawing/2014/main" id="{31BFB022-A222-3476-F081-7EA764914091}"/>
              </a:ext>
            </a:extLst>
          </p:cNvPr>
          <p:cNvSpPr>
            <a:spLocks noGrp="1"/>
          </p:cNvSpPr>
          <p:nvPr>
            <p:ph idx="1"/>
          </p:nvPr>
        </p:nvSpPr>
        <p:spPr>
          <a:xfrm>
            <a:off x="871927" y="1678898"/>
            <a:ext cx="9819519" cy="4341152"/>
          </a:xfrm>
        </p:spPr>
        <p:txBody>
          <a:bodyPr>
            <a:normAutofit/>
          </a:bodyPr>
          <a:lstStyle/>
          <a:p>
            <a:pPr algn="just"/>
            <a:r>
              <a:rPr lang="en-GB" sz="2000" dirty="0"/>
              <a:t>A detailed medical history is taken, including smoking exposure, symptoms, and occupational or environmental risk factors (Gentry, 2017).</a:t>
            </a:r>
          </a:p>
          <a:p>
            <a:pPr algn="just"/>
            <a:r>
              <a:rPr lang="en-GB" sz="2000" dirty="0"/>
              <a:t>A physical examination assesses breathing patterns, chest sounds and oxygen saturation to identify clinical signs of COPD (</a:t>
            </a:r>
            <a:r>
              <a:rPr lang="en-GB" sz="2000" dirty="0" err="1"/>
              <a:t>Fazleen</a:t>
            </a:r>
            <a:r>
              <a:rPr lang="en-GB" sz="2000" dirty="0"/>
              <a:t> and Wilkinson, 2020).</a:t>
            </a:r>
          </a:p>
          <a:p>
            <a:pPr algn="just"/>
            <a:r>
              <a:rPr lang="en-GB" sz="2000" dirty="0"/>
              <a:t>Initial assessment supports personalised care planning and guides ongoing monitoring and treatment (</a:t>
            </a:r>
            <a:r>
              <a:rPr lang="en-GB" sz="2000" dirty="0" err="1"/>
              <a:t>Fazleen</a:t>
            </a:r>
            <a:r>
              <a:rPr lang="en-GB" sz="2000" dirty="0"/>
              <a:t> and Wilkinson, 2020).</a:t>
            </a:r>
          </a:p>
          <a:p>
            <a:pPr marL="0" indent="0" algn="just">
              <a:buNone/>
            </a:pPr>
            <a:endParaRPr lang="en-GB" sz="2000" dirty="0"/>
          </a:p>
        </p:txBody>
      </p:sp>
    </p:spTree>
    <p:extLst>
      <p:ext uri="{BB962C8B-B14F-4D97-AF65-F5344CB8AC3E}">
        <p14:creationId xmlns:p14="http://schemas.microsoft.com/office/powerpoint/2010/main" val="517804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143063-0150-51EA-8A52-C6AA4DA73B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F28AC6-3369-EB3D-846D-4FEF0FADAA16}"/>
              </a:ext>
            </a:extLst>
          </p:cNvPr>
          <p:cNvSpPr>
            <a:spLocks noGrp="1"/>
          </p:cNvSpPr>
          <p:nvPr>
            <p:ph type="title"/>
          </p:nvPr>
        </p:nvSpPr>
        <p:spPr>
          <a:xfrm>
            <a:off x="1066800" y="642594"/>
            <a:ext cx="10058400" cy="826442"/>
          </a:xfrm>
        </p:spPr>
        <p:txBody>
          <a:bodyPr>
            <a:normAutofit/>
          </a:bodyPr>
          <a:lstStyle/>
          <a:p>
            <a:r>
              <a:rPr lang="en-GB" sz="3600" dirty="0"/>
              <a:t>Diagnosis of COPD</a:t>
            </a:r>
          </a:p>
        </p:txBody>
      </p:sp>
      <p:sp>
        <p:nvSpPr>
          <p:cNvPr id="3" name="Content Placeholder 2">
            <a:extLst>
              <a:ext uri="{FF2B5EF4-FFF2-40B4-BE49-F238E27FC236}">
                <a16:creationId xmlns:a16="http://schemas.microsoft.com/office/drawing/2014/main" id="{694641EC-A8C1-208D-AAFE-2A72B6378616}"/>
              </a:ext>
            </a:extLst>
          </p:cNvPr>
          <p:cNvSpPr>
            <a:spLocks noGrp="1"/>
          </p:cNvSpPr>
          <p:nvPr>
            <p:ph idx="1"/>
          </p:nvPr>
        </p:nvSpPr>
        <p:spPr>
          <a:xfrm>
            <a:off x="871928" y="1678898"/>
            <a:ext cx="6937948" cy="4341152"/>
          </a:xfrm>
        </p:spPr>
        <p:txBody>
          <a:bodyPr>
            <a:normAutofit/>
          </a:bodyPr>
          <a:lstStyle/>
          <a:p>
            <a:pPr algn="just"/>
            <a:r>
              <a:rPr lang="en-GB" sz="2000" dirty="0"/>
              <a:t>Spirometry is the key diagnostic test, confirming airflow obstruction and reduced lung function (</a:t>
            </a:r>
            <a:r>
              <a:rPr lang="en-GB" sz="2000" dirty="0" err="1"/>
              <a:t>Fazleen</a:t>
            </a:r>
            <a:r>
              <a:rPr lang="en-GB" sz="2000" dirty="0"/>
              <a:t> and Wilkinson, 2020).</a:t>
            </a:r>
          </a:p>
          <a:p>
            <a:pPr algn="just"/>
            <a:r>
              <a:rPr lang="en-GB" sz="2000" dirty="0"/>
              <a:t>Imaging, such as a chest X-ray or CT scan, is used to exclude other respiratory conditions or complications (Gentry, 2017).</a:t>
            </a:r>
          </a:p>
          <a:p>
            <a:pPr algn="just"/>
            <a:r>
              <a:rPr lang="en-GB" sz="2000" dirty="0"/>
              <a:t>Assessment tools, including the MRC Dyspnoea Scale and COPD Assessment Test (CAT), support diagnosis and help determine severity (</a:t>
            </a:r>
            <a:r>
              <a:rPr lang="en-GB" sz="2000" dirty="0" err="1"/>
              <a:t>Fazleen</a:t>
            </a:r>
            <a:r>
              <a:rPr lang="en-GB" sz="2000" dirty="0"/>
              <a:t> and Wilkinson, 2020).</a:t>
            </a:r>
          </a:p>
          <a:p>
            <a:pPr marL="0" indent="0" algn="just">
              <a:buNone/>
            </a:pPr>
            <a:endParaRPr lang="en-GB" sz="2000" dirty="0"/>
          </a:p>
        </p:txBody>
      </p:sp>
      <p:pic>
        <p:nvPicPr>
          <p:cNvPr id="3074" name="Picture 2" descr="Chronic Obstructive Pulmonary Disease (COPD) Diagnosis | Temple Health">
            <a:extLst>
              <a:ext uri="{FF2B5EF4-FFF2-40B4-BE49-F238E27FC236}">
                <a16:creationId xmlns:a16="http://schemas.microsoft.com/office/drawing/2014/main" id="{78875B40-05F1-EFD7-B393-2E4187B056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4748" y="1326848"/>
            <a:ext cx="3816559" cy="488855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1A521EB-1A26-1602-0AB9-F882F865C6F2}"/>
              </a:ext>
            </a:extLst>
          </p:cNvPr>
          <p:cNvSpPr txBox="1"/>
          <p:nvPr/>
        </p:nvSpPr>
        <p:spPr>
          <a:xfrm>
            <a:off x="8740068" y="6357594"/>
            <a:ext cx="2922815" cy="370438"/>
          </a:xfrm>
          <a:prstGeom prst="rect">
            <a:avLst/>
          </a:prstGeom>
          <a:noFill/>
        </p:spPr>
        <p:txBody>
          <a:bodyPr wrap="square" rtlCol="0">
            <a:spAutoFit/>
          </a:bodyPr>
          <a:lstStyle/>
          <a:p>
            <a:r>
              <a:rPr lang="en-GB" dirty="0"/>
              <a:t>(Temple Health, 2025 )</a:t>
            </a:r>
          </a:p>
        </p:txBody>
      </p:sp>
    </p:spTree>
    <p:extLst>
      <p:ext uri="{BB962C8B-B14F-4D97-AF65-F5344CB8AC3E}">
        <p14:creationId xmlns:p14="http://schemas.microsoft.com/office/powerpoint/2010/main" val="709972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7A60C-D3C1-9ABD-C107-4B3F4BADBD67}"/>
              </a:ext>
            </a:extLst>
          </p:cNvPr>
          <p:cNvSpPr>
            <a:spLocks noGrp="1"/>
          </p:cNvSpPr>
          <p:nvPr>
            <p:ph type="title"/>
          </p:nvPr>
        </p:nvSpPr>
        <p:spPr>
          <a:xfrm>
            <a:off x="1066800" y="642594"/>
            <a:ext cx="10058400" cy="935194"/>
          </a:xfrm>
        </p:spPr>
        <p:txBody>
          <a:bodyPr>
            <a:normAutofit/>
          </a:bodyPr>
          <a:lstStyle/>
          <a:p>
            <a:r>
              <a:rPr lang="en-GB" dirty="0"/>
              <a:t>Continuity of Care Model </a:t>
            </a:r>
          </a:p>
        </p:txBody>
      </p:sp>
      <p:sp>
        <p:nvSpPr>
          <p:cNvPr id="3" name="Content Placeholder 2">
            <a:extLst>
              <a:ext uri="{FF2B5EF4-FFF2-40B4-BE49-F238E27FC236}">
                <a16:creationId xmlns:a16="http://schemas.microsoft.com/office/drawing/2014/main" id="{A48CE41A-6F0D-B931-3991-1CB730075A3E}"/>
              </a:ext>
            </a:extLst>
          </p:cNvPr>
          <p:cNvSpPr>
            <a:spLocks noGrp="1"/>
          </p:cNvSpPr>
          <p:nvPr>
            <p:ph idx="1"/>
          </p:nvPr>
        </p:nvSpPr>
        <p:spPr>
          <a:xfrm>
            <a:off x="618566" y="1792220"/>
            <a:ext cx="6103782" cy="4423186"/>
          </a:xfrm>
        </p:spPr>
        <p:txBody>
          <a:bodyPr>
            <a:normAutofit/>
          </a:bodyPr>
          <a:lstStyle/>
          <a:p>
            <a:pPr algn="just"/>
            <a:r>
              <a:rPr lang="en-GB" b="1" dirty="0"/>
              <a:t>Relational Continuity: </a:t>
            </a:r>
            <a:r>
              <a:rPr lang="en-GB" dirty="0"/>
              <a:t>Builds long-term, trusted relationships between the patient and the healthcare team, improving communication, confidence, and engagement in self-management (</a:t>
            </a:r>
            <a:r>
              <a:rPr lang="en-GB" dirty="0" err="1"/>
              <a:t>Medves</a:t>
            </a:r>
            <a:r>
              <a:rPr lang="en-GB" dirty="0"/>
              <a:t> et al, 2022; Lee et al, 2024).</a:t>
            </a:r>
          </a:p>
          <a:p>
            <a:pPr algn="just"/>
            <a:r>
              <a:rPr lang="en-GB" b="1" dirty="0"/>
              <a:t>Informational Continuity: </a:t>
            </a:r>
            <a:r>
              <a:rPr lang="en-GB" dirty="0"/>
              <a:t>Ensures consistent sharing of clinical history, treatment plans, and assessments across services, enabling seamless and personalised care (</a:t>
            </a:r>
            <a:r>
              <a:rPr lang="en-GB" dirty="0" err="1"/>
              <a:t>Roos</a:t>
            </a:r>
            <a:r>
              <a:rPr lang="en-GB" dirty="0"/>
              <a:t> et al, 2022).</a:t>
            </a:r>
          </a:p>
          <a:p>
            <a:pPr algn="just"/>
            <a:r>
              <a:rPr lang="en-GB" b="1" dirty="0"/>
              <a:t>Management Continuity: </a:t>
            </a:r>
            <a:r>
              <a:rPr lang="en-GB" dirty="0"/>
              <a:t>Provides coordinated, ongoing support through structured follow-up, pulmonary rehabilitation, medication review, and monitoring to prevent exacerbations and hospital admissions (Lee et al, 2024).</a:t>
            </a:r>
          </a:p>
          <a:p>
            <a:pPr algn="just"/>
            <a:endParaRPr lang="en-GB" dirty="0"/>
          </a:p>
        </p:txBody>
      </p:sp>
      <p:pic>
        <p:nvPicPr>
          <p:cNvPr id="1028" name="Picture 4" descr="Continuity of Care - Morecambe Bay Primary Care Collaborative">
            <a:extLst>
              <a:ext uri="{FF2B5EF4-FFF2-40B4-BE49-F238E27FC236}">
                <a16:creationId xmlns:a16="http://schemas.microsoft.com/office/drawing/2014/main" id="{11400C8E-AA60-8CB3-A0FA-A9DF3A1011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3991" y="1792220"/>
            <a:ext cx="4672484" cy="434732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E91614F-F2E7-EB3B-5B93-BEDDE7FDC0E2}"/>
              </a:ext>
            </a:extLst>
          </p:cNvPr>
          <p:cNvSpPr txBox="1"/>
          <p:nvPr/>
        </p:nvSpPr>
        <p:spPr>
          <a:xfrm>
            <a:off x="8330763" y="6215406"/>
            <a:ext cx="2922815" cy="370438"/>
          </a:xfrm>
          <a:prstGeom prst="rect">
            <a:avLst/>
          </a:prstGeom>
          <a:noFill/>
        </p:spPr>
        <p:txBody>
          <a:bodyPr wrap="square" rtlCol="0">
            <a:spAutoFit/>
          </a:bodyPr>
          <a:lstStyle/>
          <a:p>
            <a:r>
              <a:rPr lang="en-GB" dirty="0"/>
              <a:t>(Morecambe Bay, 2025 )</a:t>
            </a:r>
          </a:p>
        </p:txBody>
      </p:sp>
    </p:spTree>
    <p:extLst>
      <p:ext uri="{BB962C8B-B14F-4D97-AF65-F5344CB8AC3E}">
        <p14:creationId xmlns:p14="http://schemas.microsoft.com/office/powerpoint/2010/main" val="3580022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DFCB3-AC77-2906-69BC-EB9B8DB9CC2E}"/>
              </a:ext>
            </a:extLst>
          </p:cNvPr>
          <p:cNvSpPr>
            <a:spLocks noGrp="1"/>
          </p:cNvSpPr>
          <p:nvPr>
            <p:ph type="title"/>
          </p:nvPr>
        </p:nvSpPr>
        <p:spPr>
          <a:xfrm>
            <a:off x="1138517" y="403412"/>
            <a:ext cx="5764306" cy="881406"/>
          </a:xfrm>
        </p:spPr>
        <p:txBody>
          <a:bodyPr/>
          <a:lstStyle/>
          <a:p>
            <a:r>
              <a:rPr lang="en-GB" dirty="0"/>
              <a:t>Treatment</a:t>
            </a:r>
          </a:p>
        </p:txBody>
      </p:sp>
      <p:sp>
        <p:nvSpPr>
          <p:cNvPr id="3" name="Content Placeholder 2">
            <a:extLst>
              <a:ext uri="{FF2B5EF4-FFF2-40B4-BE49-F238E27FC236}">
                <a16:creationId xmlns:a16="http://schemas.microsoft.com/office/drawing/2014/main" id="{BA59828D-1ACC-6DD8-F2BD-C3BFFBD7FA2E}"/>
              </a:ext>
            </a:extLst>
          </p:cNvPr>
          <p:cNvSpPr>
            <a:spLocks noGrp="1"/>
          </p:cNvSpPr>
          <p:nvPr>
            <p:ph idx="1"/>
          </p:nvPr>
        </p:nvSpPr>
        <p:spPr>
          <a:xfrm>
            <a:off x="358588" y="1416424"/>
            <a:ext cx="6938682" cy="5038164"/>
          </a:xfrm>
        </p:spPr>
        <p:txBody>
          <a:bodyPr>
            <a:normAutofit/>
          </a:bodyPr>
          <a:lstStyle/>
          <a:p>
            <a:pPr marL="0" indent="0" algn="just">
              <a:buNone/>
            </a:pPr>
            <a:r>
              <a:rPr lang="en-GB" sz="2000" dirty="0">
                <a:solidFill>
                  <a:srgbClr val="FF0000"/>
                </a:solidFill>
              </a:rPr>
              <a:t>According to NICE Guidelines (2019)…..</a:t>
            </a:r>
          </a:p>
          <a:p>
            <a:pPr algn="just"/>
            <a:r>
              <a:rPr lang="en-GB" sz="2000" b="1" dirty="0"/>
              <a:t>Smoking Cessation: </a:t>
            </a:r>
            <a:r>
              <a:rPr lang="en-GB" sz="2000" dirty="0"/>
              <a:t>First-line intervention, including behavioural support and pharmacological aids such as NRT, varenicline, or bupropion.</a:t>
            </a:r>
          </a:p>
          <a:p>
            <a:pPr algn="just"/>
            <a:r>
              <a:rPr lang="en-GB" sz="2000" b="1" dirty="0"/>
              <a:t>Vaccination</a:t>
            </a:r>
            <a:r>
              <a:rPr lang="en-GB" sz="2000" dirty="0"/>
              <a:t>: Annual influenza vaccine and pneumococcal vaccination to reduce risk of infection-related exacerbations.</a:t>
            </a:r>
          </a:p>
          <a:p>
            <a:pPr marL="0" indent="0" algn="just">
              <a:buNone/>
            </a:pPr>
            <a:r>
              <a:rPr lang="en-GB" sz="2000" b="1" dirty="0"/>
              <a:t>Bronchodilator Therapy:</a:t>
            </a:r>
          </a:p>
          <a:p>
            <a:pPr algn="just"/>
            <a:r>
              <a:rPr lang="en-GB" sz="2000" dirty="0"/>
              <a:t>Short-acting bronchodilators (SABA/SAMA) for relief of breathlessness or intermittent symptoms.</a:t>
            </a:r>
          </a:p>
          <a:p>
            <a:pPr algn="just"/>
            <a:r>
              <a:rPr lang="en-GB" sz="2000" dirty="0"/>
              <a:t>Long-acting bronchodilators (LABA/LAMA) for maintenance therapy in symptomatic patients.</a:t>
            </a:r>
          </a:p>
          <a:p>
            <a:pPr algn="just"/>
            <a:endParaRPr lang="en-GB" sz="2000" dirty="0"/>
          </a:p>
        </p:txBody>
      </p:sp>
      <p:pic>
        <p:nvPicPr>
          <p:cNvPr id="4098" name="Picture 2" descr="Management and Treatment of COPD">
            <a:extLst>
              <a:ext uri="{FF2B5EF4-FFF2-40B4-BE49-F238E27FC236}">
                <a16:creationId xmlns:a16="http://schemas.microsoft.com/office/drawing/2014/main" id="{2489074F-7746-3719-F3E4-02725FF597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7270" y="120579"/>
            <a:ext cx="4894729" cy="669014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9DDC46-EF52-36C2-0BEC-F4899142BE66}"/>
              </a:ext>
            </a:extLst>
          </p:cNvPr>
          <p:cNvSpPr txBox="1"/>
          <p:nvPr/>
        </p:nvSpPr>
        <p:spPr>
          <a:xfrm>
            <a:off x="8894187" y="6487562"/>
            <a:ext cx="2279579" cy="369332"/>
          </a:xfrm>
          <a:prstGeom prst="rect">
            <a:avLst/>
          </a:prstGeom>
          <a:noFill/>
        </p:spPr>
        <p:txBody>
          <a:bodyPr wrap="square" rtlCol="0">
            <a:spAutoFit/>
          </a:bodyPr>
          <a:lstStyle/>
          <a:p>
            <a:r>
              <a:rPr lang="en-GB" dirty="0"/>
              <a:t>(Prime Medic, 2019)</a:t>
            </a:r>
          </a:p>
        </p:txBody>
      </p:sp>
    </p:spTree>
    <p:extLst>
      <p:ext uri="{BB962C8B-B14F-4D97-AF65-F5344CB8AC3E}">
        <p14:creationId xmlns:p14="http://schemas.microsoft.com/office/powerpoint/2010/main" val="4264248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92CF6-361F-03EC-461A-CD6ED65324F9}"/>
              </a:ext>
            </a:extLst>
          </p:cNvPr>
          <p:cNvSpPr>
            <a:spLocks noGrp="1"/>
          </p:cNvSpPr>
          <p:nvPr>
            <p:ph type="title"/>
          </p:nvPr>
        </p:nvSpPr>
        <p:spPr/>
        <p:txBody>
          <a:bodyPr/>
          <a:lstStyle/>
          <a:p>
            <a:r>
              <a:rPr lang="en-GB" dirty="0"/>
              <a:t>Treatment</a:t>
            </a:r>
          </a:p>
        </p:txBody>
      </p:sp>
      <p:sp>
        <p:nvSpPr>
          <p:cNvPr id="3" name="Content Placeholder 2">
            <a:extLst>
              <a:ext uri="{FF2B5EF4-FFF2-40B4-BE49-F238E27FC236}">
                <a16:creationId xmlns:a16="http://schemas.microsoft.com/office/drawing/2014/main" id="{EAC32CBC-A8E2-8D07-2237-A233BB30BFA1}"/>
              </a:ext>
            </a:extLst>
          </p:cNvPr>
          <p:cNvSpPr>
            <a:spLocks noGrp="1"/>
          </p:cNvSpPr>
          <p:nvPr>
            <p:ph idx="1"/>
          </p:nvPr>
        </p:nvSpPr>
        <p:spPr/>
        <p:txBody>
          <a:bodyPr>
            <a:normAutofit fontScale="92500"/>
          </a:bodyPr>
          <a:lstStyle/>
          <a:p>
            <a:pPr algn="just"/>
            <a:r>
              <a:rPr lang="en-GB" sz="2400" b="1" dirty="0"/>
              <a:t>Inhaled Corticosteroids (ICS): </a:t>
            </a:r>
            <a:r>
              <a:rPr lang="en-GB" sz="2400" dirty="0"/>
              <a:t>Recommended only when exacerbations are frequent, or eosinophil count is elevated (Calverley, 2019).</a:t>
            </a:r>
          </a:p>
          <a:p>
            <a:pPr algn="just"/>
            <a:r>
              <a:rPr lang="en-GB" sz="2400" b="1" dirty="0"/>
              <a:t>Pulmonary Rehabilitation: </a:t>
            </a:r>
            <a:r>
              <a:rPr lang="en-GB" sz="2400" dirty="0"/>
              <a:t>Structured, supervised exercise and education programmes to improve physical function and symptom control (Lewis et al, 2020).</a:t>
            </a:r>
          </a:p>
          <a:p>
            <a:pPr algn="just"/>
            <a:r>
              <a:rPr lang="en-GB" sz="2400" b="1" dirty="0"/>
              <a:t>Long-Term Oxygen Therapy (LTOT): </a:t>
            </a:r>
            <a:r>
              <a:rPr lang="en-GB" sz="2400" dirty="0"/>
              <a:t>For patients with chronic hypoxaemia confirmed through blood gases (Lewis et al, 2020).</a:t>
            </a:r>
          </a:p>
          <a:p>
            <a:pPr algn="just"/>
            <a:r>
              <a:rPr lang="en-GB" sz="2400" b="1" dirty="0"/>
              <a:t>Exacerbation Management: </a:t>
            </a:r>
            <a:r>
              <a:rPr lang="en-GB" sz="2400" dirty="0"/>
              <a:t>Use of oral corticosteroids and/or antibiotics guided by symptom severity and clinical need (Calverley, 2019).</a:t>
            </a:r>
          </a:p>
          <a:p>
            <a:pPr marL="0" indent="0" algn="just">
              <a:buNone/>
            </a:pPr>
            <a:endParaRPr lang="en-GB" sz="2400" dirty="0"/>
          </a:p>
        </p:txBody>
      </p:sp>
    </p:spTree>
    <p:extLst>
      <p:ext uri="{BB962C8B-B14F-4D97-AF65-F5344CB8AC3E}">
        <p14:creationId xmlns:p14="http://schemas.microsoft.com/office/powerpoint/2010/main" val="1490972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37C34-5D56-EC64-1841-AB5FD8A405E0}"/>
              </a:ext>
            </a:extLst>
          </p:cNvPr>
          <p:cNvSpPr>
            <a:spLocks noGrp="1"/>
          </p:cNvSpPr>
          <p:nvPr>
            <p:ph type="title"/>
          </p:nvPr>
        </p:nvSpPr>
        <p:spPr>
          <a:xfrm>
            <a:off x="6579450" y="302547"/>
            <a:ext cx="4957553" cy="850161"/>
          </a:xfrm>
        </p:spPr>
        <p:txBody>
          <a:bodyPr>
            <a:normAutofit/>
          </a:bodyPr>
          <a:lstStyle/>
          <a:p>
            <a:r>
              <a:rPr lang="en-GB" dirty="0"/>
              <a:t>Comorbidity</a:t>
            </a:r>
          </a:p>
        </p:txBody>
      </p:sp>
      <p:sp>
        <p:nvSpPr>
          <p:cNvPr id="6151" name="Rectangle 6150">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6153" name="Rectangle 6152">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6146" name="Picture 2" descr="24 Comorbidities Icons Royalty-Free Images, Stock Photos &amp; Pictures |  Shutterstock">
            <a:extLst>
              <a:ext uri="{FF2B5EF4-FFF2-40B4-BE49-F238E27FC236}">
                <a16:creationId xmlns:a16="http://schemas.microsoft.com/office/drawing/2014/main" id="{1F5A09C4-F35C-6811-CC65-111B578898C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04017" y="1228185"/>
            <a:ext cx="4414438" cy="441443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3C0AA83-D503-517A-07AE-E3924E10FC88}"/>
              </a:ext>
            </a:extLst>
          </p:cNvPr>
          <p:cNvSpPr>
            <a:spLocks noGrp="1"/>
          </p:cNvSpPr>
          <p:nvPr>
            <p:ph idx="1"/>
          </p:nvPr>
        </p:nvSpPr>
        <p:spPr>
          <a:xfrm>
            <a:off x="6251142" y="1488706"/>
            <a:ext cx="5688080" cy="4654474"/>
          </a:xfrm>
        </p:spPr>
        <p:txBody>
          <a:bodyPr>
            <a:noAutofit/>
          </a:bodyPr>
          <a:lstStyle/>
          <a:p>
            <a:pPr marL="0" indent="0">
              <a:lnSpc>
                <a:spcPct val="90000"/>
              </a:lnSpc>
              <a:buNone/>
            </a:pPr>
            <a:r>
              <a:rPr lang="en-GB" sz="2000" b="1" dirty="0">
                <a:solidFill>
                  <a:schemeClr val="tx2"/>
                </a:solidFill>
              </a:rPr>
              <a:t>COPD commonly coexists with other chronic conditions, including:</a:t>
            </a:r>
          </a:p>
          <a:p>
            <a:pPr>
              <a:lnSpc>
                <a:spcPct val="90000"/>
              </a:lnSpc>
            </a:pPr>
            <a:r>
              <a:rPr lang="en-GB" sz="2000" dirty="0"/>
              <a:t>Cardiovascular disease (hypertension, heart failure)</a:t>
            </a:r>
          </a:p>
          <a:p>
            <a:pPr>
              <a:lnSpc>
                <a:spcPct val="90000"/>
              </a:lnSpc>
            </a:pPr>
            <a:r>
              <a:rPr lang="en-GB" sz="2000" dirty="0"/>
              <a:t>Anxiety and depression due to breathlessness and lifestyle limitations</a:t>
            </a:r>
          </a:p>
          <a:p>
            <a:pPr>
              <a:lnSpc>
                <a:spcPct val="90000"/>
              </a:lnSpc>
            </a:pPr>
            <a:r>
              <a:rPr lang="en-GB" sz="2000" dirty="0"/>
              <a:t>Osteoporosis linked to steroid use and immobility</a:t>
            </a:r>
          </a:p>
          <a:p>
            <a:pPr>
              <a:lnSpc>
                <a:spcPct val="90000"/>
              </a:lnSpc>
            </a:pPr>
            <a:r>
              <a:rPr lang="en-GB" sz="2000" dirty="0"/>
              <a:t>Diabetes due to inflammation and risk factors</a:t>
            </a:r>
          </a:p>
          <a:p>
            <a:pPr>
              <a:lnSpc>
                <a:spcPct val="90000"/>
              </a:lnSpc>
            </a:pPr>
            <a:r>
              <a:rPr lang="en-GB" sz="2000" dirty="0"/>
              <a:t>Lung cancer as a shared smoking-related risk factor</a:t>
            </a:r>
          </a:p>
          <a:p>
            <a:pPr marL="0" indent="0">
              <a:lnSpc>
                <a:spcPct val="90000"/>
              </a:lnSpc>
              <a:buNone/>
            </a:pPr>
            <a:r>
              <a:rPr lang="en-GB" sz="2000" dirty="0"/>
              <a:t>Comorbidities complicate treatment and worsen health outcomes</a:t>
            </a:r>
          </a:p>
          <a:p>
            <a:pPr marL="0" indent="0">
              <a:lnSpc>
                <a:spcPct val="90000"/>
              </a:lnSpc>
              <a:buNone/>
            </a:pPr>
            <a:r>
              <a:rPr lang="en-GB" sz="2000" dirty="0"/>
              <a:t>(Barnes, 2017; </a:t>
            </a:r>
            <a:r>
              <a:rPr lang="en-GB" sz="2000" dirty="0" err="1"/>
              <a:t>Raherison</a:t>
            </a:r>
            <a:r>
              <a:rPr lang="en-GB" sz="2000" dirty="0"/>
              <a:t> et al, 2018)</a:t>
            </a:r>
          </a:p>
        </p:txBody>
      </p:sp>
      <p:sp>
        <p:nvSpPr>
          <p:cNvPr id="4" name="TextBox 3">
            <a:extLst>
              <a:ext uri="{FF2B5EF4-FFF2-40B4-BE49-F238E27FC236}">
                <a16:creationId xmlns:a16="http://schemas.microsoft.com/office/drawing/2014/main" id="{374F0657-8B73-985A-816B-E678CBC9CB12}"/>
              </a:ext>
            </a:extLst>
          </p:cNvPr>
          <p:cNvSpPr txBox="1"/>
          <p:nvPr/>
        </p:nvSpPr>
        <p:spPr>
          <a:xfrm>
            <a:off x="2203570" y="5509566"/>
            <a:ext cx="2596630" cy="369332"/>
          </a:xfrm>
          <a:prstGeom prst="rect">
            <a:avLst/>
          </a:prstGeom>
          <a:noFill/>
        </p:spPr>
        <p:txBody>
          <a:bodyPr wrap="square" rtlCol="0">
            <a:spAutoFit/>
          </a:bodyPr>
          <a:lstStyle/>
          <a:p>
            <a:r>
              <a:rPr lang="en-GB" dirty="0"/>
              <a:t>(Shutterstock, 2025)</a:t>
            </a:r>
          </a:p>
        </p:txBody>
      </p:sp>
    </p:spTree>
    <p:extLst>
      <p:ext uri="{BB962C8B-B14F-4D97-AF65-F5344CB8AC3E}">
        <p14:creationId xmlns:p14="http://schemas.microsoft.com/office/powerpoint/2010/main" val="2036016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FE2E8-1EC3-D73A-6066-E803BEF161DF}"/>
              </a:ext>
            </a:extLst>
          </p:cNvPr>
          <p:cNvSpPr>
            <a:spLocks noGrp="1"/>
          </p:cNvSpPr>
          <p:nvPr>
            <p:ph type="title"/>
          </p:nvPr>
        </p:nvSpPr>
        <p:spPr/>
        <p:txBody>
          <a:bodyPr/>
          <a:lstStyle/>
          <a:p>
            <a:r>
              <a:rPr lang="en-GB" dirty="0"/>
              <a:t>Prevention</a:t>
            </a:r>
          </a:p>
        </p:txBody>
      </p:sp>
      <p:sp>
        <p:nvSpPr>
          <p:cNvPr id="3" name="Content Placeholder 2">
            <a:extLst>
              <a:ext uri="{FF2B5EF4-FFF2-40B4-BE49-F238E27FC236}">
                <a16:creationId xmlns:a16="http://schemas.microsoft.com/office/drawing/2014/main" id="{A557FF14-650E-FFFD-B73C-352A94F53CAF}"/>
              </a:ext>
            </a:extLst>
          </p:cNvPr>
          <p:cNvSpPr>
            <a:spLocks noGrp="1"/>
          </p:cNvSpPr>
          <p:nvPr>
            <p:ph idx="1"/>
          </p:nvPr>
        </p:nvSpPr>
        <p:spPr/>
        <p:txBody>
          <a:bodyPr>
            <a:normAutofit/>
          </a:bodyPr>
          <a:lstStyle/>
          <a:p>
            <a:pPr algn="just"/>
            <a:r>
              <a:rPr lang="en-GB" sz="2000" dirty="0"/>
              <a:t>Stopping smoking and avoiding tobacco exposure remains the most effective prevention (Halpin et al, 2017).</a:t>
            </a:r>
          </a:p>
          <a:p>
            <a:pPr algn="just"/>
            <a:r>
              <a:rPr lang="en-GB" sz="2000" dirty="0"/>
              <a:t>Workplace regulations to limit exposure to dust, fumes and chemicals (</a:t>
            </a:r>
            <a:r>
              <a:rPr lang="en-GB" sz="2000" dirty="0" err="1"/>
              <a:t>Scoditti</a:t>
            </a:r>
            <a:r>
              <a:rPr lang="en-GB" sz="2000" dirty="0"/>
              <a:t> et al, 2019).</a:t>
            </a:r>
          </a:p>
          <a:p>
            <a:pPr algn="just"/>
            <a:r>
              <a:rPr lang="en-GB" sz="2000" dirty="0"/>
              <a:t>Improving air quality through public health and environmental action (Halpin et al, 2017).</a:t>
            </a:r>
          </a:p>
          <a:p>
            <a:pPr algn="just"/>
            <a:r>
              <a:rPr lang="en-GB" sz="2000" dirty="0"/>
              <a:t>Vaccinations help prevent respiratory infections that worsen COPD (Halpin et al, 2017).</a:t>
            </a:r>
          </a:p>
          <a:p>
            <a:pPr algn="just"/>
            <a:r>
              <a:rPr lang="en-GB" sz="2000" dirty="0"/>
              <a:t>Community awareness campaigns to encourage early screening and symptom recognition (Halpin et al, 2017).</a:t>
            </a:r>
          </a:p>
          <a:p>
            <a:pPr algn="just"/>
            <a:endParaRPr lang="en-GB" sz="2000" dirty="0"/>
          </a:p>
        </p:txBody>
      </p:sp>
    </p:spTree>
    <p:extLst>
      <p:ext uri="{BB962C8B-B14F-4D97-AF65-F5344CB8AC3E}">
        <p14:creationId xmlns:p14="http://schemas.microsoft.com/office/powerpoint/2010/main" val="1805154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1D0DD-29CF-E997-551F-70EA0DEFD26C}"/>
              </a:ext>
            </a:extLst>
          </p:cNvPr>
          <p:cNvSpPr>
            <a:spLocks noGrp="1"/>
          </p:cNvSpPr>
          <p:nvPr>
            <p:ph type="title"/>
          </p:nvPr>
        </p:nvSpPr>
        <p:spPr/>
        <p:txBody>
          <a:bodyPr/>
          <a:lstStyle/>
          <a:p>
            <a:r>
              <a:rPr lang="en-GB" dirty="0"/>
              <a:t>Co-Productive Care</a:t>
            </a:r>
          </a:p>
        </p:txBody>
      </p:sp>
      <p:sp>
        <p:nvSpPr>
          <p:cNvPr id="3" name="Content Placeholder 2">
            <a:extLst>
              <a:ext uri="{FF2B5EF4-FFF2-40B4-BE49-F238E27FC236}">
                <a16:creationId xmlns:a16="http://schemas.microsoft.com/office/drawing/2014/main" id="{ED15A42C-C283-E436-F48A-D17416BFB82C}"/>
              </a:ext>
            </a:extLst>
          </p:cNvPr>
          <p:cNvSpPr>
            <a:spLocks noGrp="1"/>
          </p:cNvSpPr>
          <p:nvPr>
            <p:ph idx="1"/>
          </p:nvPr>
        </p:nvSpPr>
        <p:spPr>
          <a:xfrm>
            <a:off x="502024" y="2103120"/>
            <a:ext cx="11259670" cy="3931920"/>
          </a:xfrm>
        </p:spPr>
        <p:txBody>
          <a:bodyPr>
            <a:normAutofit fontScale="85000" lnSpcReduction="10000"/>
          </a:bodyPr>
          <a:lstStyle/>
          <a:p>
            <a:pPr marL="0" indent="0" algn="just">
              <a:buNone/>
            </a:pPr>
            <a:r>
              <a:rPr lang="en-GB" sz="2000" b="1" dirty="0"/>
              <a:t>Skills</a:t>
            </a:r>
          </a:p>
          <a:p>
            <a:pPr algn="just"/>
            <a:r>
              <a:rPr lang="en-GB" sz="2000" b="1" dirty="0"/>
              <a:t>Shared Decision-Making:</a:t>
            </a:r>
            <a:r>
              <a:rPr lang="en-GB" sz="2000" dirty="0"/>
              <a:t> Encourages patients to actively participate in planning their care, ensuring treatment aligns with their goals and confidence levels (Cramm and Nieboer, 2016).</a:t>
            </a:r>
          </a:p>
          <a:p>
            <a:pPr algn="just"/>
            <a:r>
              <a:rPr lang="en-GB" sz="2000" b="1" dirty="0"/>
              <a:t>Accessible Communication:</a:t>
            </a:r>
            <a:r>
              <a:rPr lang="en-GB" sz="2000" dirty="0"/>
              <a:t> Uses plain, clear language and adapts explanations to match individual health literacy, ensuring patients understand treatment plans and self-management (Hardy and Sumner, 2018).</a:t>
            </a:r>
          </a:p>
          <a:p>
            <a:pPr marL="0" indent="0" algn="just">
              <a:buNone/>
            </a:pPr>
            <a:r>
              <a:rPr lang="en-GB" sz="2000" b="1" dirty="0"/>
              <a:t>Values</a:t>
            </a:r>
          </a:p>
          <a:p>
            <a:pPr algn="just"/>
            <a:r>
              <a:rPr lang="en-GB" sz="2000" b="1" dirty="0"/>
              <a:t>Respect for Patient Values:</a:t>
            </a:r>
            <a:r>
              <a:rPr lang="en-GB" sz="2000" dirty="0"/>
              <a:t> Recognises cultural beliefs, personal preferences, and life priorities, ensuring care is meaningful and tailored to the individual (Hardy and Sumner, 2018).</a:t>
            </a:r>
          </a:p>
          <a:p>
            <a:pPr algn="just"/>
            <a:r>
              <a:rPr lang="en-GB" sz="2000" b="1" dirty="0"/>
              <a:t>Empathy and Compassion:</a:t>
            </a:r>
            <a:r>
              <a:rPr lang="en-GB" sz="2000" dirty="0"/>
              <a:t> Demonstrates understanding and sensitivity, helping build trust so patients feel comfortable sharing symptoms, challenges, or emotional concerns (Cramm and Nieboer, 2016).</a:t>
            </a:r>
          </a:p>
          <a:p>
            <a:pPr marL="0" indent="0" algn="just">
              <a:buNone/>
            </a:pPr>
            <a:r>
              <a:rPr lang="en-GB" sz="2000" b="1" dirty="0"/>
              <a:t>Behaviours</a:t>
            </a:r>
          </a:p>
          <a:p>
            <a:pPr algn="just"/>
            <a:r>
              <a:rPr lang="en-GB" sz="2000" b="1" dirty="0"/>
              <a:t>Supporting Autonomy:</a:t>
            </a:r>
            <a:r>
              <a:rPr lang="en-GB" sz="2000" dirty="0"/>
              <a:t> Actively promotes confidence and self-efficacy, encouraging individuals to take ownership of their condition, lifestyle adjustments, and self-management strategies (Cramm and Nieboer, 2016).</a:t>
            </a:r>
          </a:p>
          <a:p>
            <a:pPr marL="0" indent="0" algn="just">
              <a:buNone/>
            </a:pPr>
            <a:endParaRPr lang="en-GB" sz="2000" dirty="0"/>
          </a:p>
          <a:p>
            <a:pPr marL="0" indent="0" algn="just">
              <a:buNone/>
            </a:pPr>
            <a:endParaRPr lang="en-GB" sz="2000" dirty="0"/>
          </a:p>
        </p:txBody>
      </p:sp>
    </p:spTree>
    <p:extLst>
      <p:ext uri="{BB962C8B-B14F-4D97-AF65-F5344CB8AC3E}">
        <p14:creationId xmlns:p14="http://schemas.microsoft.com/office/powerpoint/2010/main" val="41490187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95B70-C565-091F-1722-E9BCED377B20}"/>
              </a:ext>
            </a:extLst>
          </p:cNvPr>
          <p:cNvSpPr>
            <a:spLocks noGrp="1"/>
          </p:cNvSpPr>
          <p:nvPr>
            <p:ph type="title"/>
          </p:nvPr>
        </p:nvSpPr>
        <p:spPr/>
        <p:txBody>
          <a:bodyPr/>
          <a:lstStyle/>
          <a:p>
            <a:r>
              <a:rPr lang="en-GB" dirty="0"/>
              <a:t>Personalised Care</a:t>
            </a:r>
          </a:p>
        </p:txBody>
      </p:sp>
      <p:sp>
        <p:nvSpPr>
          <p:cNvPr id="3" name="Content Placeholder 2">
            <a:extLst>
              <a:ext uri="{FF2B5EF4-FFF2-40B4-BE49-F238E27FC236}">
                <a16:creationId xmlns:a16="http://schemas.microsoft.com/office/drawing/2014/main" id="{8D298C40-BF3C-030E-776B-857226EF5C64}"/>
              </a:ext>
            </a:extLst>
          </p:cNvPr>
          <p:cNvSpPr>
            <a:spLocks noGrp="1"/>
          </p:cNvSpPr>
          <p:nvPr>
            <p:ph idx="1"/>
          </p:nvPr>
        </p:nvSpPr>
        <p:spPr/>
        <p:txBody>
          <a:bodyPr>
            <a:normAutofit fontScale="85000" lnSpcReduction="10000"/>
          </a:bodyPr>
          <a:lstStyle/>
          <a:p>
            <a:pPr algn="just"/>
            <a:r>
              <a:rPr lang="en-GB" sz="2000" b="1" dirty="0"/>
              <a:t>Person-Centred Focus: </a:t>
            </a:r>
            <a:r>
              <a:rPr lang="en-GB" sz="2000" dirty="0"/>
              <a:t>Moves beyond symptoms and diagnosis to understand the patient’s lived experience, routines, preferences, and support networks (Wouters et al, 2018).</a:t>
            </a:r>
          </a:p>
          <a:p>
            <a:pPr algn="just"/>
            <a:r>
              <a:rPr lang="en-GB" sz="2000" b="1" dirty="0"/>
              <a:t>Holistic Assessment: </a:t>
            </a:r>
            <a:r>
              <a:rPr lang="en-GB" sz="2000" dirty="0"/>
              <a:t>Considers factors such as social support, housing, mental health, smoking status, and mobility when designing care (Fitting, 2018).</a:t>
            </a:r>
          </a:p>
          <a:p>
            <a:pPr algn="just"/>
            <a:r>
              <a:rPr lang="en-GB" sz="2000" b="1" dirty="0"/>
              <a:t>Integrated Care Pathways: </a:t>
            </a:r>
            <a:r>
              <a:rPr lang="en-GB" sz="2000" dirty="0"/>
              <a:t>Improves links between hospital specialists, primary care teams, and community services to prevent fragmentation (Franssen et al, 2019).</a:t>
            </a:r>
          </a:p>
          <a:p>
            <a:pPr algn="just"/>
            <a:r>
              <a:rPr lang="en-GB" sz="2000" b="1" dirty="0"/>
              <a:t>Promotes Independence: </a:t>
            </a:r>
            <a:r>
              <a:rPr lang="en-GB" sz="2000" dirty="0"/>
              <a:t>Encourages self-management and supports individuals in maintaining function, confidence, and wellbeing (Fitting, 2018).</a:t>
            </a:r>
          </a:p>
          <a:p>
            <a:pPr algn="just"/>
            <a:r>
              <a:rPr lang="en-GB" sz="2000" b="1" dirty="0"/>
              <a:t>Ongoing Review and Goal Setting: </a:t>
            </a:r>
            <a:r>
              <a:rPr lang="en-GB" sz="2000" dirty="0"/>
              <a:t>Care plans are regularly updated based on progress, changing needs, and patient priorities (Wouters et al, 2018).</a:t>
            </a:r>
          </a:p>
          <a:p>
            <a:pPr algn="just"/>
            <a:r>
              <a:rPr lang="en-GB" sz="2000" b="1" dirty="0"/>
              <a:t>Evidence-Based Self-Management Education:</a:t>
            </a:r>
            <a:r>
              <a:rPr lang="en-GB" sz="2000" dirty="0"/>
              <a:t> Ensures patients receive structured education on symptom monitoring, inhaler technique, exacerbation plans and lifestyle changes, aligning with evidence-based self-management principles (Franssen et al., 2019).</a:t>
            </a:r>
          </a:p>
          <a:p>
            <a:pPr algn="just"/>
            <a:endParaRPr lang="en-GB" sz="2000" dirty="0"/>
          </a:p>
        </p:txBody>
      </p:sp>
    </p:spTree>
    <p:extLst>
      <p:ext uri="{BB962C8B-B14F-4D97-AF65-F5344CB8AC3E}">
        <p14:creationId xmlns:p14="http://schemas.microsoft.com/office/powerpoint/2010/main" val="39671142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AFF40-002F-4701-E1D7-86D3DAD6374A}"/>
              </a:ext>
            </a:extLst>
          </p:cNvPr>
          <p:cNvSpPr>
            <a:spLocks noGrp="1"/>
          </p:cNvSpPr>
          <p:nvPr>
            <p:ph type="title"/>
          </p:nvPr>
        </p:nvSpPr>
        <p:spPr>
          <a:xfrm>
            <a:off x="1066800" y="642594"/>
            <a:ext cx="10058400" cy="790790"/>
          </a:xfrm>
        </p:spPr>
        <p:txBody>
          <a:bodyPr/>
          <a:lstStyle/>
          <a:p>
            <a:r>
              <a:rPr lang="en-GB" dirty="0"/>
              <a:t>Self-Management Support</a:t>
            </a:r>
          </a:p>
        </p:txBody>
      </p:sp>
      <p:sp>
        <p:nvSpPr>
          <p:cNvPr id="3" name="Content Placeholder 2">
            <a:extLst>
              <a:ext uri="{FF2B5EF4-FFF2-40B4-BE49-F238E27FC236}">
                <a16:creationId xmlns:a16="http://schemas.microsoft.com/office/drawing/2014/main" id="{5DE912E7-6D66-B2E5-4991-E0320FE45E3A}"/>
              </a:ext>
            </a:extLst>
          </p:cNvPr>
          <p:cNvSpPr>
            <a:spLocks noGrp="1"/>
          </p:cNvSpPr>
          <p:nvPr>
            <p:ph idx="1"/>
          </p:nvPr>
        </p:nvSpPr>
        <p:spPr>
          <a:xfrm>
            <a:off x="667265" y="1853514"/>
            <a:ext cx="10824519" cy="4572000"/>
          </a:xfrm>
        </p:spPr>
        <p:txBody>
          <a:bodyPr>
            <a:normAutofit lnSpcReduction="10000"/>
          </a:bodyPr>
          <a:lstStyle/>
          <a:p>
            <a:pPr algn="just"/>
            <a:r>
              <a:rPr lang="en-GB" sz="2000" b="1" dirty="0"/>
              <a:t>Patient Activation: </a:t>
            </a:r>
            <a:r>
              <a:rPr lang="en-GB" sz="2000" dirty="0"/>
              <a:t>Helps patients build the knowledge, confidence, and motivation needed to manage COPD symptoms and treatment independently (Cannon et al, 2016).</a:t>
            </a:r>
          </a:p>
          <a:p>
            <a:pPr algn="just"/>
            <a:r>
              <a:rPr lang="en-GB" sz="2000" b="1" dirty="0"/>
              <a:t>Motivational Coaching: </a:t>
            </a:r>
            <a:r>
              <a:rPr lang="en-GB" sz="2000" dirty="0"/>
              <a:t>Encourages positive behaviour change such as stopping smoking, increasing physical activity, or improving medication adherence (</a:t>
            </a:r>
            <a:r>
              <a:rPr lang="en-GB" sz="2000" dirty="0" err="1"/>
              <a:t>Bringsvor</a:t>
            </a:r>
            <a:r>
              <a:rPr lang="en-GB" sz="2000" dirty="0"/>
              <a:t> et al, 2018).</a:t>
            </a:r>
          </a:p>
          <a:p>
            <a:pPr algn="just"/>
            <a:r>
              <a:rPr lang="en-GB" sz="2000" b="1" dirty="0"/>
              <a:t>Self-Management Education: </a:t>
            </a:r>
            <a:r>
              <a:rPr lang="en-GB" sz="2000" dirty="0"/>
              <a:t>Teaches practical skills like correct inhaler use, breath control techniques, symptom monitoring, and action plans for flare-ups (Cannon et al, 2016).</a:t>
            </a:r>
          </a:p>
          <a:p>
            <a:pPr algn="just"/>
            <a:r>
              <a:rPr lang="en-GB" sz="2000" b="1" dirty="0"/>
              <a:t>Shared Decision-Making: </a:t>
            </a:r>
            <a:r>
              <a:rPr lang="en-GB" sz="2000" dirty="0"/>
              <a:t>Ensures treatment plans are co-created, reflecting both clinical evidence and what matters most to the patient (</a:t>
            </a:r>
            <a:r>
              <a:rPr lang="en-GB" sz="2000" dirty="0" err="1"/>
              <a:t>Bringsvor</a:t>
            </a:r>
            <a:r>
              <a:rPr lang="en-GB" sz="2000" dirty="0"/>
              <a:t> et al, 2018).</a:t>
            </a:r>
          </a:p>
          <a:p>
            <a:pPr algn="just"/>
            <a:r>
              <a:rPr lang="en-GB" sz="2000" b="1" dirty="0"/>
              <a:t>Personalised Care Planning: </a:t>
            </a:r>
            <a:r>
              <a:rPr lang="en-GB" sz="2000" dirty="0"/>
              <a:t>Involves setting achievable patient-focused goals such as improving walking distance, reducing breathlessness, or maintaining daily routines (Cannon et al, 2016).</a:t>
            </a:r>
          </a:p>
          <a:p>
            <a:pPr algn="just"/>
            <a:r>
              <a:rPr lang="en-GB" sz="2000" b="1" dirty="0"/>
              <a:t>Social Prescribing and Peer Support: </a:t>
            </a:r>
            <a:r>
              <a:rPr lang="en-GB" sz="2000" dirty="0"/>
              <a:t>Connects individuals with community resources such as pulmonary rehabilitation, exercise classes, counselling, and peer groups to support wellbeing and reduce isolation (</a:t>
            </a:r>
            <a:r>
              <a:rPr lang="en-GB" sz="2000" dirty="0" err="1"/>
              <a:t>Bringsvor</a:t>
            </a:r>
            <a:r>
              <a:rPr lang="en-GB" sz="2000" dirty="0"/>
              <a:t> et al, 2018).</a:t>
            </a:r>
          </a:p>
        </p:txBody>
      </p:sp>
    </p:spTree>
    <p:extLst>
      <p:ext uri="{BB962C8B-B14F-4D97-AF65-F5344CB8AC3E}">
        <p14:creationId xmlns:p14="http://schemas.microsoft.com/office/powerpoint/2010/main" val="4702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A45B5-615A-8646-8ECA-70770D239011}"/>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2C7FFC3-FAEF-7070-1F12-7317200B7452}"/>
              </a:ext>
            </a:extLst>
          </p:cNvPr>
          <p:cNvSpPr>
            <a:spLocks noGrp="1"/>
          </p:cNvSpPr>
          <p:nvPr>
            <p:ph idx="1"/>
          </p:nvPr>
        </p:nvSpPr>
        <p:spPr/>
        <p:txBody>
          <a:bodyPr>
            <a:normAutofit/>
          </a:bodyPr>
          <a:lstStyle/>
          <a:p>
            <a:pPr algn="just"/>
            <a:r>
              <a:rPr lang="en-GB" dirty="0"/>
              <a:t>COPD remains a major global health issue with preventable risk factors</a:t>
            </a:r>
          </a:p>
          <a:p>
            <a:pPr algn="just"/>
            <a:r>
              <a:rPr lang="en-GB" dirty="0"/>
              <a:t>Early identification and evidence-based treatment improve quality of life</a:t>
            </a:r>
          </a:p>
          <a:p>
            <a:pPr algn="just"/>
            <a:r>
              <a:rPr lang="en-GB" dirty="0"/>
              <a:t>NICE guidelines emphasise structured long-term management, including rehabilitation</a:t>
            </a:r>
          </a:p>
          <a:p>
            <a:pPr algn="just"/>
            <a:r>
              <a:rPr lang="en-GB" dirty="0"/>
              <a:t>Person-centred care, self-management and co-productive approaches are essential to improving independence and health outcomes</a:t>
            </a:r>
          </a:p>
          <a:p>
            <a:pPr algn="just"/>
            <a:endParaRPr lang="en-GB" dirty="0"/>
          </a:p>
        </p:txBody>
      </p:sp>
    </p:spTree>
    <p:extLst>
      <p:ext uri="{BB962C8B-B14F-4D97-AF65-F5344CB8AC3E}">
        <p14:creationId xmlns:p14="http://schemas.microsoft.com/office/powerpoint/2010/main" val="33049815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1F995-0C9E-2C2C-7FD7-8182EC69765E}"/>
              </a:ext>
            </a:extLst>
          </p:cNvPr>
          <p:cNvSpPr>
            <a:spLocks noGrp="1"/>
          </p:cNvSpPr>
          <p:nvPr>
            <p:ph type="title"/>
          </p:nvPr>
        </p:nvSpPr>
        <p:spPr>
          <a:xfrm>
            <a:off x="838200" y="152736"/>
            <a:ext cx="10058400" cy="598377"/>
          </a:xfrm>
        </p:spPr>
        <p:txBody>
          <a:bodyPr>
            <a:noAutofit/>
          </a:bodyPr>
          <a:lstStyle/>
          <a:p>
            <a:r>
              <a:rPr lang="en-GB" sz="2400" dirty="0"/>
              <a:t>REFERENCES</a:t>
            </a:r>
          </a:p>
        </p:txBody>
      </p:sp>
      <p:sp>
        <p:nvSpPr>
          <p:cNvPr id="3" name="Content Placeholder 2">
            <a:extLst>
              <a:ext uri="{FF2B5EF4-FFF2-40B4-BE49-F238E27FC236}">
                <a16:creationId xmlns:a16="http://schemas.microsoft.com/office/drawing/2014/main" id="{40DCD5A4-8010-B6AA-96DC-55C5D8743946}"/>
              </a:ext>
            </a:extLst>
          </p:cNvPr>
          <p:cNvSpPr>
            <a:spLocks noGrp="1"/>
          </p:cNvSpPr>
          <p:nvPr>
            <p:ph idx="1"/>
          </p:nvPr>
        </p:nvSpPr>
        <p:spPr>
          <a:xfrm>
            <a:off x="244929" y="751113"/>
            <a:ext cx="11625942" cy="5829301"/>
          </a:xfrm>
        </p:spPr>
        <p:txBody>
          <a:bodyPr>
            <a:normAutofit fontScale="77500" lnSpcReduction="20000"/>
          </a:bodyPr>
          <a:lstStyle/>
          <a:p>
            <a:pPr algn="just"/>
            <a:r>
              <a:rPr lang="en-GB" dirty="0"/>
              <a:t>Asthma Lung UK (2022), </a:t>
            </a:r>
            <a:r>
              <a:rPr lang="en-GB" dirty="0">
                <a:hlinkClick r:id="rId2"/>
              </a:rPr>
              <a:t>https://www.asthmaandlung.org.uk/sites/default/files/2023-03/delayed-diagnosis-unequal-care-executive-summary.pdf</a:t>
            </a:r>
            <a:endParaRPr lang="en-GB" dirty="0"/>
          </a:p>
          <a:p>
            <a:pPr algn="just"/>
            <a:r>
              <a:rPr lang="en-GB" dirty="0"/>
              <a:t>Barnes, P.J., (2017). Senescence in COPD and its comorbidities. </a:t>
            </a:r>
            <a:r>
              <a:rPr lang="en-GB" i="1" dirty="0"/>
              <a:t>Annual review of physiology</a:t>
            </a:r>
            <a:r>
              <a:rPr lang="en-GB" dirty="0"/>
              <a:t>, </a:t>
            </a:r>
            <a:r>
              <a:rPr lang="en-GB" i="1" dirty="0"/>
              <a:t>79</a:t>
            </a:r>
            <a:r>
              <a:rPr lang="en-GB" dirty="0"/>
              <a:t>(1), pp.517-539.</a:t>
            </a:r>
          </a:p>
          <a:p>
            <a:pPr algn="just"/>
            <a:r>
              <a:rPr lang="en-GB" dirty="0" err="1"/>
              <a:t>Bringsvor</a:t>
            </a:r>
            <a:r>
              <a:rPr lang="en-GB" dirty="0"/>
              <a:t>, H.B., Langeland, E., Oftedal, B.F., Skaug, K., Assmus, J. and Bentsen, S.B., (2018). Effects of a COPD self-management support intervention: a randomized controlled trial. </a:t>
            </a:r>
            <a:r>
              <a:rPr lang="en-GB" i="1" dirty="0"/>
              <a:t>International journal of chronic obstructive pulmonary disease</a:t>
            </a:r>
            <a:r>
              <a:rPr lang="en-GB" dirty="0"/>
              <a:t>, pp.3677-3688.</a:t>
            </a:r>
          </a:p>
          <a:p>
            <a:pPr algn="just"/>
            <a:r>
              <a:rPr lang="en-GB" dirty="0"/>
              <a:t>Cannon, D., Buys, N., Sriram, K.B., Sharma, S., Morris, N. and Sun, J., (2016). The effects of chronic obstructive pulmonary disease self-management interventions on improvement of quality of life in COPD patients: A meta-analysis. </a:t>
            </a:r>
            <a:r>
              <a:rPr lang="en-GB" i="1" dirty="0"/>
              <a:t>Respiratory medicine</a:t>
            </a:r>
            <a:r>
              <a:rPr lang="en-GB" dirty="0"/>
              <a:t>, </a:t>
            </a:r>
            <a:r>
              <a:rPr lang="en-GB" i="1" dirty="0"/>
              <a:t>121</a:t>
            </a:r>
            <a:r>
              <a:rPr lang="en-GB" dirty="0"/>
              <a:t>, pp.81-90.</a:t>
            </a:r>
          </a:p>
          <a:p>
            <a:pPr algn="just"/>
            <a:r>
              <a:rPr lang="en-GB" dirty="0"/>
              <a:t>Cramm, J.M. and Nieboer, A.P., (2016). The changing nature of chronic care and coproduction of care between primary care professionals and patients with COPD and their informal caregivers. </a:t>
            </a:r>
            <a:r>
              <a:rPr lang="en-GB" i="1" dirty="0"/>
              <a:t>International journal of chronic obstructive pulmonary disease</a:t>
            </a:r>
            <a:r>
              <a:rPr lang="en-GB" dirty="0"/>
              <a:t>, pp.175-182.</a:t>
            </a:r>
          </a:p>
          <a:p>
            <a:pPr algn="just"/>
            <a:r>
              <a:rPr lang="en-GB" dirty="0"/>
              <a:t>Calverley, P.M.A., (2019). Meeting the GOLD standard: COPD treatment in the UK today. </a:t>
            </a:r>
            <a:r>
              <a:rPr lang="en-GB" i="1" dirty="0" err="1"/>
              <a:t>EClinicalMedicine</a:t>
            </a:r>
            <a:r>
              <a:rPr lang="en-GB" dirty="0"/>
              <a:t>, </a:t>
            </a:r>
            <a:r>
              <a:rPr lang="en-GB" i="1" dirty="0"/>
              <a:t>14</a:t>
            </a:r>
            <a:r>
              <a:rPr lang="en-GB" dirty="0"/>
              <a:t>, pp.3-4. </a:t>
            </a:r>
          </a:p>
          <a:p>
            <a:pPr algn="just"/>
            <a:r>
              <a:rPr lang="en-GB" dirty="0"/>
              <a:t>Cheng, D. and Hurst, J.R., (2020). Chronic obstructive pulmonary disease: aetiology, pathology, physiology and outcome. </a:t>
            </a:r>
            <a:r>
              <a:rPr lang="en-GB" i="1" dirty="0"/>
              <a:t>Medicine</a:t>
            </a:r>
            <a:r>
              <a:rPr lang="en-GB" dirty="0"/>
              <a:t>, </a:t>
            </a:r>
            <a:r>
              <a:rPr lang="en-GB" i="1" dirty="0"/>
              <a:t>48</a:t>
            </a:r>
            <a:r>
              <a:rPr lang="en-GB" dirty="0"/>
              <a:t>(5), pp.328-332.</a:t>
            </a:r>
          </a:p>
          <a:p>
            <a:pPr algn="just"/>
            <a:r>
              <a:rPr lang="en-GB" dirty="0"/>
              <a:t>Franssen, F.M., Alter, P., Bar, N., </a:t>
            </a:r>
            <a:r>
              <a:rPr lang="en-GB" dirty="0" err="1"/>
              <a:t>Benedikter</a:t>
            </a:r>
            <a:r>
              <a:rPr lang="en-GB" dirty="0"/>
              <a:t>, B.J., Iurato, S., Maier, D., </a:t>
            </a:r>
            <a:r>
              <a:rPr lang="en-GB" dirty="0" err="1"/>
              <a:t>Maxheim</a:t>
            </a:r>
            <a:r>
              <a:rPr lang="en-GB" dirty="0"/>
              <a:t>, M., Roessler, F.K., Spruit, M.A., </a:t>
            </a:r>
            <a:r>
              <a:rPr lang="en-GB" dirty="0" err="1"/>
              <a:t>Vogelmeier</a:t>
            </a:r>
            <a:r>
              <a:rPr lang="en-GB" dirty="0"/>
              <a:t>, C.F. and Wouters, E.F., (2019). Personalized medicine for patients with COPD: where are we?. </a:t>
            </a:r>
            <a:r>
              <a:rPr lang="en-GB" i="1" dirty="0"/>
              <a:t>International journal of chronic obstructive pulmonary disease</a:t>
            </a:r>
            <a:r>
              <a:rPr lang="en-GB" dirty="0"/>
              <a:t>, pp.1465-1484.</a:t>
            </a:r>
          </a:p>
          <a:p>
            <a:pPr algn="just"/>
            <a:r>
              <a:rPr lang="en-GB" dirty="0"/>
              <a:t>Fitting, J.W., (2016). The challenge of personalised care for all in chronic obstructive pulmonary disease. </a:t>
            </a:r>
            <a:r>
              <a:rPr lang="en-GB" i="1" dirty="0"/>
              <a:t>The International Journal of Tuberculosis and Lung Disease</a:t>
            </a:r>
            <a:r>
              <a:rPr lang="en-GB" dirty="0"/>
              <a:t>, </a:t>
            </a:r>
            <a:r>
              <a:rPr lang="en-GB" i="1" dirty="0"/>
              <a:t>20</a:t>
            </a:r>
            <a:r>
              <a:rPr lang="en-GB" dirty="0"/>
              <a:t>(3), pp.289-290.</a:t>
            </a:r>
          </a:p>
          <a:p>
            <a:pPr algn="just"/>
            <a:r>
              <a:rPr lang="en-GB" dirty="0" err="1"/>
              <a:t>Fazleen</a:t>
            </a:r>
            <a:r>
              <a:rPr lang="en-GB" dirty="0"/>
              <a:t>, A. and Wilkinson, T., (2020). Early COPD: current evidence for diagnosis and management. </a:t>
            </a:r>
            <a:r>
              <a:rPr lang="en-GB" i="1" dirty="0"/>
              <a:t>Therapeutic advances in respiratory disease</a:t>
            </a:r>
            <a:r>
              <a:rPr lang="en-GB" dirty="0"/>
              <a:t>, </a:t>
            </a:r>
            <a:r>
              <a:rPr lang="en-GB" i="1" dirty="0"/>
              <a:t>14</a:t>
            </a:r>
            <a:r>
              <a:rPr lang="en-GB" dirty="0"/>
              <a:t>, p.1753466620942128.</a:t>
            </a:r>
          </a:p>
          <a:p>
            <a:pPr algn="just"/>
            <a:r>
              <a:rPr lang="en-GB" dirty="0"/>
              <a:t>Gentry, S. and Gentry, B., (2017). Chronic obstructive pulmonary disease: diagnosis and management. </a:t>
            </a:r>
            <a:r>
              <a:rPr lang="en-GB" i="1" dirty="0"/>
              <a:t>American family physician</a:t>
            </a:r>
            <a:r>
              <a:rPr lang="en-GB" dirty="0"/>
              <a:t>, </a:t>
            </a:r>
            <a:r>
              <a:rPr lang="en-GB" i="1" dirty="0"/>
              <a:t>95</a:t>
            </a:r>
            <a:r>
              <a:rPr lang="en-GB" dirty="0"/>
              <a:t>(7), pp.433-441.</a:t>
            </a:r>
          </a:p>
          <a:p>
            <a:pPr algn="just"/>
            <a:r>
              <a:rPr lang="en-GB" dirty="0"/>
              <a:t>Hardy, P. and Sumner, T., (2018). Involvement, Impact and Improvement. </a:t>
            </a:r>
            <a:r>
              <a:rPr lang="en-GB" i="1" dirty="0"/>
              <a:t>Cultivating Compassion: How Digital Storytelling is Transforming Healthcare</a:t>
            </a:r>
            <a:r>
              <a:rPr lang="en-GB" dirty="0"/>
              <a:t>, p.85.</a:t>
            </a:r>
          </a:p>
          <a:p>
            <a:pPr algn="just"/>
            <a:r>
              <a:rPr lang="en-GB" dirty="0"/>
              <a:t>Halpin, D.M., </a:t>
            </a:r>
            <a:r>
              <a:rPr lang="en-GB" dirty="0" err="1"/>
              <a:t>Miravitlles</a:t>
            </a:r>
            <a:r>
              <a:rPr lang="en-GB" dirty="0"/>
              <a:t>, M., Metzdorf, N. and Celli, B., (2017). Impact and prevention of severe exacerbations of COPD: a review of the evidence. </a:t>
            </a:r>
            <a:r>
              <a:rPr lang="en-GB" i="1" dirty="0"/>
              <a:t>International journal of chronic obstructive pulmonary disease</a:t>
            </a:r>
            <a:r>
              <a:rPr lang="en-GB" dirty="0"/>
              <a:t>, pp.2891-2908.</a:t>
            </a:r>
          </a:p>
        </p:txBody>
      </p:sp>
    </p:spTree>
    <p:extLst>
      <p:ext uri="{BB962C8B-B14F-4D97-AF65-F5344CB8AC3E}">
        <p14:creationId xmlns:p14="http://schemas.microsoft.com/office/powerpoint/2010/main" val="2276939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01FAA-E3AB-B9D8-BA04-8C8A17E083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72BCF6-6830-056D-9235-DC0DD0E3E66B}"/>
              </a:ext>
            </a:extLst>
          </p:cNvPr>
          <p:cNvSpPr>
            <a:spLocks noGrp="1"/>
          </p:cNvSpPr>
          <p:nvPr>
            <p:ph type="title"/>
          </p:nvPr>
        </p:nvSpPr>
        <p:spPr>
          <a:xfrm>
            <a:off x="838200" y="152736"/>
            <a:ext cx="10058400" cy="598377"/>
          </a:xfrm>
        </p:spPr>
        <p:txBody>
          <a:bodyPr>
            <a:noAutofit/>
          </a:bodyPr>
          <a:lstStyle/>
          <a:p>
            <a:r>
              <a:rPr lang="en-GB" sz="2400" dirty="0"/>
              <a:t>REFERENCES</a:t>
            </a:r>
          </a:p>
        </p:txBody>
      </p:sp>
      <p:sp>
        <p:nvSpPr>
          <p:cNvPr id="3" name="Content Placeholder 2">
            <a:extLst>
              <a:ext uri="{FF2B5EF4-FFF2-40B4-BE49-F238E27FC236}">
                <a16:creationId xmlns:a16="http://schemas.microsoft.com/office/drawing/2014/main" id="{8F242DB9-A502-C23A-3D5E-FBDBE8F7100C}"/>
              </a:ext>
            </a:extLst>
          </p:cNvPr>
          <p:cNvSpPr>
            <a:spLocks noGrp="1"/>
          </p:cNvSpPr>
          <p:nvPr>
            <p:ph idx="1"/>
          </p:nvPr>
        </p:nvSpPr>
        <p:spPr>
          <a:xfrm>
            <a:off x="244929" y="751113"/>
            <a:ext cx="11625942" cy="5829301"/>
          </a:xfrm>
        </p:spPr>
        <p:txBody>
          <a:bodyPr>
            <a:normAutofit fontScale="62500" lnSpcReduction="20000"/>
          </a:bodyPr>
          <a:lstStyle/>
          <a:p>
            <a:pPr algn="just"/>
            <a:r>
              <a:rPr lang="en-GB" dirty="0"/>
              <a:t>Iheanacho, I., Zhang, S., King, D., Rizzo, M. and Ismaila, A.S., (2020). Economic burden of chronic obstructive pulmonary disease (COPD): a systematic literature review. </a:t>
            </a:r>
            <a:r>
              <a:rPr lang="en-GB" i="1" dirty="0"/>
              <a:t>International journal of chronic obstructive pulmonary disease</a:t>
            </a:r>
            <a:r>
              <a:rPr lang="en-GB" dirty="0"/>
              <a:t>, pp.439-460.</a:t>
            </a:r>
          </a:p>
          <a:p>
            <a:pPr algn="just"/>
            <a:r>
              <a:rPr lang="en-GB" dirty="0"/>
              <a:t>Lee, I.H., Choo, E., Kim, S., Je, N.K., Jo, A.J. and Jang, E.J., 2024. Relationship between continuity of primary care and hospitalisation for patients with COPD: population-based cohort study from South Korea. </a:t>
            </a:r>
            <a:r>
              <a:rPr lang="en-GB" i="1" dirty="0"/>
              <a:t>BMJ Open Respiratory Research</a:t>
            </a:r>
            <a:r>
              <a:rPr lang="en-GB" dirty="0"/>
              <a:t>, </a:t>
            </a:r>
            <a:r>
              <a:rPr lang="en-GB" i="1" dirty="0"/>
              <a:t>11</a:t>
            </a:r>
            <a:r>
              <a:rPr lang="en-GB" dirty="0"/>
              <a:t>(1).</a:t>
            </a:r>
          </a:p>
          <a:p>
            <a:pPr algn="just"/>
            <a:r>
              <a:rPr lang="en-GB" dirty="0"/>
              <a:t>Lewis, H.B., Schroeder, M., </a:t>
            </a:r>
            <a:r>
              <a:rPr lang="en-GB" dirty="0" err="1"/>
              <a:t>Gunsoy</a:t>
            </a:r>
            <a:r>
              <a:rPr lang="en-GB" dirty="0"/>
              <a:t>, N.B., Janssen, E.M., Llewellyn, S., Doll, H.A., Jones, P.W. and Ismaila, A.S., (2020). Evaluating patient preferences of maintenance therapy for the treatment of chronic obstructive pulmonary disease: a discrete choice experiment in the UK, USA and Germany. </a:t>
            </a:r>
            <a:r>
              <a:rPr lang="en-GB" i="1" dirty="0"/>
              <a:t>International Journal of Chronic Obstructive Pulmonary Disease</a:t>
            </a:r>
            <a:r>
              <a:rPr lang="en-GB" dirty="0"/>
              <a:t>, pp.595-604.</a:t>
            </a:r>
          </a:p>
          <a:p>
            <a:pPr algn="just"/>
            <a:r>
              <a:rPr lang="en-GB" dirty="0" err="1"/>
              <a:t>Medves</a:t>
            </a:r>
            <a:r>
              <a:rPr lang="en-GB" dirty="0"/>
              <a:t>, J., Pare, G., Woodhouse, K., Smith-Romeril, C., Li, W. and Tranmer, J., 2022. The case for continuity of care for people with chronic obstructive pulmonary disease. </a:t>
            </a:r>
            <a:r>
              <a:rPr lang="en-GB" i="1" dirty="0"/>
              <a:t>International Journal of Care Coordination</a:t>
            </a:r>
            <a:r>
              <a:rPr lang="en-GB" dirty="0"/>
              <a:t>, </a:t>
            </a:r>
            <a:r>
              <a:rPr lang="en-GB" i="1" dirty="0"/>
              <a:t>25</a:t>
            </a:r>
            <a:r>
              <a:rPr lang="en-GB" dirty="0"/>
              <a:t>(1), pp.39-45.</a:t>
            </a:r>
          </a:p>
          <a:p>
            <a:pPr algn="just"/>
            <a:r>
              <a:rPr lang="en-GB" dirty="0" err="1"/>
              <a:t>Miravitlles</a:t>
            </a:r>
            <a:r>
              <a:rPr lang="en-GB" dirty="0"/>
              <a:t>, M. and Ribera, A., (2017). Understanding the impact of symptoms on the burden of COPD. </a:t>
            </a:r>
            <a:r>
              <a:rPr lang="en-GB" i="1" dirty="0"/>
              <a:t>Respiratory research</a:t>
            </a:r>
            <a:r>
              <a:rPr lang="en-GB" dirty="0"/>
              <a:t>, </a:t>
            </a:r>
            <a:r>
              <a:rPr lang="en-GB" i="1" dirty="0"/>
              <a:t>18</a:t>
            </a:r>
            <a:r>
              <a:rPr lang="en-GB" dirty="0"/>
              <a:t>(1), p.67.</a:t>
            </a:r>
          </a:p>
          <a:p>
            <a:pPr algn="just"/>
            <a:r>
              <a:rPr lang="en-GB" dirty="0"/>
              <a:t>NICE (2018), </a:t>
            </a:r>
            <a:r>
              <a:rPr lang="en-GB" dirty="0">
                <a:hlinkClick r:id="rId2"/>
              </a:rPr>
              <a:t>https://www.nice.org.uk/guidance/ng115/chapter/Context</a:t>
            </a:r>
            <a:endParaRPr lang="en-GB" dirty="0"/>
          </a:p>
          <a:p>
            <a:pPr algn="just"/>
            <a:r>
              <a:rPr lang="en-GB" dirty="0"/>
              <a:t>NICE (2019), </a:t>
            </a:r>
            <a:r>
              <a:rPr lang="en-GB" dirty="0">
                <a:hlinkClick r:id="rId3"/>
              </a:rPr>
              <a:t>https://www.nice.org.uk/guidance/ng115/chapter/recommendations</a:t>
            </a:r>
            <a:endParaRPr lang="en-GB" dirty="0"/>
          </a:p>
          <a:p>
            <a:pPr algn="just"/>
            <a:r>
              <a:rPr lang="en-GB" dirty="0" err="1"/>
              <a:t>Raherison</a:t>
            </a:r>
            <a:r>
              <a:rPr lang="en-GB" dirty="0"/>
              <a:t>, C., </a:t>
            </a:r>
            <a:r>
              <a:rPr lang="en-GB" dirty="0" err="1"/>
              <a:t>Ouaalaya</a:t>
            </a:r>
            <a:r>
              <a:rPr lang="en-GB" dirty="0"/>
              <a:t>, E.H., </a:t>
            </a:r>
            <a:r>
              <a:rPr lang="en-GB" dirty="0" err="1"/>
              <a:t>Bernady</a:t>
            </a:r>
            <a:r>
              <a:rPr lang="en-GB" dirty="0"/>
              <a:t>, A., </a:t>
            </a:r>
            <a:r>
              <a:rPr lang="en-GB" dirty="0" err="1"/>
              <a:t>Casteigt</a:t>
            </a:r>
            <a:r>
              <a:rPr lang="en-GB" dirty="0"/>
              <a:t>, J., Nocent-</a:t>
            </a:r>
            <a:r>
              <a:rPr lang="en-GB" dirty="0" err="1"/>
              <a:t>Eijnani</a:t>
            </a:r>
            <a:r>
              <a:rPr lang="en-GB" dirty="0"/>
              <a:t>, C., </a:t>
            </a:r>
            <a:r>
              <a:rPr lang="en-GB" dirty="0" err="1"/>
              <a:t>Falque</a:t>
            </a:r>
            <a:r>
              <a:rPr lang="en-GB" dirty="0"/>
              <a:t>, L., Le Guillou, F., Nguyen, L., Ozier, A. and </a:t>
            </a:r>
            <a:r>
              <a:rPr lang="en-GB" dirty="0" err="1"/>
              <a:t>Molimard</a:t>
            </a:r>
            <a:r>
              <a:rPr lang="en-GB" dirty="0"/>
              <a:t>, M., (2018). Comorbidities and COPD severity in a clinic-based cohort. </a:t>
            </a:r>
            <a:r>
              <a:rPr lang="en-GB" i="1" dirty="0"/>
              <a:t>BMC pulmonary medicine</a:t>
            </a:r>
            <a:r>
              <a:rPr lang="en-GB" dirty="0"/>
              <a:t>, </a:t>
            </a:r>
            <a:r>
              <a:rPr lang="en-GB" i="1" dirty="0"/>
              <a:t>18</a:t>
            </a:r>
            <a:r>
              <a:rPr lang="en-GB" dirty="0"/>
              <a:t>(1), p.117.</a:t>
            </a:r>
          </a:p>
          <a:p>
            <a:pPr algn="just"/>
            <a:r>
              <a:rPr lang="en-GB" dirty="0" err="1"/>
              <a:t>Ralalage</a:t>
            </a:r>
            <a:r>
              <a:rPr lang="en-GB" dirty="0"/>
              <a:t>, D.D. and Hurst, J.R., (2023). Chronic obstructive pulmonary disease: aetiology, pathology, physiology and outcome. </a:t>
            </a:r>
            <a:r>
              <a:rPr lang="en-GB" i="1" dirty="0"/>
              <a:t>Medicine</a:t>
            </a:r>
            <a:r>
              <a:rPr lang="en-GB" dirty="0"/>
              <a:t>, </a:t>
            </a:r>
            <a:r>
              <a:rPr lang="en-GB" i="1" dirty="0"/>
              <a:t>51</a:t>
            </a:r>
            <a:r>
              <a:rPr lang="en-GB" dirty="0"/>
              <a:t>(10), pp.737-741.</a:t>
            </a:r>
          </a:p>
          <a:p>
            <a:pPr algn="just"/>
            <a:r>
              <a:rPr lang="en-GB" dirty="0" err="1"/>
              <a:t>Roos</a:t>
            </a:r>
            <a:r>
              <a:rPr lang="en-GB" dirty="0"/>
              <a:t>, S., Sjöström, M., Medin, J. and Melin‐Johansson, C., 2025. Experiences of Continuity of Care Among Registered Nurses Caring for Patients With Chronic Obstructive Pulmonary Disease in Primary Care: A Qualitative Study. </a:t>
            </a:r>
            <a:r>
              <a:rPr lang="en-GB" i="1" dirty="0"/>
              <a:t>Journal of Advanced Nursing</a:t>
            </a:r>
            <a:r>
              <a:rPr lang="en-GB" dirty="0"/>
              <a:t>. </a:t>
            </a:r>
          </a:p>
          <a:p>
            <a:pPr algn="just"/>
            <a:r>
              <a:rPr lang="en-GB" dirty="0" err="1"/>
              <a:t>Scoditti</a:t>
            </a:r>
            <a:r>
              <a:rPr lang="en-GB" dirty="0"/>
              <a:t>, E., Massaro, M., Garbarino, S. and </a:t>
            </a:r>
            <a:r>
              <a:rPr lang="en-GB" dirty="0" err="1"/>
              <a:t>Toraldo</a:t>
            </a:r>
            <a:r>
              <a:rPr lang="en-GB" dirty="0"/>
              <a:t>, D.M., (2019). Role of diet in chronic obstructive pulmonary disease prevention and treatment. </a:t>
            </a:r>
            <a:r>
              <a:rPr lang="en-GB" i="1" dirty="0"/>
              <a:t>Nutrients</a:t>
            </a:r>
            <a:r>
              <a:rPr lang="en-GB" dirty="0"/>
              <a:t>, </a:t>
            </a:r>
            <a:r>
              <a:rPr lang="en-GB" i="1" dirty="0"/>
              <a:t>11</a:t>
            </a:r>
            <a:r>
              <a:rPr lang="en-GB" dirty="0"/>
              <a:t>(6), p.1357.</a:t>
            </a:r>
          </a:p>
          <a:p>
            <a:pPr algn="just"/>
            <a:r>
              <a:rPr lang="en-GB" dirty="0"/>
              <a:t>Soriano, J.B., </a:t>
            </a:r>
            <a:r>
              <a:rPr lang="en-GB" dirty="0" err="1"/>
              <a:t>Polverino</a:t>
            </a:r>
            <a:r>
              <a:rPr lang="en-GB" dirty="0"/>
              <a:t>, F. and Cosio, B.G., (2018). What is early COPD and why is it important?. </a:t>
            </a:r>
            <a:r>
              <a:rPr lang="en-GB" i="1" dirty="0"/>
              <a:t>European Respiratory Journal</a:t>
            </a:r>
            <a:r>
              <a:rPr lang="en-GB" dirty="0"/>
              <a:t>, </a:t>
            </a:r>
            <a:r>
              <a:rPr lang="en-GB" i="1" dirty="0"/>
              <a:t>52</a:t>
            </a:r>
            <a:r>
              <a:rPr lang="en-GB" dirty="0"/>
              <a:t>(6).</a:t>
            </a:r>
          </a:p>
          <a:p>
            <a:pPr algn="just"/>
            <a:r>
              <a:rPr lang="en-GB" dirty="0" err="1"/>
              <a:t>Tachkov</a:t>
            </a:r>
            <a:r>
              <a:rPr lang="en-GB" dirty="0"/>
              <a:t>, K., </a:t>
            </a:r>
            <a:r>
              <a:rPr lang="en-GB" dirty="0" err="1"/>
              <a:t>Kamusheva</a:t>
            </a:r>
            <a:r>
              <a:rPr lang="en-GB" dirty="0"/>
              <a:t>, M., </a:t>
            </a:r>
            <a:r>
              <a:rPr lang="en-GB" dirty="0" err="1"/>
              <a:t>Pencheva</a:t>
            </a:r>
            <a:r>
              <a:rPr lang="en-GB" dirty="0"/>
              <a:t>, V. and </a:t>
            </a:r>
            <a:r>
              <a:rPr lang="en-GB" dirty="0" err="1"/>
              <a:t>Mitov</a:t>
            </a:r>
            <a:r>
              <a:rPr lang="en-GB" dirty="0"/>
              <a:t>, K., (2017). Evaluation of the economic and social burden of chronic obstructive pulmonary disease (COPD). </a:t>
            </a:r>
            <a:r>
              <a:rPr lang="en-GB" i="1" dirty="0"/>
              <a:t>Biotechnology &amp; Biotechnological Equipment</a:t>
            </a:r>
            <a:r>
              <a:rPr lang="en-GB" dirty="0"/>
              <a:t>, </a:t>
            </a:r>
            <a:r>
              <a:rPr lang="en-GB" i="1" dirty="0"/>
              <a:t>31</a:t>
            </a:r>
            <a:r>
              <a:rPr lang="en-GB" dirty="0"/>
              <a:t>(4), pp.855-861.</a:t>
            </a:r>
          </a:p>
          <a:p>
            <a:pPr algn="just"/>
            <a:r>
              <a:rPr lang="en-GB" dirty="0" err="1"/>
              <a:t>Vogelmeier</a:t>
            </a:r>
            <a:r>
              <a:rPr lang="en-GB" dirty="0"/>
              <a:t>, C.F., Roman-Rodriguez, M., Singh, D., Han, M.K., Rodriguez-Roisin, R. and Ferguson, G.T., (2020). Goals of COPD treatment: focus on symptoms and exacerbations. </a:t>
            </a:r>
            <a:r>
              <a:rPr lang="en-GB" i="1" dirty="0"/>
              <a:t>Respiratory medicine</a:t>
            </a:r>
            <a:r>
              <a:rPr lang="en-GB" dirty="0"/>
              <a:t>, </a:t>
            </a:r>
            <a:r>
              <a:rPr lang="en-GB" i="1" dirty="0"/>
              <a:t>166</a:t>
            </a:r>
            <a:r>
              <a:rPr lang="en-GB" dirty="0"/>
              <a:t>, p.105938.</a:t>
            </a:r>
          </a:p>
          <a:p>
            <a:pPr algn="just"/>
            <a:r>
              <a:rPr lang="en-GB" dirty="0"/>
              <a:t>WHO (2024), </a:t>
            </a:r>
            <a:r>
              <a:rPr lang="en-GB" dirty="0">
                <a:hlinkClick r:id="rId4"/>
              </a:rPr>
              <a:t>https://www.who.int/news-room/fact-sheets/detail/chronic-obstructive-pulmonary-disease-(copd)</a:t>
            </a:r>
            <a:endParaRPr lang="en-GB" dirty="0"/>
          </a:p>
          <a:p>
            <a:pPr algn="just"/>
            <a:r>
              <a:rPr lang="en-GB" dirty="0"/>
              <a:t>Wouters, E.F., Wouters, B.B., Augustin, I.M., Houben-Wilke, S., Vanfleteren, L.E. and Franssen, F.M., (2018). Personalised pulmonary rehabilitation in COPD. </a:t>
            </a:r>
            <a:r>
              <a:rPr lang="en-GB" i="1" dirty="0"/>
              <a:t>European Respiratory Review</a:t>
            </a:r>
            <a:r>
              <a:rPr lang="en-GB" dirty="0"/>
              <a:t>, </a:t>
            </a:r>
            <a:r>
              <a:rPr lang="en-GB" i="1" dirty="0"/>
              <a:t>27</a:t>
            </a:r>
            <a:r>
              <a:rPr lang="en-GB" dirty="0"/>
              <a:t>(147).</a:t>
            </a:r>
          </a:p>
          <a:p>
            <a:pPr algn="just"/>
            <a:r>
              <a:rPr lang="en-GB" dirty="0"/>
              <a:t>Yanagisawa, S. and Ichinose, M., (2018). Definition and diagnosis of asthma–COPD overlap (ACO). </a:t>
            </a:r>
            <a:r>
              <a:rPr lang="en-GB" i="1" dirty="0"/>
              <a:t>Allergology International</a:t>
            </a:r>
            <a:r>
              <a:rPr lang="en-GB" dirty="0"/>
              <a:t>, </a:t>
            </a:r>
            <a:r>
              <a:rPr lang="en-GB" i="1" dirty="0"/>
              <a:t>67</a:t>
            </a:r>
            <a:r>
              <a:rPr lang="en-GB" dirty="0"/>
              <a:t>(2), pp.172-178.</a:t>
            </a:r>
          </a:p>
        </p:txBody>
      </p:sp>
    </p:spTree>
    <p:extLst>
      <p:ext uri="{BB962C8B-B14F-4D97-AF65-F5344CB8AC3E}">
        <p14:creationId xmlns:p14="http://schemas.microsoft.com/office/powerpoint/2010/main" val="3465926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28B2FFE-E15E-C099-397A-1E8F0E94485C}"/>
              </a:ext>
            </a:extLst>
          </p:cNvPr>
          <p:cNvSpPr>
            <a:spLocks noGrp="1"/>
          </p:cNvSpPr>
          <p:nvPr>
            <p:ph type="title"/>
          </p:nvPr>
        </p:nvSpPr>
        <p:spPr/>
        <p:txBody>
          <a:bodyPr/>
          <a:lstStyle/>
          <a:p>
            <a:r>
              <a:rPr lang="en-US" dirty="0"/>
              <a:t>THANK YOU</a:t>
            </a:r>
            <a:endParaRPr lang="en-IN" dirty="0"/>
          </a:p>
        </p:txBody>
      </p:sp>
      <p:sp>
        <p:nvSpPr>
          <p:cNvPr id="5" name="Text Placeholder 4">
            <a:extLst>
              <a:ext uri="{FF2B5EF4-FFF2-40B4-BE49-F238E27FC236}">
                <a16:creationId xmlns:a16="http://schemas.microsoft.com/office/drawing/2014/main" id="{4A55FA78-C100-9849-A31A-FDD93D96D209}"/>
              </a:ext>
            </a:extLst>
          </p:cNvPr>
          <p:cNvSpPr>
            <a:spLocks noGrp="1"/>
          </p:cNvSpPr>
          <p:nvPr>
            <p:ph type="body" idx="1"/>
          </p:nvPr>
        </p:nvSpPr>
        <p:spPr/>
        <p:txBody>
          <a:bodyPr/>
          <a:lstStyle/>
          <a:p>
            <a:endParaRPr lang="en-IN"/>
          </a:p>
        </p:txBody>
      </p:sp>
    </p:spTree>
    <p:extLst>
      <p:ext uri="{BB962C8B-B14F-4D97-AF65-F5344CB8AC3E}">
        <p14:creationId xmlns:p14="http://schemas.microsoft.com/office/powerpoint/2010/main" val="19419730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Custom 6">
      <a:majorFont>
        <a:latin typeface="Arial Black"/>
        <a:ea typeface=""/>
        <a:cs typeface=""/>
      </a:majorFont>
      <a:minorFont>
        <a:latin typeface="Arial"/>
        <a:ea typeface=""/>
        <a:cs typeface=""/>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202</TotalTime>
  <Words>3144</Words>
  <Application>Microsoft Office PowerPoint</Application>
  <PresentationFormat>Widescreen</PresentationFormat>
  <Paragraphs>146</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ADLaM Display</vt:lpstr>
      <vt:lpstr>Arial</vt:lpstr>
      <vt:lpstr>Arial Black</vt:lpstr>
      <vt:lpstr>Garamond</vt:lpstr>
      <vt:lpstr>Savon</vt:lpstr>
      <vt:lpstr>PowerPoint Presentation</vt:lpstr>
      <vt:lpstr>Chronic Obstructive Pulmonary Disease (COPD)</vt:lpstr>
      <vt:lpstr>Definition</vt:lpstr>
      <vt:lpstr>Symptoms</vt:lpstr>
      <vt:lpstr>Aetiology (Causes)</vt:lpstr>
      <vt:lpstr>UK Prevalence</vt:lpstr>
      <vt:lpstr>Worldwide Incidence</vt:lpstr>
      <vt:lpstr>Economic Burden</vt:lpstr>
      <vt:lpstr>Social Burden</vt:lpstr>
      <vt:lpstr>Initial Assessment</vt:lpstr>
      <vt:lpstr>Diagnosis of COPD</vt:lpstr>
      <vt:lpstr>Continuity of Care Model </vt:lpstr>
      <vt:lpstr>Treatment</vt:lpstr>
      <vt:lpstr>Treatment</vt:lpstr>
      <vt:lpstr>Comorbidity</vt:lpstr>
      <vt:lpstr>Prevention</vt:lpstr>
      <vt:lpstr>Co-Productive Care</vt:lpstr>
      <vt:lpstr>Personalised Care</vt:lpstr>
      <vt:lpstr>Self-Management Support</vt:lpstr>
      <vt:lpstr>Summary</vt:lpstr>
      <vt:lpstr>REFERENCES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GAZALA SHAHJADA</dc:creator>
  <cp:lastModifiedBy>DISHALI BHUVA</cp:lastModifiedBy>
  <cp:revision>111</cp:revision>
  <dcterms:created xsi:type="dcterms:W3CDTF">2025-07-23T00:59:00Z</dcterms:created>
  <dcterms:modified xsi:type="dcterms:W3CDTF">2025-12-09T11:28:01Z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53D98EA922644B478A13410A32A3BB50_13</vt:lpwstr>
  </property>
  <property fmtid="{D5CDD505-2E9C-101B-9397-08002B2CF9AE}" pid="3" name="KSOProductBuildVer">
    <vt:lpwstr>2052-12.1.0.21915</vt:lpwstr>
  </property>
</Properties>
</file>