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0"/>
  </p:notesMasterIdLst>
  <p:handoutMasterIdLst>
    <p:handoutMasterId r:id="rId6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18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handoutMaster" Target="handoutMasters/handoutMaster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quarter" idx="1"/>
          </p:nvPr>
        </p:nvSpPr>
        <p:spPr>
          <a:xfrm>
            <a:off x="427932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3"/>
          </p:nvPr>
        </p:nvSpPr>
        <p:spPr>
          <a:xfrm>
            <a:off x="427932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96F6E6C3-88BE-4A79-8F5A-EE326DAF7F7F}" type="slidenum">
              <a:t>‹#›</a:t>
            </a:fld>
            <a:endParaRPr lang="en-GB" sz="1400" b="0" i="0" u="none" strike="noStrike" kern="1200">
              <a:ln>
                <a:noFill/>
              </a:ln>
              <a:latin typeface="Liberation Sans" pitchFamily="18"/>
              <a:ea typeface="DejaVu Sans" pitchFamily="2"/>
              <a:cs typeface="DejaVu Sans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8389426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60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4" name="Header Placeholder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idx="1"/>
          </p:nvPr>
        </p:nvSpPr>
        <p:spPr>
          <a:xfrm>
            <a:off x="427932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>
            <a:noAutofit/>
          </a:bodyPr>
          <a:lstStyle>
            <a:lvl1pPr lvl="0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427932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CE9358EC-1DFD-4CF0-9C0B-1BD75F8B58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453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en-GB" sz="2000" b="0" i="0" u="none" strike="noStrike" kern="1200">
        <a:ln>
          <a:noFill/>
        </a:ln>
        <a:latin typeface="Liberation Sans" pitchFamily="18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4BEC2A6-D7DF-4CE4-80D1-55A537A84535}" type="slidenum">
              <a:t>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255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98B807C-EC68-415B-9314-487AA651EF28}" type="slidenum">
              <a:t>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7937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B02F797-09F8-4BBF-BC57-E9C0263B3D8D}" type="slidenum">
              <a:t>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4118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C14F6EA-58B3-409D-84D1-30384CB09BB4}" type="slidenum">
              <a:t>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162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6869AA1-1DEE-4392-8323-825C514E9B28}" type="slidenum">
              <a:t>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296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0D773981-E4FD-4666-A06E-4C83008D1CFD}" type="slidenum">
              <a:t>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1638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A949E66-C44A-40CB-B7A0-58885DE914A3}" type="slidenum">
              <a:t>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3816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15B34A5-E381-4F9D-A2B9-CF7532C6C463}" type="slidenum">
              <a:t>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9631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326238C-B666-43E7-99B7-AEEBA97D9A55}" type="slidenum">
              <a:t>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3582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24204F2-C1DA-4CBD-85BE-CF180992F739}" type="slidenum">
              <a:t>10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4071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0D50216-0048-4DBA-8BB7-32CB5E18E9C7}" type="slidenum">
              <a:t>11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674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49F34F7-AD88-4A5E-A63F-F4314836902B}" type="slidenum">
              <a:t>12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206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C01A0FB-384E-4DF2-BCD4-2CAE93ED99F5}" type="slidenum">
              <a:t>13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2979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A551D46-E050-4626-8AAD-836DD0154B10}" type="slidenum">
              <a:t>14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1477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0063269B-F2D7-498F-904D-E2784E1CBA23}" type="slidenum">
              <a:t>15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3859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92C7C5A-113C-48BA-82FE-BDDA9542C169}" type="slidenum">
              <a:t>16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6502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F4710C1-A794-47CA-B08A-2347A9D5DC6B}" type="slidenum">
              <a:t>17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6153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D521E4A2-8752-4AED-8D81-6F1486679347}" type="slidenum">
              <a:t>18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19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16836E7-3D66-4F98-A2E4-BD2DF935F48E}" type="slidenum">
              <a:t>19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750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458A73F-8AAF-432C-B32C-CEC25E435422}" type="slidenum">
              <a:t>20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5906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5192165-DF86-4689-A560-F491EAF632AD}" type="slidenum">
              <a:t>21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120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6591501-1AFE-484D-803D-4A734DBF97EB}" type="slidenum">
              <a:t>22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3464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CED4BC95-B435-4E4E-92BA-E465075A840B}" type="slidenum">
              <a:t>23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0987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5D9E657-65AB-4448-B265-A8729C90C234}" type="slidenum">
              <a:t>24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9884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159E606-6BB2-4EC4-BD54-E5DCBE02DE95}" type="slidenum">
              <a:t>25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2701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4AB8233-2046-428A-B042-383E290DCF13}" type="slidenum">
              <a:t>26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7692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946E4FA-07CA-4683-AD60-6B02E55BABF5}" type="slidenum">
              <a:t>27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13477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478CC85-D179-409A-BA22-ABD1BFAC220B}" type="slidenum">
              <a:t>28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02020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C905831-9ACE-4A46-BD83-2042E2651293}" type="slidenum">
              <a:t>29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19782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1016618-7FD9-4A51-9A89-6438AA013D54}" type="slidenum">
              <a:t>30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9440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103B494-0F11-4B70-903F-11ED5B315C3C}" type="slidenum">
              <a:t>31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40345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012334F-D487-451E-9E26-0F2A7CB38272}" type="slidenum">
              <a:t>32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05100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B8248A1-2CCA-4D24-AF5F-9C07F77854CE}" type="slidenum">
              <a:t>33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19021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155E88D-29C3-444B-BFE7-A855F02E2C1B}" type="slidenum">
              <a:t>34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3734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82E7855-7291-402B-A639-D61DFD2B7868}" type="slidenum">
              <a:t>35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5959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AC92762-CC2F-4B49-906D-ED495435A17A}" type="slidenum">
              <a:t>36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93373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ECADD6C-2E62-437E-81BC-BDE075C1425E}" type="slidenum">
              <a:t>37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70073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EEFA356-90DA-42D6-AF07-B2D82AB50A23}" type="slidenum">
              <a:t>38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71468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33583A1-ED50-446D-A14D-1B8A921A0C49}" type="slidenum">
              <a:t>39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54427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5F876D7-886B-45CD-B7E9-813E505B8142}" type="slidenum">
              <a:t>40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97271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5BD5FF2-7A31-4F6C-B396-D2AC53295797}" type="slidenum">
              <a:t>41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09706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A520B8D-2155-486B-B13E-10B69F227D5E}" type="slidenum">
              <a:t>42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95523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CE1BFAD9-76F3-458D-B41A-DE81651D8192}" type="slidenum">
              <a:t>43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8991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FEEA1E9-D562-4A50-B09E-11C57CCC233A}" type="slidenum">
              <a:t>44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71020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6827470-FA0F-4B60-BD0D-FDC94CF144D7}" type="slidenum">
              <a:t>45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42048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5F55420-B253-4C45-B78F-928432D0D41F}" type="slidenum">
              <a:t>46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80450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8E799BC-F4DF-4E71-AB41-D1F811FF73AB}" type="slidenum">
              <a:t>47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03495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DA80BEC1-5EF5-459D-BC7F-0177F8063DB9}" type="slidenum">
              <a:t>48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85916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D545CC59-E426-474F-8A0D-77BF1D0AAB2C}" type="slidenum">
              <a:t>49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30535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0A606665-AE43-44EB-9A7D-F1DAF9C79DA4}" type="slidenum">
              <a:t>50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9885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1B3500C-482E-4D4A-9B28-BBB54176DB0D}" type="slidenum">
              <a:t>51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42311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01192921-53F9-4D87-BCDF-CBBE4AD45F95}" type="slidenum">
              <a:t>52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38477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DC875251-84EE-427F-9D98-55A2D288BC67}" type="slidenum">
              <a:t>53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286137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D25A5D6-D64A-4943-9502-88E2861D9FC1}" type="slidenum">
              <a:t>54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68129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92846EB-5A5D-4706-81A5-B7BC7263AF74}" type="slidenum">
              <a:t>55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466519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27C07FA-2791-47C0-B78C-25B9E31C5B6E}" type="slidenum">
              <a:t>56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346788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4446687-FF09-44F0-8D24-7ACA5AC927AB}" type="slidenum">
              <a:t>57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74916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149F0BD-3F86-4082-BF26-A1011F3B3A8A}" type="slidenum">
              <a:t>58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034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3541650-D846-4429-8C61-35F693E96A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575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369ABAA-1376-4E2C-8802-FB8ABFADA28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937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B061614-395F-431A-A9CD-6E38EA65470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586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6C3470-39E6-4BA2-8084-A5C8E18B28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22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E3A39BB-1ECA-4426-8563-B282EE52F77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03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1A1C180-8271-43F5-B826-958B6C98C83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780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E5DC88C-03FE-4670-B6E3-C9CFCC34C76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68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CC96ED1-0827-4358-A678-983F209270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294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033FA00-AEAD-4CBA-89A8-2B17FA7886B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42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EB766BB-AE2F-4AB0-8CC3-001684FEA9B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313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93DDB48-A0FF-46E9-9773-21A733B181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37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ct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700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650A9E7D-6762-4389-8E96-A0D1C6BFBC7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en-GB" sz="4400" b="0" i="0" u="none" strike="noStrike" kern="1200">
          <a:ln>
            <a:noFill/>
          </a:ln>
          <a:latin typeface="Liberation Sans" pitchFamily="18"/>
        </a:defRPr>
      </a:lvl1pPr>
    </p:titleStyle>
    <p:bodyStyle>
      <a:lvl1pPr rtl="0" hangingPunct="0">
        <a:spcBef>
          <a:spcPts val="0"/>
        </a:spcBef>
        <a:spcAft>
          <a:spcPts val="1417"/>
        </a:spcAft>
        <a:tabLst/>
        <a:defRPr lang="en-GB" sz="3200" b="0" i="0" u="none" strike="noStrike" kern="1200">
          <a:ln>
            <a:noFill/>
          </a:ln>
          <a:latin typeface="Liberation Sans" pitchFamily="18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6366600"/>
          </a:xfrm>
        </p:spPr>
        <p:txBody>
          <a:bodyPr/>
          <a:lstStyle/>
          <a:p>
            <a:pPr lvl="0"/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Verification, Validation and Testing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3600" dirty="0" err="1"/>
              <a:t>Dr.</a:t>
            </a:r>
            <a:r>
              <a:rPr lang="en-GB" sz="3600" dirty="0"/>
              <a:t> Glenn L. </a:t>
            </a:r>
            <a:r>
              <a:rPr lang="en-GB" sz="3600" dirty="0" smtClean="0"/>
              <a:t>Jenkins</a:t>
            </a:r>
            <a:br>
              <a:rPr lang="en-GB" sz="3600" dirty="0" smtClean="0"/>
            </a:br>
            <a:r>
              <a:rPr lang="en-GB" sz="3600" dirty="0" smtClean="0"/>
              <a:t>Tim Bashford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1640" cy="1262520"/>
          </a:xfrm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9486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 dirty="0"/>
              <a:t>In this lesson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Planning for V &amp; V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Dynamic Testing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Static Testing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Designing for testability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Development tools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Environmental simulation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Independent V &amp; V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Roles of Testing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Additional Info.</a:t>
            </a:r>
          </a:p>
          <a:p>
            <a:pPr lvl="0"/>
            <a:endParaRPr lang="en-GB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8360" y="1440000"/>
            <a:ext cx="9071640" cy="631188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 dirty="0"/>
              <a:t>Introduction (mostly re-capping)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Verification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Process of determining whether the output of a life-cycle phase fulfils the requirements specified by the previous phase.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This ensures that the output conforms to the input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Does not ensure that output is correct in terms of the overall life-cycle (propagation of mistakes)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Validation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Process of confirming that the specification of a phase, of the complete system is appropriate with the requirements of the customer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May be performed on phases more often on whole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Demonstrates the suitability of the system for use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Confirms appropriateness of original specification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0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Is the process used to verify of validate a system or its components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V &amp; V achieved by performing tests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Results may be used to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Assess the integrity of the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Investigate specific characteristics e.g. Safety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Uncover faults (which can be removed to increase </a:t>
            </a:r>
            <a:r>
              <a:rPr lang="en-GB" sz="2000" dirty="0" smtClean="0">
                <a:latin typeface="Liberation Sans" pitchFamily="18"/>
              </a:rPr>
              <a:t>dependability)</a:t>
            </a:r>
            <a:endParaRPr lang="en-GB" sz="20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Testing is performed at a number of stages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Module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System integration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System validation testing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2214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Testing Activities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Module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Evaluation of small, simple functions of hardware or software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Faults detected usually trivial to locate and remove due to simplicity of component under test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System Integration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Investigates characteristics of a collection of modules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Establish correct interaction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More expensive to correct faults discovered at this stage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System Validation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Demonstrate that complete system meets requirements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Problems found demonstrate weakness in customer requirements or specification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Much more expensive to correct faults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54333" y="443580"/>
            <a:ext cx="9071640" cy="5412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Forms of 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Dynamic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Execution of a component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Within natural environment or a simulation of that environment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May run on simulated hardware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Reduce development costs etc.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May not give realistic timing data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Static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Investigates system components without executing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Includes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Reviews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Inspections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Design walk-through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Static code analysis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Includes code reviews etc.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8360" y="1080000"/>
            <a:ext cx="9071640" cy="635220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Modelling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Mathematical representation of the behaviour of a system or its environment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Either manual or computer based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Testing Methods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Black box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Tests implementation based on specification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AKA requirements-based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Pure evaluation – no link between developer and evaluator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Usually whole system checking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White box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Engineering has access to implementation to guide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Assists choice of test conditions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Division into separate modules (module or integration?)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All stages of development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540000" y="540000"/>
            <a:ext cx="9071640" cy="69494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 dirty="0"/>
              <a:t>Planning for verification and validation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Large part of </a:t>
            </a:r>
            <a:r>
              <a:rPr lang="en-GB" sz="2000" dirty="0" err="1">
                <a:latin typeface="Liberation Sans" pitchFamily="18"/>
              </a:rPr>
              <a:t>dev</a:t>
            </a:r>
            <a:r>
              <a:rPr lang="en-GB" sz="2000" dirty="0">
                <a:latin typeface="Liberation Sans" pitchFamily="18"/>
              </a:rPr>
              <a:t> effort in critical systems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Forward planning essential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Estimate and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Minimise cost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 &amp; V based on testing – require test planning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Start  – verify analysis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End  – validate overall system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Plan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Start early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What to test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What level of rigour (issues of test adequacy and coverage)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Verification against specification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System : modules -&gt; sub-systems -&gt; complete system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Specification : low level (module spec) -&gt; ... -&gt; system requirements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1899743" y="67112"/>
            <a:ext cx="5940000" cy="74239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Overall safety validation plan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All aspects of sys. and modes of operation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Including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Safety mechanisms based on other technologies (mechanical, hydraulic etc.)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Fault reduction techniques (training etc.)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Draft IEC 1508 outlines requirements for overall validation plan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This shows the detail required in the planning of testing for such systems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9166" y="292578"/>
            <a:ext cx="9071640" cy="6888398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Dynamic 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Operations of the system under test though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Execution of test cases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Composed of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Input Data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Specification of expected output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Statement of function being tested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Input data referred to as input vector and output as output vector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Each has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Pre-conditions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Specify the required state of the system prior to the execution of the test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Post-conditions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Define the state the system must be in after the test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Some test cases may test circumstances where pre-conditions are not met, to determine response to anomalous data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0777" y="695249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Dynamic testing may be divided into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Functional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Tests all the functions of the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May look at aspects of system operation covering more than one function – e.g. testing adding a new user tests creation and storage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May use a test matrix to ensure all requirements are </a:t>
            </a:r>
            <a:r>
              <a:rPr lang="en-GB" sz="3200" dirty="0" smtClean="0">
                <a:latin typeface="Liberation Sans" pitchFamily="18"/>
              </a:rPr>
              <a:t>covered</a:t>
            </a:r>
            <a:endParaRPr lang="en-GB" sz="32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04666" y="410024"/>
            <a:ext cx="9071640" cy="6141778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Structural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Uses detailed knowledge of the internal structure to investigate its characteristics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White box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Checks operations of components and their interaction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May involve test signals to and from hardware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Investigate critical conditions (e.g. effects of limiting values)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Attempts to investigate a large proportion of the possible conditions within the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For example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When testing software may attempt to test every branch or jump within a program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Often referred to as coverage based testing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3665" y="1240534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Random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Functional and structural testing use sets of data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Random uses conditions and inputs chosen from a range of possible inputs (often termed the input space)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This may have n-dimensions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May have a probability distribution which matches those expected in operation, in which case these may be derived from simulation or recording of the environment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85138" y="466877"/>
            <a:ext cx="9071640" cy="6288479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Dynamic Testing Techniques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 huge range of techniques, outside scope of this class to consider them all in detail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0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b="1" dirty="0">
                <a:latin typeface="Liberation Sans" pitchFamily="18"/>
              </a:rPr>
              <a:t>Structure-based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Investigates individual components of the software as described below: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b="1" dirty="0">
                <a:latin typeface="Liberation Sans" pitchFamily="18"/>
              </a:rPr>
              <a:t>Test cases based on equivalence partitioning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Partitions the input and output into sets or ranges which can expect can be treated the same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Tests ensure all patterns in the partition are treated the same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b="1" dirty="0">
                <a:latin typeface="Liberation Sans" pitchFamily="18"/>
              </a:rPr>
              <a:t>Test cases based on boundary value analysis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Test system at the extremes of partition boundaries (e.g. between valid and invalid)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b="1" dirty="0">
                <a:latin typeface="Liberation Sans" pitchFamily="18"/>
              </a:rPr>
              <a:t>State transition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Investigates system performance based on state transition model, test transitions between states, events that cause these transitions and resulting actions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0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10305" y="478758"/>
            <a:ext cx="9071640" cy="574812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b="1" dirty="0">
                <a:latin typeface="Liberation Sans" pitchFamily="18"/>
              </a:rPr>
              <a:t>Probabilistic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Testing aimed at determining the reliability of a system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Depending on system may attempt to obtain figures for failure rates etc.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For safety critical systems may be required to meet objectives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b="1" dirty="0">
                <a:latin typeface="Liberation Sans" pitchFamily="18"/>
              </a:rPr>
              <a:t>Process Simulation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Simulate process or equipment to be controlled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Look at in detail later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b="1" dirty="0">
                <a:latin typeface="Liberation Sans" pitchFamily="18"/>
              </a:rPr>
              <a:t>Error guessing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Experienced engineers predict input conditions that a likely to cause error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b="1" dirty="0">
                <a:latin typeface="Liberation Sans" pitchFamily="18"/>
              </a:rPr>
              <a:t>Error seeding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Insertion of errors into the implementation to see if they are detected by testing procedures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May allow estimation of the number of errors not found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b="1" dirty="0">
                <a:latin typeface="Liberation Sans" pitchFamily="18"/>
              </a:rPr>
              <a:t>Timing and memory tests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Investigates response time and memory usage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12388" y="376468"/>
            <a:ext cx="9071640" cy="593028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Performance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Various performance criterion from requirements docs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Devise tests to ensure these are satisfied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Stress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Inflict very </a:t>
            </a:r>
            <a:r>
              <a:rPr lang="en-GB" sz="2400" dirty="0" smtClean="0">
                <a:latin typeface="Liberation Sans" pitchFamily="18"/>
              </a:rPr>
              <a:t>high </a:t>
            </a:r>
            <a:r>
              <a:rPr lang="en-GB" sz="2400" dirty="0">
                <a:latin typeface="Liberation Sans" pitchFamily="18"/>
              </a:rPr>
              <a:t>workload on system to ensure it can cope with all normal circumstances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Test case Generation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Appropriate set of techniques and test cases essential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Good </a:t>
            </a:r>
            <a:r>
              <a:rPr lang="en-GB" sz="2400" dirty="0" smtClean="0">
                <a:latin typeface="Liberation Sans" pitchFamily="18"/>
              </a:rPr>
              <a:t>source: </a:t>
            </a:r>
            <a:r>
              <a:rPr lang="en-GB" sz="2400" dirty="0">
                <a:latin typeface="Liberation Sans" pitchFamily="18"/>
              </a:rPr>
              <a:t>Draft BCS “Standard for Software Component Testing”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400" dirty="0">
                <a:latin typeface="Liberation Sans" pitchFamily="18"/>
              </a:rPr>
              <a:t>http://www.testingstandards.co.uk/Component%20Testing.pdf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Note full standard costs money!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Illustrates process for a range of testing techniques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4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40000" y="391083"/>
            <a:ext cx="9071640" cy="588996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 dirty="0"/>
              <a:t>Static Analysis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Investigate properties of system without executing it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Manual Techniques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Walk-throughs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Design reviews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Various forms of inspections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Use of check lists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Automatic Software Testing packages / </a:t>
            </a:r>
            <a:r>
              <a:rPr lang="en-GB" b="1" dirty="0">
                <a:latin typeface="Liberation Sans" pitchFamily="18"/>
              </a:rPr>
              <a:t>Static code analysis tools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Formal verification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Semantic analysis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Control flow analysis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Data flow analysis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Complexity measurement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Range checking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309356"/>
            <a:ext cx="9071640" cy="568007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Static Analysis Techniques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Walkthroughs/design reviews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Forms of peer review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Systematic investigation of documents by engineers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Code walk-though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Engineering leads colleagues though design  or implementation of software to convince them it is correct.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Check-lists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 set of questions to stimulate a critical appraisal of all aspects of the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Questions usually general, therefore applicable to many types of system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Formal Proofs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Used to show the correctness of some aspect of a design or implementation using formal descriptions of different transformations of its definition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78832" y="418413"/>
            <a:ext cx="9071640" cy="53870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Fagan Inspections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Systematic audit of quality assurance documents aimed at finding errors and omissions.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Complete dev. Process investigated in five stages, planning, preparation, inspection, rework and follow-up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Control Flow Analysis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Aims to detect poor and potentially incorrect program structure. Programs represented by a directed graph which is then progressively reduced.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Identifies: Inaccessible code, infinite loops and poor structure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Data Flow Analysis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Diagrammatic representation of the flow of data though a program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Flow and transformation of data shown, can be used to show appropriateness / correctness and to compare to required data flow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2054" y="410024"/>
            <a:ext cx="9071640" cy="497520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Symbolic Execution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 method of checking source code against its specification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Programs are executed using algebraic variables in place of input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Produce expressions for variables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Whole process from input to output translated into an expressions which can be compared to that predicted from the specification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Too complex to assimilate for all but the simplest programs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Can be directed by developer towards areas of interest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Some automated tools to perform this simplification and remove redundant data – semantic analysers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Metrics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Evaluate properties of software and relate them to desired attributes such as reliability and complexity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98055" y="319215"/>
            <a:ext cx="9071640" cy="586116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Automated tools are used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Common measures include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Graph theoretic complexity – based on the complexity of the program control graph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Module accessibility – based on the number of ways a module can be accessed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Complexity measures – such as those due to McCabe, Halstead or </a:t>
            </a:r>
            <a:r>
              <a:rPr lang="en-GB" sz="2000" dirty="0" err="1">
                <a:latin typeface="Liberation Sans" pitchFamily="18"/>
              </a:rPr>
              <a:t>Hennell</a:t>
            </a:r>
            <a:endParaRPr lang="en-GB" sz="2000" dirty="0">
              <a:latin typeface="Liberation Sans" pitchFamily="18"/>
            </a:endParaRP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Number of entry points per module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Slowly gaining acceptance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Used to check 3 million lines of code of the Channel Tunnel project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Sneak circuit analysis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‘Sneak circuits’ are latent conditions inadvertently designed into the system that cause it to malfunction in certain circumstances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May be physical, but have others forms such as timing irregularities or ambiguous display messages. Sneak analysis tools locate weaknesses by looking at basic topological patterns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31611" y="404218"/>
            <a:ext cx="9071640" cy="583487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Modelling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Used extensively during early parts of project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Very useful in specification and top level product design to aid decision making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Modelling Techniques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Wide range of techniques ranging from mathematical models to graphical representations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Some require tools others can be performed manually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Examples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Formal Methods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Used to aid validation or perform verification and validation – will look at these as a topic in their own right in the final part of the module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Software prototyping/animation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Animation (or software prototype) software model which represents the features of the system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Used to investigate characteristics of the system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531611" y="293244"/>
            <a:ext cx="9071640" cy="6382079"/>
          </a:xfrm>
        </p:spPr>
        <p:txBody>
          <a:bodyPr/>
          <a:lstStyle/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Performance Modelling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Ensures system has the working capacity to full-fill its requirements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Model of all systems and their interactions are created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Used to determine the requirements of system in terms of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Memory usage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Processor time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Total resource requirements can then be estimated under various simulation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State Transition Diagrams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Control described in terms of a finite number of states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System can be checked for completeness, consistency and reachability (whether movement between two states is possible)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Time Petri nets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Petri nets are a graph theoretic model that can be used to represent information and control flow in systems with concurrent or asynchronous characteristics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Hazards conditions my be represent as states within this model and analysis can investigate the constrains necessary to avoid such states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43861" y="377449"/>
            <a:ext cx="9071640" cy="4899240"/>
          </a:xfrm>
        </p:spPr>
        <p:txBody>
          <a:bodyPr/>
          <a:lstStyle/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Data Flow Diagrams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Diagrammatical representations of the flow of data though a program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Information from data flow analysis is combined with the implementation data to detect poorly structured and potentially incorrect programs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Errors include</a:t>
            </a:r>
          </a:p>
          <a:p>
            <a:pPr lvl="7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Variables which are written more than once without being read</a:t>
            </a:r>
          </a:p>
          <a:p>
            <a:pPr lvl="7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Variables which are written and never read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These suggest redundant code or omissions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Structure Diagrams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Complementary to flow diagrams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Represent program structure, define a </a:t>
            </a:r>
            <a:r>
              <a:rPr lang="en-GB" sz="2000" dirty="0" smtClean="0">
                <a:latin typeface="Liberation Sans" pitchFamily="18"/>
              </a:rPr>
              <a:t>hierarchical </a:t>
            </a:r>
            <a:r>
              <a:rPr lang="en-GB" sz="2000" dirty="0">
                <a:latin typeface="Liberation Sans" pitchFamily="18"/>
              </a:rPr>
              <a:t>structure of the software (though these are not unique)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Reflects relationship between program units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Environmental modelling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Testing safety-critical system in their operating environment is often inadvisable or impossible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Simulation or modelling of operating environment required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Test conditions (e.g. failure) can be generated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6444" y="460786"/>
            <a:ext cx="9071640" cy="601776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 dirty="0"/>
              <a:t>Testing for Safety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Testing in normal systems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Performance with respect to functional requirements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Testing in Safety Critical Systems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Additional requirement to ensure safety requirements are met.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Safety Requirements (recap)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General – appropriate levels of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Safety integrity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Reliability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Quality for component modules and system as a whole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Specific requirements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Mechanisms of dealing with the various hazards associated with the systems from hazard analysis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56778" y="224323"/>
            <a:ext cx="9071640" cy="629099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Draft IEC 1508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Describes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b="1" dirty="0">
                <a:latin typeface="Liberation Sans" pitchFamily="18"/>
              </a:rPr>
              <a:t>Overall Safety Validation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Task of ensuring conformance with the safety requirements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Requires that this process is carried out in accordance with the </a:t>
            </a:r>
            <a:r>
              <a:rPr lang="en-GB" sz="2400" b="1" dirty="0">
                <a:latin typeface="Liberation Sans" pitchFamily="18"/>
              </a:rPr>
              <a:t>overall safety validation plan </a:t>
            </a:r>
            <a:r>
              <a:rPr lang="en-GB" sz="2400" dirty="0">
                <a:latin typeface="Liberation Sans" pitchFamily="18"/>
              </a:rPr>
              <a:t>and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Documented in </a:t>
            </a:r>
            <a:r>
              <a:rPr lang="en-GB" sz="2400" b="1" dirty="0">
                <a:latin typeface="Liberation Sans" pitchFamily="18"/>
              </a:rPr>
              <a:t>overall safety validation report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DO-178B (a comparable defence standard)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Adds the concept of traceability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Key requirements should be traceable though various stages of the development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Trace safety requirements to the tests which test their implementation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These process must include process which are non-electronic and not parts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12388" y="259022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Validation must consider all parts of the system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Validation of a system with respect to safety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Must show that hazard has been effectively countered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May be impossible to demonstrate this dynamically as exhaustive testing is unreasonably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Static testing may be required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Reliability and failure rates – impossible to show statically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May be evidenced via static analysis of the design and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A study of the development methods employed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45944" y="401635"/>
            <a:ext cx="9071640" cy="537372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dirty="0"/>
              <a:t>Test Strategies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Plan for using various techniques at different stages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Safety critical project may make use of many techniques at different phases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See Table (next slide)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IEC 1508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Lists various static analysis methods and suggest integrity levels at which they should be applied to development phases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Tables (next </a:t>
            </a:r>
            <a:r>
              <a:rPr lang="en-GB" sz="3200" dirty="0" err="1">
                <a:latin typeface="Liberation Sans" pitchFamily="18"/>
              </a:rPr>
              <a:t>next</a:t>
            </a:r>
            <a:r>
              <a:rPr lang="en-GB" sz="3200" dirty="0">
                <a:latin typeface="Liberation Sans" pitchFamily="18"/>
              </a:rPr>
              <a:t> slide)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In addition to testing must quantify the rigour to which they have been implemented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2533825" y="104499"/>
            <a:ext cx="5135760" cy="7354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1185296" y="1775015"/>
            <a:ext cx="8038080" cy="393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79500" y="217077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Test Coverage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Quantify the testing process using </a:t>
            </a:r>
            <a:r>
              <a:rPr lang="en-GB" sz="2800" b="1" dirty="0">
                <a:latin typeface="Liberation Sans" pitchFamily="18"/>
              </a:rPr>
              <a:t>test coverage analysis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Estimate the performance of the testing procedure as a percentage of some value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May be applied to a range of factors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Number of input states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Number of output states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Number of possible internal states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Estimate of possible fault conditions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Static techniques may establish conditions which hold for all, this is impossible for dynamic testing and so must estimate a percentage of the errors identified.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8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87221" y="300967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Considering Black box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Consider all possible input states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Consider test cases as a percentage of those input states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If we could cover all of these we would have ‘</a:t>
            </a:r>
            <a:r>
              <a:rPr lang="en-GB" sz="2400" b="1" dirty="0">
                <a:latin typeface="Liberation Sans" pitchFamily="18"/>
              </a:rPr>
              <a:t>exhaustive testing</a:t>
            </a:r>
            <a:r>
              <a:rPr lang="en-GB" sz="2400" dirty="0">
                <a:latin typeface="Liberation Sans" pitchFamily="18"/>
              </a:rPr>
              <a:t>’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Example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8 bit analogue input signal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Input space 2^40 combinations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At 1 test per millisecond would take 35 years to test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Sequences of patterns are even more difficult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Computers are sequential systems, processing sequences of unlimited length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Alternative is to use our knowledge of the systems internals (i.e. white box testing)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87889" y="368079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White box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Finite number of discrete states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State is based 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External signals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Content of memory and internal registers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Machine status words indicating results of previous evaluations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Could use brute force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64kbytes of memory in a computer (an old one)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If these make up the state of the machine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2^250,000 possible states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Time required to evaluate exceeds the age of the universe by a thousand orders of magnitude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Test coverage vanishingly small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95610" y="460358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Fault modelling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Predict ways in which the system might fail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This has already been considered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Fault detection coverage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Number of faults could be extremely large, so numerous that its impossible to devise tests for all types of given failures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Example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Upper limit on software errors which can be introduced based memory space but for all practical purposes this can be considered infinite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2054" y="619748"/>
            <a:ext cx="9071640" cy="533052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Clearly these kinds of testing are not useful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Instead we can use </a:t>
            </a:r>
            <a:r>
              <a:rPr lang="en-GB" sz="2000" b="1" dirty="0">
                <a:latin typeface="Liberation Sans" pitchFamily="18"/>
              </a:rPr>
              <a:t>coverage-based 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Methods of coverage-based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Requirements based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As requirements are the starting point of the system use this as the basis for testing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Can cover both functional and safety requirements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Calculate </a:t>
            </a:r>
            <a:r>
              <a:rPr lang="en-GB" sz="2000" b="1" dirty="0">
                <a:latin typeface="Liberation Sans" pitchFamily="18"/>
              </a:rPr>
              <a:t>requirements test coverage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Based on </a:t>
            </a:r>
            <a:r>
              <a:rPr lang="en-GB" sz="2000" b="1" dirty="0">
                <a:latin typeface="Liberation Sans" pitchFamily="18"/>
              </a:rPr>
              <a:t>requirements coverage analysis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Would expect to obtain 100% coverage for both of these!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Structure based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While box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Information on structure used to devise tests which activate and test individual components of the system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Components are statements, functions, methods or other distinct regions of code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6444" y="389771"/>
            <a:ext cx="9071640" cy="5887440"/>
          </a:xfrm>
        </p:spPr>
        <p:txBody>
          <a:bodyPr/>
          <a:lstStyle/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Draft IEC 1508 identifies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Statements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Least rigours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Possible to execute statements without executing both sides of conditionals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Branches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Both sides of every branch tested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May be impossible for some kinds of defensive code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Compound conditions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Every condition or compound condition (linked by AND/OR)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Linear code sequence and jump</a:t>
            </a:r>
          </a:p>
          <a:p>
            <a:pPr lvl="7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Linear sequence of code which includes conditional jumps or terminated by a jump (loop)</a:t>
            </a:r>
          </a:p>
          <a:p>
            <a:pPr lvl="7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Often infeasible to test all sub-branches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Entire path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Execution of all paths though the code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Normally infeasible due to large number of potential paths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36887" y="460358"/>
            <a:ext cx="9071640" cy="560412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Because execution of all possible tasks is impossible, engineer may select a set of paths to investigate using the smallest number of tests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These can be selected using various techniques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Data flow analysis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Execution paths are selected on the basis of data usage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E.g. a path is chose as a variable is both written and read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Call graph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 program is compose of subroutines that may be called from other subroutines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May use tests designed to cover all functions via branches of a number of trees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Percentage of all paths covered known as </a:t>
            </a:r>
            <a:r>
              <a:rPr lang="en-GB" sz="2000" b="1" dirty="0">
                <a:latin typeface="Liberation Sans" pitchFamily="18"/>
              </a:rPr>
              <a:t>structural test coverage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100% impossible and inadvisable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May impose restrictions on programming methods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Defensive programming – some statements never meant to be reached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70443" y="443580"/>
            <a:ext cx="9071640" cy="649872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Test adequacy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Exhaustive testing impossible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But need to decide on the form and amount of testing required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Determine level of confidence in the testing process based on this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Test adequacy criteria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Used to make above decisions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Many standards e.g. DO-178B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Mandate certain aspects of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e.g. require complete coverage of safety requirements within dynamic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Suggest different adequacy testing for degrees of criticality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Confidence can then be associated with different levels of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Determine the number of test cases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 err="1">
                <a:latin typeface="Liberation Sans" pitchFamily="18"/>
              </a:rPr>
              <a:t>Maner</a:t>
            </a:r>
            <a:r>
              <a:rPr lang="en-GB" sz="2000" dirty="0">
                <a:latin typeface="Liberation Sans" pitchFamily="18"/>
              </a:rPr>
              <a:t> in which results are obtained and analysed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0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0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78833" y="435191"/>
            <a:ext cx="9071640" cy="489924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Divided into two main categories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Requirements-based (specification-based) criteria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Associated with black box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Structure-based criteria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Associated with white box 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Adequacy level normally associated with an underlying testing technique required to satisfy it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Consider the methods introduced earlier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No standard gives quantified requirements for tested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There is no measure of ‘</a:t>
            </a:r>
            <a:r>
              <a:rPr lang="en-GB" sz="2400" dirty="0" err="1">
                <a:latin typeface="Liberation Sans" pitchFamily="18"/>
              </a:rPr>
              <a:t>testedness</a:t>
            </a:r>
            <a:r>
              <a:rPr lang="en-GB" sz="2400" dirty="0">
                <a:latin typeface="Liberation Sans" pitchFamily="18"/>
              </a:rPr>
              <a:t>’ for a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Related factors such as test coverage a useful metric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Does not provide a full view of the testing process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No accounting for quality of testing undertaken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0777" y="468746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Timing Aspects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Some critical systems are real-time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I don’t need to remind you about real-time!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Formal specifications used to capture timing constraints such as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Timed CSP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Petri-nets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Difficulty to test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May use performance tests to ensure worst case capabilities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More difficult to test for synchronisation issues etc.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2054" y="410024"/>
            <a:ext cx="9071640" cy="55400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Cost of 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In order to minimise costs associated with testing must measure test expenditure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Test cost factor(TCF) =  Test expenditure (TE) / TE + design expenditure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Values for TCF vary with nature of application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200" dirty="0">
                <a:latin typeface="Liberation Sans" pitchFamily="18"/>
              </a:rPr>
              <a:t>Increase with complexity and integrity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Represents commitment of development team to reducing design costs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200" dirty="0">
                <a:latin typeface="Liberation Sans" pitchFamily="18"/>
              </a:rPr>
              <a:t>In practice this results in a reduction testing effort (i.e. a system which is easier to test)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Typical value (from course text – 0.25-0.75)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Can be estimated during initial test planning and improved base on experience forming the basis for future estimation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410024"/>
            <a:ext cx="9071640" cy="48992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/>
              <a:t>Designing for testability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Testing = major effort + cost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Reduce this by making the system easy to test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Important attributes for this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Controllability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How easy it is to inject signals to drive the system to a particular state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Observability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How easy it is to detect signals within the system which will reflect is operations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This is a huge topic, we’ll only cover a few points relevent to it. 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12388" y="326134"/>
            <a:ext cx="9071640" cy="578231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Structured Design and OO design techniques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Structured Design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Decompose system into modules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May reduce testing time by allowing each to be investigated separately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May apply this to both hardware and software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OO Design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Similar advantages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Decompose into classes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Additional benefits including potential for reuse-ability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Choice of Programming language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Discussed earlier, many concerns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E.g.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 allows casting (is not strongly typed)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Ada/Pascal are more strongly typed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70443" y="510691"/>
            <a:ext cx="9071640" cy="509580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System Complexity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Simple systems are easier to test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 err="1">
                <a:latin typeface="Liberation Sans" pitchFamily="18"/>
              </a:rPr>
              <a:t>Input/Output</a:t>
            </a: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Large role in determining the complexity of the overall system (especially timing constraints)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Simple program controlled techniques produce characteristics which are simple to test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Asynchronous methods such as interrupts are much more difficult to test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Choice of design techniques for critical systems with varying attributes covered in the CONTTESSE Test Handbook (1995)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1582" y="128213"/>
            <a:ext cx="9071640" cy="673416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 dirty="0"/>
              <a:t>Development Tools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Range of hardware and software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Hardware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Logic analysers, timing analysers, oscilloscopes, personal computers and workstations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Software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Compilers, debuggers and editors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Packages used separated into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Vertical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Those restricted to a small number of lifecycle phases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Horizontal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Used throughout the development process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Majority of these are concerned with managing the vast amounts of data required for safety critical systems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Types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Audit tools – assist with formalisation of auditing operations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803417" y="1399508"/>
            <a:ext cx="8728920" cy="450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95610" y="485524"/>
            <a:ext cx="9071640" cy="4899240"/>
          </a:xfrm>
        </p:spPr>
        <p:txBody>
          <a:bodyPr/>
          <a:lstStyle/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Audit tools – assist with formalisation of auditing operations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Requirements traceability tools – assist tracking requirements thought to testing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Configuration management – control configuration and management and various aspects of change control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Project management and documentation tools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Of particular interested – Real time dynamic testing tools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Research (in 1994) identified this as a shortage area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Many of the programs surveyed introduced additional code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‘Instrumenting the source code’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allowed testing but increases size and reduces speed giving no indication as to the temporal properties of the code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468360" y="391320"/>
            <a:ext cx="9071640" cy="716868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Must consider integrity of tools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Software tools used to develop safety critical systems must not jeopardise the safety integrity of the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Very few tool manufacturers provide information on the integrity of software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Responsibility for determining integrity left to the developer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Difficult and time consuming based only on the observed performance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Tools expensive and so verifying several is prohibitive in terms of cost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Few highly dependable packages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 common rule of thumb is that the safety integrity level of the tools should not be more than one level lower than that of the product being developed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This is almost impossible as most tools only have integrity level 1 or 2 and none have been developed to 3 or 4.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Most packages are developed to standards such as ISO9000 </a:t>
            </a:r>
            <a:r>
              <a:rPr lang="en-GB" sz="2000" dirty="0" err="1">
                <a:latin typeface="Liberation Sans" pitchFamily="18"/>
              </a:rPr>
              <a:t>TickIT</a:t>
            </a:r>
            <a:endParaRPr lang="en-GB" sz="2000" dirty="0">
              <a:latin typeface="Liberation Sans" pitchFamily="18"/>
            </a:endParaRP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This is not sufficient on its own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Does not guarantee suitability for the project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Must consider manufactures track record and credibility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93527" y="328096"/>
            <a:ext cx="9071640" cy="5858999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 dirty="0"/>
              <a:t>Environmental Simulation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Testing in system environment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Impossible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Inappropriate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Utilise simulation environment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Forms of environment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Natural Environment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Uncontrolled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Pressure, humidity and temperature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Vibration (think plane hardware/software)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Controlled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May have to control factors within certain limits and take action if measured input is outside a range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Can be difficult – even simple factors such as temp are affected in complex ways by turbulence.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45276" y="292578"/>
            <a:ext cx="9071640" cy="489924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Constructed Environments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Inputs and outputs come from other constructed systems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Environment is the other systems to which it is connected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Behaviour may be complex in nature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As with the natural environment may be unwanted interaction between plant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is often too complex to accurately simulate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Modules and their environment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Can simulate the environment of an individual module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Once the system is partitioned can test based on interfaces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Must also test internal modules in-terms of its inputs via other modules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Human Computer Interface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Human very complicated try to ensure nothing unexpected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1916" y="312044"/>
            <a:ext cx="9071640" cy="601991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Forms of environmental simulator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Complexity tends to increase with the level of integration of the unit being investigated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Modular level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Testing may be simple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Simple inputs and outputs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Referred to as test harnesses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Where complex interactions or critical timing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Use IDS (interface design specification) communication between modules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Simulate a number of interfaces to a single model in order to test it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Interface controller be used to manually generate signals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This may be automated and a series of test patterns presented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May be more complex than the component being designed (though may not have the same integrity requirements).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9971" y="395208"/>
            <a:ext cx="9071640" cy="578339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Simulator Requirements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Confidence in results affected by the fidelity of the simulator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Assess the quality of a simulation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Factors: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Variables simulated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Environment variables included in the simulation and those ignored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Accuracy of the models used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Accuracy of models used to represent various environmental factors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Accuracy of calculations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Resolution and accuracy of calculations used for each variable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Timing considerations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The effects of calculation speeds an update rates on </a:t>
            </a:r>
            <a:r>
              <a:rPr lang="en-GB" sz="2000" dirty="0" smtClean="0">
                <a:latin typeface="Liberation Sans" pitchFamily="18"/>
              </a:rPr>
              <a:t>the </a:t>
            </a:r>
            <a:r>
              <a:rPr lang="en-GB" sz="2000" dirty="0">
                <a:latin typeface="Liberation Sans" pitchFamily="18"/>
              </a:rPr>
              <a:t>simulation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3665" y="460358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No universally agreed standard for assessing the quality of a simulator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Integrity Requirements for Environmental Simulators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Integrity also a concern (in addition to fidelity above)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Little guidance from standards on the integrity of the systems </a:t>
            </a:r>
            <a:r>
              <a:rPr lang="en-GB" sz="2800" dirty="0" smtClean="0">
                <a:latin typeface="Liberation Sans" pitchFamily="18"/>
              </a:rPr>
              <a:t>required</a:t>
            </a: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Storey and </a:t>
            </a:r>
            <a:r>
              <a:rPr lang="en-GB" sz="2800" dirty="0" err="1">
                <a:latin typeface="Liberation Sans" pitchFamily="18"/>
              </a:rPr>
              <a:t>Craine</a:t>
            </a:r>
            <a:r>
              <a:rPr lang="en-GB" sz="2800" dirty="0">
                <a:latin typeface="Liberation Sans" pitchFamily="18"/>
              </a:rPr>
              <a:t> (1994) suggest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Develop using methods appropriate to a system of integrity one lower than that of the actual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Developed independently, though this will inevitably increase costs.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37555" y="259022"/>
            <a:ext cx="9071640" cy="578700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 dirty="0"/>
              <a:t>Independent verification and validation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Standards (such as DO-178B and IEC 1508) 	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Provide guidance on the level of independence to be adopted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Recommend appropriate levels for distinct phases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 smtClean="0">
                <a:latin typeface="Liberation Sans" pitchFamily="18"/>
              </a:rPr>
              <a:t>Note </a:t>
            </a:r>
            <a:r>
              <a:rPr lang="en-GB" sz="2400" dirty="0">
                <a:latin typeface="Liberation Sans" pitchFamily="18"/>
              </a:rPr>
              <a:t>where more than one level recommended this will depend on other factors discussed within the standard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Level of independence starts with another member of staff from the same department and moves to an independent organisation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 number of accredited external companies exist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These are accredited by The National Measurement Accreditation Service – in the UK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Validation is increasing as more companies adopt standards such as DO178B and IEC 1508 (and seek to reduce litigation)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12388" y="225466"/>
            <a:ext cx="9071640" cy="5791679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 dirty="0"/>
              <a:t>The Roles of Testing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Testing has a number of roles differing objectives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Main purposes of 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Development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Locate faults so they may be removed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Use static and dynamic techniques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Validation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Demonstrate the absence of faults and other positive features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Again static and dynamic 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Production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Test an implementation rather than the design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Test the replication of an approved design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E.g. installed software on plant at a factory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Normally tests aimed at hardware faults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510691"/>
            <a:ext cx="9071640" cy="532692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dirty="0"/>
              <a:t>Summary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Planning essential part of critical systems testing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Plethora of testing methods are used for safety critical systems testing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Standards recommend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Types of testing to be applied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Integrity levels for simulators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Independence for V&amp;V at various stages of the project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Recent projects such as CONTESSE (in the UK) have promoted the use of simulators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This is huge area and one worthy of future study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50313</TotalTime>
  <Words>4208</Words>
  <Application>Microsoft Office PowerPoint</Application>
  <PresentationFormat>Custom</PresentationFormat>
  <Paragraphs>635</Paragraphs>
  <Slides>58</Slides>
  <Notes>58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5" baseType="lpstr">
      <vt:lpstr>Arial</vt:lpstr>
      <vt:lpstr>Calibri</vt:lpstr>
      <vt:lpstr>DejaVu Sans</vt:lpstr>
      <vt:lpstr>Liberation Sans</vt:lpstr>
      <vt:lpstr>Liberation Serif</vt:lpstr>
      <vt:lpstr>StarSymbol</vt:lpstr>
      <vt:lpstr>Default</vt:lpstr>
      <vt:lpstr>  Verification, Validation and Testing  Dr. Glenn L. Jenkins Tim Bashford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Verification, Validation and Testing  Dr. Glenn L. Jenkins Tim Bashford </dc:title>
  <dc:creator>Glenn Jenkins</dc:creator>
  <cp:lastModifiedBy>Tim Bashford</cp:lastModifiedBy>
  <cp:revision>26</cp:revision>
  <dcterms:created xsi:type="dcterms:W3CDTF">2011-01-19T16:11:57Z</dcterms:created>
  <dcterms:modified xsi:type="dcterms:W3CDTF">2015-12-01T11:03:42Z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</Properties>
</file>