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2/16/2024</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2/16/2024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2/16/2024</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2/16/2024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2/16/2024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2/16/2024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2/16/2024</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2/16/2024</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2/16/2024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2/16/2024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2/16/2024</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27414" y="4336868"/>
            <a:ext cx="9070848" cy="457201"/>
          </a:xfrm>
        </p:spPr>
        <p:txBody>
          <a:bodyPr>
            <a:noAutofit/>
          </a:bodyPr>
          <a:lstStyle/>
          <a:p>
            <a:r>
              <a:rPr lang="en-GB" sz="3600" b="1" dirty="0">
                <a:latin typeface="Times New Roman" panose="02020603050405020304" pitchFamily="18" charset="0"/>
                <a:cs typeface="Times New Roman" panose="02020603050405020304" pitchFamily="18" charset="0"/>
              </a:rPr>
              <a:t>BMIH4006 Hotel Placement Operating Hotel Facilities</a:t>
            </a:r>
            <a:endParaRPr lang="en-US" sz="3600" dirty="0">
              <a:latin typeface="Times New Roman" panose="02020603050405020304" pitchFamily="18" charset="0"/>
              <a:cs typeface="Times New Roman" panose="02020603050405020304" pitchFamily="18" charset="0"/>
            </a:endParaRPr>
          </a:p>
          <a:p>
            <a:endParaRPr lang="en-US" sz="3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3354664" y="1555978"/>
            <a:ext cx="5616347" cy="2780890"/>
          </a:xfrm>
          <a:prstGeom prst="rect">
            <a:avLst/>
          </a:prstGeom>
        </p:spPr>
      </p:pic>
    </p:spTree>
    <p:extLst>
      <p:ext uri="{BB962C8B-B14F-4D97-AF65-F5344CB8AC3E}">
        <p14:creationId xmlns:p14="http://schemas.microsoft.com/office/powerpoint/2010/main" val="3990047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409" y="528294"/>
            <a:ext cx="10058400" cy="1371600"/>
          </a:xfrm>
        </p:spPr>
        <p:txBody>
          <a:bodyPr>
            <a:normAutofit/>
          </a:bodyPr>
          <a:lstStyle/>
          <a:p>
            <a:r>
              <a:rPr lang="en-US" sz="3600" b="1" dirty="0" smtClean="0">
                <a:latin typeface="Times New Roman" panose="02020603050405020304" pitchFamily="18" charset="0"/>
                <a:cs typeface="Times New Roman" panose="02020603050405020304" pitchFamily="18" charset="0"/>
              </a:rPr>
              <a:t>TABLE OF CONTENT</a:t>
            </a:r>
            <a:endParaRPr lang="en-US" sz="3600" b="1" dirty="0">
              <a:latin typeface="Times New Roman" panose="02020603050405020304" pitchFamily="18" charset="0"/>
              <a:cs typeface="Times New Roman" panose="02020603050405020304" pitchFamily="18" charset="0"/>
            </a:endParaRPr>
          </a:p>
        </p:txBody>
      </p:sp>
      <p:sp>
        <p:nvSpPr>
          <p:cNvPr id="3" name="Rectangle 1"/>
          <p:cNvSpPr>
            <a:spLocks noChangeArrowheads="1"/>
          </p:cNvSpPr>
          <p:nvPr/>
        </p:nvSpPr>
        <p:spPr bwMode="auto">
          <a:xfrm>
            <a:off x="848410" y="1605928"/>
            <a:ext cx="7694700"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6119813" algn="r"/>
              </a:tabLst>
              <a:defRPr>
                <a:solidFill>
                  <a:schemeClr val="tx1"/>
                </a:solidFill>
                <a:latin typeface="Arial" panose="020B0604020202020204" pitchFamily="34" charset="0"/>
              </a:defRPr>
            </a:lvl1pPr>
            <a:lvl2pPr eaLnBrk="0" fontAlgn="base" hangingPunct="0">
              <a:spcBef>
                <a:spcPct val="0"/>
              </a:spcBef>
              <a:spcAft>
                <a:spcPct val="0"/>
              </a:spcAft>
              <a:tabLst>
                <a:tab pos="6119813" algn="r"/>
              </a:tabLst>
              <a:defRPr>
                <a:solidFill>
                  <a:schemeClr val="tx1"/>
                </a:solidFill>
                <a:latin typeface="Arial" panose="020B0604020202020204" pitchFamily="34" charset="0"/>
              </a:defRPr>
            </a:lvl2pPr>
            <a:lvl3pPr eaLnBrk="0" fontAlgn="base" hangingPunct="0">
              <a:spcBef>
                <a:spcPct val="0"/>
              </a:spcBef>
              <a:spcAft>
                <a:spcPct val="0"/>
              </a:spcAft>
              <a:tabLst>
                <a:tab pos="6119813" algn="r"/>
              </a:tabLst>
              <a:defRPr>
                <a:solidFill>
                  <a:schemeClr val="tx1"/>
                </a:solidFill>
                <a:latin typeface="Arial" panose="020B0604020202020204" pitchFamily="34" charset="0"/>
              </a:defRPr>
            </a:lvl3pPr>
            <a:lvl4pPr eaLnBrk="0" fontAlgn="base" hangingPunct="0">
              <a:spcBef>
                <a:spcPct val="0"/>
              </a:spcBef>
              <a:spcAft>
                <a:spcPct val="0"/>
              </a:spcAft>
              <a:tabLst>
                <a:tab pos="6119813" algn="r"/>
              </a:tabLst>
              <a:defRPr>
                <a:solidFill>
                  <a:schemeClr val="tx1"/>
                </a:solidFill>
                <a:latin typeface="Arial" panose="020B0604020202020204" pitchFamily="34" charset="0"/>
              </a:defRPr>
            </a:lvl4pPr>
            <a:lvl5pPr eaLnBrk="0" fontAlgn="base" hangingPunct="0">
              <a:spcBef>
                <a:spcPct val="0"/>
              </a:spcBef>
              <a:spcAft>
                <a:spcPct val="0"/>
              </a:spcAft>
              <a:tabLst>
                <a:tab pos="6119813" algn="r"/>
              </a:tabLst>
              <a:defRPr>
                <a:solidFill>
                  <a:schemeClr val="tx1"/>
                </a:solidFill>
                <a:latin typeface="Arial" panose="020B0604020202020204" pitchFamily="34" charset="0"/>
              </a:defRPr>
            </a:lvl5pPr>
            <a:lvl6pPr eaLnBrk="0" fontAlgn="base" hangingPunct="0">
              <a:spcBef>
                <a:spcPct val="0"/>
              </a:spcBef>
              <a:spcAft>
                <a:spcPct val="0"/>
              </a:spcAft>
              <a:tabLst>
                <a:tab pos="6119813" algn="r"/>
              </a:tabLst>
              <a:defRPr>
                <a:solidFill>
                  <a:schemeClr val="tx1"/>
                </a:solidFill>
                <a:latin typeface="Arial" panose="020B0604020202020204" pitchFamily="34" charset="0"/>
              </a:defRPr>
            </a:lvl6pPr>
            <a:lvl7pPr eaLnBrk="0" fontAlgn="base" hangingPunct="0">
              <a:spcBef>
                <a:spcPct val="0"/>
              </a:spcBef>
              <a:spcAft>
                <a:spcPct val="0"/>
              </a:spcAft>
              <a:tabLst>
                <a:tab pos="6119813" algn="r"/>
              </a:tabLst>
              <a:defRPr>
                <a:solidFill>
                  <a:schemeClr val="tx1"/>
                </a:solidFill>
                <a:latin typeface="Arial" panose="020B0604020202020204" pitchFamily="34" charset="0"/>
              </a:defRPr>
            </a:lvl7pPr>
            <a:lvl8pPr eaLnBrk="0" fontAlgn="base" hangingPunct="0">
              <a:spcBef>
                <a:spcPct val="0"/>
              </a:spcBef>
              <a:spcAft>
                <a:spcPct val="0"/>
              </a:spcAft>
              <a:tabLst>
                <a:tab pos="6119813" algn="r"/>
              </a:tabLst>
              <a:defRPr>
                <a:solidFill>
                  <a:schemeClr val="tx1"/>
                </a:solidFill>
                <a:latin typeface="Arial" panose="020B0604020202020204" pitchFamily="34" charset="0"/>
              </a:defRPr>
            </a:lvl8pPr>
            <a:lvl9pPr eaLnBrk="0" fontAlgn="base" hangingPunct="0">
              <a:spcBef>
                <a:spcPct val="0"/>
              </a:spcBef>
              <a:spcAft>
                <a:spcPct val="0"/>
              </a:spcAft>
              <a:tabLst>
                <a:tab pos="6119813"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WHY IT IS IMPORTANT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THREE CATEGORIES OF WORKPLACE INCIDENTS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MAJOR HEALTH RELATED PROBLEMS WITHIN THE ORGANIZATION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WAYS TO ELEMINATE THE INJURIES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ESSENTIAL PRECAUTIONS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WELLNESS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BENEFITS OF HEALTH AND SAFETY PROGRAMS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PREVENT THE WORKPLACE HAZARDS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CONCLUSION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r>
              <a:rPr kumimoji="0" lang="en-GB" altLang="en-US" sz="2400" b="0" i="0" u="none" strike="noStrike" cap="none" normalizeH="0" baseline="0" dirty="0" smtClean="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REFERENCES	</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119813" algn="r"/>
              </a:tabLst>
            </a:pP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2"/>
          <a:srcRect l="8545" r="24658"/>
          <a:stretch/>
        </p:blipFill>
        <p:spPr>
          <a:xfrm>
            <a:off x="8359213" y="1788808"/>
            <a:ext cx="3227542" cy="3221891"/>
          </a:xfrm>
          <a:prstGeom prst="rect">
            <a:avLst/>
          </a:prstGeom>
        </p:spPr>
      </p:pic>
    </p:spTree>
    <p:extLst>
      <p:ext uri="{BB962C8B-B14F-4D97-AF65-F5344CB8AC3E}">
        <p14:creationId xmlns:p14="http://schemas.microsoft.com/office/powerpoint/2010/main" val="1953439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p>
        </p:txBody>
      </p:sp>
      <p:sp>
        <p:nvSpPr>
          <p:cNvPr id="3" name="Rectangle 2"/>
          <p:cNvSpPr/>
          <p:nvPr/>
        </p:nvSpPr>
        <p:spPr>
          <a:xfrm>
            <a:off x="556260" y="1808262"/>
            <a:ext cx="6576060" cy="4363938"/>
          </a:xfrm>
          <a:prstGeom prst="rect">
            <a:avLst/>
          </a:prstGeom>
        </p:spPr>
        <p:txBody>
          <a:bodyPr wrap="square">
            <a:spAutoFit/>
          </a:bodyPr>
          <a:lstStyle/>
          <a:p>
            <a:pPr indent="457200" algn="just">
              <a:lnSpc>
                <a:spcPct val="150000"/>
              </a:lnSpc>
            </a:pPr>
            <a:r>
              <a:rPr lang="en-GB" dirty="0">
                <a:solidFill>
                  <a:srgbClr val="000000"/>
                </a:solidFill>
                <a:latin typeface="Times New Roman" panose="02020603050405020304" pitchFamily="18" charset="0"/>
                <a:ea typeface="Calibri" panose="020F0502020204030204" pitchFamily="34" charset="0"/>
              </a:rPr>
              <a:t>Health and safety means to keep the employees apart from the injuries and also to provide the healthy environment so that they can work potentially within an organization. The health and safety all about in mitigating the incidents at the workplace that can be the reason to make a serious injury to the employees and others. Safety represents a state within an organization in which the situations and hazards leading to psychological, physical or material harm that are controlled in order to preserve the health and well-being of the community. The presentation is about the importance of health and safety features within the organization. </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7568700" y="2327670"/>
            <a:ext cx="3883008" cy="2583965"/>
          </a:xfrm>
          <a:prstGeom prst="rect">
            <a:avLst/>
          </a:prstGeom>
        </p:spPr>
      </p:pic>
    </p:spTree>
    <p:extLst>
      <p:ext uri="{BB962C8B-B14F-4D97-AF65-F5344CB8AC3E}">
        <p14:creationId xmlns:p14="http://schemas.microsoft.com/office/powerpoint/2010/main" val="2482333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740" y="596874"/>
            <a:ext cx="10058400" cy="1371600"/>
          </a:xfrm>
        </p:spPr>
        <p:txBody>
          <a:bodyPr>
            <a:normAutofit/>
          </a:bodyPr>
          <a:lstStyle/>
          <a:p>
            <a:pPr lvl="0"/>
            <a:r>
              <a:rPr lang="en-GB" sz="4000" b="1" dirty="0">
                <a:latin typeface="Times New Roman" panose="02020603050405020304" pitchFamily="18" charset="0"/>
                <a:cs typeface="Times New Roman" panose="02020603050405020304" pitchFamily="18" charset="0"/>
              </a:rPr>
              <a:t>WHY IT IS </a:t>
            </a:r>
            <a:r>
              <a:rPr lang="en-GB" sz="4000" b="1" dirty="0" smtClean="0">
                <a:latin typeface="Times New Roman" panose="02020603050405020304" pitchFamily="18" charset="0"/>
                <a:cs typeface="Times New Roman" panose="02020603050405020304" pitchFamily="18" charset="0"/>
              </a:rPr>
              <a:t>IMPORTANT</a:t>
            </a:r>
            <a:endParaRPr lang="en-US" sz="4000" dirty="0">
              <a:latin typeface="Times New Roman" panose="02020603050405020304" pitchFamily="18" charset="0"/>
              <a:cs typeface="Times New Roman" panose="02020603050405020304" pitchFamily="18" charset="0"/>
            </a:endParaRPr>
          </a:p>
        </p:txBody>
      </p:sp>
      <p:sp>
        <p:nvSpPr>
          <p:cNvPr id="3" name="Rectangle 2"/>
          <p:cNvSpPr/>
          <p:nvPr/>
        </p:nvSpPr>
        <p:spPr>
          <a:xfrm>
            <a:off x="586740" y="1968474"/>
            <a:ext cx="6096000" cy="3416320"/>
          </a:xfrm>
          <a:prstGeom prst="rect">
            <a:avLst/>
          </a:prstGeom>
        </p:spPr>
        <p:txBody>
          <a:bodyPr>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Health, Safety and Security are the basic requirements for the employees that they expect from the organization and it is essential for the organization to implement the effective management in order to protect their employees from the unnecessary injuries, illness, emergencies and other incidents (</a:t>
            </a:r>
            <a:r>
              <a:rPr lang="en-GB" dirty="0" err="1">
                <a:solidFill>
                  <a:srgbClr val="000000"/>
                </a:solidFill>
                <a:latin typeface="Times New Roman" panose="02020603050405020304" pitchFamily="18" charset="0"/>
                <a:ea typeface="Calibri" panose="020F0502020204030204" pitchFamily="34" charset="0"/>
              </a:rPr>
              <a:t>Buzzanell</a:t>
            </a:r>
            <a:r>
              <a:rPr lang="en-GB" dirty="0">
                <a:solidFill>
                  <a:srgbClr val="000000"/>
                </a:solidFill>
                <a:latin typeface="Times New Roman" panose="02020603050405020304" pitchFamily="18" charset="0"/>
                <a:ea typeface="Calibri" panose="020F0502020204030204" pitchFamily="34" charset="0"/>
              </a:rPr>
              <a:t> 2023). It refers the long term benefits that promote the healthier work culture that increases the level of employee engagement and helps to retaining them within the organization. </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7021829" y="2298126"/>
            <a:ext cx="4135523" cy="2757015"/>
          </a:xfrm>
          <a:prstGeom prst="rect">
            <a:avLst/>
          </a:prstGeom>
        </p:spPr>
      </p:pic>
    </p:spTree>
    <p:extLst>
      <p:ext uri="{BB962C8B-B14F-4D97-AF65-F5344CB8AC3E}">
        <p14:creationId xmlns:p14="http://schemas.microsoft.com/office/powerpoint/2010/main" val="2668050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7683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THREE CATEGORIES OF WORKPLACE INCIDENTS</a:t>
            </a:r>
          </a:p>
        </p:txBody>
      </p:sp>
      <p:sp>
        <p:nvSpPr>
          <p:cNvPr id="3" name="Rectangle 2"/>
          <p:cNvSpPr/>
          <p:nvPr/>
        </p:nvSpPr>
        <p:spPr>
          <a:xfrm>
            <a:off x="426720" y="1831314"/>
            <a:ext cx="7848600" cy="4662815"/>
          </a:xfrm>
          <a:prstGeom prst="rect">
            <a:avLst/>
          </a:prstGeom>
        </p:spPr>
        <p:txBody>
          <a:bodyPr wrap="square">
            <a:spAutoFit/>
          </a:bodyPr>
          <a:lstStyle/>
          <a:p>
            <a:pPr algn="just">
              <a:lnSpc>
                <a:spcPct val="150000"/>
              </a:lnSpc>
            </a:pPr>
            <a:r>
              <a:rPr lang="en-GB" b="1" dirty="0">
                <a:solidFill>
                  <a:srgbClr val="000000"/>
                </a:solidFill>
                <a:latin typeface="Times New Roman" panose="02020603050405020304" pitchFamily="18" charset="0"/>
                <a:ea typeface="Calibri" panose="020F0502020204030204" pitchFamily="34" charset="0"/>
              </a:rPr>
              <a:t>Employee Error- </a:t>
            </a:r>
            <a:r>
              <a:rPr lang="en-GB" dirty="0">
                <a:solidFill>
                  <a:srgbClr val="000000"/>
                </a:solidFill>
                <a:latin typeface="Times New Roman" panose="02020603050405020304" pitchFamily="18" charset="0"/>
                <a:ea typeface="Calibri" panose="020F0502020204030204" pitchFamily="34" charset="0"/>
              </a:rPr>
              <a:t>It refers the mistakes that are conducted by the employee itself which can be the reason of minor or major accidents or some health issues as well. It includes the inappropriate working conditions, distraction and other reasons</a:t>
            </a:r>
            <a:r>
              <a:rPr lang="en-GB" dirty="0" smtClean="0">
                <a:solidFill>
                  <a:srgbClr val="000000"/>
                </a:solidFill>
                <a:latin typeface="Times New Roman" panose="02020603050405020304" pitchFamily="18" charset="0"/>
                <a:ea typeface="Calibri" panose="020F0502020204030204" pitchFamily="34" charset="0"/>
              </a:rPr>
              <a:t>.</a:t>
            </a:r>
          </a:p>
          <a:p>
            <a:pPr algn="just">
              <a:lnSpc>
                <a:spcPct val="150000"/>
              </a:lnSpc>
            </a:pPr>
            <a:endParaRPr lang="en-US" dirty="0">
              <a:solidFill>
                <a:srgbClr val="000000"/>
              </a:solidFill>
              <a:latin typeface="Times New Roman" panose="02020603050405020304" pitchFamily="18" charset="0"/>
              <a:ea typeface="Calibri" panose="020F0502020204030204" pitchFamily="34" charset="0"/>
            </a:endParaRPr>
          </a:p>
          <a:p>
            <a:pPr algn="just">
              <a:lnSpc>
                <a:spcPct val="150000"/>
              </a:lnSpc>
            </a:pPr>
            <a:r>
              <a:rPr lang="en-GB" b="1" dirty="0">
                <a:solidFill>
                  <a:srgbClr val="000000"/>
                </a:solidFill>
                <a:latin typeface="Times New Roman" panose="02020603050405020304" pitchFamily="18" charset="0"/>
                <a:ea typeface="Calibri" panose="020F0502020204030204" pitchFamily="34" charset="0"/>
              </a:rPr>
              <a:t>Procedure Deficiency- </a:t>
            </a:r>
            <a:r>
              <a:rPr lang="en-GB" dirty="0">
                <a:solidFill>
                  <a:srgbClr val="000000"/>
                </a:solidFill>
                <a:latin typeface="Times New Roman" panose="02020603050405020304" pitchFamily="18" charset="0"/>
                <a:ea typeface="Calibri" panose="020F0502020204030204" pitchFamily="34" charset="0"/>
              </a:rPr>
              <a:t>It takes place when the organization and the employee follow the in appropriate procedure that results in failure and make the reason of a major incident within the organisation (</a:t>
            </a:r>
            <a:r>
              <a:rPr lang="en-GB" dirty="0" err="1">
                <a:solidFill>
                  <a:srgbClr val="000000"/>
                </a:solidFill>
                <a:latin typeface="Times New Roman" panose="02020603050405020304" pitchFamily="18" charset="0"/>
                <a:ea typeface="Calibri" panose="020F0502020204030204" pitchFamily="34" charset="0"/>
              </a:rPr>
              <a:t>Famakin</a:t>
            </a:r>
            <a:r>
              <a:rPr lang="en-GB" dirty="0">
                <a:solidFill>
                  <a:srgbClr val="000000"/>
                </a:solidFill>
                <a:latin typeface="Times New Roman" panose="02020603050405020304" pitchFamily="18" charset="0"/>
                <a:ea typeface="Calibri" panose="020F0502020204030204" pitchFamily="34" charset="0"/>
              </a:rPr>
              <a:t>, </a:t>
            </a:r>
            <a:r>
              <a:rPr lang="en-GB" dirty="0" err="1">
                <a:solidFill>
                  <a:srgbClr val="000000"/>
                </a:solidFill>
                <a:latin typeface="Times New Roman" panose="02020603050405020304" pitchFamily="18" charset="0"/>
                <a:ea typeface="Calibri" panose="020F0502020204030204" pitchFamily="34" charset="0"/>
              </a:rPr>
              <a:t>Aigbavboa</a:t>
            </a:r>
            <a:r>
              <a:rPr lang="en-GB" dirty="0">
                <a:solidFill>
                  <a:srgbClr val="000000"/>
                </a:solidFill>
                <a:latin typeface="Times New Roman" panose="02020603050405020304" pitchFamily="18" charset="0"/>
                <a:ea typeface="Calibri" panose="020F0502020204030204" pitchFamily="34" charset="0"/>
              </a:rPr>
              <a:t> and </a:t>
            </a:r>
            <a:r>
              <a:rPr lang="en-GB" dirty="0" err="1">
                <a:solidFill>
                  <a:srgbClr val="000000"/>
                </a:solidFill>
                <a:latin typeface="Times New Roman" panose="02020603050405020304" pitchFamily="18" charset="0"/>
                <a:ea typeface="Calibri" panose="020F0502020204030204" pitchFamily="34" charset="0"/>
              </a:rPr>
              <a:t>Molusiwa</a:t>
            </a:r>
            <a:r>
              <a:rPr lang="en-GB" dirty="0">
                <a:solidFill>
                  <a:srgbClr val="000000"/>
                </a:solidFill>
                <a:latin typeface="Times New Roman" panose="02020603050405020304" pitchFamily="18" charset="0"/>
                <a:ea typeface="Calibri" panose="020F0502020204030204" pitchFamily="34" charset="0"/>
              </a:rPr>
              <a:t> 2023</a:t>
            </a:r>
            <a:r>
              <a:rPr lang="en-GB" dirty="0" smtClean="0">
                <a:solidFill>
                  <a:srgbClr val="000000"/>
                </a:solidFill>
                <a:latin typeface="Times New Roman" panose="02020603050405020304" pitchFamily="18" charset="0"/>
                <a:ea typeface="Calibri" panose="020F0502020204030204" pitchFamily="34" charset="0"/>
              </a:rPr>
              <a:t>).</a:t>
            </a:r>
          </a:p>
          <a:p>
            <a:pPr algn="just">
              <a:lnSpc>
                <a:spcPct val="150000"/>
              </a:lnSpc>
            </a:pPr>
            <a:endParaRPr lang="en-US" dirty="0">
              <a:solidFill>
                <a:srgbClr val="000000"/>
              </a:solidFill>
              <a:latin typeface="Times New Roman" panose="02020603050405020304" pitchFamily="18" charset="0"/>
              <a:ea typeface="Calibri" panose="020F0502020204030204" pitchFamily="34" charset="0"/>
            </a:endParaRPr>
          </a:p>
          <a:p>
            <a:pPr algn="just">
              <a:lnSpc>
                <a:spcPct val="150000"/>
              </a:lnSpc>
            </a:pPr>
            <a:r>
              <a:rPr lang="en-GB" b="1" dirty="0">
                <a:solidFill>
                  <a:srgbClr val="000000"/>
                </a:solidFill>
                <a:latin typeface="Times New Roman" panose="02020603050405020304" pitchFamily="18" charset="0"/>
                <a:ea typeface="Calibri" panose="020F0502020204030204" pitchFamily="34" charset="0"/>
              </a:rPr>
              <a:t>Equipment Insufficiency- </a:t>
            </a:r>
            <a:r>
              <a:rPr lang="en-GB" dirty="0">
                <a:solidFill>
                  <a:srgbClr val="000000"/>
                </a:solidFill>
                <a:latin typeface="Times New Roman" panose="02020603050405020304" pitchFamily="18" charset="0"/>
                <a:ea typeface="Calibri" panose="020F0502020204030204" pitchFamily="34" charset="0"/>
              </a:rPr>
              <a:t>It includes the reasons like lack of protective gears, accessories, safety devices and use of inappropriate equipment that can be removed or inoperative as well.</a:t>
            </a:r>
            <a:endParaRPr lang="en-US" dirty="0">
              <a:solidFill>
                <a:srgbClr val="000000"/>
              </a:solidFill>
              <a:latin typeface="Times New Roman" panose="02020603050405020304" pitchFamily="18" charset="0"/>
              <a:ea typeface="Calibri" panose="020F0502020204030204" pitchFamily="34" charset="0"/>
            </a:endParaRPr>
          </a:p>
        </p:txBody>
      </p:sp>
      <p:pic>
        <p:nvPicPr>
          <p:cNvPr id="5" name="Picture 4"/>
          <p:cNvPicPr>
            <a:picLocks noChangeAspect="1"/>
          </p:cNvPicPr>
          <p:nvPr/>
        </p:nvPicPr>
        <p:blipFill>
          <a:blip r:embed="rId2"/>
          <a:stretch>
            <a:fillRect/>
          </a:stretch>
        </p:blipFill>
        <p:spPr>
          <a:xfrm>
            <a:off x="8470447" y="2237286"/>
            <a:ext cx="3219450" cy="3219450"/>
          </a:xfrm>
          <a:prstGeom prst="rect">
            <a:avLst/>
          </a:prstGeom>
        </p:spPr>
      </p:pic>
    </p:spTree>
    <p:extLst>
      <p:ext uri="{BB962C8B-B14F-4D97-AF65-F5344CB8AC3E}">
        <p14:creationId xmlns:p14="http://schemas.microsoft.com/office/powerpoint/2010/main" val="2228857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50543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MAJOR HEALTH RELATED PROBLEMS WITHIN THE ORGANIZATION</a:t>
            </a:r>
          </a:p>
        </p:txBody>
      </p:sp>
      <p:sp>
        <p:nvSpPr>
          <p:cNvPr id="3" name="Rectangle 2"/>
          <p:cNvSpPr/>
          <p:nvPr/>
        </p:nvSpPr>
        <p:spPr>
          <a:xfrm>
            <a:off x="495300" y="1681907"/>
            <a:ext cx="8122920" cy="4662815"/>
          </a:xfrm>
          <a:prstGeom prst="rect">
            <a:avLst/>
          </a:prstGeom>
        </p:spPr>
        <p:txBody>
          <a:bodyPr wrap="square">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There are many types of problems that can directly or indirectly impact the health of employees in which some of them are mentioned below-</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The repetitive motion disorder that affects the tendons that become inflamed from the stress and forceful motions. It majorly impacts the neck and the back.</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Continuously caused by engaging in the activities such as carrying and pulling of heavy items.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Workplace stress can also impact the mental health of the employees.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The biological issues and respiratory conditions that associates with breathing that results in skin diseases and illnesses (</a:t>
            </a:r>
            <a:r>
              <a:rPr lang="en-GB" dirty="0" err="1">
                <a:solidFill>
                  <a:srgbClr val="000000"/>
                </a:solidFill>
                <a:latin typeface="Times New Roman" panose="02020603050405020304" pitchFamily="18" charset="0"/>
                <a:ea typeface="Calibri" panose="020F0502020204030204" pitchFamily="34" charset="0"/>
              </a:rPr>
              <a:t>Zulkifli</a:t>
            </a:r>
            <a:r>
              <a:rPr lang="en-GB" dirty="0">
                <a:solidFill>
                  <a:srgbClr val="000000"/>
                </a:solidFill>
                <a:latin typeface="Times New Roman" panose="02020603050405020304" pitchFamily="18" charset="0"/>
                <a:ea typeface="Calibri" panose="020F0502020204030204" pitchFamily="34" charset="0"/>
              </a:rPr>
              <a:t>, Ibrahim and </a:t>
            </a:r>
            <a:r>
              <a:rPr lang="en-GB" dirty="0" err="1">
                <a:solidFill>
                  <a:srgbClr val="000000"/>
                </a:solidFill>
                <a:latin typeface="Times New Roman" panose="02020603050405020304" pitchFamily="18" charset="0"/>
                <a:ea typeface="Calibri" panose="020F0502020204030204" pitchFamily="34" charset="0"/>
              </a:rPr>
              <a:t>Belayutham</a:t>
            </a:r>
            <a:r>
              <a:rPr lang="en-GB" dirty="0">
                <a:solidFill>
                  <a:srgbClr val="000000"/>
                </a:solidFill>
                <a:latin typeface="Times New Roman" panose="02020603050405020304" pitchFamily="18" charset="0"/>
                <a:ea typeface="Calibri" panose="020F0502020204030204" pitchFamily="34" charset="0"/>
              </a:rPr>
              <a:t> 2023).</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Inappropriate ways to attempt a task and injured within an accident is now significantly increase the employee’s injuries.</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8794841" y="2216668"/>
            <a:ext cx="2904192" cy="3335904"/>
          </a:xfrm>
          <a:prstGeom prst="rect">
            <a:avLst/>
          </a:prstGeom>
        </p:spPr>
      </p:pic>
    </p:spTree>
    <p:extLst>
      <p:ext uri="{BB962C8B-B14F-4D97-AF65-F5344CB8AC3E}">
        <p14:creationId xmlns:p14="http://schemas.microsoft.com/office/powerpoint/2010/main" val="1187890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 y="45971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WAYS TO ELEMINATE THE INJURIES</a:t>
            </a:r>
          </a:p>
        </p:txBody>
      </p:sp>
      <p:sp>
        <p:nvSpPr>
          <p:cNvPr id="3" name="Rectangle 2"/>
          <p:cNvSpPr/>
          <p:nvPr/>
        </p:nvSpPr>
        <p:spPr>
          <a:xfrm>
            <a:off x="335280" y="1663065"/>
            <a:ext cx="7391400" cy="4662815"/>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By providing the essential help and trainings to the employees, so that they can attempt their task in an appropriate manner.</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By providing the necessary equipment to perform a task to eliminate the causalities.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Effective system of job performance system to relieve stress by clarifying performance expectations.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Effective policies and rewards that will help to reduce the job stress.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Ensure to provide a clear description to reduce the worker and uncertainties regarding job responsibilities.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dirty="0">
                <a:solidFill>
                  <a:srgbClr val="000000"/>
                </a:solidFill>
                <a:latin typeface="Times New Roman" panose="02020603050405020304" pitchFamily="18" charset="0"/>
                <a:ea typeface="Calibri" panose="020F0502020204030204" pitchFamily="34" charset="0"/>
              </a:rPr>
              <a:t>Provide a friendly, clean and sanitised environment to the employees so that they can focus on their work or duties properly.</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7850778" y="2410233"/>
            <a:ext cx="3905794" cy="2540590"/>
          </a:xfrm>
          <a:prstGeom prst="rect">
            <a:avLst/>
          </a:prstGeom>
        </p:spPr>
      </p:pic>
    </p:spTree>
    <p:extLst>
      <p:ext uri="{BB962C8B-B14F-4D97-AF65-F5344CB8AC3E}">
        <p14:creationId xmlns:p14="http://schemas.microsoft.com/office/powerpoint/2010/main" val="1145424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20" y="41399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ESSENTIAL PRECAUTIONS</a:t>
            </a:r>
          </a:p>
        </p:txBody>
      </p:sp>
      <p:sp>
        <p:nvSpPr>
          <p:cNvPr id="3" name="Rectangle 2"/>
          <p:cNvSpPr/>
          <p:nvPr/>
        </p:nvSpPr>
        <p:spPr>
          <a:xfrm>
            <a:off x="312420" y="1785594"/>
            <a:ext cx="7345680" cy="4662815"/>
          </a:xfrm>
          <a:prstGeom prst="rect">
            <a:avLst/>
          </a:prstGeom>
        </p:spPr>
        <p:txBody>
          <a:bodyPr wrap="square">
            <a:spAutoFit/>
          </a:bodyPr>
          <a:lstStyle/>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Utilise of personal protective equipment like masks, eyewear, gloves etc to protect themselves and perform the task properly.</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Ensure to implement a hygiene environment within an organization to protect the employees from illness.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Provides a safe management of the care environment.</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Provide the healthcare policies to manage the employees within an organization.</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By keeping available a safety kit to provide the medical help at the moment.</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By repairing the damage within the floors and electrical equipment to reduce the chances of causalities (</a:t>
            </a:r>
            <a:r>
              <a:rPr lang="en-GB" dirty="0" err="1">
                <a:solidFill>
                  <a:srgbClr val="000000"/>
                </a:solidFill>
                <a:latin typeface="Times New Roman" panose="02020603050405020304" pitchFamily="18" charset="0"/>
                <a:ea typeface="Calibri" panose="020F0502020204030204" pitchFamily="34" charset="0"/>
              </a:rPr>
              <a:t>Boadu</a:t>
            </a:r>
            <a:r>
              <a:rPr lang="en-GB" dirty="0">
                <a:solidFill>
                  <a:srgbClr val="000000"/>
                </a:solidFill>
                <a:latin typeface="Times New Roman" panose="02020603050405020304" pitchFamily="18" charset="0"/>
                <a:ea typeface="Calibri" panose="020F0502020204030204" pitchFamily="34" charset="0"/>
              </a:rPr>
              <a:t> and et.al 2023).</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7912554" y="2020140"/>
            <a:ext cx="3492112" cy="3570763"/>
          </a:xfrm>
          <a:prstGeom prst="rect">
            <a:avLst/>
          </a:prstGeom>
        </p:spPr>
      </p:pic>
    </p:spTree>
    <p:extLst>
      <p:ext uri="{BB962C8B-B14F-4D97-AF65-F5344CB8AC3E}">
        <p14:creationId xmlns:p14="http://schemas.microsoft.com/office/powerpoint/2010/main" val="308648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 y="36827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EMPLOYEES WELLNESS</a:t>
            </a:r>
          </a:p>
        </p:txBody>
      </p:sp>
      <p:sp>
        <p:nvSpPr>
          <p:cNvPr id="3" name="Rectangle 2"/>
          <p:cNvSpPr/>
          <p:nvPr/>
        </p:nvSpPr>
        <p:spPr>
          <a:xfrm>
            <a:off x="539931" y="1961942"/>
            <a:ext cx="6507480" cy="3416320"/>
          </a:xfrm>
          <a:prstGeom prst="rect">
            <a:avLst/>
          </a:prstGeom>
        </p:spPr>
        <p:txBody>
          <a:bodyPr wrap="square">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The organization must have to organise the training and safety programs to spread the awareness about the safety in order to eliminate the incidents that can be caused by the lack of knowledge. Moreover, these programs must also provide the employees with physical fitness facilities to help them manage the stress and also to improve the nutritional habit by promoting them to quit the smoking and other unhealthy things. It will increase their metabolism and provides a healthy life as well.</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7415347" y="2353355"/>
            <a:ext cx="4158343" cy="2623594"/>
          </a:xfrm>
          <a:prstGeom prst="rect">
            <a:avLst/>
          </a:prstGeom>
        </p:spPr>
      </p:pic>
    </p:spTree>
    <p:extLst>
      <p:ext uri="{BB962C8B-B14F-4D97-AF65-F5344CB8AC3E}">
        <p14:creationId xmlns:p14="http://schemas.microsoft.com/office/powerpoint/2010/main" val="132739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20" y="39113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BENEFITS OF HEALTH AND SAFETY PROGRAMS</a:t>
            </a:r>
          </a:p>
        </p:txBody>
      </p:sp>
      <p:sp>
        <p:nvSpPr>
          <p:cNvPr id="3" name="Rectangle 2"/>
          <p:cNvSpPr/>
          <p:nvPr/>
        </p:nvSpPr>
        <p:spPr>
          <a:xfrm>
            <a:off x="312420" y="1762734"/>
            <a:ext cx="8031480" cy="3831818"/>
          </a:xfrm>
          <a:prstGeom prst="rect">
            <a:avLst/>
          </a:prstGeom>
        </p:spPr>
        <p:txBody>
          <a:bodyPr wrap="square">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As a manager, it is essential to develop or implement the approaches that implements recommended practices and brings other benefits as well. It includes the enhance the working environment among the employees and employer that have been lined </a:t>
            </a:r>
            <a:r>
              <a:rPr lang="en-GB" dirty="0" smtClean="0">
                <a:solidFill>
                  <a:srgbClr val="000000"/>
                </a:solidFill>
                <a:latin typeface="Times New Roman" panose="02020603050405020304" pitchFamily="18" charset="0"/>
                <a:ea typeface="Calibri" panose="020F0502020204030204" pitchFamily="34" charset="0"/>
              </a:rPr>
              <a:t>to-</a:t>
            </a:r>
          </a:p>
          <a:p>
            <a:pPr algn="just">
              <a:lnSpc>
                <a:spcPct val="150000"/>
              </a:lnSpc>
            </a:pP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Improved workplace models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Better employee recruiting and retention policies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Necessary improvements within products, process and service qualities</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A more favourable image and reputation </a:t>
            </a:r>
            <a:endParaRPr lang="en-US" dirty="0">
              <a:solidFill>
                <a:srgbClr val="000000"/>
              </a:solidFill>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rgbClr val="000000"/>
                </a:solidFill>
                <a:latin typeface="Times New Roman" panose="02020603050405020304" pitchFamily="18" charset="0"/>
                <a:ea typeface="Calibri" panose="020F0502020204030204" pitchFamily="34" charset="0"/>
              </a:rPr>
              <a:t>Provide better advantages in workings</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7487194" y="3134334"/>
            <a:ext cx="4100363" cy="2926832"/>
          </a:xfrm>
          <a:prstGeom prst="rect">
            <a:avLst/>
          </a:prstGeom>
        </p:spPr>
      </p:pic>
    </p:spTree>
    <p:extLst>
      <p:ext uri="{BB962C8B-B14F-4D97-AF65-F5344CB8AC3E}">
        <p14:creationId xmlns:p14="http://schemas.microsoft.com/office/powerpoint/2010/main" val="3630800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 y="32255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PREVENT THE WORKPLACE HAZARDS</a:t>
            </a:r>
          </a:p>
        </p:txBody>
      </p:sp>
      <p:sp>
        <p:nvSpPr>
          <p:cNvPr id="3" name="Rectangle 2"/>
          <p:cNvSpPr/>
          <p:nvPr/>
        </p:nvSpPr>
        <p:spPr>
          <a:xfrm>
            <a:off x="533400" y="1694154"/>
            <a:ext cx="7345680" cy="4247317"/>
          </a:xfrm>
          <a:prstGeom prst="rect">
            <a:avLst/>
          </a:prstGeom>
        </p:spPr>
        <p:txBody>
          <a:bodyPr wrap="square">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It is important for the organization to maintain the effective controls over the unnecessary activities to protect the employees from the workplace hazards. This process involves the workers also that can be the reason to understand the situations that can be reason of unwanted hazards and insights about how they need to be controlled. </a:t>
            </a:r>
            <a:endParaRPr lang="en-US" dirty="0">
              <a:solidFill>
                <a:srgbClr val="000000"/>
              </a:solidFill>
              <a:latin typeface="Times New Roman" panose="02020603050405020304" pitchFamily="18" charset="0"/>
              <a:ea typeface="Calibri" panose="020F0502020204030204" pitchFamily="34" charset="0"/>
            </a:endParaRPr>
          </a:p>
          <a:p>
            <a:pPr algn="just">
              <a:lnSpc>
                <a:spcPct val="150000"/>
              </a:lnSpc>
            </a:pPr>
            <a:r>
              <a:rPr lang="en-GB" dirty="0">
                <a:solidFill>
                  <a:srgbClr val="000000"/>
                </a:solidFill>
                <a:latin typeface="Times New Roman" panose="02020603050405020304" pitchFamily="18" charset="0"/>
                <a:ea typeface="Calibri" panose="020F0502020204030204" pitchFamily="34" charset="0"/>
              </a:rPr>
              <a:t>It includes the necessary help to avoid the injuries, illness and incidents to reduces the chances of any kind of health diseases (</a:t>
            </a:r>
            <a:r>
              <a:rPr lang="en-GB" dirty="0" err="1">
                <a:solidFill>
                  <a:srgbClr val="000000"/>
                </a:solidFill>
                <a:latin typeface="Times New Roman" panose="02020603050405020304" pitchFamily="18" charset="0"/>
                <a:ea typeface="Calibri" panose="020F0502020204030204" pitchFamily="34" charset="0"/>
              </a:rPr>
              <a:t>Gümüş</a:t>
            </a:r>
            <a:r>
              <a:rPr lang="en-GB" dirty="0">
                <a:solidFill>
                  <a:srgbClr val="000000"/>
                </a:solidFill>
                <a:latin typeface="Times New Roman" panose="02020603050405020304" pitchFamily="18" charset="0"/>
                <a:ea typeface="Calibri" panose="020F0502020204030204" pitchFamily="34" charset="0"/>
              </a:rPr>
              <a:t>, </a:t>
            </a:r>
            <a:r>
              <a:rPr lang="en-GB" dirty="0" err="1">
                <a:solidFill>
                  <a:srgbClr val="000000"/>
                </a:solidFill>
                <a:latin typeface="Times New Roman" panose="02020603050405020304" pitchFamily="18" charset="0"/>
                <a:ea typeface="Calibri" panose="020F0502020204030204" pitchFamily="34" charset="0"/>
              </a:rPr>
              <a:t>Ayhan</a:t>
            </a:r>
            <a:r>
              <a:rPr lang="en-GB" dirty="0">
                <a:solidFill>
                  <a:srgbClr val="000000"/>
                </a:solidFill>
                <a:latin typeface="Times New Roman" panose="02020603050405020304" pitchFamily="18" charset="0"/>
                <a:ea typeface="Calibri" panose="020F0502020204030204" pitchFamily="34" charset="0"/>
              </a:rPr>
              <a:t> and </a:t>
            </a:r>
            <a:r>
              <a:rPr lang="en-GB" dirty="0" err="1">
                <a:solidFill>
                  <a:srgbClr val="000000"/>
                </a:solidFill>
                <a:latin typeface="Times New Roman" panose="02020603050405020304" pitchFamily="18" charset="0"/>
                <a:ea typeface="Calibri" panose="020F0502020204030204" pitchFamily="34" charset="0"/>
              </a:rPr>
              <a:t>Gümüş</a:t>
            </a:r>
            <a:r>
              <a:rPr lang="en-GB" dirty="0">
                <a:solidFill>
                  <a:srgbClr val="000000"/>
                </a:solidFill>
                <a:latin typeface="Times New Roman" panose="02020603050405020304" pitchFamily="18" charset="0"/>
                <a:ea typeface="Calibri" panose="020F0502020204030204" pitchFamily="34" charset="0"/>
              </a:rPr>
              <a:t> 2023). Moreover, the organization should improve their policies so that the employees can work in a convenient manner in order to maintain the health and safety features within an organization.</a:t>
            </a:r>
            <a:endParaRPr lang="en-US" dirty="0">
              <a:solidFill>
                <a:srgbClr val="000000"/>
              </a:solidFill>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2"/>
          <a:stretch>
            <a:fillRect/>
          </a:stretch>
        </p:blipFill>
        <p:spPr>
          <a:xfrm>
            <a:off x="8242664" y="2229731"/>
            <a:ext cx="3276634" cy="2734155"/>
          </a:xfrm>
          <a:prstGeom prst="rect">
            <a:avLst/>
          </a:prstGeom>
        </p:spPr>
      </p:pic>
    </p:spTree>
    <p:extLst>
      <p:ext uri="{BB962C8B-B14F-4D97-AF65-F5344CB8AC3E}">
        <p14:creationId xmlns:p14="http://schemas.microsoft.com/office/powerpoint/2010/main" val="334292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5700" y="439368"/>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CONCLUSION</a:t>
            </a:r>
          </a:p>
        </p:txBody>
      </p:sp>
      <p:sp>
        <p:nvSpPr>
          <p:cNvPr id="3" name="Rectangle 2"/>
          <p:cNvSpPr/>
          <p:nvPr/>
        </p:nvSpPr>
        <p:spPr>
          <a:xfrm>
            <a:off x="1242060" y="1810968"/>
            <a:ext cx="9730740" cy="3000821"/>
          </a:xfrm>
          <a:prstGeom prst="rect">
            <a:avLst/>
          </a:prstGeom>
        </p:spPr>
        <p:txBody>
          <a:bodyPr wrap="square">
            <a:spAutoFit/>
          </a:bodyPr>
          <a:lstStyle/>
          <a:p>
            <a:pPr indent="457200" algn="just">
              <a:lnSpc>
                <a:spcPct val="150000"/>
              </a:lnSpc>
            </a:pPr>
            <a:r>
              <a:rPr lang="en-GB" dirty="0">
                <a:solidFill>
                  <a:srgbClr val="000000"/>
                </a:solidFill>
                <a:latin typeface="Times New Roman" panose="02020603050405020304" pitchFamily="18" charset="0"/>
                <a:ea typeface="Calibri" panose="020F0502020204030204" pitchFamily="34" charset="0"/>
              </a:rPr>
              <a:t>As per the above presentation, it can be concluded that the organization should have maintained their works and procedure in a creative manner so that they can provide the effective organizational culture to the employees in order to enhance the employee engagement and retain the employees within the company. The presentation will highlight the points about the health and safety precautions and the guidelines so that they can improve their policies accordingly. Moreover, it includes the employee wellness, benefits and ways, impotence to prevent the hazards. The main objective of this presentation is to shed light on the importance of health and safety features within an organization.</a:t>
            </a:r>
            <a:endParaRPr lang="en-US" dirty="0">
              <a:solidFill>
                <a:srgbClr val="000000"/>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396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1114"/>
            <a:ext cx="10058400" cy="1371600"/>
          </a:xfrm>
        </p:spPr>
        <p:txBody>
          <a:bodyPr>
            <a:normAutofit/>
          </a:bodyPr>
          <a:lstStyle/>
          <a:p>
            <a:r>
              <a:rPr lang="en-US" sz="4000" b="1" dirty="0">
                <a:latin typeface="Times New Roman" panose="02020603050405020304" pitchFamily="18" charset="0"/>
                <a:cs typeface="Times New Roman" panose="02020603050405020304" pitchFamily="18" charset="0"/>
              </a:rPr>
              <a:t>REFERENCES</a:t>
            </a:r>
          </a:p>
        </p:txBody>
      </p:sp>
      <p:sp>
        <p:nvSpPr>
          <p:cNvPr id="3" name="Rectangle 2"/>
          <p:cNvSpPr/>
          <p:nvPr/>
        </p:nvSpPr>
        <p:spPr>
          <a:xfrm>
            <a:off x="381000" y="1158448"/>
            <a:ext cx="11094720" cy="5493812"/>
          </a:xfrm>
          <a:prstGeom prst="rect">
            <a:avLst/>
          </a:prstGeom>
        </p:spPr>
        <p:txBody>
          <a:bodyPr wrap="square">
            <a:spAutoFit/>
          </a:bodyPr>
          <a:lstStyle/>
          <a:p>
            <a:pPr marL="533400" marR="0" indent="-533400" algn="just">
              <a:lnSpc>
                <a:spcPct val="150000"/>
              </a:lnSpc>
              <a:spcBef>
                <a:spcPts val="0"/>
              </a:spcBef>
              <a:spcAft>
                <a:spcPts val="0"/>
              </a:spcAft>
            </a:pPr>
            <a:r>
              <a:rPr lang="en-GB" dirty="0" err="1">
                <a:solidFill>
                  <a:srgbClr val="222222"/>
                </a:solidFill>
                <a:latin typeface="Times New Roman" panose="02020603050405020304" pitchFamily="18" charset="0"/>
                <a:ea typeface="Calibri" panose="020F0502020204030204" pitchFamily="34" charset="0"/>
              </a:rPr>
              <a:t>Boadu</a:t>
            </a:r>
            <a:r>
              <a:rPr lang="en-GB" dirty="0">
                <a:solidFill>
                  <a:srgbClr val="222222"/>
                </a:solidFill>
                <a:latin typeface="Times New Roman" panose="02020603050405020304" pitchFamily="18" charset="0"/>
                <a:ea typeface="Calibri" panose="020F0502020204030204" pitchFamily="34" charset="0"/>
              </a:rPr>
              <a:t>, E.F., </a:t>
            </a:r>
            <a:r>
              <a:rPr lang="en-GB" dirty="0" err="1">
                <a:solidFill>
                  <a:srgbClr val="222222"/>
                </a:solidFill>
                <a:latin typeface="Times New Roman" panose="02020603050405020304" pitchFamily="18" charset="0"/>
                <a:ea typeface="Calibri" panose="020F0502020204030204" pitchFamily="34" charset="0"/>
              </a:rPr>
              <a:t>Sunindijo</a:t>
            </a:r>
            <a:r>
              <a:rPr lang="en-GB" dirty="0">
                <a:solidFill>
                  <a:srgbClr val="222222"/>
                </a:solidFill>
                <a:latin typeface="Times New Roman" panose="02020603050405020304" pitchFamily="18" charset="0"/>
                <a:ea typeface="Calibri" panose="020F0502020204030204" pitchFamily="34" charset="0"/>
              </a:rPr>
              <a:t>, R.Y., Wang, C.C. and </a:t>
            </a:r>
            <a:r>
              <a:rPr lang="en-GB" dirty="0" err="1">
                <a:solidFill>
                  <a:srgbClr val="222222"/>
                </a:solidFill>
                <a:latin typeface="Times New Roman" panose="02020603050405020304" pitchFamily="18" charset="0"/>
                <a:ea typeface="Calibri" panose="020F0502020204030204" pitchFamily="34" charset="0"/>
              </a:rPr>
              <a:t>Frimpong</a:t>
            </a:r>
            <a:r>
              <a:rPr lang="en-GB" dirty="0">
                <a:solidFill>
                  <a:srgbClr val="222222"/>
                </a:solidFill>
                <a:latin typeface="Times New Roman" panose="02020603050405020304" pitchFamily="18" charset="0"/>
                <a:ea typeface="Calibri" panose="020F0502020204030204" pitchFamily="34" charset="0"/>
              </a:rPr>
              <a:t>, S., 2023. Factors constraining the promotion of health and safety in public works procurement in developing countries. International Journal of Construction Management, 23(9), pp.1611-1621.</a:t>
            </a:r>
            <a:endParaRPr lang="en-US" dirty="0">
              <a:solidFill>
                <a:srgbClr val="000000"/>
              </a:solidFill>
              <a:latin typeface="Times New Roman" panose="02020603050405020304" pitchFamily="18" charset="0"/>
              <a:ea typeface="Calibri" panose="020F0502020204030204" pitchFamily="34" charset="0"/>
            </a:endParaRPr>
          </a:p>
          <a:p>
            <a:pPr marL="533400" marR="0" indent="-533400" algn="just">
              <a:lnSpc>
                <a:spcPct val="150000"/>
              </a:lnSpc>
              <a:spcBef>
                <a:spcPts val="0"/>
              </a:spcBef>
              <a:spcAft>
                <a:spcPts val="0"/>
              </a:spcAft>
            </a:pPr>
            <a:r>
              <a:rPr lang="en-GB" dirty="0" err="1">
                <a:solidFill>
                  <a:srgbClr val="222222"/>
                </a:solidFill>
                <a:latin typeface="Times New Roman" panose="02020603050405020304" pitchFamily="18" charset="0"/>
                <a:ea typeface="Calibri" panose="020F0502020204030204" pitchFamily="34" charset="0"/>
              </a:rPr>
              <a:t>Buzzanell</a:t>
            </a:r>
            <a:r>
              <a:rPr lang="en-GB" dirty="0">
                <a:solidFill>
                  <a:srgbClr val="222222"/>
                </a:solidFill>
                <a:latin typeface="Times New Roman" panose="02020603050405020304" pitchFamily="18" charset="0"/>
                <a:ea typeface="Calibri" panose="020F0502020204030204" pitchFamily="34" charset="0"/>
              </a:rPr>
              <a:t>, P.M., 2023. Translating data into intelligible risk and safety guidelines. Handbook of Communicating Safety and Risk, pp.57-75.</a:t>
            </a:r>
            <a:endParaRPr lang="en-US" dirty="0">
              <a:solidFill>
                <a:srgbClr val="000000"/>
              </a:solidFill>
              <a:latin typeface="Times New Roman" panose="02020603050405020304" pitchFamily="18" charset="0"/>
              <a:ea typeface="Calibri" panose="020F0502020204030204" pitchFamily="34" charset="0"/>
            </a:endParaRPr>
          </a:p>
          <a:p>
            <a:pPr marL="533400" marR="0" indent="-533400" algn="just">
              <a:lnSpc>
                <a:spcPct val="150000"/>
              </a:lnSpc>
              <a:spcBef>
                <a:spcPts val="0"/>
              </a:spcBef>
              <a:spcAft>
                <a:spcPts val="0"/>
              </a:spcAft>
            </a:pPr>
            <a:r>
              <a:rPr lang="en-GB" dirty="0" err="1">
                <a:solidFill>
                  <a:srgbClr val="222222"/>
                </a:solidFill>
                <a:latin typeface="Times New Roman" panose="02020603050405020304" pitchFamily="18" charset="0"/>
                <a:ea typeface="Calibri" panose="020F0502020204030204" pitchFamily="34" charset="0"/>
              </a:rPr>
              <a:t>Famakin</a:t>
            </a:r>
            <a:r>
              <a:rPr lang="en-GB" dirty="0">
                <a:solidFill>
                  <a:srgbClr val="222222"/>
                </a:solidFill>
                <a:latin typeface="Times New Roman" panose="02020603050405020304" pitchFamily="18" charset="0"/>
                <a:ea typeface="Calibri" panose="020F0502020204030204" pitchFamily="34" charset="0"/>
              </a:rPr>
              <a:t>, I.O., </a:t>
            </a:r>
            <a:r>
              <a:rPr lang="en-GB" dirty="0" err="1">
                <a:solidFill>
                  <a:srgbClr val="222222"/>
                </a:solidFill>
                <a:latin typeface="Times New Roman" panose="02020603050405020304" pitchFamily="18" charset="0"/>
                <a:ea typeface="Calibri" panose="020F0502020204030204" pitchFamily="34" charset="0"/>
              </a:rPr>
              <a:t>Aigbavboa</a:t>
            </a:r>
            <a:r>
              <a:rPr lang="en-GB" dirty="0">
                <a:solidFill>
                  <a:srgbClr val="222222"/>
                </a:solidFill>
                <a:latin typeface="Times New Roman" panose="02020603050405020304" pitchFamily="18" charset="0"/>
                <a:ea typeface="Calibri" panose="020F0502020204030204" pitchFamily="34" charset="0"/>
              </a:rPr>
              <a:t>, C. and </a:t>
            </a:r>
            <a:r>
              <a:rPr lang="en-GB" dirty="0" err="1">
                <a:solidFill>
                  <a:srgbClr val="222222"/>
                </a:solidFill>
                <a:latin typeface="Times New Roman" panose="02020603050405020304" pitchFamily="18" charset="0"/>
                <a:ea typeface="Calibri" panose="020F0502020204030204" pitchFamily="34" charset="0"/>
              </a:rPr>
              <a:t>Molusiwa</a:t>
            </a:r>
            <a:r>
              <a:rPr lang="en-GB" dirty="0">
                <a:solidFill>
                  <a:srgbClr val="222222"/>
                </a:solidFill>
                <a:latin typeface="Times New Roman" panose="02020603050405020304" pitchFamily="18" charset="0"/>
                <a:ea typeface="Calibri" panose="020F0502020204030204" pitchFamily="34" charset="0"/>
              </a:rPr>
              <a:t>, R., 2023. Exploring challenges to implementing health and safety regulations in a developing economy. International Journal of Construction Management, 23(1), pp.89-97.</a:t>
            </a:r>
            <a:endParaRPr lang="en-US" dirty="0">
              <a:solidFill>
                <a:srgbClr val="000000"/>
              </a:solidFill>
              <a:latin typeface="Times New Roman" panose="02020603050405020304" pitchFamily="18" charset="0"/>
              <a:ea typeface="Calibri" panose="020F0502020204030204" pitchFamily="34" charset="0"/>
            </a:endParaRPr>
          </a:p>
          <a:p>
            <a:pPr marL="533400" marR="0" indent="-533400" algn="just">
              <a:lnSpc>
                <a:spcPct val="150000"/>
              </a:lnSpc>
              <a:spcBef>
                <a:spcPts val="0"/>
              </a:spcBef>
              <a:spcAft>
                <a:spcPts val="0"/>
              </a:spcAft>
            </a:pPr>
            <a:r>
              <a:rPr lang="en-GB" dirty="0" err="1">
                <a:solidFill>
                  <a:srgbClr val="222222"/>
                </a:solidFill>
                <a:latin typeface="Times New Roman" panose="02020603050405020304" pitchFamily="18" charset="0"/>
                <a:ea typeface="Calibri" panose="020F0502020204030204" pitchFamily="34" charset="0"/>
              </a:rPr>
              <a:t>Gümüş</a:t>
            </a:r>
            <a:r>
              <a:rPr lang="en-GB" dirty="0">
                <a:solidFill>
                  <a:srgbClr val="222222"/>
                </a:solidFill>
                <a:latin typeface="Times New Roman" panose="02020603050405020304" pitchFamily="18" charset="0"/>
                <a:ea typeface="Calibri" panose="020F0502020204030204" pitchFamily="34" charset="0"/>
              </a:rPr>
              <a:t>, R., </a:t>
            </a:r>
            <a:r>
              <a:rPr lang="en-GB" dirty="0" err="1">
                <a:solidFill>
                  <a:srgbClr val="222222"/>
                </a:solidFill>
                <a:latin typeface="Times New Roman" panose="02020603050405020304" pitchFamily="18" charset="0"/>
                <a:ea typeface="Calibri" panose="020F0502020204030204" pitchFamily="34" charset="0"/>
              </a:rPr>
              <a:t>Ayhan</a:t>
            </a:r>
            <a:r>
              <a:rPr lang="en-GB" dirty="0">
                <a:solidFill>
                  <a:srgbClr val="222222"/>
                </a:solidFill>
                <a:latin typeface="Times New Roman" panose="02020603050405020304" pitchFamily="18" charset="0"/>
                <a:ea typeface="Calibri" panose="020F0502020204030204" pitchFamily="34" charset="0"/>
              </a:rPr>
              <a:t>, M. and </a:t>
            </a:r>
            <a:r>
              <a:rPr lang="en-GB" dirty="0" err="1">
                <a:solidFill>
                  <a:srgbClr val="222222"/>
                </a:solidFill>
                <a:latin typeface="Times New Roman" panose="02020603050405020304" pitchFamily="18" charset="0"/>
                <a:ea typeface="Calibri" panose="020F0502020204030204" pitchFamily="34" charset="0"/>
              </a:rPr>
              <a:t>Gümüş</a:t>
            </a:r>
            <a:r>
              <a:rPr lang="en-GB" dirty="0">
                <a:solidFill>
                  <a:srgbClr val="222222"/>
                </a:solidFill>
                <a:latin typeface="Times New Roman" panose="02020603050405020304" pitchFamily="18" charset="0"/>
                <a:ea typeface="Calibri" panose="020F0502020204030204" pitchFamily="34" charset="0"/>
              </a:rPr>
              <a:t>, B., 2023. Safety climate in marble industry and its influence on safety performance and occupational accidents. Archives of Environmental &amp; Occupational Health, 78(1), pp.48-59.</a:t>
            </a:r>
            <a:endParaRPr lang="en-US" dirty="0">
              <a:solidFill>
                <a:srgbClr val="000000"/>
              </a:solidFill>
              <a:latin typeface="Times New Roman" panose="02020603050405020304" pitchFamily="18" charset="0"/>
              <a:ea typeface="Calibri" panose="020F0502020204030204" pitchFamily="34" charset="0"/>
            </a:endParaRPr>
          </a:p>
          <a:p>
            <a:pPr marL="533400" marR="0" indent="-533400" algn="just">
              <a:lnSpc>
                <a:spcPct val="150000"/>
              </a:lnSpc>
              <a:spcBef>
                <a:spcPts val="0"/>
              </a:spcBef>
              <a:spcAft>
                <a:spcPts val="0"/>
              </a:spcAft>
            </a:pPr>
            <a:r>
              <a:rPr lang="en-GB" dirty="0" err="1">
                <a:solidFill>
                  <a:srgbClr val="222222"/>
                </a:solidFill>
                <a:latin typeface="Times New Roman" panose="02020603050405020304" pitchFamily="18" charset="0"/>
                <a:ea typeface="Calibri" panose="020F0502020204030204" pitchFamily="34" charset="0"/>
              </a:rPr>
              <a:t>Zulkifli</a:t>
            </a:r>
            <a:r>
              <a:rPr lang="en-GB" dirty="0">
                <a:solidFill>
                  <a:srgbClr val="222222"/>
                </a:solidFill>
                <a:latin typeface="Times New Roman" panose="02020603050405020304" pitchFamily="18" charset="0"/>
                <a:ea typeface="Calibri" panose="020F0502020204030204" pitchFamily="34" charset="0"/>
              </a:rPr>
              <a:t>, A.R., Ibrahim, C.K.I.C. and </a:t>
            </a:r>
            <a:r>
              <a:rPr lang="en-GB" dirty="0" err="1">
                <a:solidFill>
                  <a:srgbClr val="222222"/>
                </a:solidFill>
                <a:latin typeface="Times New Roman" panose="02020603050405020304" pitchFamily="18" charset="0"/>
                <a:ea typeface="Calibri" panose="020F0502020204030204" pitchFamily="34" charset="0"/>
              </a:rPr>
              <a:t>Belayutham</a:t>
            </a:r>
            <a:r>
              <a:rPr lang="en-GB" dirty="0">
                <a:solidFill>
                  <a:srgbClr val="222222"/>
                </a:solidFill>
                <a:latin typeface="Times New Roman" panose="02020603050405020304" pitchFamily="18" charset="0"/>
                <a:ea typeface="Calibri" panose="020F0502020204030204" pitchFamily="34" charset="0"/>
              </a:rPr>
              <a:t>, S., 2023. 3 A conceptual framework for facilitating the integration of information and communication data in BIM-</a:t>
            </a:r>
            <a:r>
              <a:rPr lang="en-GB" dirty="0" err="1">
                <a:solidFill>
                  <a:srgbClr val="222222"/>
                </a:solidFill>
                <a:latin typeface="Times New Roman" panose="02020603050405020304" pitchFamily="18" charset="0"/>
                <a:ea typeface="Calibri" panose="020F0502020204030204" pitchFamily="34" charset="0"/>
              </a:rPr>
              <a:t>PtD</a:t>
            </a:r>
            <a:r>
              <a:rPr lang="en-GB" dirty="0">
                <a:solidFill>
                  <a:srgbClr val="222222"/>
                </a:solidFill>
                <a:latin typeface="Times New Roman" panose="02020603050405020304" pitchFamily="18" charset="0"/>
                <a:ea typeface="Calibri" panose="020F0502020204030204" pitchFamily="34" charset="0"/>
              </a:rPr>
              <a:t> activities. In Handbook of Construction Safety, Health and Well-being in the Industry 4.0 Era (pp. 31-41). Routledge.</a:t>
            </a:r>
            <a:endParaRPr lang="en-US" dirty="0">
              <a:solidFill>
                <a:srgbClr val="000000"/>
              </a:solidFill>
              <a:latin typeface="Times New Roman" panose="02020603050405020304" pitchFamily="18" charset="0"/>
              <a:ea typeface="Calibri" panose="020F0502020204030204" pitchFamily="34" charset="0"/>
            </a:endParaRPr>
          </a:p>
          <a:p>
            <a:pPr marL="533400" marR="0" indent="-533400" algn="just">
              <a:lnSpc>
                <a:spcPct val="150000"/>
              </a:lnSpc>
              <a:spcBef>
                <a:spcPts val="0"/>
              </a:spcBef>
              <a:spcAft>
                <a:spcPts val="0"/>
              </a:spcAft>
            </a:pPr>
            <a:r>
              <a:rPr lang="en-GB" dirty="0">
                <a:solidFill>
                  <a:srgbClr val="222222"/>
                </a:solidFill>
                <a:latin typeface="Times New Roman" panose="02020603050405020304" pitchFamily="18" charset="0"/>
                <a:ea typeface="Calibri" panose="020F0502020204030204" pitchFamily="34" charset="0"/>
              </a:rPr>
              <a:t> </a:t>
            </a:r>
            <a:endParaRPr lang="en-US" dirty="0">
              <a:solidFill>
                <a:srgbClr val="000000"/>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94000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rotWithShape="1">
          <a:blip r:embed="rId2"/>
          <a:srcRect b="8007"/>
          <a:stretch/>
        </p:blipFill>
        <p:spPr>
          <a:xfrm>
            <a:off x="685527" y="514893"/>
            <a:ext cx="10587719" cy="5872844"/>
          </a:xfrm>
          <a:prstGeom prst="rect">
            <a:avLst/>
          </a:prstGeom>
        </p:spPr>
      </p:pic>
    </p:spTree>
    <p:extLst>
      <p:ext uri="{BB962C8B-B14F-4D97-AF65-F5344CB8AC3E}">
        <p14:creationId xmlns:p14="http://schemas.microsoft.com/office/powerpoint/2010/main" val="20151414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24</TotalTime>
  <Words>1257</Words>
  <Application>Microsoft Office PowerPoint</Application>
  <PresentationFormat>Widescreen</PresentationFormat>
  <Paragraphs>66</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Garamond</vt:lpstr>
      <vt:lpstr>Symbol</vt:lpstr>
      <vt:lpstr>Times New Roman</vt:lpstr>
      <vt:lpstr>Wingdings</vt:lpstr>
      <vt:lpstr>Savon</vt:lpstr>
      <vt:lpstr>PowerPoint Presentation</vt:lpstr>
      <vt:lpstr>TABLE OF CONTENT</vt:lpstr>
      <vt:lpstr>INTRODUCTION</vt:lpstr>
      <vt:lpstr>WHY IT IS IMPORTANT</vt:lpstr>
      <vt:lpstr>THREE CATEGORIES OF WORKPLACE INCIDENTS</vt:lpstr>
      <vt:lpstr>MAJOR HEALTH RELATED PROBLEMS WITHIN THE ORGANIZATION</vt:lpstr>
      <vt:lpstr>WAYS TO ELEMINATE THE INJURIES</vt:lpstr>
      <vt:lpstr>ESSENTIAL PRECAUTIONS</vt:lpstr>
      <vt:lpstr>EMPLOYEES WELLNESS</vt:lpstr>
      <vt:lpstr>BENEFITS OF HEALTH AND SAFETY PROGRAMS</vt:lpstr>
      <vt:lpstr>PREVENT THE WORKPLACE HAZARDS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cp:revision>
  <dcterms:created xsi:type="dcterms:W3CDTF">2024-02-16T12:55:25Z</dcterms:created>
  <dcterms:modified xsi:type="dcterms:W3CDTF">2024-02-16T13:20:21Z</dcterms:modified>
</cp:coreProperties>
</file>