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64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2109D-3C16-4202-B6BE-00EEB0057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E5C70D-AE00-4354-A4A1-ACDEE665D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AACCF-FD26-48C0-A5A2-DA22A3911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AD51-5B0A-46B9-8272-1FF61A7C2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31487-2FCF-44D5-8EFA-7219173B6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595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88C1B-B88A-441E-8868-14F827140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13F7D-A2EC-497E-9151-78BC66E7D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854AE-3A49-4569-B4C8-6A3C62560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55760-BD5A-4E44-8505-124349F4F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3FAD4-9AF6-4A69-B445-FC449F5A4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02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3EB9F-68CD-49F9-A3DB-38DB4765D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3B517B-A7D8-4E95-8A71-F30ACCF7F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DA591-87BC-4F18-97C0-8591060A5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0CA9B-987C-4A32-965F-B546C93EB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83BCF-52C8-4DD9-B392-DC895EA8E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967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B17D8-388B-4D29-9924-41CA1CFAF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D845D-18BC-4214-998E-C75C97CA3D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0079C-91B7-4F0F-A8E9-D42A64749E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D82908-A2A4-4F06-B23B-20B7946C4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12/10/2019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CF0AF-8E90-4E0F-A687-6C9179C97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9E394-2887-4832-B2D8-57FD8EA92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455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7155E-C907-4DD8-868A-F632A587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37C3E-4491-4353-8F57-829EA15ED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F9C0FC-946D-4E29-B414-7F24A6156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8E70AD-FD02-4EDC-A82B-D2000B5490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9EC987-64C3-4B65-93C9-D4A976FCAD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D7865F-35C8-4914-AC3A-D64B003DE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12/10/2019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D576A6-1D99-4908-A5A3-C44BEAA2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AC045-E325-41C9-B139-FBCEBAB0B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14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8EE7E-6384-49B8-B31C-3951DB4F8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2100C0-E0B9-4B39-BDF4-66AE2D69D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12/10/2019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95B0FA-33E2-46EC-8B53-11BC29DF7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787E5-EDD7-4258-BD61-D92EDF1FF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50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C8B3B5-8EEF-4248-99E9-5EBCCA9CB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12/10/2019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686CCE-137B-4F19-8ED7-9ED3E0819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EC32ED-FE7B-42DA-8C2A-70FC2997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72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9AF20-6F23-4285-ABBC-A8FE6102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F0FC-D532-4AAF-9855-184E1BF4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46F91-7F98-432A-AE1E-9D0EBB677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0AA0F-8017-47AF-A459-533A04F35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12/10/2019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2D758-D22B-44AE-A50A-746885991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7E65E6-59B5-4DC1-B288-CBD144C7C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93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A4CB3-71B7-4882-B6D6-D37142189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6674C7-656C-43BE-ABBC-4F5001C7C7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C65D6-0D02-4852-824C-12CCD676D0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5C8A6-CE7D-47FC-9B64-DD906E531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12/10/2019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E289C-52DA-4294-8677-023E04BDE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272FC-4F3F-416F-8F3A-E60BAA80B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78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296CE-98C2-4A63-854A-8CA30261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683961-666B-4BA7-9538-1EB4B5009E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D0077-A9FF-4335-A9D4-92B2DA9BF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F48B-4D04-4BCC-AF1A-C345683E4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B3490-6526-450B-9E6C-9FAEE4F3D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375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B96816-7A06-42A8-95E9-A16EA3BAAB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12987-95EC-4557-A341-C33BC1362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357F2-FE37-4FAB-83F8-094A4B93A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7C6EE-8BE9-4E99-93F9-8F38ECC49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16AD2-2086-450A-A491-41DB69C97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90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F9FD44-87DE-4A9A-AB0C-1F001037A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9DD4F-342F-45C1-B146-30539BD83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3B68C-D825-4890-9BBB-037E9E1A8B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8B0B4-4016-4D30-9B96-FEAF48D1F195}" type="datetimeFigureOut">
              <a:rPr lang="en-GB" smtClean="0"/>
              <a:t>12/10/2019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29617-DE1C-4A31-BEDB-2EB2A9CFFC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59926-03EA-4F6B-9A34-9F35BC0856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03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screen shot of a person&#10;&#10;Description automatically generated">
            <a:extLst>
              <a:ext uri="{FF2B5EF4-FFF2-40B4-BE49-F238E27FC236}">
                <a16:creationId xmlns:a16="http://schemas.microsoft.com/office/drawing/2014/main" id="{301E4CF4-CD93-4DB4-8B53-D5DDBA90589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9" t="43472" r="2128" b="29240"/>
          <a:stretch/>
        </p:blipFill>
        <p:spPr>
          <a:xfrm>
            <a:off x="6906" y="1905000"/>
            <a:ext cx="12185094" cy="2257426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6" y="5018010"/>
            <a:ext cx="12185094" cy="984405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  <a:latin typeface="+mn-lt"/>
              </a:rPr>
              <a:t>Mise-en-scene </a:t>
            </a:r>
            <a:endParaRPr lang="en-GB" sz="4000" b="1" dirty="0">
              <a:solidFill>
                <a:srgbClr val="FFFFFF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71205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indoor, television, cabinet, small&#10;&#10;Description automatically generated">
            <a:extLst>
              <a:ext uri="{FF2B5EF4-FFF2-40B4-BE49-F238E27FC236}">
                <a16:creationId xmlns:a16="http://schemas.microsoft.com/office/drawing/2014/main" id="{9CE4DFBD-326D-48D8-A63C-5C1D4D6DCF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7" b="1031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1"/>
            <a:ext cx="9144000" cy="984405"/>
          </a:xfrm>
        </p:spPr>
        <p:txBody>
          <a:bodyPr>
            <a:normAutofit/>
          </a:bodyPr>
          <a:lstStyle/>
          <a:p>
            <a:pPr algn="l"/>
            <a:r>
              <a:rPr lang="en-US" b="1" dirty="0">
                <a:solidFill>
                  <a:srgbClr val="FFFFFF"/>
                </a:solidFill>
                <a:latin typeface="+mn-lt"/>
              </a:rPr>
              <a:t>OLIVE</a:t>
            </a:r>
            <a:endParaRPr lang="en-GB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844FE2-1FCF-4E8D-A73A-5AED830A3A7D}"/>
              </a:ext>
            </a:extLst>
          </p:cNvPr>
          <p:cNvSpPr txBox="1"/>
          <p:nvPr/>
        </p:nvSpPr>
        <p:spPr>
          <a:xfrm>
            <a:off x="0" y="1828887"/>
            <a:ext cx="493385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Shot composition (symmetry)</a:t>
            </a:r>
          </a:p>
          <a:p>
            <a:r>
              <a:rPr lang="en-US" sz="2400" dirty="0">
                <a:solidFill>
                  <a:srgbClr val="FFFFFF"/>
                </a:solidFill>
              </a:rPr>
              <a:t>Narrative themes (aspiration, success)</a:t>
            </a:r>
          </a:p>
          <a:p>
            <a:r>
              <a:rPr lang="en-US" sz="2400" dirty="0">
                <a:solidFill>
                  <a:srgbClr val="FFFFFF"/>
                </a:solidFill>
              </a:rPr>
              <a:t>Colour</a:t>
            </a:r>
          </a:p>
          <a:p>
            <a:r>
              <a:rPr lang="en-US" sz="2400" dirty="0">
                <a:solidFill>
                  <a:srgbClr val="FFFFFF"/>
                </a:solidFill>
              </a:rPr>
              <a:t>Figure with screen</a:t>
            </a:r>
          </a:p>
          <a:p>
            <a:r>
              <a:rPr lang="en-US" sz="2400" dirty="0">
                <a:solidFill>
                  <a:srgbClr val="FFFFFF"/>
                </a:solidFill>
              </a:rPr>
              <a:t>Props</a:t>
            </a:r>
          </a:p>
          <a:p>
            <a:r>
              <a:rPr lang="en-US" sz="2400" dirty="0">
                <a:solidFill>
                  <a:srgbClr val="FFFFFF"/>
                </a:solidFill>
              </a:rPr>
              <a:t>Wardrobe</a:t>
            </a:r>
            <a:br>
              <a:rPr lang="en-US" sz="2400" dirty="0"/>
            </a:br>
            <a:r>
              <a:rPr lang="en-US" sz="2400" dirty="0"/>
              <a:t>Performance (e.g. posture)</a:t>
            </a:r>
          </a:p>
          <a:p>
            <a:r>
              <a:rPr lang="en-US" sz="2400" dirty="0">
                <a:solidFill>
                  <a:srgbClr val="FFFFFF"/>
                </a:solidFill>
              </a:rPr>
              <a:t>Decor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445083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person standing in front of a piano&#10;&#10;Description automatically generated">
            <a:extLst>
              <a:ext uri="{FF2B5EF4-FFF2-40B4-BE49-F238E27FC236}">
                <a16:creationId xmlns:a16="http://schemas.microsoft.com/office/drawing/2014/main" id="{3221F1E0-BFE2-41FA-A34F-19E4C1F443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99" r="3123" b="6928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A3F3F057-6DE6-45BA-ACE4-993F18D5F0FD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1999" cy="9844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b="1" dirty="0">
                <a:solidFill>
                  <a:srgbClr val="FFFFFF"/>
                </a:solidFill>
                <a:latin typeface="+mn-lt"/>
              </a:rPr>
              <a:t>RICHARD</a:t>
            </a:r>
            <a:endParaRPr lang="en-GB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3011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sport, indoor, sitting, man&#10;&#10;Description automatically generated">
            <a:extLst>
              <a:ext uri="{FF2B5EF4-FFF2-40B4-BE49-F238E27FC236}">
                <a16:creationId xmlns:a16="http://schemas.microsoft.com/office/drawing/2014/main" id="{C7F6EF8F-4DD7-4A1A-8D27-24C556AF4F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95" b="4183"/>
          <a:stretch/>
        </p:blipFill>
        <p:spPr>
          <a:xfrm>
            <a:off x="0" y="0"/>
            <a:ext cx="12145061" cy="68580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DDB11B4E-BD32-42E1-9947-5A0B42D7C551}"/>
              </a:ext>
            </a:extLst>
          </p:cNvPr>
          <p:cNvSpPr txBox="1">
            <a:spLocks/>
          </p:cNvSpPr>
          <p:nvPr/>
        </p:nvSpPr>
        <p:spPr>
          <a:xfrm>
            <a:off x="-1" y="45883"/>
            <a:ext cx="12145061" cy="9844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b="1" dirty="0">
                <a:solidFill>
                  <a:srgbClr val="FFFFFF"/>
                </a:solidFill>
                <a:latin typeface="+mn-lt"/>
              </a:rPr>
              <a:t>DUANE</a:t>
            </a:r>
            <a:endParaRPr lang="en-GB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5C2D8B-47CC-47DA-A4E1-76550D4ECD2F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17937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person with collar shirt&#10;&#10;Description automatically generated">
            <a:extLst>
              <a:ext uri="{FF2B5EF4-FFF2-40B4-BE49-F238E27FC236}">
                <a16:creationId xmlns:a16="http://schemas.microsoft.com/office/drawing/2014/main" id="{11373670-0206-46B5-A432-CC1214FB8F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9" t="5883" b="7320"/>
          <a:stretch/>
        </p:blipFill>
        <p:spPr>
          <a:xfrm>
            <a:off x="0" y="0"/>
            <a:ext cx="12194988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1B68EB-6E58-499B-B347-64E67005D613}"/>
              </a:ext>
            </a:extLst>
          </p:cNvPr>
          <p:cNvSpPr txBox="1"/>
          <p:nvPr/>
        </p:nvSpPr>
        <p:spPr>
          <a:xfrm>
            <a:off x="116543" y="364025"/>
            <a:ext cx="43299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Visual elements such as composition, colour, and décor establish rhythm and continuity while the paperback gives context to the wall poster 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690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group of people around a table&#10;&#10;Description automatically generated">
            <a:extLst>
              <a:ext uri="{FF2B5EF4-FFF2-40B4-BE49-F238E27FC236}">
                <a16:creationId xmlns:a16="http://schemas.microsoft.com/office/drawing/2014/main" id="{77B9038A-E994-4E7C-B840-7C8EF159F9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58" b="6797"/>
          <a:stretch/>
        </p:blipFill>
        <p:spPr>
          <a:xfrm>
            <a:off x="-2" y="0"/>
            <a:ext cx="12171123" cy="681211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FF3F396-5061-43C0-B696-C0138E74AFEF}"/>
              </a:ext>
            </a:extLst>
          </p:cNvPr>
          <p:cNvSpPr txBox="1">
            <a:spLocks/>
          </p:cNvSpPr>
          <p:nvPr/>
        </p:nvSpPr>
        <p:spPr>
          <a:xfrm>
            <a:off x="-20881" y="8312"/>
            <a:ext cx="12145061" cy="9844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b="1" dirty="0">
                <a:solidFill>
                  <a:srgbClr val="FFFFFF"/>
                </a:solidFill>
                <a:latin typeface="+mn-lt"/>
              </a:rPr>
              <a:t>EDWIN</a:t>
            </a:r>
            <a:endParaRPr lang="en-GB" b="1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86A783-8F01-43EE-B59E-91D0B6256B6F}"/>
              </a:ext>
            </a:extLst>
          </p:cNvPr>
          <p:cNvSpPr txBox="1"/>
          <p:nvPr/>
        </p:nvSpPr>
        <p:spPr>
          <a:xfrm>
            <a:off x="1" y="6358764"/>
            <a:ext cx="12191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Décor – Use of Mirror – preceding close-ups followed by reveal – transgression, addiction, family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178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picture containing indoor, car, person, sitting&#10;&#10;Description automatically generated">
            <a:extLst>
              <a:ext uri="{FF2B5EF4-FFF2-40B4-BE49-F238E27FC236}">
                <a16:creationId xmlns:a16="http://schemas.microsoft.com/office/drawing/2014/main" id="{34C87059-EF6D-497F-B2FB-0540D6C862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74" b="7059"/>
          <a:stretch/>
        </p:blipFill>
        <p:spPr>
          <a:xfrm>
            <a:off x="-1" y="0"/>
            <a:ext cx="12225255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2FD32EA-EF8C-46E5-813D-151BC675C2F4}"/>
              </a:ext>
            </a:extLst>
          </p:cNvPr>
          <p:cNvSpPr txBox="1"/>
          <p:nvPr/>
        </p:nvSpPr>
        <p:spPr>
          <a:xfrm>
            <a:off x="1" y="6358764"/>
            <a:ext cx="12191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Décor – Mirror – close-ups followed by reveal – transgression, addiction, family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9FD3707-A8F2-4725-B34F-E91D9FB80068}"/>
              </a:ext>
            </a:extLst>
          </p:cNvPr>
          <p:cNvSpPr txBox="1">
            <a:spLocks/>
          </p:cNvSpPr>
          <p:nvPr/>
        </p:nvSpPr>
        <p:spPr>
          <a:xfrm>
            <a:off x="-20881" y="8312"/>
            <a:ext cx="12246135" cy="9844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b="1" dirty="0">
                <a:solidFill>
                  <a:srgbClr val="FFFFFF"/>
                </a:solidFill>
                <a:latin typeface="+mn-lt"/>
              </a:rPr>
              <a:t>SHERYL</a:t>
            </a:r>
            <a:endParaRPr lang="en-GB" b="1" dirty="0">
              <a:solidFill>
                <a:srgbClr val="FFFFFF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067181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screen shot of a person&#10;&#10;Description automatically generated">
            <a:extLst>
              <a:ext uri="{FF2B5EF4-FFF2-40B4-BE49-F238E27FC236}">
                <a16:creationId xmlns:a16="http://schemas.microsoft.com/office/drawing/2014/main" id="{D71192A7-B26D-4687-9E2D-EF7B3E2E89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9" t="11350" r="2128" b="5751"/>
          <a:stretch/>
        </p:blipFill>
        <p:spPr>
          <a:xfrm>
            <a:off x="0" y="0"/>
            <a:ext cx="12185094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CF52A5-1ECA-41B5-911C-41C3EF28CFA9}"/>
              </a:ext>
            </a:extLst>
          </p:cNvPr>
          <p:cNvSpPr txBox="1"/>
          <p:nvPr/>
        </p:nvSpPr>
        <p:spPr>
          <a:xfrm>
            <a:off x="1" y="6358764"/>
            <a:ext cx="12191999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300" dirty="0">
                <a:solidFill>
                  <a:schemeClr val="bg1"/>
                </a:solidFill>
              </a:rPr>
              <a:t>Décor/Colour/Wardrobe – Titles (irony) – inclusion/otherness, family, sexuality – aspiration, success </a:t>
            </a:r>
            <a:endParaRPr lang="en-GB" sz="2300" dirty="0">
              <a:solidFill>
                <a:schemeClr val="bg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878F33D-F700-4488-83B2-D40C0FBF57B7}"/>
              </a:ext>
            </a:extLst>
          </p:cNvPr>
          <p:cNvSpPr txBox="1">
            <a:spLocks/>
          </p:cNvSpPr>
          <p:nvPr/>
        </p:nvSpPr>
        <p:spPr>
          <a:xfrm>
            <a:off x="-20881" y="8312"/>
            <a:ext cx="12246135" cy="9844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b="1" dirty="0">
                <a:solidFill>
                  <a:srgbClr val="FFFFFF"/>
                </a:solidFill>
                <a:latin typeface="+mn-lt"/>
              </a:rPr>
              <a:t>FRANK</a:t>
            </a:r>
            <a:endParaRPr lang="en-GB" b="1" dirty="0">
              <a:solidFill>
                <a:srgbClr val="FFFFFF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076120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9BDCADBD-B81C-4F3B-A36A-5912F6168B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45"/>
          <a:stretch/>
        </p:blipFill>
        <p:spPr>
          <a:xfrm>
            <a:off x="-1" y="-28"/>
            <a:ext cx="12192000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72565" y="3500569"/>
            <a:ext cx="5319433" cy="2076333"/>
          </a:xfrm>
        </p:spPr>
        <p:txBody>
          <a:bodyPr anchor="t">
            <a:normAutofit/>
          </a:bodyPr>
          <a:lstStyle/>
          <a:p>
            <a:pPr algn="l"/>
            <a:r>
              <a:rPr lang="en-US" sz="1900" b="1" dirty="0"/>
              <a:t>Sheryl and Frank enter the Hoover family after Frank leaves hospital</a:t>
            </a:r>
            <a:r>
              <a:rPr lang="en-US" sz="1900" dirty="0"/>
              <a:t>. </a:t>
            </a:r>
            <a:br>
              <a:rPr lang="en-US" sz="1900" dirty="0"/>
            </a:br>
            <a:br>
              <a:rPr lang="en-US" sz="1900" dirty="0"/>
            </a:br>
            <a:r>
              <a:rPr lang="en-US" sz="1900" dirty="0"/>
              <a:t>Décor</a:t>
            </a:r>
            <a:br>
              <a:rPr lang="en-US" sz="1900" dirty="0"/>
            </a:br>
            <a:r>
              <a:rPr lang="en-US" sz="1900" dirty="0"/>
              <a:t>Props</a:t>
            </a:r>
            <a:br>
              <a:rPr lang="en-US" sz="1900" dirty="0"/>
            </a:br>
            <a:r>
              <a:rPr lang="en-US" sz="1900" dirty="0"/>
              <a:t>Costuming</a:t>
            </a:r>
            <a:br>
              <a:rPr lang="en-US" sz="1900" dirty="0"/>
            </a:br>
            <a:r>
              <a:rPr lang="en-US" sz="1900" dirty="0"/>
              <a:t>Performance (e.g. posture)</a:t>
            </a:r>
            <a:endParaRPr lang="en-GB" sz="19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72569" y="2528389"/>
            <a:ext cx="5319431" cy="972180"/>
          </a:xfrm>
        </p:spPr>
        <p:txBody>
          <a:bodyPr anchor="b">
            <a:normAutofit/>
          </a:bodyPr>
          <a:lstStyle/>
          <a:p>
            <a:pPr algn="l"/>
            <a:r>
              <a:rPr lang="en-US" dirty="0"/>
              <a:t>Crossing the Threshold #1</a:t>
            </a:r>
            <a:endParaRPr lang="en-GB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72D119F-8562-42DA-AE9A-70D44FDCF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389868" cy="6374535"/>
          </a:xfrm>
          <a:custGeom>
            <a:avLst/>
            <a:gdLst>
              <a:gd name="connsiteX0" fmla="*/ 620377 w 5389868"/>
              <a:gd name="connsiteY0" fmla="*/ 6374535 h 6374535"/>
              <a:gd name="connsiteX1" fmla="*/ 3459520 w 5389868"/>
              <a:gd name="connsiteY1" fmla="*/ 6374535 h 6374535"/>
              <a:gd name="connsiteX2" fmla="*/ 3638761 w 5389868"/>
              <a:gd name="connsiteY2" fmla="*/ 6288190 h 6374535"/>
              <a:gd name="connsiteX3" fmla="*/ 5389868 w 5389868"/>
              <a:gd name="connsiteY3" fmla="*/ 3346018 h 6374535"/>
              <a:gd name="connsiteX4" fmla="*/ 2043850 w 5389868"/>
              <a:gd name="connsiteY4" fmla="*/ 0 h 6374535"/>
              <a:gd name="connsiteX5" fmla="*/ 139826 w 5389868"/>
              <a:gd name="connsiteY5" fmla="*/ 594192 h 6374535"/>
              <a:gd name="connsiteX6" fmla="*/ 0 w 5389868"/>
              <a:gd name="connsiteY6" fmla="*/ 700065 h 6374535"/>
              <a:gd name="connsiteX7" fmla="*/ 0 w 5389868"/>
              <a:gd name="connsiteY7" fmla="*/ 5991971 h 6374535"/>
              <a:gd name="connsiteX8" fmla="*/ 139827 w 5389868"/>
              <a:gd name="connsiteY8" fmla="*/ 6097845 h 6374535"/>
              <a:gd name="connsiteX9" fmla="*/ 378347 w 5389868"/>
              <a:gd name="connsiteY9" fmla="*/ 6248727 h 6374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89868" h="6374535">
                <a:moveTo>
                  <a:pt x="620377" y="6374535"/>
                </a:moveTo>
                <a:lnTo>
                  <a:pt x="3459520" y="6374535"/>
                </a:lnTo>
                <a:lnTo>
                  <a:pt x="3638761" y="6288190"/>
                </a:lnTo>
                <a:cubicBezTo>
                  <a:pt x="4681799" y="5721578"/>
                  <a:pt x="5389868" y="4616487"/>
                  <a:pt x="5389868" y="3346018"/>
                </a:cubicBezTo>
                <a:cubicBezTo>
                  <a:pt x="5389868" y="1498063"/>
                  <a:pt x="3891805" y="0"/>
                  <a:pt x="2043850" y="0"/>
                </a:cubicBezTo>
                <a:cubicBezTo>
                  <a:pt x="1336430" y="0"/>
                  <a:pt x="680285" y="219535"/>
                  <a:pt x="139826" y="594192"/>
                </a:cubicBezTo>
                <a:lnTo>
                  <a:pt x="0" y="700065"/>
                </a:lnTo>
                <a:lnTo>
                  <a:pt x="0" y="5991971"/>
                </a:lnTo>
                <a:lnTo>
                  <a:pt x="139827" y="6097845"/>
                </a:lnTo>
                <a:cubicBezTo>
                  <a:pt x="217035" y="6151367"/>
                  <a:pt x="296605" y="6201724"/>
                  <a:pt x="378347" y="624872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icture containing indoor, television, screen, table&#10;&#10;Description automatically generated">
            <a:extLst>
              <a:ext uri="{FF2B5EF4-FFF2-40B4-BE49-F238E27FC236}">
                <a16:creationId xmlns:a16="http://schemas.microsoft.com/office/drawing/2014/main" id="{E3E219B2-0ADA-4FCA-BE83-E470196741A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32" r="14605" b="-1"/>
          <a:stretch/>
        </p:blipFill>
        <p:spPr>
          <a:xfrm>
            <a:off x="2" y="2"/>
            <a:ext cx="5234519" cy="6210629"/>
          </a:xfrm>
          <a:custGeom>
            <a:avLst/>
            <a:gdLst>
              <a:gd name="connsiteX0" fmla="*/ 1082595 w 5234519"/>
              <a:gd name="connsiteY0" fmla="*/ 0 h 6210629"/>
              <a:gd name="connsiteX1" fmla="*/ 3027450 w 5234519"/>
              <a:gd name="connsiteY1" fmla="*/ 0 h 6210629"/>
              <a:gd name="connsiteX2" fmla="*/ 3291029 w 5234519"/>
              <a:gd name="connsiteY2" fmla="*/ 96471 h 6210629"/>
              <a:gd name="connsiteX3" fmla="*/ 5234519 w 5234519"/>
              <a:gd name="connsiteY3" fmla="*/ 3028517 h 6210629"/>
              <a:gd name="connsiteX4" fmla="*/ 2052407 w 5234519"/>
              <a:gd name="connsiteY4" fmla="*/ 6210629 h 6210629"/>
              <a:gd name="connsiteX5" fmla="*/ 28288 w 5234519"/>
              <a:gd name="connsiteY5" fmla="*/ 5483989 h 6210629"/>
              <a:gd name="connsiteX6" fmla="*/ 0 w 5234519"/>
              <a:gd name="connsiteY6" fmla="*/ 5458279 h 6210629"/>
              <a:gd name="connsiteX7" fmla="*/ 0 w 5234519"/>
              <a:gd name="connsiteY7" fmla="*/ 598754 h 6210629"/>
              <a:gd name="connsiteX8" fmla="*/ 28288 w 5234519"/>
              <a:gd name="connsiteY8" fmla="*/ 573044 h 6210629"/>
              <a:gd name="connsiteX9" fmla="*/ 958290 w 5234519"/>
              <a:gd name="connsiteY9" fmla="*/ 39494 h 6210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34519" h="6210629">
                <a:moveTo>
                  <a:pt x="1082595" y="0"/>
                </a:moveTo>
                <a:lnTo>
                  <a:pt x="3027450" y="0"/>
                </a:lnTo>
                <a:lnTo>
                  <a:pt x="3291029" y="96471"/>
                </a:lnTo>
                <a:cubicBezTo>
                  <a:pt x="4433137" y="579542"/>
                  <a:pt x="5234519" y="1710443"/>
                  <a:pt x="5234519" y="3028517"/>
                </a:cubicBezTo>
                <a:cubicBezTo>
                  <a:pt x="5234519" y="4785949"/>
                  <a:pt x="3809839" y="6210629"/>
                  <a:pt x="2052407" y="6210629"/>
                </a:cubicBezTo>
                <a:cubicBezTo>
                  <a:pt x="1283531" y="6210629"/>
                  <a:pt x="578345" y="5937936"/>
                  <a:pt x="28288" y="5483989"/>
                </a:cubicBezTo>
                <a:lnTo>
                  <a:pt x="0" y="5458279"/>
                </a:lnTo>
                <a:lnTo>
                  <a:pt x="0" y="598754"/>
                </a:lnTo>
                <a:lnTo>
                  <a:pt x="28288" y="573044"/>
                </a:lnTo>
                <a:cubicBezTo>
                  <a:pt x="303317" y="346070"/>
                  <a:pt x="617127" y="164410"/>
                  <a:pt x="958290" y="3949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330331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2B32F6FA-4D9F-4864-838C-3EF7BC3920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45"/>
          <a:stretch/>
        </p:blipFill>
        <p:spPr>
          <a:xfrm>
            <a:off x="-1" y="-28"/>
            <a:ext cx="12192000" cy="6855958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D083CD65-7F5E-471F-8C90-35A57B8BAB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3320859"/>
            <a:ext cx="4666470" cy="2076333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sz="2000" b="1" dirty="0"/>
              <a:t>Sheryl invites Frank into Duane’s bedroom</a:t>
            </a:r>
            <a:r>
              <a:rPr lang="en-US" sz="2000" dirty="0"/>
              <a:t>. 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Décor</a:t>
            </a:r>
            <a:br>
              <a:rPr lang="en-US" sz="2000" dirty="0"/>
            </a:br>
            <a:r>
              <a:rPr lang="en-US" sz="2000" dirty="0"/>
              <a:t>Props</a:t>
            </a:r>
            <a:br>
              <a:rPr lang="en-US" sz="2000" dirty="0"/>
            </a:br>
            <a:r>
              <a:rPr lang="en-US" sz="2000" dirty="0"/>
              <a:t>Costuming</a:t>
            </a:r>
            <a:br>
              <a:rPr lang="en-US" sz="2000" dirty="0"/>
            </a:br>
            <a:r>
              <a:rPr lang="en-US" sz="2000" dirty="0"/>
              <a:t>Performance (e.g. posture)</a:t>
            </a:r>
            <a:br>
              <a:rPr lang="en-US" sz="2000" dirty="0"/>
            </a:br>
            <a:r>
              <a:rPr lang="en-US" sz="2000" dirty="0"/>
              <a:t>Symbolism</a:t>
            </a:r>
            <a:br>
              <a:rPr lang="en-US" sz="2000" dirty="0"/>
            </a:br>
            <a:endParaRPr lang="en-GB" sz="2000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0F4E0AB0-E785-4B4D-BA99-748DD33C13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2348680"/>
            <a:ext cx="4823883" cy="972180"/>
          </a:xfrm>
        </p:spPr>
        <p:txBody>
          <a:bodyPr anchor="b">
            <a:normAutofit/>
          </a:bodyPr>
          <a:lstStyle/>
          <a:p>
            <a:pPr algn="l"/>
            <a:r>
              <a:rPr lang="en-US" dirty="0"/>
              <a:t>Crossing the Threshold #2</a:t>
            </a:r>
            <a:endParaRPr lang="en-GB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erson standing in front of a window&#10;&#10;Description automatically generated">
            <a:extLst>
              <a:ext uri="{FF2B5EF4-FFF2-40B4-BE49-F238E27FC236}">
                <a16:creationId xmlns:a16="http://schemas.microsoft.com/office/drawing/2014/main" id="{985B5722-FA31-4B73-97CF-E4AB616DA8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11" r="19208" b="-2"/>
          <a:stretch/>
        </p:blipFill>
        <p:spPr>
          <a:xfrm>
            <a:off x="6021086" y="544777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141658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3ADA2071-D838-4E08-A9B8-B9DF35C39C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45"/>
          <a:stretch/>
        </p:blipFill>
        <p:spPr>
          <a:xfrm>
            <a:off x="-1" y="-28"/>
            <a:ext cx="12192000" cy="6855958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520D23EF-6F66-48F1-85EE-129C8DD7B1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753" y="3320859"/>
            <a:ext cx="5247185" cy="2443447"/>
          </a:xfrm>
        </p:spPr>
        <p:txBody>
          <a:bodyPr anchor="t">
            <a:noAutofit/>
          </a:bodyPr>
          <a:lstStyle/>
          <a:p>
            <a:pPr algn="l"/>
            <a:r>
              <a:rPr lang="en-US" sz="2000" b="1" dirty="0"/>
              <a:t>Duane re-enters his room to call Frank for dinner</a:t>
            </a:r>
            <a:r>
              <a:rPr lang="en-US" sz="2000" dirty="0"/>
              <a:t>. 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Décor</a:t>
            </a:r>
            <a:br>
              <a:rPr lang="en-US" sz="2000" dirty="0"/>
            </a:br>
            <a:r>
              <a:rPr lang="en-US" sz="2000" dirty="0"/>
              <a:t>Colour</a:t>
            </a:r>
            <a:br>
              <a:rPr lang="en-US" sz="2000" dirty="0"/>
            </a:br>
            <a:r>
              <a:rPr lang="en-US" sz="2000" dirty="0"/>
              <a:t>Props</a:t>
            </a:r>
            <a:br>
              <a:rPr lang="en-US" sz="2000" dirty="0"/>
            </a:br>
            <a:r>
              <a:rPr lang="en-US" sz="2000" dirty="0"/>
              <a:t>Costuming</a:t>
            </a:r>
            <a:br>
              <a:rPr lang="en-US" sz="2000" dirty="0"/>
            </a:br>
            <a:r>
              <a:rPr lang="en-US" sz="2000" dirty="0"/>
              <a:t>‘Pairing’ of Frank and Duane</a:t>
            </a:r>
            <a:endParaRPr lang="en-GB" sz="2000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B8ECD6C-7883-4EB5-BAFE-D33AF5E910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51" y="2348679"/>
            <a:ext cx="4823883" cy="972180"/>
          </a:xfrm>
        </p:spPr>
        <p:txBody>
          <a:bodyPr anchor="b">
            <a:normAutofit/>
          </a:bodyPr>
          <a:lstStyle/>
          <a:p>
            <a:pPr algn="l"/>
            <a:r>
              <a:rPr lang="en-US" dirty="0"/>
              <a:t>Crossing the Threshold #3</a:t>
            </a:r>
            <a:endParaRPr lang="en-GB" dirty="0"/>
          </a:p>
        </p:txBody>
      </p:sp>
      <p:sp>
        <p:nvSpPr>
          <p:cNvPr id="19" name="Freeform: Shape 16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erson standing in front of a flat screen tv&#10;&#10;Description automatically generated">
            <a:extLst>
              <a:ext uri="{FF2B5EF4-FFF2-40B4-BE49-F238E27FC236}">
                <a16:creationId xmlns:a16="http://schemas.microsoft.com/office/drawing/2014/main" id="{66EC8342-2D0E-4E0A-A1D6-9E9B9335D2F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39" r="27480" b="-2"/>
          <a:stretch/>
        </p:blipFill>
        <p:spPr>
          <a:xfrm>
            <a:off x="6021086" y="544802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407582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picture containing person, indoor, monitor, screen&#10;&#10;Description automatically generated">
            <a:extLst>
              <a:ext uri="{FF2B5EF4-FFF2-40B4-BE49-F238E27FC236}">
                <a16:creationId xmlns:a16="http://schemas.microsoft.com/office/drawing/2014/main" id="{85470B11-D50B-4DEB-8E56-B3DA61FB4E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6" t="11561" r="-1246" b="6994"/>
          <a:stretch/>
        </p:blipFill>
        <p:spPr>
          <a:xfrm>
            <a:off x="-1" y="0"/>
            <a:ext cx="12345841" cy="6858000"/>
          </a:xfrm>
          <a:prstGeom prst="rect">
            <a:avLst/>
          </a:prstGeom>
        </p:spPr>
      </p:pic>
      <p:pic>
        <p:nvPicPr>
          <p:cNvPr id="7" name="Picture 6" descr="A person standing in front of a flat screen tv&#10;&#10;Description automatically generated">
            <a:extLst>
              <a:ext uri="{FF2B5EF4-FFF2-40B4-BE49-F238E27FC236}">
                <a16:creationId xmlns:a16="http://schemas.microsoft.com/office/drawing/2014/main" id="{27C4FDD6-002D-447D-95B7-450EB5126E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39" r="27480" b="-2"/>
          <a:stretch/>
        </p:blipFill>
        <p:spPr>
          <a:xfrm>
            <a:off x="8318893" y="2895573"/>
            <a:ext cx="3873107" cy="3962427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440927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3FBDD79F-4D05-4D48-B7E1-EA8FB4CEBB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r="1812" b="4282"/>
          <a:stretch/>
        </p:blipFill>
        <p:spPr>
          <a:xfrm>
            <a:off x="-1" y="0"/>
            <a:ext cx="12187539" cy="677731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3BD8CDA-AEF6-48FD-B875-0C8FC37B9C09}"/>
              </a:ext>
            </a:extLst>
          </p:cNvPr>
          <p:cNvSpPr txBox="1"/>
          <p:nvPr/>
        </p:nvSpPr>
        <p:spPr>
          <a:xfrm>
            <a:off x="1" y="6215329"/>
            <a:ext cx="12191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Décor/Colour/Wardrobe – ‘the great divide’ – inclusion/otherness, family – aspiration, success 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13" name="Graphic 12" descr="Trophy">
            <a:extLst>
              <a:ext uri="{FF2B5EF4-FFF2-40B4-BE49-F238E27FC236}">
                <a16:creationId xmlns:a16="http://schemas.microsoft.com/office/drawing/2014/main" id="{565B143F-9C16-456C-ADC2-5C409AA570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82933" y="3107664"/>
            <a:ext cx="914400" cy="914400"/>
          </a:xfrm>
          <a:prstGeom prst="rect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</p:spPr>
      </p:pic>
      <p:pic>
        <p:nvPicPr>
          <p:cNvPr id="17" name="Graphic 16" descr="Two Men">
            <a:extLst>
              <a:ext uri="{FF2B5EF4-FFF2-40B4-BE49-F238E27FC236}">
                <a16:creationId xmlns:a16="http://schemas.microsoft.com/office/drawing/2014/main" id="{7B191AE9-5D2C-416A-AA59-7DDF0804F3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46375" y="5107725"/>
            <a:ext cx="914400" cy="914400"/>
          </a:xfrm>
          <a:prstGeom prst="rect">
            <a:avLst/>
          </a:prstGeom>
        </p:spPr>
      </p:pic>
      <p:pic>
        <p:nvPicPr>
          <p:cNvPr id="19" name="Graphic 18" descr="Man">
            <a:extLst>
              <a:ext uri="{FF2B5EF4-FFF2-40B4-BE49-F238E27FC236}">
                <a16:creationId xmlns:a16="http://schemas.microsoft.com/office/drawing/2014/main" id="{6B054F34-5316-45B7-AB67-43C079E2DBB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540913" y="5181518"/>
            <a:ext cx="914400" cy="91440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087AC85-2595-455B-A23C-F1C200E23C2E}"/>
              </a:ext>
            </a:extLst>
          </p:cNvPr>
          <p:cNvCxnSpPr>
            <a:cxnSpLocks/>
          </p:cNvCxnSpPr>
          <p:nvPr/>
        </p:nvCxnSpPr>
        <p:spPr>
          <a:xfrm>
            <a:off x="4078549" y="0"/>
            <a:ext cx="116933" cy="6215329"/>
          </a:xfrm>
          <a:prstGeom prst="line">
            <a:avLst/>
          </a:prstGeom>
          <a:ln w="762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28068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226</Words>
  <Application>Microsoft Office PowerPoint</Application>
  <PresentationFormat>Widescreen</PresentationFormat>
  <Paragraphs>29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Mise-en-scene </vt:lpstr>
      <vt:lpstr>OLIVE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Sheryl and Frank enter the Hoover family after Frank leaves hospital.   Décor Props Costuming Performance (e.g. posture)</vt:lpstr>
      <vt:lpstr>Sheryl invites Frank into Duane’s bedroom.   Décor Props Costuming Performance (e.g. posture) Symbolism </vt:lpstr>
      <vt:lpstr>Duane re-enters his room to call Frank for dinner.   Décor Colour Props Costuming ‘Pairing’ of Frank and Duane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OLIVE</dc:title>
  <dc:creator>Matt Jones</dc:creator>
  <cp:lastModifiedBy>Matt Jones</cp:lastModifiedBy>
  <cp:revision>9</cp:revision>
  <dcterms:created xsi:type="dcterms:W3CDTF">2019-10-12T21:05:32Z</dcterms:created>
  <dcterms:modified xsi:type="dcterms:W3CDTF">2019-10-12T22:20:18Z</dcterms:modified>
</cp:coreProperties>
</file>