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4" r:id="rId2"/>
    <p:sldId id="265" r:id="rId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784" autoAdjust="0"/>
    <p:restoredTop sz="50000" autoAdjust="0"/>
  </p:normalViewPr>
  <p:slideViewPr>
    <p:cSldViewPr>
      <p:cViewPr varScale="1">
        <p:scale>
          <a:sx n="72" d="100"/>
          <a:sy n="72" d="100"/>
        </p:scale>
        <p:origin x="1602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D72A28-6E37-47CE-99F3-5D79F25CC39C}" type="datetimeFigureOut">
              <a:rPr lang="en-AU"/>
              <a:pPr>
                <a:defRPr/>
              </a:pPr>
              <a:t>6/11/2018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122FFE-DB63-40EA-9FEE-44EB1B5B8D88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A98839-D685-4C73-B910-02BFDA2B749B}" type="datetimeFigureOut">
              <a:rPr lang="en-AU"/>
              <a:pPr>
                <a:defRPr/>
              </a:pPr>
              <a:t>6/11/2018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70D9A4-4E52-4AD1-8EB0-900F6A90443A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AAF60F-EB10-457D-92B9-86DC9D79DCD7}" type="datetimeFigureOut">
              <a:rPr lang="en-AU"/>
              <a:pPr>
                <a:defRPr/>
              </a:pPr>
              <a:t>6/11/2018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7A5679-EA2C-46D6-B854-408EE1EA3809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BBE288-3AA6-4EA2-A97C-C0F2E9166CED}" type="datetimeFigureOut">
              <a:rPr lang="en-AU"/>
              <a:pPr>
                <a:defRPr/>
              </a:pPr>
              <a:t>6/11/2018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E55B0D-09C6-459E-B8A3-607027447B8C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B3E126-A795-4B39-92C1-A890E8F0A63A}" type="datetimeFigureOut">
              <a:rPr lang="en-AU"/>
              <a:pPr>
                <a:defRPr/>
              </a:pPr>
              <a:t>6/11/2018</a:t>
            </a:fld>
            <a:endParaRPr lang="en-A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1D323D-0B25-479C-8BF4-EDBB52B1E853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E74AFA-2ED2-41BB-AB23-C492E8D3F56A}" type="datetimeFigureOut">
              <a:rPr lang="en-AU"/>
              <a:pPr>
                <a:defRPr/>
              </a:pPr>
              <a:t>6/11/2018</a:t>
            </a:fld>
            <a:endParaRPr lang="en-A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71606E-9F33-4538-9D7A-C71704F4E7A0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74AA1-C955-4B09-854E-3E4A6094309B}" type="datetimeFigureOut">
              <a:rPr lang="en-AU"/>
              <a:pPr>
                <a:defRPr/>
              </a:pPr>
              <a:t>6/11/2018</a:t>
            </a:fld>
            <a:endParaRPr lang="en-A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7BD877-F750-48E0-B45A-8BA024CAC844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545C4F-B111-4FA9-A6D6-9A3BB3272E45}" type="datetimeFigureOut">
              <a:rPr lang="en-AU"/>
              <a:pPr>
                <a:defRPr/>
              </a:pPr>
              <a:t>6/11/2018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10060D-2F21-47EB-BC31-98104C39A172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AU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831E00-63A6-41AF-880F-91E4C617D98D}" type="datetimeFigureOut">
              <a:rPr lang="en-AU"/>
              <a:pPr>
                <a:defRPr/>
              </a:pPr>
              <a:t>6/11/2018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6C7D24-C3F6-4886-8F39-AFA0FA232809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C3E465-A95D-4597-BBF9-26C754D96299}" type="datetimeFigureOut">
              <a:rPr lang="en-AU"/>
              <a:pPr>
                <a:defRPr/>
              </a:pPr>
              <a:t>6/11/2018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38779D-A852-4C26-A0A1-5A3CB14F59E7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003BD2-B302-4065-8E99-2355CEE672DB}" type="datetimeFigureOut">
              <a:rPr lang="en-AU"/>
              <a:pPr>
                <a:defRPr/>
              </a:pPr>
              <a:t>6/11/2018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480572-E297-4EBD-8255-898ED9D02C35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  <a:endParaRPr lang="en-AU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9776A25-9BB3-4F0F-AC34-3943AB32122F}" type="datetimeFigureOut">
              <a:rPr lang="en-AU"/>
              <a:pPr>
                <a:defRPr/>
              </a:pPr>
              <a:t>6/11/2018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0AAB79E4-85D4-4C2B-995D-78D62893DB18}" type="slidenum">
              <a:rPr lang="en-AU"/>
              <a:pPr>
                <a:defRPr/>
              </a:pPr>
              <a:t>‹#›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hyperlink" Target="http://www.businessmodelgeneration.com/" TargetMode="External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3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191375" y="469900"/>
            <a:ext cx="561975" cy="673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14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02050" y="412750"/>
            <a:ext cx="508000" cy="53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15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88" y="2854325"/>
            <a:ext cx="498475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6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81625" y="349250"/>
            <a:ext cx="558800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17"/>
          <p:cNvPicPr>
            <a:picLocks noChangeAspect="1"/>
          </p:cNvPicPr>
          <p:nvPr/>
        </p:nvPicPr>
        <p:blipFill>
          <a:blip r:embed="rId6" cstate="print"/>
          <a:srcRect l="11171"/>
          <a:stretch>
            <a:fillRect/>
          </a:stretch>
        </p:blipFill>
        <p:spPr bwMode="auto">
          <a:xfrm>
            <a:off x="4633912" y="5446713"/>
            <a:ext cx="452438" cy="573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18"/>
          <p:cNvPicPr>
            <a:picLocks noChangeAspect="1"/>
          </p:cNvPicPr>
          <p:nvPr/>
        </p:nvPicPr>
        <p:blipFill>
          <a:blip r:embed="rId7" cstate="print"/>
          <a:srcRect b="6728"/>
          <a:stretch>
            <a:fillRect/>
          </a:stretch>
        </p:blipFill>
        <p:spPr bwMode="auto">
          <a:xfrm>
            <a:off x="1918995" y="2949575"/>
            <a:ext cx="671805" cy="593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19"/>
          <p:cNvPicPr>
            <a:picLocks noChangeAspect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1778812" y="361950"/>
            <a:ext cx="766652" cy="719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0"/>
          <p:cNvPicPr>
            <a:picLocks noChangeAspect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120650" y="384175"/>
            <a:ext cx="479425" cy="49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Picture 21"/>
          <p:cNvPicPr>
            <a:picLocks noChangeAspect="1"/>
          </p:cNvPicPr>
          <p:nvPr/>
        </p:nvPicPr>
        <p:blipFill>
          <a:blip r:embed="rId10" cstate="print"/>
          <a:srcRect t="8025" r="6839"/>
          <a:stretch>
            <a:fillRect/>
          </a:stretch>
        </p:blipFill>
        <p:spPr bwMode="auto">
          <a:xfrm>
            <a:off x="138112" y="5454651"/>
            <a:ext cx="534988" cy="51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5" name="Title 24"/>
          <p:cNvSpPr>
            <a:spLocks noGrp="1"/>
          </p:cNvSpPr>
          <p:nvPr>
            <p:ph type="title"/>
          </p:nvPr>
        </p:nvSpPr>
        <p:spPr>
          <a:xfrm>
            <a:off x="152400" y="0"/>
            <a:ext cx="8839200" cy="361950"/>
          </a:xfrm>
        </p:spPr>
        <p:txBody>
          <a:bodyPr/>
          <a:lstStyle/>
          <a:p>
            <a:pPr algn="l"/>
            <a:r>
              <a:rPr lang="en-AU" sz="2000" dirty="0"/>
              <a:t>HEALTHY BEANS By Ahmed Alrubaye, </a:t>
            </a:r>
            <a:r>
              <a:rPr lang="en-AU" sz="2000" dirty="0" err="1"/>
              <a:t>Thamer</a:t>
            </a:r>
            <a:r>
              <a:rPr lang="en-AU" sz="2000" dirty="0"/>
              <a:t> </a:t>
            </a:r>
            <a:r>
              <a:rPr lang="en-AU" sz="2000" dirty="0" err="1"/>
              <a:t>Alkargholi</a:t>
            </a:r>
            <a:r>
              <a:rPr lang="en-AU" sz="2000" dirty="0"/>
              <a:t> and </a:t>
            </a:r>
            <a:r>
              <a:rPr lang="en-AU" sz="2000" dirty="0" err="1"/>
              <a:t>Zeinalabden</a:t>
            </a:r>
            <a:r>
              <a:rPr lang="en-AU" sz="2000" dirty="0"/>
              <a:t> </a:t>
            </a:r>
            <a:r>
              <a:rPr lang="en-AU" sz="2000" dirty="0" err="1"/>
              <a:t>Alkagholi</a:t>
            </a:r>
            <a:endParaRPr lang="en-AU" sz="20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492260271"/>
              </p:ext>
            </p:extLst>
          </p:nvPr>
        </p:nvGraphicFramePr>
        <p:xfrm>
          <a:off x="152400" y="457200"/>
          <a:ext cx="8839200" cy="6553200"/>
        </p:xfrm>
        <a:graphic>
          <a:graphicData uri="http://schemas.openxmlformats.org/drawingml/2006/table">
            <a:tbl>
              <a:tblPr>
                <a:tableStyleId>{616DA210-FB5B-4158-B5E0-FEB733F419BA}</a:tableStyleId>
              </a:tblPr>
              <a:tblGrid>
                <a:gridCol w="176784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76784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8392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8392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76784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6784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2476500">
                <a:tc rowSpan="2">
                  <a:txBody>
                    <a:bodyPr/>
                    <a:lstStyle/>
                    <a:p>
                      <a:r>
                        <a:rPr lang="en-AU" sz="1200" b="1" dirty="0"/>
                        <a:t>           Key</a:t>
                      </a:r>
                      <a:r>
                        <a:rPr lang="en-AU" sz="1200" b="1" baseline="0" dirty="0"/>
                        <a:t> Partners</a:t>
                      </a:r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r>
                        <a:rPr lang="en-AU" sz="1100" b="0" dirty="0">
                          <a:latin typeface="Comic Sans MS" pitchFamily="66" charset="0"/>
                        </a:rPr>
                        <a:t>Castell Howell </a:t>
                      </a:r>
                    </a:p>
                    <a:p>
                      <a:endParaRPr lang="en-AU" sz="1100" b="0" dirty="0">
                        <a:latin typeface="Comic Sans MS" pitchFamily="66" charset="0"/>
                      </a:endParaRPr>
                    </a:p>
                    <a:p>
                      <a:r>
                        <a:rPr lang="en-AU" sz="1100" b="0" dirty="0">
                          <a:latin typeface="Comic Sans MS" pitchFamily="66" charset="0"/>
                        </a:rPr>
                        <a:t>Deliveroo </a:t>
                      </a:r>
                    </a:p>
                    <a:p>
                      <a:endParaRPr lang="en-AU" sz="1100" b="0" dirty="0">
                        <a:latin typeface="Comic Sans MS" pitchFamily="66" charset="0"/>
                      </a:endParaRPr>
                    </a:p>
                    <a:p>
                      <a:r>
                        <a:rPr lang="en-AU" sz="1100" b="0" dirty="0">
                          <a:latin typeface="Comic Sans MS" pitchFamily="66" charset="0"/>
                        </a:rPr>
                        <a:t>Local farms </a:t>
                      </a:r>
                    </a:p>
                    <a:p>
                      <a:endParaRPr lang="en-AU" sz="1100" b="0" dirty="0">
                        <a:latin typeface="Comic Sans MS" pitchFamily="66" charset="0"/>
                      </a:endParaRPr>
                    </a:p>
                    <a:p>
                      <a:r>
                        <a:rPr lang="en-AU" sz="1100" b="0" dirty="0">
                          <a:latin typeface="Comic Sans MS" pitchFamily="66" charset="0"/>
                        </a:rPr>
                        <a:t>Manufacturers </a:t>
                      </a:r>
                    </a:p>
                    <a:p>
                      <a:endParaRPr lang="en-AU" sz="1100" b="0" dirty="0">
                        <a:latin typeface="Comic Sans MS" pitchFamily="66" charset="0"/>
                      </a:endParaRPr>
                    </a:p>
                    <a:p>
                      <a:r>
                        <a:rPr lang="en-AU" sz="1100" b="0" dirty="0">
                          <a:latin typeface="Comic Sans MS" pitchFamily="66" charset="0"/>
                        </a:rPr>
                        <a:t>Brakes: Food Wholesalers</a:t>
                      </a:r>
                    </a:p>
                  </a:txBody>
                  <a:tcPr marL="82296" marR="8229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AU" sz="1200" b="1" dirty="0"/>
                        <a:t>        Key Activities</a:t>
                      </a:r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r>
                        <a:rPr lang="en-AU" sz="1100" b="0" baseline="0" dirty="0">
                          <a:latin typeface="Comic Sans MS" pitchFamily="66" charset="0"/>
                        </a:rPr>
                        <a:t>Seasonal offers </a:t>
                      </a:r>
                    </a:p>
                    <a:p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r>
                        <a:rPr lang="en-AU" sz="1100" b="0" baseline="0" dirty="0">
                          <a:latin typeface="Comic Sans MS" pitchFamily="66" charset="0"/>
                        </a:rPr>
                        <a:t>Student discounts </a:t>
                      </a:r>
                    </a:p>
                    <a:p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endParaRPr lang="en-AU" sz="1100" b="0" baseline="0" dirty="0">
                        <a:latin typeface="Comic Sans MS" pitchFamily="66" charset="0"/>
                      </a:endParaRPr>
                    </a:p>
                  </a:txBody>
                  <a:tcPr marL="82296" marR="8229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gridSpan="2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1200" b="1" dirty="0"/>
                        <a:t>          Value Propositions</a:t>
                      </a:r>
                      <a:endParaRPr kumimoji="0" lang="en-A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A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A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itchFamily="66" charset="0"/>
                          <a:ea typeface="+mn-ea"/>
                          <a:cs typeface="+mn-cs"/>
                        </a:rPr>
                        <a:t>Somewhere people can feel at home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A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A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itchFamily="66" charset="0"/>
                          <a:ea typeface="+mn-ea"/>
                          <a:cs typeface="+mn-cs"/>
                        </a:rPr>
                        <a:t>Variety of unique beverages and snacks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A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A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itchFamily="66" charset="0"/>
                          <a:ea typeface="+mn-ea"/>
                          <a:cs typeface="+mn-cs"/>
                        </a:rPr>
                        <a:t>Happy hour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A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A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itchFamily="66" charset="0"/>
                          <a:ea typeface="+mn-ea"/>
                          <a:cs typeface="+mn-cs"/>
                        </a:rPr>
                        <a:t>Meal deals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A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A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itchFamily="66" charset="0"/>
                          <a:ea typeface="+mn-ea"/>
                          <a:cs typeface="+mn-cs"/>
                        </a:rPr>
                        <a:t>Quirky styles to make the business stand out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A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A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itchFamily="66" charset="0"/>
                          <a:ea typeface="+mn-ea"/>
                          <a:cs typeface="+mn-cs"/>
                        </a:rPr>
                        <a:t>Our own style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A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A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itchFamily="66" charset="0"/>
                          <a:ea typeface="+mn-ea"/>
                          <a:cs typeface="+mn-cs"/>
                        </a:rPr>
                        <a:t>Outdoor themed </a:t>
                      </a:r>
                    </a:p>
                  </a:txBody>
                  <a:tcPr marL="82296" marR="8229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 hMerge="1">
                  <a:txBody>
                    <a:bodyPr/>
                    <a:lstStyle/>
                    <a:p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200" b="1" dirty="0"/>
                        <a:t>         Customer </a:t>
                      </a:r>
                    </a:p>
                    <a:p>
                      <a:r>
                        <a:rPr lang="en-AU" sz="1200" b="1" dirty="0"/>
                        <a:t>         Relationships</a:t>
                      </a:r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r>
                        <a:rPr lang="en-GB" sz="1100" b="0" dirty="0">
                          <a:latin typeface="Comic Sans MS" pitchFamily="66" charset="0"/>
                        </a:rPr>
                        <a:t> Professional but friendly </a:t>
                      </a:r>
                    </a:p>
                    <a:p>
                      <a:r>
                        <a:rPr lang="en-GB" sz="1100" b="0" dirty="0">
                          <a:latin typeface="Comic Sans MS" pitchFamily="66" charset="0"/>
                        </a:rPr>
                        <a:t>                           Respectful</a:t>
                      </a:r>
                    </a:p>
                    <a:p>
                      <a:endParaRPr lang="en-GB" sz="1100" b="0" dirty="0">
                        <a:latin typeface="Comic Sans MS" pitchFamily="66" charset="0"/>
                      </a:endParaRPr>
                    </a:p>
                    <a:p>
                      <a:r>
                        <a:rPr lang="en-GB" sz="1100" b="0" dirty="0" err="1">
                          <a:latin typeface="Comic Sans MS" pitchFamily="66" charset="0"/>
                        </a:rPr>
                        <a:t>Forfill</a:t>
                      </a:r>
                      <a:r>
                        <a:rPr lang="en-GB" sz="1100" b="0" dirty="0">
                          <a:latin typeface="Comic Sans MS" pitchFamily="66" charset="0"/>
                        </a:rPr>
                        <a:t> their needs</a:t>
                      </a:r>
                    </a:p>
                    <a:p>
                      <a:endParaRPr lang="en-AU" sz="1100" b="0" dirty="0">
                        <a:latin typeface="Comic Sans MS" pitchFamily="66" charset="0"/>
                      </a:endParaRPr>
                    </a:p>
                  </a:txBody>
                  <a:tcPr marL="82296" marR="8229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r>
                        <a:rPr lang="en-AU" sz="1200" b="1" dirty="0"/>
                        <a:t>      Customer Segments</a:t>
                      </a:r>
                      <a:endParaRPr lang="en-AU" sz="1200" b="0" baseline="0" dirty="0">
                        <a:latin typeface="Comic Sans MS" pitchFamily="66" charset="0"/>
                      </a:endParaRPr>
                    </a:p>
                    <a:p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r>
                        <a:rPr lang="en-AU" sz="1100" b="0" dirty="0">
                          <a:latin typeface="Comic Sans MS" pitchFamily="66" charset="0"/>
                        </a:rPr>
                        <a:t>People who enjoy coffee</a:t>
                      </a:r>
                    </a:p>
                    <a:p>
                      <a:endParaRPr lang="en-AU" sz="1100" b="0" dirty="0">
                        <a:latin typeface="Comic Sans MS" pitchFamily="66" charset="0"/>
                      </a:endParaRPr>
                    </a:p>
                    <a:p>
                      <a:r>
                        <a:rPr lang="en-AU" sz="1100" b="0" dirty="0">
                          <a:latin typeface="Comic Sans MS" pitchFamily="66" charset="0"/>
                        </a:rPr>
                        <a:t>Busy people who need something quick on the go or on a work break </a:t>
                      </a:r>
                    </a:p>
                    <a:p>
                      <a:endParaRPr lang="en-AU" sz="1100" b="0" dirty="0">
                        <a:latin typeface="Comic Sans MS" pitchFamily="66" charset="0"/>
                      </a:endParaRPr>
                    </a:p>
                    <a:p>
                      <a:r>
                        <a:rPr lang="en-AU" sz="1100" b="0" dirty="0">
                          <a:latin typeface="Comic Sans MS" pitchFamily="66" charset="0"/>
                        </a:rPr>
                        <a:t>Students, will offer </a:t>
                      </a:r>
                      <a:r>
                        <a:rPr lang="en-AU" sz="1100" b="0" dirty="0" err="1">
                          <a:latin typeface="Comic Sans MS" pitchFamily="66" charset="0"/>
                        </a:rPr>
                        <a:t>WiFi</a:t>
                      </a:r>
                      <a:r>
                        <a:rPr lang="en-AU" sz="1100" b="0" dirty="0">
                          <a:latin typeface="Comic Sans MS" pitchFamily="66" charset="0"/>
                        </a:rPr>
                        <a:t> </a:t>
                      </a:r>
                    </a:p>
                    <a:p>
                      <a:endParaRPr lang="en-AU" sz="1100" b="0" dirty="0">
                        <a:latin typeface="Comic Sans MS" pitchFamily="66" charset="0"/>
                      </a:endParaRPr>
                    </a:p>
                    <a:p>
                      <a:r>
                        <a:rPr lang="en-AU" sz="1100" b="0" dirty="0">
                          <a:latin typeface="Comic Sans MS" pitchFamily="66" charset="0"/>
                        </a:rPr>
                        <a:t>Dog friendly </a:t>
                      </a:r>
                    </a:p>
                    <a:p>
                      <a:endParaRPr lang="en-AU" sz="1100" b="0" dirty="0">
                        <a:latin typeface="Comic Sans MS" pitchFamily="66" charset="0"/>
                      </a:endParaRPr>
                    </a:p>
                    <a:p>
                      <a:r>
                        <a:rPr lang="en-AU" sz="1100" b="0" dirty="0">
                          <a:latin typeface="Comic Sans MS" pitchFamily="66" charset="0"/>
                        </a:rPr>
                        <a:t>OAP Packages </a:t>
                      </a:r>
                    </a:p>
                    <a:p>
                      <a:endParaRPr lang="en-AU" sz="1100" b="0" dirty="0">
                        <a:latin typeface="Comic Sans MS" pitchFamily="66" charset="0"/>
                      </a:endParaRPr>
                    </a:p>
                    <a:p>
                      <a:r>
                        <a:rPr lang="en-AU" sz="1100" b="0" dirty="0">
                          <a:latin typeface="Comic Sans MS" pitchFamily="66" charset="0"/>
                        </a:rPr>
                        <a:t>People of all disabilities or mental health issues </a:t>
                      </a:r>
                    </a:p>
                  </a:txBody>
                  <a:tcPr marL="82296" marR="8229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6500">
                <a:tc v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200" b="1" dirty="0"/>
                        <a:t>             Key Resources</a:t>
                      </a:r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A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itchFamily="66" charset="0"/>
                          <a:ea typeface="+mn-ea"/>
                          <a:cs typeface="+mn-cs"/>
                        </a:rPr>
                        <a:t>Local Welsh produce to promote local businesses towards growth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A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A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itchFamily="66" charset="0"/>
                          <a:ea typeface="+mn-ea"/>
                          <a:cs typeface="+mn-cs"/>
                        </a:rPr>
                        <a:t>Local farms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A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A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itchFamily="66" charset="0"/>
                          <a:ea typeface="+mn-ea"/>
                          <a:cs typeface="+mn-cs"/>
                        </a:rPr>
                        <a:t>Recyclable packaging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AU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Comic Sans MS" pitchFamily="66" charset="0"/>
                        <a:ea typeface="+mn-ea"/>
                        <a:cs typeface="+mn-cs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AU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Comic Sans MS" pitchFamily="66" charset="0"/>
                          <a:ea typeface="+mn-ea"/>
                          <a:cs typeface="+mn-cs"/>
                        </a:rPr>
                        <a:t>Edible dishes – no waste </a:t>
                      </a:r>
                    </a:p>
                    <a:p>
                      <a:endParaRPr lang="en-AU" sz="1100" b="0" dirty="0">
                        <a:latin typeface="Comic Sans MS" pitchFamily="66" charset="0"/>
                      </a:endParaRPr>
                    </a:p>
                  </a:txBody>
                  <a:tcPr marL="82296" marR="8229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 v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en-A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AU" sz="1200" b="1" dirty="0"/>
                        <a:t>             Channels</a:t>
                      </a:r>
                      <a:endParaRPr lang="en-AU" sz="1200" b="0" baseline="0" dirty="0">
                        <a:latin typeface="Comic Sans MS" pitchFamily="66" charset="0"/>
                      </a:endParaRPr>
                    </a:p>
                    <a:p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endParaRPr lang="en-AU" sz="1100" b="0" baseline="0" dirty="0">
                        <a:latin typeface="Comic Sans MS" pitchFamily="66" charset="0"/>
                      </a:endParaRPr>
                    </a:p>
                    <a:p>
                      <a:r>
                        <a:rPr lang="en-AU" sz="1100" b="0" dirty="0">
                          <a:latin typeface="Comic Sans MS" pitchFamily="66" charset="0"/>
                        </a:rPr>
                        <a:t>Social media</a:t>
                      </a:r>
                    </a:p>
                    <a:p>
                      <a:endParaRPr lang="en-AU" sz="1100" b="0" dirty="0">
                        <a:latin typeface="Comic Sans MS" pitchFamily="66" charset="0"/>
                      </a:endParaRPr>
                    </a:p>
                    <a:p>
                      <a:r>
                        <a:rPr lang="en-AU" sz="1100" b="0" dirty="0">
                          <a:latin typeface="Comic Sans MS" pitchFamily="66" charset="0"/>
                        </a:rPr>
                        <a:t>Marketing forms </a:t>
                      </a:r>
                    </a:p>
                    <a:p>
                      <a:endParaRPr lang="en-AU" sz="1100" b="0" dirty="0">
                        <a:latin typeface="Comic Sans MS" pitchFamily="66" charset="0"/>
                      </a:endParaRPr>
                    </a:p>
                    <a:p>
                      <a:r>
                        <a:rPr lang="en-AU" sz="1100" b="0" dirty="0">
                          <a:latin typeface="Comic Sans MS" pitchFamily="66" charset="0"/>
                        </a:rPr>
                        <a:t>Word of mouth after experience </a:t>
                      </a:r>
                    </a:p>
                    <a:p>
                      <a:endParaRPr lang="en-AU" sz="1100" b="0" dirty="0">
                        <a:latin typeface="Comic Sans MS" pitchFamily="66" charset="0"/>
                      </a:endParaRPr>
                    </a:p>
                    <a:p>
                      <a:r>
                        <a:rPr lang="en-AU" sz="1100" b="0" dirty="0">
                          <a:latin typeface="Comic Sans MS" pitchFamily="66" charset="0"/>
                        </a:rPr>
                        <a:t>Local Swansea Newspaper</a:t>
                      </a:r>
                    </a:p>
                    <a:p>
                      <a:endParaRPr lang="en-AU" sz="1100" b="0" dirty="0">
                        <a:latin typeface="Comic Sans MS" pitchFamily="66" charset="0"/>
                      </a:endParaRPr>
                    </a:p>
                  </a:txBody>
                  <a:tcPr marL="82296" marR="8229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en-A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19200">
                <a:tc gridSpan="3">
                  <a:txBody>
                    <a:bodyPr/>
                    <a:lstStyle/>
                    <a:p>
                      <a:r>
                        <a:rPr lang="en-AU" sz="1200" b="1" dirty="0"/>
                        <a:t>              Cost Structure</a:t>
                      </a:r>
                      <a:endParaRPr lang="en-AU" sz="1200" b="0" baseline="0" dirty="0">
                        <a:latin typeface="Comic Sans MS" pitchFamily="66" charset="0"/>
                      </a:endParaRPr>
                    </a:p>
                    <a:p>
                      <a:endParaRPr lang="en-AU" sz="1200" b="0" baseline="0" dirty="0">
                        <a:latin typeface="Comic Sans MS" pitchFamily="66" charset="0"/>
                      </a:endParaRPr>
                    </a:p>
                    <a:p>
                      <a:endParaRPr lang="en-AU" sz="1200" b="0" baseline="0" dirty="0">
                        <a:latin typeface="Comic Sans MS" pitchFamily="66" charset="0"/>
                      </a:endParaRPr>
                    </a:p>
                    <a:p>
                      <a:r>
                        <a:rPr lang="en-AU" sz="1200" b="0" baseline="0" dirty="0">
                          <a:latin typeface="Comic Sans MS" pitchFamily="66" charset="0"/>
                        </a:rPr>
                        <a:t>Loyalty/Membership cards</a:t>
                      </a:r>
                    </a:p>
                    <a:p>
                      <a:r>
                        <a:rPr lang="en-AU" sz="1200" b="0" baseline="0" dirty="0">
                          <a:latin typeface="Comic Sans MS" pitchFamily="66" charset="0"/>
                        </a:rPr>
                        <a:t>Affordable </a:t>
                      </a:r>
                    </a:p>
                    <a:p>
                      <a:r>
                        <a:rPr lang="en-AU" sz="1200" b="0" baseline="0" dirty="0">
                          <a:latin typeface="Comic Sans MS" pitchFamily="66" charset="0"/>
                        </a:rPr>
                        <a:t>Small price changes between size of beverage </a:t>
                      </a:r>
                    </a:p>
                    <a:p>
                      <a:endParaRPr lang="en-AU" sz="1100" b="0" dirty="0">
                        <a:latin typeface="Comic Sans MS" pitchFamily="66" charset="0"/>
                      </a:endParaRPr>
                    </a:p>
                  </a:txBody>
                  <a:tcPr marL="82296" marR="8229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A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AU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AU" sz="1200" b="1" dirty="0"/>
                        <a:t>           Revenue Streams</a:t>
                      </a:r>
                      <a:endParaRPr lang="en-AU" sz="1200" b="0" baseline="0" dirty="0">
                        <a:latin typeface="Comic Sans MS" pitchFamily="66" charset="0"/>
                      </a:endParaRPr>
                    </a:p>
                    <a:p>
                      <a:endParaRPr lang="en-AU" sz="1200" b="0" baseline="0" dirty="0">
                        <a:latin typeface="Comic Sans MS" pitchFamily="66" charset="0"/>
                      </a:endParaRPr>
                    </a:p>
                    <a:p>
                      <a:endParaRPr lang="en-AU" sz="1200" b="0" baseline="0" dirty="0">
                        <a:latin typeface="Comic Sans MS" pitchFamily="66" charset="0"/>
                      </a:endParaRPr>
                    </a:p>
                    <a:p>
                      <a:r>
                        <a:rPr lang="en-AU" sz="1100" b="0" dirty="0">
                          <a:latin typeface="Comic Sans MS" pitchFamily="66" charset="0"/>
                        </a:rPr>
                        <a:t>Adequate training before staff officially start </a:t>
                      </a:r>
                    </a:p>
                    <a:p>
                      <a:endParaRPr lang="en-AU" sz="1100" b="0" dirty="0">
                        <a:latin typeface="Comic Sans MS" pitchFamily="66" charset="0"/>
                      </a:endParaRPr>
                    </a:p>
                    <a:p>
                      <a:r>
                        <a:rPr lang="en-AU" sz="1100" b="0" dirty="0">
                          <a:latin typeface="Comic Sans MS" pitchFamily="66" charset="0"/>
                        </a:rPr>
                        <a:t>Courses on offer for further training to be a barista</a:t>
                      </a:r>
                    </a:p>
                  </a:txBody>
                  <a:tcPr marL="82296" marR="82296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A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A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4589">
                <a:tc gridSpan="6"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AU" sz="1000" dirty="0">
                          <a:hlinkClick r:id="rId11"/>
                        </a:rPr>
                        <a:t>http://www.businessmodelgeneration.com</a:t>
                      </a:r>
                      <a:endParaRPr lang="en-AU" sz="700" dirty="0"/>
                    </a:p>
                  </a:txBody>
                  <a:tcPr marL="82296" marR="82296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endParaRPr lang="en-AU" sz="105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AU" sz="105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AU" sz="105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AU" sz="105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AU" sz="105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ubrik 1">
            <a:extLst>
              <a:ext uri="{FF2B5EF4-FFF2-40B4-BE49-F238E27FC236}">
                <a16:creationId xmlns:a16="http://schemas.microsoft.com/office/drawing/2014/main" id="{633817D0-BCBC-4BFF-8B82-4EB9A4640F3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v-SE" dirty="0" err="1"/>
              <a:t>References</a:t>
            </a:r>
            <a:r>
              <a:rPr lang="sv-SE" dirty="0"/>
              <a:t> </a:t>
            </a:r>
            <a:endParaRPr lang="en-GB" dirty="0"/>
          </a:p>
        </p:txBody>
      </p:sp>
      <p:sp>
        <p:nvSpPr>
          <p:cNvPr id="3" name="Platshållare för innehåll 2">
            <a:extLst>
              <a:ext uri="{FF2B5EF4-FFF2-40B4-BE49-F238E27FC236}">
                <a16:creationId xmlns:a16="http://schemas.microsoft.com/office/drawing/2014/main" id="{FE1AE6B8-20C4-4FF3-9348-EA1EA256EB8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Burns, P. (2016) Entrepreneurship and Small Business. Palgrave Macmillan Limited. </a:t>
            </a:r>
          </a:p>
          <a:p>
            <a:r>
              <a:rPr lang="sv-SE" sz="2400" dirty="0" err="1"/>
              <a:t>Chadios</a:t>
            </a:r>
            <a:r>
              <a:rPr lang="sv-SE" sz="2400" dirty="0"/>
              <a:t>, K. (2005) The Urban </a:t>
            </a:r>
            <a:r>
              <a:rPr lang="sv-SE" sz="2400" dirty="0" err="1"/>
              <a:t>Coffee</a:t>
            </a:r>
            <a:r>
              <a:rPr lang="sv-SE" sz="2400" dirty="0"/>
              <a:t> Shop. Massachusetts </a:t>
            </a:r>
            <a:r>
              <a:rPr lang="sv-SE" sz="2400" dirty="0" err="1"/>
              <a:t>Institute</a:t>
            </a:r>
            <a:r>
              <a:rPr lang="sv-SE" sz="2400" dirty="0"/>
              <a:t> </a:t>
            </a:r>
            <a:r>
              <a:rPr lang="sv-SE" sz="2400" dirty="0" err="1"/>
              <a:t>of</a:t>
            </a:r>
            <a:r>
              <a:rPr lang="sv-SE" sz="2400" dirty="0"/>
              <a:t> </a:t>
            </a:r>
            <a:r>
              <a:rPr lang="sv-SE" sz="2400" dirty="0" err="1"/>
              <a:t>Technology</a:t>
            </a:r>
            <a:r>
              <a:rPr lang="sv-SE" sz="2400" dirty="0"/>
              <a:t>, </a:t>
            </a:r>
            <a:r>
              <a:rPr lang="sv-SE" sz="2400" dirty="0" err="1"/>
              <a:t>Department</a:t>
            </a:r>
            <a:r>
              <a:rPr lang="sv-SE" sz="2400" dirty="0"/>
              <a:t> </a:t>
            </a:r>
            <a:r>
              <a:rPr lang="sv-SE" sz="2400" dirty="0" err="1"/>
              <a:t>of</a:t>
            </a:r>
            <a:r>
              <a:rPr lang="sv-SE" sz="2400" dirty="0"/>
              <a:t> </a:t>
            </a:r>
            <a:r>
              <a:rPr lang="sv-SE" sz="2400" dirty="0" err="1"/>
              <a:t>Architecture</a:t>
            </a:r>
            <a:r>
              <a:rPr lang="sv-SE" sz="2400"/>
              <a:t>.</a:t>
            </a:r>
            <a:endParaRPr lang="en-GB" sz="2400" dirty="0"/>
          </a:p>
          <a:p>
            <a:r>
              <a:rPr lang="sv-SE" sz="2400" dirty="0" err="1"/>
              <a:t>Kakkar</a:t>
            </a:r>
            <a:r>
              <a:rPr lang="sv-SE" sz="2400" dirty="0"/>
              <a:t>, A. (2009) Small Business Management. Global India </a:t>
            </a:r>
            <a:r>
              <a:rPr lang="sv-SE" sz="2400" dirty="0" err="1"/>
              <a:t>Publications</a:t>
            </a:r>
            <a:r>
              <a:rPr lang="sv-SE" sz="2400" dirty="0"/>
              <a:t>.</a:t>
            </a:r>
          </a:p>
          <a:p>
            <a:r>
              <a:rPr lang="sv-SE" sz="2400" dirty="0"/>
              <a:t>Oldenburg, R. (1999) The </a:t>
            </a:r>
            <a:r>
              <a:rPr lang="sv-SE" sz="2400" dirty="0" err="1"/>
              <a:t>Great</a:t>
            </a:r>
            <a:r>
              <a:rPr lang="sv-SE" sz="2400" dirty="0"/>
              <a:t> </a:t>
            </a:r>
            <a:r>
              <a:rPr lang="sv-SE" sz="2400" dirty="0" err="1"/>
              <a:t>Good</a:t>
            </a:r>
            <a:r>
              <a:rPr lang="sv-SE" sz="2400" dirty="0"/>
              <a:t> Place. Hachette UK. </a:t>
            </a:r>
          </a:p>
          <a:p>
            <a:r>
              <a:rPr lang="en-GB" sz="2400" dirty="0"/>
              <a:t>Wilson, N. (2010) Small Business Management and Entrepreneurship. Cengage Learning EMEA. </a:t>
            </a:r>
          </a:p>
          <a:p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25688129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547</TotalTime>
  <Words>275</Words>
  <Application>Microsoft Office PowerPoint</Application>
  <PresentationFormat>Bildspel på skärmen (4:3)</PresentationFormat>
  <Paragraphs>95</Paragraphs>
  <Slides>2</Slides>
  <Notes>0</Notes>
  <HiddenSlides>0</HiddenSlides>
  <MMClips>0</MMClips>
  <ScaleCrop>false</ScaleCrop>
  <HeadingPairs>
    <vt:vector size="6" baseType="variant">
      <vt:variant>
        <vt:lpstr>Använt teckensnitt</vt:lpstr>
      </vt:variant>
      <vt:variant>
        <vt:i4>3</vt:i4>
      </vt:variant>
      <vt:variant>
        <vt:lpstr>Tema</vt:lpstr>
      </vt:variant>
      <vt:variant>
        <vt:i4>1</vt:i4>
      </vt:variant>
      <vt:variant>
        <vt:lpstr>Bildrubriker</vt:lpstr>
      </vt:variant>
      <vt:variant>
        <vt:i4>2</vt:i4>
      </vt:variant>
    </vt:vector>
  </HeadingPairs>
  <TitlesOfParts>
    <vt:vector size="6" baseType="lpstr">
      <vt:lpstr>Arial</vt:lpstr>
      <vt:lpstr>Calibri</vt:lpstr>
      <vt:lpstr>Comic Sans MS</vt:lpstr>
      <vt:lpstr>Office Theme</vt:lpstr>
      <vt:lpstr>HEALTHY BEANS By Ahmed Alrubaye, Thamer Alkargholi and Zeinalabden Alkagholi</vt:lpstr>
      <vt:lpstr>References </vt:lpstr>
    </vt:vector>
  </TitlesOfParts>
  <Company>World Vision Australia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Business model canvas template</dc:title>
  <dc:creator/>
  <dc:description>Full credit to  http://www.businessmodelgeneration.com and its users for this template. I have made enhancements to its useability by using a table as the underlying format.</dc:description>
  <cp:lastModifiedBy>Ahmed Alrubaye</cp:lastModifiedBy>
  <cp:revision>59</cp:revision>
  <dcterms:created xsi:type="dcterms:W3CDTF">2011-03-15T01:24:59Z</dcterms:created>
  <dcterms:modified xsi:type="dcterms:W3CDTF">2018-11-06T00:42:14Z</dcterms:modified>
</cp:coreProperties>
</file>