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3" r:id="rId1"/>
  </p:sldMasterIdLst>
  <p:notesMasterIdLst>
    <p:notesMasterId r:id="rId12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C36C9B-C2E9-4164-9BA4-373DDD5F4EAC}" v="4" dt="2026-03-05T11:56:17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09" autoAdjust="0"/>
    <p:restoredTop sz="94689"/>
  </p:normalViewPr>
  <p:slideViewPr>
    <p:cSldViewPr snapToGrid="0" showGuides="1">
      <p:cViewPr varScale="1">
        <p:scale>
          <a:sx n="59" d="100"/>
          <a:sy n="59" d="100"/>
        </p:scale>
        <p:origin x="81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dobinson23@icloud.com" userId="5f3b0524e35e3aba" providerId="LiveId" clId="{33A4B9D2-9441-47C7-865E-8CCAF4DEC668}"/>
    <pc:docChg chg="custSel modSld">
      <pc:chgData name="sarahdobinson23@icloud.com" userId="5f3b0524e35e3aba" providerId="LiveId" clId="{33A4B9D2-9441-47C7-865E-8CCAF4DEC668}" dt="2026-03-05T12:12:31.417" v="31" actId="255"/>
      <pc:docMkLst>
        <pc:docMk/>
      </pc:docMkLst>
      <pc:sldChg chg="modSp">
        <pc:chgData name="sarahdobinson23@icloud.com" userId="5f3b0524e35e3aba" providerId="LiveId" clId="{33A4B9D2-9441-47C7-865E-8CCAF4DEC668}" dt="2026-03-05T11:56:17.382" v="22" actId="20577"/>
        <pc:sldMkLst>
          <pc:docMk/>
          <pc:sldMk cId="0" sldId="364"/>
        </pc:sldMkLst>
        <pc:spChg chg="mod">
          <ac:chgData name="sarahdobinson23@icloud.com" userId="5f3b0524e35e3aba" providerId="LiveId" clId="{33A4B9D2-9441-47C7-865E-8CCAF4DEC668}" dt="2026-03-05T11:56:17.382" v="22" actId="20577"/>
          <ac:spMkLst>
            <pc:docMk/>
            <pc:sldMk cId="0" sldId="364"/>
            <ac:spMk id="6148" creationId="{CE5AE962-C88D-3F0C-B15E-30348E09C8AE}"/>
          </ac:spMkLst>
        </pc:spChg>
      </pc:sldChg>
      <pc:sldChg chg="addSp modSp mod">
        <pc:chgData name="sarahdobinson23@icloud.com" userId="5f3b0524e35e3aba" providerId="LiveId" clId="{33A4B9D2-9441-47C7-865E-8CCAF4DEC668}" dt="2026-03-05T11:51:31.250" v="18" actId="27636"/>
        <pc:sldMkLst>
          <pc:docMk/>
          <pc:sldMk cId="0" sldId="394"/>
        </pc:sldMkLst>
        <pc:spChg chg="mod">
          <ac:chgData name="sarahdobinson23@icloud.com" userId="5f3b0524e35e3aba" providerId="LiveId" clId="{33A4B9D2-9441-47C7-865E-8CCAF4DEC668}" dt="2026-03-05T11:48:08.581" v="8" actId="1076"/>
          <ac:spMkLst>
            <pc:docMk/>
            <pc:sldMk cId="0" sldId="394"/>
            <ac:spMk id="2" creationId="{B5A02501-D007-54FB-45C8-34E1192B3AF5}"/>
          </ac:spMkLst>
        </pc:spChg>
        <pc:spChg chg="mod">
          <ac:chgData name="sarahdobinson23@icloud.com" userId="5f3b0524e35e3aba" providerId="LiveId" clId="{33A4B9D2-9441-47C7-865E-8CCAF4DEC668}" dt="2026-03-05T11:51:28.335" v="16" actId="14100"/>
          <ac:spMkLst>
            <pc:docMk/>
            <pc:sldMk cId="0" sldId="394"/>
            <ac:spMk id="6" creationId="{696C8697-F159-7803-92C8-E247EA09AF90}"/>
          </ac:spMkLst>
        </pc:spChg>
        <pc:spChg chg="add mod">
          <ac:chgData name="sarahdobinson23@icloud.com" userId="5f3b0524e35e3aba" providerId="LiveId" clId="{33A4B9D2-9441-47C7-865E-8CCAF4DEC668}" dt="2026-03-05T11:51:10.109" v="13" actId="1076"/>
          <ac:spMkLst>
            <pc:docMk/>
            <pc:sldMk cId="0" sldId="394"/>
            <ac:spMk id="8" creationId="{95F9BBD1-9BC7-6624-85A9-C2DF621DB76B}"/>
          </ac:spMkLst>
        </pc:spChg>
        <pc:spChg chg="mod">
          <ac:chgData name="sarahdobinson23@icloud.com" userId="5f3b0524e35e3aba" providerId="LiveId" clId="{33A4B9D2-9441-47C7-865E-8CCAF4DEC668}" dt="2026-03-05T11:51:31.250" v="18" actId="27636"/>
          <ac:spMkLst>
            <pc:docMk/>
            <pc:sldMk cId="0" sldId="394"/>
            <ac:spMk id="19459" creationId="{374D29ED-FE9A-FC14-7792-1D4FB90B404A}"/>
          </ac:spMkLst>
        </pc:spChg>
        <pc:picChg chg="add mod">
          <ac:chgData name="sarahdobinson23@icloud.com" userId="5f3b0524e35e3aba" providerId="LiveId" clId="{33A4B9D2-9441-47C7-865E-8CCAF4DEC668}" dt="2026-03-05T11:51:20.940" v="15" actId="14100"/>
          <ac:picMkLst>
            <pc:docMk/>
            <pc:sldMk cId="0" sldId="394"/>
            <ac:picMk id="7" creationId="{06DB0A7F-7EBF-C199-C580-E63EB775F980}"/>
          </ac:picMkLst>
        </pc:picChg>
      </pc:sldChg>
      <pc:sldChg chg="modSp mod">
        <pc:chgData name="sarahdobinson23@icloud.com" userId="5f3b0524e35e3aba" providerId="LiveId" clId="{33A4B9D2-9441-47C7-865E-8CCAF4DEC668}" dt="2026-03-05T12:12:31.417" v="31" actId="255"/>
        <pc:sldMkLst>
          <pc:docMk/>
          <pc:sldMk cId="0" sldId="395"/>
        </pc:sldMkLst>
        <pc:spChg chg="mod">
          <ac:chgData name="sarahdobinson23@icloud.com" userId="5f3b0524e35e3aba" providerId="LiveId" clId="{33A4B9D2-9441-47C7-865E-8CCAF4DEC668}" dt="2026-03-05T12:12:31.417" v="31" actId="255"/>
          <ac:spMkLst>
            <pc:docMk/>
            <pc:sldMk cId="0" sldId="395"/>
            <ac:spMk id="11273" creationId="{E32E3400-4CF7-D76F-91E6-1E97593C4D9A}"/>
          </ac:spMkLst>
        </pc:spChg>
        <pc:picChg chg="mod">
          <ac:chgData name="sarahdobinson23@icloud.com" userId="5f3b0524e35e3aba" providerId="LiveId" clId="{33A4B9D2-9441-47C7-865E-8CCAF4DEC668}" dt="2026-03-05T12:12:02.761" v="24" actId="14100"/>
          <ac:picMkLst>
            <pc:docMk/>
            <pc:sldMk cId="0" sldId="395"/>
            <ac:picMk id="5" creationId="{2EDE3DA9-ECF8-DC6B-5CF9-04A6203DD5C7}"/>
          </ac:picMkLst>
        </pc:picChg>
      </pc:sldChg>
      <pc:sldChg chg="modSp mod">
        <pc:chgData name="sarahdobinson23@icloud.com" userId="5f3b0524e35e3aba" providerId="LiveId" clId="{33A4B9D2-9441-47C7-865E-8CCAF4DEC668}" dt="2026-03-05T11:52:14.510" v="19" actId="1076"/>
        <pc:sldMkLst>
          <pc:docMk/>
          <pc:sldMk cId="1663974967" sldId="396"/>
        </pc:sldMkLst>
        <pc:spChg chg="mod">
          <ac:chgData name="sarahdobinson23@icloud.com" userId="5f3b0524e35e3aba" providerId="LiveId" clId="{33A4B9D2-9441-47C7-865E-8CCAF4DEC668}" dt="2026-03-05T11:52:14.510" v="19" actId="1076"/>
          <ac:spMkLst>
            <pc:docMk/>
            <pc:sldMk cId="1663974967" sldId="396"/>
            <ac:spMk id="11" creationId="{92A946AF-5622-89AD-9AAC-69D0D5FEC7E5}"/>
          </ac:spMkLst>
        </pc:spChg>
      </pc:sldChg>
      <pc:sldChg chg="modSp">
        <pc:chgData name="sarahdobinson23@icloud.com" userId="5f3b0524e35e3aba" providerId="LiveId" clId="{33A4B9D2-9441-47C7-865E-8CCAF4DEC668}" dt="2026-03-05T11:53:06.303" v="20" actId="313"/>
        <pc:sldMkLst>
          <pc:docMk/>
          <pc:sldMk cId="1557286457" sldId="402"/>
        </pc:sldMkLst>
        <pc:spChg chg="mod">
          <ac:chgData name="sarahdobinson23@icloud.com" userId="5f3b0524e35e3aba" providerId="LiveId" clId="{33A4B9D2-9441-47C7-865E-8CCAF4DEC668}" dt="2026-03-05T11:53:06.303" v="20" actId="313"/>
          <ac:spMkLst>
            <pc:docMk/>
            <pc:sldMk cId="1557286457" sldId="402"/>
            <ac:spMk id="3" creationId="{D269A12E-089F-65A6-1AAB-F01DB5F08F0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F8FCAA-34A9-4BEF-B5D3-67995DF75F3D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FF0A1-CBC4-4FA9-961A-9DDC9E846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82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FF0A1-CBC4-4FA9-961A-9DDC9E846A4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759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24D47-AF3F-6CBF-BE74-5DF0BF81B6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9C1C5A-BB4E-7897-08ED-865470D4EC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508BC-5DDE-E571-42DA-C81933D74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9FCE0-EB92-BDF4-D7A3-9C13944B1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0857C-4EC5-8B7E-378C-0A0B77E6D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302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1C54-A205-9758-77A7-7E1EFD45F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AA540-2539-6E77-13CC-6CCE98E78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115E7-0F7D-6227-1752-E48D884FA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A74CF-C4E5-6699-1374-49586103B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A7A4F-96B4-AE67-8840-1A163F153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303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C8D9A-9EA9-9837-CB8F-6C524D6CB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5E446-F852-FC9F-9793-169FF0855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B06B8-1120-BBE1-4631-A2C21D0DC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01A1C-9F2E-87CE-C18F-1E69E82CF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2B2EE-4CCD-3849-6986-982780B17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7011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D4AA1-70E3-D0D9-4D56-3DEC370CC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A85B8-44B5-CE70-D1CB-2B7EDECF8E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CAD18-EFA3-349A-B8F6-6844CB28D0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FF2AC-87A1-0AD1-9027-051EA2447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65E49-8475-3126-ABDE-4EB4EF597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C9E27-ACE7-9668-581D-970236080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6793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ACD3-7956-857F-E396-F011D3AFA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704EF-E2E4-B0F9-FD68-97A7A9003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5A58B3-2540-9A9F-1917-1AA58B72BC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1F5180-2999-2F6C-E1A3-7A91D33E99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6DE20-BF8C-B5C1-3755-905A0134D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5D8677-754A-2C43-6BCE-7788F98F2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5F51D2-36C3-4486-9DC6-A5C630435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132D18-9E1C-431E-0395-91B0D6989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2859374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28835-ED1D-B883-ED71-468908381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4AEFA2-1856-1F51-6377-9FD7C0A31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CBBFAE-BFD1-D7C8-D771-E52F2DD1E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58EFE-7EA5-9D85-7A02-9A90AE2B4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564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151095-39FF-57F4-C77B-B5FBBD14E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8F0E5C-E5AF-9E35-0417-DC97CDD0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17ED5-24BB-4C35-4235-D2AC3C31F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44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359F7-2372-CA76-45E3-DC496E244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E4FD8-85BF-F636-B593-B9A308231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AABCEB-D000-A3B6-7B2A-F3AB77AB9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698209-6A95-77D2-3BEF-1EEE1956E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FB322B-26FD-DE24-2D1E-91BB75613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E6922-1CCB-C3EB-1E6A-03939FBF0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427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4BFC5-47AF-B1EC-B4B8-363C72E46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26D7DF-DADE-68D7-FA14-E9B42B26A6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4AAD90-6BFB-8351-CE03-EF696427B3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6905EE-C6F5-EE05-ED62-058A33226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3DF65E-E54F-34A2-5DF3-E877B3F1E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4AF85-D027-37CF-5CEF-9E84488E3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7611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170D0-E200-759D-88D9-21A151BBE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6CC6C-2CCF-0C0F-F69A-C441C24F08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D689F-3983-4C5F-BBF3-6E9C85FFE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148B7-29FE-8106-3B2D-A56EC0FFA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5AA34-6FB9-AE4F-C4C4-4A15FF4E0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09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A69654-1235-0D87-0DA5-CD9E5829E4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EF8167-A604-782F-C9C1-876E6366C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34746-6925-1729-F583-7ACDB86DB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250948-3ACE-B3D8-FC4B-0E646C807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AF8883-FC18-FD50-E21A-9C80F0B9F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0319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D205FA-D329-FAAC-4E5A-C2B781937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C362E-116C-6294-6F87-A6659CB462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F2626-62B7-342F-F6AA-2BDC7EEE0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5474D-34A8-390A-C527-4FBFE89981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66359-A12E-20B9-BE5F-9D97D85E7A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7304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9/recruiting/career-development-activiti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aixacultura.org/tag/chat-gpt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module/fac/cresource/q1/p02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finger01/c/communicatio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gvsig.org/2015/11/03/11gvsig-code-sprint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2.ums.ac.id/bik/article/view/6967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Arnold,%20E.C.%20and%20Boggs,%20K.U.%20(2020)%20Interpersonal%20relationships:%20Professional%20communication%20skills%20for%20nurses.%208th%20edn.%20St.%20Louis:%20Elsevier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5" name="Rectangle 616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3C1D9B-9940-EA27-B582-08AD22234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0689"/>
          <a:stretch>
            <a:fillRect/>
          </a:stretch>
        </p:blipFill>
        <p:spPr>
          <a:xfrm>
            <a:off x="0" y="0"/>
            <a:ext cx="6869150" cy="6590517"/>
          </a:xfrm>
          <a:prstGeom prst="rect">
            <a:avLst/>
          </a:prstGeom>
          <a:noFill/>
        </p:spPr>
      </p:pic>
      <p:sp>
        <p:nvSpPr>
          <p:cNvPr id="6166" name="Rectangle 616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3" name="Title 1">
            <a:extLst>
              <a:ext uri="{FF2B5EF4-FFF2-40B4-BE49-F238E27FC236}">
                <a16:creationId xmlns:a16="http://schemas.microsoft.com/office/drawing/2014/main" id="{BBDD1E70-8B7F-D43F-E901-90894E576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fontAlgn="base">
              <a:spcAft>
                <a:spcPct val="0"/>
              </a:spcAft>
              <a:tabLst/>
              <a:defRPr/>
            </a:pPr>
            <a:r>
              <a:rPr kumimoji="0" lang="en-US" altLang="en-US" sz="3100" b="0" i="1" u="sng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Professional Career Development within H&amp;SC</a:t>
            </a:r>
            <a:br>
              <a:rPr kumimoji="0" lang="en-US" altLang="en-US" sz="3100" b="0" i="1" u="sng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endParaRPr lang="en-US" sz="3100"/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 sz="2000" u="sng" dirty="0"/>
              <a:t>Module Number</a:t>
            </a:r>
            <a:r>
              <a:rPr lang="en-US" altLang="en-US" sz="2000" dirty="0"/>
              <a:t>: </a:t>
            </a:r>
            <a:r>
              <a:rPr lang="en-US" altLang="en-US" sz="2000" i="1" dirty="0"/>
              <a:t>LCHS-4009 (LON)</a:t>
            </a:r>
          </a:p>
          <a:p>
            <a:r>
              <a:rPr lang="en-US" altLang="en-US" sz="2000" u="sng" dirty="0"/>
              <a:t>Assignment No</a:t>
            </a:r>
            <a:r>
              <a:rPr lang="en-US" altLang="en-US" sz="2000" b="1" i="1" dirty="0"/>
              <a:t>:     </a:t>
            </a:r>
            <a:r>
              <a:rPr lang="en-US" altLang="en-US" sz="2000" i="1" dirty="0"/>
              <a:t>ASSIGNMENT 1</a:t>
            </a:r>
          </a:p>
          <a:p>
            <a:r>
              <a:rPr lang="en-US" altLang="en-US" sz="2000" u="sng" dirty="0"/>
              <a:t>Student Name</a:t>
            </a:r>
            <a:r>
              <a:rPr lang="en-US" altLang="en-US" sz="2000" b="1" i="1" dirty="0"/>
              <a:t>: </a:t>
            </a:r>
            <a:r>
              <a:rPr lang="en-US" altLang="en-US" sz="2000" i="1" dirty="0"/>
              <a:t>Sarah-May Dobinson</a:t>
            </a:r>
            <a:endParaRPr lang="en-US" altLang="en-US" sz="2000" b="1" i="1" dirty="0"/>
          </a:p>
          <a:p>
            <a:r>
              <a:rPr lang="en-US" altLang="en-US" sz="2000" u="sng" dirty="0"/>
              <a:t>Student ID</a:t>
            </a:r>
            <a:r>
              <a:rPr lang="en-US" altLang="en-US" sz="2000" dirty="0"/>
              <a:t>:  2441437</a:t>
            </a:r>
            <a:endParaRPr lang="en-US" altLang="en-US" sz="2000" b="1" i="1" dirty="0"/>
          </a:p>
          <a:p>
            <a:r>
              <a:rPr lang="en-US" altLang="en-US" sz="2000" u="sng" dirty="0"/>
              <a:t>Lecturer’s Name</a:t>
            </a:r>
            <a:r>
              <a:rPr lang="en-US" altLang="en-US" sz="2000" b="1" i="1" dirty="0"/>
              <a:t>: </a:t>
            </a:r>
            <a:r>
              <a:rPr lang="en-US" altLang="en-US" sz="2000" i="1" dirty="0"/>
              <a:t>Odette</a:t>
            </a:r>
            <a:endParaRPr lang="en-US" altLang="en-US" sz="20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US" alt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3/3/2026</a:t>
            </a:fld>
            <a:endParaRPr lang="en-US" alt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ts val="0"/>
              </a:spcBef>
              <a:spcAft>
                <a:spcPts val="600"/>
              </a:spcAft>
              <a:buNone/>
              <a:defRPr/>
            </a:pPr>
            <a:fld id="{AE6B05AB-4810-4491-ACB1-BBF1B714F398}" type="slidenum">
              <a:rPr lang="en-US" altLang="en-US" sz="12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1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633648-61F9-91A2-7626-FBE26DFE3B74}"/>
              </a:ext>
            </a:extLst>
          </p:cNvPr>
          <p:cNvSpPr txBox="1"/>
          <p:nvPr/>
        </p:nvSpPr>
        <p:spPr>
          <a:xfrm>
            <a:off x="7059634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hrbartender.com/2019/recruiting/career-development-activiti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31C9819-72A1-3274-7BE0-A731217532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" r="5739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u="sng"/>
              <a:t>Acknowledge use of AI: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/>
              <a:t>AI Chat GPT assisted me to understand the different types of modules for the use of this assignment. </a:t>
            </a:r>
          </a:p>
          <a:p>
            <a:pPr marL="0"/>
            <a:r>
              <a:rPr lang="en-US" sz="2000" u="sng"/>
              <a:t>(research purposes)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US" alt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3/3/2026</a:t>
            </a:fld>
            <a:endParaRPr lang="en-US" alt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US" alt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</a:t>
            </a:fld>
            <a:endParaRPr lang="en-US" alt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6084EB-7982-81F7-313B-6769C14F3BCF}"/>
              </a:ext>
            </a:extLst>
          </p:cNvPr>
          <p:cNvSpPr txBox="1"/>
          <p:nvPr/>
        </p:nvSpPr>
        <p:spPr>
          <a:xfrm>
            <a:off x="7237567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aixacultura.org/tag/chat-gp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u="sng"/>
              <a:t>Objectives</a:t>
            </a:r>
            <a:br>
              <a:rPr lang="en-US" altLang="en-US" u="sng"/>
            </a:br>
            <a:endParaRPr lang="en-US" altLang="en-US" u="sng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11589F-DAAA-1199-C099-042B95014F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8" r="11431" b="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defRPr/>
            </a:pPr>
            <a:r>
              <a:rPr lang="en-US" sz="1600"/>
              <a:t>Define communication in health and social care</a:t>
            </a:r>
          </a:p>
          <a:p>
            <a:pPr>
              <a:defRPr/>
            </a:pPr>
            <a:endParaRPr lang="en-US" sz="1600"/>
          </a:p>
          <a:p>
            <a:pPr>
              <a:defRPr/>
            </a:pPr>
            <a:r>
              <a:rPr lang="en-US" sz="1600"/>
              <a:t>Explain why communication is important for professionals</a:t>
            </a:r>
          </a:p>
          <a:p>
            <a:pPr>
              <a:defRPr/>
            </a:pPr>
            <a:endParaRPr lang="en-US" sz="1600"/>
          </a:p>
          <a:p>
            <a:pPr>
              <a:defRPr/>
            </a:pPr>
            <a:r>
              <a:rPr lang="en-US" sz="1600"/>
              <a:t>Applying communication to a real-life practice examples</a:t>
            </a:r>
          </a:p>
          <a:p>
            <a:pPr>
              <a:defRPr/>
            </a:pPr>
            <a:endParaRPr lang="en-US" sz="1600"/>
          </a:p>
          <a:p>
            <a:pPr>
              <a:defRPr/>
            </a:pPr>
            <a:r>
              <a:rPr lang="en-US" sz="1600"/>
              <a:t>Discuss how communication promotes patient safety and wellbeing </a:t>
            </a:r>
          </a:p>
          <a:p>
            <a:pPr>
              <a:defRPr/>
            </a:pPr>
            <a:r>
              <a:rPr lang="en-US" sz="1600"/>
              <a:t>Reflect on the development of my own communication skills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US" altLang="en-US" sz="10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3/3/2026</a:t>
            </a:fld>
            <a:endParaRPr lang="en-US" altLang="en-US" sz="10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ts val="0"/>
              </a:spcBef>
              <a:spcAft>
                <a:spcPts val="600"/>
              </a:spcAft>
              <a:buNone/>
              <a:defRPr/>
            </a:pPr>
            <a:fld id="{909D677E-A245-6143-BFA3-B4B2737C38D0}" type="slidenum">
              <a:rPr lang="en-US" altLang="en-US" sz="1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</a:rPr>
              <a:pPr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3</a:t>
            </a:fld>
            <a:endParaRPr lang="en-US" altLang="en-US" sz="1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DBEDF-D26A-58A2-C6DD-FF58BF73C265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ris.peabody.vanderbilt.edu/module/fac/cresource/q1/p0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16" y="1170878"/>
            <a:ext cx="3847172" cy="405904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GB" altLang="en-US" sz="1600" u="sng" dirty="0">
                <a:solidFill>
                  <a:srgbClr val="000000"/>
                </a:solidFill>
              </a:rPr>
              <a:t>What is communication?</a:t>
            </a:r>
          </a:p>
          <a:p>
            <a:pPr algn="ctr">
              <a:defRPr/>
            </a:pPr>
            <a:r>
              <a:rPr lang="en-GB" altLang="en-US" sz="1600" dirty="0">
                <a:solidFill>
                  <a:srgbClr val="000000"/>
                </a:solidFill>
              </a:rPr>
              <a:t>Communication is the process of sharing information, thoughts, and feelings</a:t>
            </a:r>
          </a:p>
          <a:p>
            <a:pPr algn="ctr">
              <a:defRPr/>
            </a:pPr>
            <a:r>
              <a:rPr lang="en-GB" altLang="en-US" sz="1600" dirty="0"/>
              <a:t>It involves sending and receiving messages</a:t>
            </a:r>
          </a:p>
          <a:p>
            <a:pPr>
              <a:defRPr/>
            </a:pPr>
            <a:r>
              <a:rPr lang="en-GB" altLang="en-US" sz="1600" dirty="0"/>
              <a:t>Communication can be verbal, nonverbal, or written (McCabe and Timmins, 2013).</a:t>
            </a:r>
          </a:p>
          <a:p>
            <a:pPr>
              <a:defRPr/>
            </a:pPr>
            <a:r>
              <a:rPr lang="en-GB" altLang="en-US" sz="1600" dirty="0"/>
              <a:t>It helps the public understand each other</a:t>
            </a:r>
          </a:p>
          <a:p>
            <a:pPr>
              <a:defRPr/>
            </a:pPr>
            <a:r>
              <a:rPr lang="en-GB" altLang="en-US" sz="1600" dirty="0"/>
              <a:t>This skill is essential in Health and social care to ensure service users have effective support.</a:t>
            </a:r>
          </a:p>
          <a:p>
            <a:pPr>
              <a:defRPr/>
            </a:pPr>
            <a:endParaRPr lang="en-GB" alt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739590" y="133816"/>
            <a:ext cx="11091644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000" u="sng" dirty="0"/>
              <a:t>My chosen skill for this </a:t>
            </a:r>
            <a:r>
              <a:rPr lang="en-GB" sz="2000" u="sng" dirty="0" err="1"/>
              <a:t>assignement</a:t>
            </a:r>
            <a:r>
              <a:rPr lang="en-GB" sz="2000" u="sng" dirty="0"/>
              <a:t> is:</a:t>
            </a:r>
          </a:p>
          <a:p>
            <a:pPr lvl="1"/>
            <a:r>
              <a:rPr lang="en-GB" sz="2000" dirty="0"/>
              <a:t>Communication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A02501-D007-54FB-45C8-34E1192B3AF5}"/>
              </a:ext>
            </a:extLst>
          </p:cNvPr>
          <p:cNvSpPr txBox="1"/>
          <p:nvPr/>
        </p:nvSpPr>
        <p:spPr>
          <a:xfrm>
            <a:off x="8400586" y="1197794"/>
            <a:ext cx="3551929" cy="30469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 </a:t>
            </a:r>
            <a:r>
              <a:rPr lang="en-GB" sz="1600" u="sng" dirty="0"/>
              <a:t>Where and how I developed this skill?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During my Health and social care course through presentations, group work and class conversations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 an independent travel agent communicating with clients daily through messages, calls and consultations.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Through being a parent and communicating with healthcare professionals and nursery staff.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6C8697-F159-7803-92C8-E247EA09AF90}"/>
              </a:ext>
            </a:extLst>
          </p:cNvPr>
          <p:cNvSpPr txBox="1"/>
          <p:nvPr/>
        </p:nvSpPr>
        <p:spPr>
          <a:xfrm>
            <a:off x="4159405" y="1197794"/>
            <a:ext cx="3847172" cy="32932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sng" dirty="0"/>
              <a:t>Why does communication involve everyday practice?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Speaking clearly to patients and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Listening actively and showing sincere 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Using appropriate body language including eye contact and posture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Reading and writing care plans and reports (Arnold and Boggs,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Using empathy and respect when interacting with service users or families.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DB0A7F-7EBF-C199-C580-E63EB775F9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39591" y="5129560"/>
            <a:ext cx="8486078" cy="16636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F9BBD1-9BC7-6624-85A9-C2DF621DB76B}"/>
              </a:ext>
            </a:extLst>
          </p:cNvPr>
          <p:cNvSpPr txBox="1"/>
          <p:nvPr/>
        </p:nvSpPr>
        <p:spPr>
          <a:xfrm>
            <a:off x="1739590" y="7043112"/>
            <a:ext cx="874584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hebluediamondgallery.com/finger01/c/communica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4" name="Rectangle 1127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276" name="Arc 1127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1171" y="-41703"/>
            <a:ext cx="8316687" cy="1611993"/>
          </a:xfr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sz="200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Importance of communication in professional practice</a:t>
            </a:r>
          </a:p>
        </p:txBody>
      </p:sp>
      <p:sp>
        <p:nvSpPr>
          <p:cNvPr id="11278" name="Freeform: Shape 1127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DE3DA9-ECF8-DC6B-5CF9-04A6203DD5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5943" y="1889743"/>
            <a:ext cx="3461657" cy="296383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</p:spPr>
      </p:pic>
      <p:sp>
        <p:nvSpPr>
          <p:cNvPr id="11273" name="TextBox 11272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 bwMode="auto">
          <a:xfrm>
            <a:off x="4037548" y="1208314"/>
            <a:ext cx="7698303" cy="531310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</a:rPr>
              <a:t>This skill is essential in health and social care as: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It Ensures service users understand their care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It helps build trust and professional relationships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Supports accurate information sharing (NHS England, 2023)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Reduces misunderstands and complaints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Some benefits of good communication are: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Service users feel listened too and respected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Patients feel they have a good understanding of their treatment and care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Users can also express their needs, wishes and concerns. 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b="1" u="sng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</a:rPr>
              <a:t>Problems if communication is not used effectively: 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Increased risk of patient harm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Safeguarding concerns may be missed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Poor teamwork and conflicted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Lower quality of care outcomes (The Kings Fund, 2021)</a:t>
            </a: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342900" indent="-2286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US" alt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3/3/2026</a:t>
            </a:fld>
            <a:endParaRPr lang="en-US" alt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US" altLang="en-US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DEA3A2-87D2-15C9-28C6-B423785C1811}"/>
              </a:ext>
            </a:extLst>
          </p:cNvPr>
          <p:cNvSpPr txBox="1"/>
          <p:nvPr/>
        </p:nvSpPr>
        <p:spPr>
          <a:xfrm>
            <a:off x="9654125" y="6657945"/>
            <a:ext cx="253787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blog.gvsig.org/2015/11/03/11gvsig-code-spri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199" y="-1"/>
            <a:ext cx="4659087" cy="1268759"/>
          </a:xfrm>
        </p:spPr>
        <p:txBody>
          <a:bodyPr wrap="square" anchor="ctr">
            <a:normAutofit/>
          </a:bodyPr>
          <a:lstStyle/>
          <a:p>
            <a:r>
              <a:rPr lang="en-GB" sz="2400" u="sng" dirty="0"/>
              <a:t>Model linked to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flipH="1">
            <a:off x="4493940" y="1143001"/>
            <a:ext cx="7404143" cy="4446240"/>
          </a:xfrm>
        </p:spPr>
        <p:txBody>
          <a:bodyPr wrap="square" anchor="t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5600" u="sng" dirty="0"/>
              <a:t>Model linked to communication: SBAR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5600" dirty="0"/>
              <a:t>What is SBAR?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A structured communication tool used in healthcare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Helps professionals share information clearly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Often used during Handovers or when raising concerns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5600" u="sng" dirty="0"/>
              <a:t>Key stages of SBAR: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 </a:t>
            </a:r>
            <a:r>
              <a:rPr lang="en-GB" sz="5600" b="1" dirty="0"/>
              <a:t>S</a:t>
            </a:r>
            <a:r>
              <a:rPr lang="en-GB" sz="5600" dirty="0"/>
              <a:t>-SITUATION (What’s happening now?)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 </a:t>
            </a:r>
            <a:r>
              <a:rPr lang="en-GB" sz="5600" b="1" dirty="0"/>
              <a:t>B</a:t>
            </a:r>
            <a:r>
              <a:rPr lang="en-GB" sz="5600" dirty="0"/>
              <a:t>-BACKGROUND (relevant information or history)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 </a:t>
            </a:r>
            <a:r>
              <a:rPr lang="en-GB" sz="5600" b="1" dirty="0"/>
              <a:t>A</a:t>
            </a:r>
            <a:r>
              <a:rPr lang="en-GB" sz="5600" dirty="0"/>
              <a:t>-Assessment (what I think the problem is)</a:t>
            </a:r>
          </a:p>
          <a:p>
            <a:pPr>
              <a:lnSpc>
                <a:spcPct val="90000"/>
              </a:lnSpc>
            </a:pPr>
            <a:r>
              <a:rPr lang="en-GB" sz="5600" b="1" dirty="0"/>
              <a:t> R</a:t>
            </a:r>
            <a:r>
              <a:rPr lang="en-GB" sz="5600" dirty="0"/>
              <a:t>-Recommendation (what needs to happen next   (Haig, Sutton and Whittington, 2006)</a:t>
            </a:r>
          </a:p>
          <a:p>
            <a:pPr marL="0" indent="0">
              <a:lnSpc>
                <a:spcPct val="90000"/>
              </a:lnSpc>
              <a:buNone/>
            </a:pPr>
            <a:endParaRPr lang="en-GB" sz="49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5600" u="sng" dirty="0"/>
              <a:t>How does it support good practice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Reduces communication errors             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Improves patient safety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Supports teamwork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Ensures important details are not missed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5600" dirty="0"/>
              <a:t>                                                       </a:t>
            </a:r>
          </a:p>
          <a:p>
            <a:pPr>
              <a:lnSpc>
                <a:spcPct val="90000"/>
              </a:lnSpc>
            </a:pPr>
            <a:endParaRPr lang="en-GB" sz="1300" dirty="0"/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26/02/2026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CFF9743-F280-9835-AF40-36AA53B094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707" y="1519493"/>
            <a:ext cx="4330186" cy="3247639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A946AF-5622-89AD-9AAC-69D0D5FEC7E5}"/>
              </a:ext>
            </a:extLst>
          </p:cNvPr>
          <p:cNvSpPr txBox="1"/>
          <p:nvPr/>
        </p:nvSpPr>
        <p:spPr>
          <a:xfrm>
            <a:off x="399641" y="3979457"/>
            <a:ext cx="237276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journals2.ums.ac.id/bik/article/view/696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tx2"/>
                </a:solidFill>
              </a:rPr>
              <a:t>Applying this skill in practice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5575" y="540435"/>
            <a:ext cx="6708082" cy="58159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u="sng" dirty="0">
                <a:solidFill>
                  <a:schemeClr val="tx2"/>
                </a:solidFill>
              </a:rPr>
              <a:t>Where would I put communication into practice?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Residential Support Worker in a children's residential home</a:t>
            </a:r>
          </a:p>
          <a:p>
            <a:pPr marL="457200" lvl="1" indent="0">
              <a:buNone/>
            </a:pPr>
            <a:endParaRPr lang="en-GB" sz="1800" b="1" u="sng" dirty="0">
              <a:solidFill>
                <a:schemeClr val="tx2"/>
              </a:solidFill>
            </a:endParaRPr>
          </a:p>
          <a:p>
            <a:pPr marL="457200" lvl="1" indent="0">
              <a:buNone/>
            </a:pPr>
            <a:r>
              <a:rPr lang="en-GB" sz="1800" b="1" u="sng" dirty="0">
                <a:solidFill>
                  <a:schemeClr val="tx2"/>
                </a:solidFill>
              </a:rPr>
              <a:t>How I would Put Communication into practice? – following verbal example</a:t>
            </a:r>
          </a:p>
          <a:p>
            <a:pPr lvl="1"/>
            <a:r>
              <a:rPr lang="en-GB" sz="1800" dirty="0">
                <a:solidFill>
                  <a:schemeClr val="tx2"/>
                </a:solidFill>
              </a:rPr>
              <a:t>Remain calm and not use a non-threatening tone</a:t>
            </a:r>
          </a:p>
          <a:p>
            <a:pPr lvl="1"/>
            <a:r>
              <a:rPr lang="en-GB" sz="1800" dirty="0">
                <a:solidFill>
                  <a:schemeClr val="tx2"/>
                </a:solidFill>
              </a:rPr>
              <a:t>Use de-escalation techniques</a:t>
            </a:r>
          </a:p>
          <a:p>
            <a:pPr lvl="1"/>
            <a:r>
              <a:rPr lang="en-GB" sz="1800" dirty="0">
                <a:solidFill>
                  <a:schemeClr val="tx2"/>
                </a:solidFill>
              </a:rPr>
              <a:t>Acknowledge their feelings (e.g. “I understand this is frustrating for you”.)</a:t>
            </a:r>
          </a:p>
          <a:p>
            <a:pPr lvl="1"/>
            <a:r>
              <a:rPr lang="en-GB" sz="1800" dirty="0">
                <a:solidFill>
                  <a:schemeClr val="tx2"/>
                </a:solidFill>
              </a:rPr>
              <a:t>Clearly explaining the reasons for the decision in an age-appropriate way (HCPC, 2023)</a:t>
            </a:r>
          </a:p>
          <a:p>
            <a:pPr marL="0" indent="0">
              <a:buNone/>
            </a:pPr>
            <a:endParaRPr lang="en-GB" sz="1800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u="sng" dirty="0">
                <a:solidFill>
                  <a:schemeClr val="tx2"/>
                </a:solidFill>
              </a:rPr>
              <a:t>What is the impact on the young person's care?</a:t>
            </a:r>
          </a:p>
          <a:p>
            <a:r>
              <a:rPr lang="en-GB" sz="1800" dirty="0">
                <a:solidFill>
                  <a:schemeClr val="tx2"/>
                </a:solidFill>
              </a:rPr>
              <a:t>Promotes safety and stability within the home</a:t>
            </a:r>
          </a:p>
          <a:p>
            <a:r>
              <a:rPr lang="en-GB" sz="1800" dirty="0">
                <a:solidFill>
                  <a:schemeClr val="tx2"/>
                </a:solidFill>
              </a:rPr>
              <a:t>Supports emotional regulation </a:t>
            </a:r>
          </a:p>
          <a:p>
            <a:r>
              <a:rPr lang="en-GB" sz="1800" dirty="0">
                <a:solidFill>
                  <a:schemeClr val="tx2"/>
                </a:solidFill>
              </a:rPr>
              <a:t>Reduces the risk of harm to other staff and young people within the home</a:t>
            </a:r>
          </a:p>
          <a:p>
            <a:r>
              <a:rPr lang="en-GB" sz="1800" dirty="0">
                <a:solidFill>
                  <a:schemeClr val="tx2"/>
                </a:solidFill>
              </a:rPr>
              <a:t>Improves long term behavioural and emotional outcomes</a:t>
            </a:r>
          </a:p>
          <a:p>
            <a:endParaRPr lang="en-GB" sz="1800" i="1" dirty="0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4672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GB" altLang="en-US" smtClean="0"/>
              <a:pPr>
                <a:spcAft>
                  <a:spcPts val="600"/>
                </a:spcAft>
                <a:defRPr/>
              </a:pPr>
              <a:t>26/02/2026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029" y="136526"/>
            <a:ext cx="8164286" cy="1097102"/>
          </a:xfrm>
        </p:spPr>
        <p:txBody>
          <a:bodyPr>
            <a:normAutofit/>
          </a:bodyPr>
          <a:lstStyle/>
          <a:p>
            <a:r>
              <a:rPr lang="en-GB" sz="2800" b="1" u="sng"/>
              <a:t>How does this skill support my future career</a:t>
            </a:r>
            <a:r>
              <a:rPr lang="en-GB" sz="2800" b="1"/>
              <a:t>?</a:t>
            </a:r>
            <a:br>
              <a:rPr lang="en-GB" sz="280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658" y="1208314"/>
            <a:ext cx="5203371" cy="514803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1800" b="1" u="sng" dirty="0"/>
              <a:t>Employability </a:t>
            </a:r>
          </a:p>
          <a:p>
            <a:pPr lvl="1"/>
            <a:r>
              <a:rPr lang="en-GB" sz="1700" dirty="0"/>
              <a:t>Communication supports teamwork </a:t>
            </a:r>
          </a:p>
          <a:p>
            <a:pPr lvl="1"/>
            <a:r>
              <a:rPr lang="en-GB" sz="1700" dirty="0"/>
              <a:t>It demonstrates professionalism and emotional intelligence </a:t>
            </a:r>
          </a:p>
          <a:p>
            <a:pPr lvl="1"/>
            <a:r>
              <a:rPr lang="en-GB" sz="1700" dirty="0"/>
              <a:t>Communication is a Key Skill employers look for within Health n social care.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1800" b="1" u="sng" dirty="0"/>
              <a:t>My future role in children’s residential care</a:t>
            </a:r>
          </a:p>
          <a:p>
            <a:r>
              <a:rPr lang="en-GB" sz="1900" dirty="0"/>
              <a:t>Communication allows me to build trust with vulnerable children</a:t>
            </a:r>
          </a:p>
          <a:p>
            <a:r>
              <a:rPr lang="en-GB" sz="1900" dirty="0"/>
              <a:t>It supports safeguarding and early intervention </a:t>
            </a:r>
          </a:p>
          <a:p>
            <a:r>
              <a:rPr lang="en-GB" sz="1900" dirty="0"/>
              <a:t>Helps Manage challenging behaviour safely</a:t>
            </a:r>
          </a:p>
          <a:p>
            <a:r>
              <a:rPr lang="en-GB" sz="1900" dirty="0"/>
              <a:t>Communication promotes trauma informed care </a:t>
            </a:r>
          </a:p>
          <a:p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2400" i="1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7C4BDA-126B-D32E-4702-E5C99AE53573}"/>
              </a:ext>
            </a:extLst>
          </p:cNvPr>
          <p:cNvSpPr txBox="1"/>
          <p:nvPr/>
        </p:nvSpPr>
        <p:spPr>
          <a:xfrm>
            <a:off x="6781800" y="1233629"/>
            <a:ext cx="4996542" cy="563231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u="sng" dirty="0"/>
              <a:t>Self reflection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 is one of my 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can listen actively and remain calm in emotional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adapt my communication depending on the individual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/>
              <a:t>Areas for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would like to progress when managing difficult conversations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Communicating boundaries clearly without escalating a situation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could develop more by being my conscious of my body language and tone of voice.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308" name="Arc 1230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altLang="en-US" b="1" u="sng" dirty="0"/>
              <a:t>Conclusion</a:t>
            </a:r>
            <a:endParaRPr lang="en-GB" altLang="en-US" b="1" i="1" u="sng" dirty="0"/>
          </a:p>
        </p:txBody>
      </p:sp>
      <p:sp>
        <p:nvSpPr>
          <p:cNvPr id="12310" name="Freeform: Shape 1230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295" name="Picture 12294" descr="Pen placed on top of a signature line">
            <a:extLst>
              <a:ext uri="{FF2B5EF4-FFF2-40B4-BE49-F238E27FC236}">
                <a16:creationId xmlns:a16="http://schemas.microsoft.com/office/drawing/2014/main" id="{8AF008D8-F9F5-2F9C-923D-0F11A3A8F2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48" r="-1" b="-1"/>
          <a:stretch>
            <a:fillRect/>
          </a:stretch>
        </p:blipFill>
        <p:spPr>
          <a:xfrm>
            <a:off x="703182" y="962657"/>
            <a:ext cx="4777381" cy="476294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altLang="en-US" sz="1800" dirty="0"/>
              <a:t>Communication is a fundamental skill within H&amp;SC</a:t>
            </a:r>
          </a:p>
          <a:p>
            <a:r>
              <a:rPr lang="en-GB" altLang="en-US" sz="1800" dirty="0"/>
              <a:t>Effective communication supports safeguarding, safety and person-centred care</a:t>
            </a:r>
          </a:p>
          <a:p>
            <a:r>
              <a:rPr lang="en-GB" altLang="en-US" sz="1800" dirty="0"/>
              <a:t>The SBAR model demonstrates how structured communication improves clarity, reduces risks and enhances professional accountability</a:t>
            </a:r>
          </a:p>
          <a:p>
            <a:r>
              <a:rPr lang="en-GB" altLang="en-US" sz="1800" dirty="0"/>
              <a:t>In children's residential settings it helps build trust, manage behaviour and supports emotional wellbeing</a:t>
            </a:r>
          </a:p>
          <a:p>
            <a:pPr marL="0" indent="0">
              <a:buNone/>
            </a:pPr>
            <a:r>
              <a:rPr lang="en-GB" altLang="en-US" sz="1800" dirty="0"/>
              <a:t>Developing strong communication is essential for my readiness for practice and future carer within Children’s residential care. </a:t>
            </a:r>
          </a:p>
          <a:p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03/03/2026</a:t>
            </a:fld>
            <a:endParaRPr lang="en-GB" altLang="en-US"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900"/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9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800" b="1" u="sng" dirty="0">
                <a:solidFill>
                  <a:srgbClr val="000000"/>
                </a:solidFill>
              </a:rPr>
              <a:t>References List</a:t>
            </a:r>
            <a:endParaRPr lang="en-GB" altLang="en-US" sz="2800" u="sng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487" y="1393372"/>
            <a:ext cx="8621484" cy="3004458"/>
          </a:xfrm>
        </p:spPr>
        <p:txBody>
          <a:bodyPr>
            <a:normAutofit fontScale="25000" lnSpcReduction="20000"/>
          </a:bodyPr>
          <a:lstStyle/>
          <a:p>
            <a:pPr fontAlgn="base">
              <a:buNone/>
            </a:pP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Arnold, E.C. and Boggs, K.U. (2020) </a:t>
            </a:r>
            <a:r>
              <a:rPr lang="en-GB" sz="5600" i="1" dirty="0">
                <a:solidFill>
                  <a:srgbClr val="242424"/>
                </a:solidFill>
                <a:latin typeface="Segoe UI" panose="020B0502040204020203" pitchFamily="34" charset="0"/>
              </a:rPr>
              <a:t>Interpersonal relationships: Professional communication skills for nurses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. 8th edn. St. Louis: Elsevier.</a:t>
            </a:r>
          </a:p>
          <a:p>
            <a:pPr fontAlgn="base">
              <a:buNone/>
            </a:pPr>
            <a:b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</a:br>
            <a:endParaRPr lang="en-GB" sz="5600" dirty="0">
              <a:solidFill>
                <a:srgbClr val="242424"/>
              </a:solidFill>
              <a:latin typeface="Segoe UI" panose="020B0502040204020203" pitchFamily="34" charset="0"/>
            </a:endParaRPr>
          </a:p>
          <a:p>
            <a:pPr fontAlgn="base">
              <a:buNone/>
            </a:pP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Haig, K.M., Sutton, S. and Whittington, J. (2006) ‘SBAR: a shared mental model for improving communication between clinicians’, </a:t>
            </a:r>
            <a:r>
              <a:rPr lang="en-GB" sz="5600" i="1" dirty="0">
                <a:solidFill>
                  <a:srgbClr val="242424"/>
                </a:solidFill>
                <a:latin typeface="Segoe UI" panose="020B0502040204020203" pitchFamily="34" charset="0"/>
              </a:rPr>
              <a:t>Joint Commission Journal on Quality and Patient Safety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, 32(3), pp. 167–175.</a:t>
            </a:r>
          </a:p>
          <a:p>
            <a:pPr fontAlgn="base">
              <a:buNone/>
            </a:pPr>
            <a:b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</a:br>
            <a:endParaRPr lang="en-GB" sz="5600" dirty="0">
              <a:solidFill>
                <a:srgbClr val="242424"/>
              </a:solidFill>
              <a:latin typeface="Segoe UI" panose="020B0502040204020203" pitchFamily="34" charset="0"/>
            </a:endParaRPr>
          </a:p>
          <a:p>
            <a:pPr fontAlgn="base">
              <a:buNone/>
            </a:pP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Health and Care Professions Council (HCPC) (2023) </a:t>
            </a:r>
            <a:r>
              <a:rPr lang="en-GB" sz="5600" i="1" dirty="0">
                <a:solidFill>
                  <a:srgbClr val="242424"/>
                </a:solidFill>
                <a:latin typeface="Segoe UI" panose="020B0502040204020203" pitchFamily="34" charset="0"/>
              </a:rPr>
              <a:t>Standards of proficiency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. London: HCPC.</a:t>
            </a:r>
          </a:p>
          <a:p>
            <a:pPr fontAlgn="base">
              <a:buNone/>
            </a:pPr>
            <a:b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</a:br>
            <a:endParaRPr lang="en-GB" sz="5600" dirty="0">
              <a:solidFill>
                <a:srgbClr val="242424"/>
              </a:solidFill>
              <a:latin typeface="Segoe UI" panose="020B0502040204020203" pitchFamily="34" charset="0"/>
            </a:endParaRPr>
          </a:p>
          <a:p>
            <a:pPr fontAlgn="base">
              <a:buNone/>
            </a:pP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McCabe, C. and Timmins, F. (2013) </a:t>
            </a:r>
            <a:r>
              <a:rPr lang="en-GB" sz="5600" i="1" dirty="0">
                <a:solidFill>
                  <a:srgbClr val="242424"/>
                </a:solidFill>
                <a:latin typeface="Segoe UI" panose="020B0502040204020203" pitchFamily="34" charset="0"/>
              </a:rPr>
              <a:t>Communication skills for nursing practice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. 2nd edn. Basingstoke: Palgrave Macmillan.</a:t>
            </a:r>
          </a:p>
          <a:p>
            <a:pPr fontAlgn="base">
              <a:buNone/>
            </a:pPr>
            <a:b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</a:br>
            <a:endParaRPr lang="en-GB" sz="5600" dirty="0">
              <a:solidFill>
                <a:srgbClr val="242424"/>
              </a:solidFill>
              <a:latin typeface="Segoe UI" panose="020B0502040204020203" pitchFamily="34" charset="0"/>
            </a:endParaRPr>
          </a:p>
          <a:p>
            <a:pPr fontAlgn="base">
              <a:buNone/>
            </a:pP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NHS England (2023) </a:t>
            </a:r>
            <a:r>
              <a:rPr lang="en-GB" sz="5600" i="1" dirty="0">
                <a:solidFill>
                  <a:srgbClr val="242424"/>
                </a:solidFill>
                <a:latin typeface="Segoe UI" panose="020B0502040204020203" pitchFamily="34" charset="0"/>
              </a:rPr>
              <a:t>Communication in health and care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. Available at: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  <a:hlinkClick r:id="rId2"/>
              </a:rPr>
              <a:t> https://www.england.nhs.uk 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(Accessed: 26 February 2026).</a:t>
            </a:r>
          </a:p>
          <a:p>
            <a:pPr fontAlgn="base">
              <a:buNone/>
            </a:pPr>
            <a:b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</a:br>
            <a:endParaRPr lang="en-GB" sz="5600" dirty="0">
              <a:solidFill>
                <a:srgbClr val="242424"/>
              </a:solidFill>
              <a:latin typeface="Segoe UI" panose="020B0502040204020203" pitchFamily="34" charset="0"/>
            </a:endParaRPr>
          </a:p>
          <a:p>
            <a:pPr fontAlgn="base">
              <a:buNone/>
            </a:pP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The King’s Fund (2021) </a:t>
            </a:r>
            <a:r>
              <a:rPr lang="en-GB" sz="5600" i="1" dirty="0">
                <a:solidFill>
                  <a:srgbClr val="242424"/>
                </a:solidFill>
                <a:latin typeface="Segoe UI" panose="020B0502040204020203" pitchFamily="34" charset="0"/>
              </a:rPr>
              <a:t>Admin matters: the impact of NHS administration on patient care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. Available at: 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  <a:hlinkClick r:id="rId2"/>
              </a:rPr>
              <a:t>https://www.kingsfund.org.uk/insight-and-analysis/long-reads/admin-matters-nhs-patient-care </a:t>
            </a:r>
            <a:r>
              <a:rPr lang="en-GB" sz="5600" dirty="0">
                <a:solidFill>
                  <a:srgbClr val="242424"/>
                </a:solidFill>
                <a:latin typeface="Segoe UI" panose="020B0502040204020203" pitchFamily="34" charset="0"/>
              </a:rPr>
              <a:t>(Accessed: 26 February 2026).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10286</TotalTime>
  <Words>1099</Words>
  <Application>Microsoft Office PowerPoint</Application>
  <PresentationFormat>Widescreen</PresentationFormat>
  <Paragraphs>163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Myriad Pro</vt:lpstr>
      <vt:lpstr>Segoe UI</vt:lpstr>
      <vt:lpstr>Office Theme</vt:lpstr>
      <vt:lpstr>Professional Career Development within H&amp;SC </vt:lpstr>
      <vt:lpstr>Acknowledge use of AI:</vt:lpstr>
      <vt:lpstr>Objectives </vt:lpstr>
      <vt:lpstr>PowerPoint Presentation</vt:lpstr>
      <vt:lpstr>Importance of communication in professional practice</vt:lpstr>
      <vt:lpstr>Model linked to communication </vt:lpstr>
      <vt:lpstr>Applying this skill in practice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sarahdobinson23@icloud.com</cp:lastModifiedBy>
  <cp:revision>29</cp:revision>
  <dcterms:created xsi:type="dcterms:W3CDTF">2025-02-21T18:28:54Z</dcterms:created>
  <dcterms:modified xsi:type="dcterms:W3CDTF">2026-03-05T12:12:39Z</dcterms:modified>
</cp:coreProperties>
</file>