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715" r:id="rId8"/>
    <p:sldId id="331" r:id="rId9"/>
    <p:sldId id="727" r:id="rId10"/>
    <p:sldId id="293" r:id="rId11"/>
    <p:sldId id="728" r:id="rId12"/>
    <p:sldId id="716" r:id="rId13"/>
    <p:sldId id="723" r:id="rId14"/>
    <p:sldId id="724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7" d="100"/>
          <a:sy n="77" d="100"/>
        </p:scale>
        <p:origin x="81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3842458-BC56-4FF2-937C-320CE6920B77}"/>
    <pc:docChg chg="undo custSel addSld delSld modSld">
      <pc:chgData name="Stalin Jacob Wilson Packia Dhas" userId="050d7d71-3621-4503-95e8-1c9a9d962492" providerId="ADAL" clId="{B3842458-BC56-4FF2-937C-320CE6920B77}" dt="2023-02-05T21:44:54.637" v="370" actId="47"/>
      <pc:docMkLst>
        <pc:docMk/>
      </pc:docMkLst>
      <pc:sldChg chg="modSp mod">
        <pc:chgData name="Stalin Jacob Wilson Packia Dhas" userId="050d7d71-3621-4503-95e8-1c9a9d962492" providerId="ADAL" clId="{B3842458-BC56-4FF2-937C-320CE6920B77}" dt="2023-02-05T21:33:09.234" v="180" actId="20577"/>
        <pc:sldMkLst>
          <pc:docMk/>
          <pc:sldMk cId="376590867" sldId="293"/>
        </pc:sldMkLst>
      </pc:sldChg>
      <pc:sldChg chg="modSp mod">
        <pc:chgData name="Stalin Jacob Wilson Packia Dhas" userId="050d7d71-3621-4503-95e8-1c9a9d962492" providerId="ADAL" clId="{B3842458-BC56-4FF2-937C-320CE6920B77}" dt="2023-02-05T21:24:21.760" v="77" actId="2710"/>
        <pc:sldMkLst>
          <pc:docMk/>
          <pc:sldMk cId="1572649805" sldId="331"/>
        </pc:sldMkLst>
      </pc:sldChg>
      <pc:sldChg chg="modSp mod">
        <pc:chgData name="Stalin Jacob Wilson Packia Dhas" userId="050d7d71-3621-4503-95e8-1c9a9d962492" providerId="ADAL" clId="{B3842458-BC56-4FF2-937C-320CE6920B77}" dt="2023-02-05T21:33:35.624" v="186" actId="20577"/>
        <pc:sldMkLst>
          <pc:docMk/>
          <pc:sldMk cId="3531350373" sldId="716"/>
        </pc:sldMkLst>
      </pc:sldChg>
      <pc:sldChg chg="addSp modSp mod">
        <pc:chgData name="Stalin Jacob Wilson Packia Dhas" userId="050d7d71-3621-4503-95e8-1c9a9d962492" providerId="ADAL" clId="{B3842458-BC56-4FF2-937C-320CE6920B77}" dt="2023-02-05T21:39:15.586" v="311" actId="1076"/>
        <pc:sldMkLst>
          <pc:docMk/>
          <pc:sldMk cId="1580573591" sldId="723"/>
        </pc:sldMkLst>
      </pc:sldChg>
      <pc:sldChg chg="modSp mod">
        <pc:chgData name="Stalin Jacob Wilson Packia Dhas" userId="050d7d71-3621-4503-95e8-1c9a9d962492" providerId="ADAL" clId="{B3842458-BC56-4FF2-937C-320CE6920B77}" dt="2023-02-05T21:44:45.350" v="369" actId="113"/>
        <pc:sldMkLst>
          <pc:docMk/>
          <pc:sldMk cId="4130696742" sldId="724"/>
        </pc:sldMkLst>
      </pc:sldChg>
      <pc:sldChg chg="del">
        <pc:chgData name="Stalin Jacob Wilson Packia Dhas" userId="050d7d71-3621-4503-95e8-1c9a9d962492" providerId="ADAL" clId="{B3842458-BC56-4FF2-937C-320CE6920B77}" dt="2023-02-05T21:44:54.637" v="370" actId="47"/>
        <pc:sldMkLst>
          <pc:docMk/>
          <pc:sldMk cId="985992287" sldId="726"/>
        </pc:sldMkLst>
      </pc:sldChg>
      <pc:sldChg chg="modSp add mod">
        <pc:chgData name="Stalin Jacob Wilson Packia Dhas" userId="050d7d71-3621-4503-95e8-1c9a9d962492" providerId="ADAL" clId="{B3842458-BC56-4FF2-937C-320CE6920B77}" dt="2023-02-05T21:26:01.619" v="98" actId="20577"/>
        <pc:sldMkLst>
          <pc:docMk/>
          <pc:sldMk cId="1286137602" sldId="727"/>
        </pc:sldMkLst>
      </pc:sldChg>
    </pc:docChg>
  </pc:docChgLst>
  <pc:docChgLst>
    <pc:chgData name="Stalin Jacob Wilson Packia Dhas" userId="050d7d71-3621-4503-95e8-1c9a9d962492" providerId="ADAL" clId="{21A87AD4-244F-4466-8DE1-C6CC91B7F9D6}"/>
    <pc:docChg chg="custSel addSld modSld">
      <pc:chgData name="Stalin Jacob Wilson Packia Dhas" userId="050d7d71-3621-4503-95e8-1c9a9d962492" providerId="ADAL" clId="{21A87AD4-244F-4466-8DE1-C6CC91B7F9D6}" dt="2024-01-29T10:33:34.568" v="72" actId="27636"/>
      <pc:docMkLst>
        <pc:docMk/>
      </pc:docMkLst>
      <pc:sldChg chg="modSp mod">
        <pc:chgData name="Stalin Jacob Wilson Packia Dhas" userId="050d7d71-3621-4503-95e8-1c9a9d962492" providerId="ADAL" clId="{21A87AD4-244F-4466-8DE1-C6CC91B7F9D6}" dt="2024-01-29T10:33:17.212" v="55"/>
        <pc:sldMkLst>
          <pc:docMk/>
          <pc:sldMk cId="376590867" sldId="293"/>
        </pc:sldMkLst>
      </pc:sldChg>
      <pc:sldChg chg="modSp mod">
        <pc:chgData name="Stalin Jacob Wilson Packia Dhas" userId="050d7d71-3621-4503-95e8-1c9a9d962492" providerId="ADAL" clId="{21A87AD4-244F-4466-8DE1-C6CC91B7F9D6}" dt="2024-01-29T10:27:58.861" v="48" actId="2710"/>
        <pc:sldMkLst>
          <pc:docMk/>
          <pc:sldMk cId="1572649805" sldId="331"/>
        </pc:sldMkLst>
      </pc:sldChg>
      <pc:sldChg chg="modSp mod modNotesTx">
        <pc:chgData name="Stalin Jacob Wilson Packia Dhas" userId="050d7d71-3621-4503-95e8-1c9a9d962492" providerId="ADAL" clId="{21A87AD4-244F-4466-8DE1-C6CC91B7F9D6}" dt="2024-01-29T05:34:39.177" v="1" actId="313"/>
        <pc:sldMkLst>
          <pc:docMk/>
          <pc:sldMk cId="3581411444" sldId="715"/>
        </pc:sldMkLst>
      </pc:sldChg>
      <pc:sldChg chg="modSp mod">
        <pc:chgData name="Stalin Jacob Wilson Packia Dhas" userId="050d7d71-3621-4503-95e8-1c9a9d962492" providerId="ADAL" clId="{21A87AD4-244F-4466-8DE1-C6CC91B7F9D6}" dt="2024-01-29T05:39:07.782" v="46" actId="403"/>
        <pc:sldMkLst>
          <pc:docMk/>
          <pc:sldMk cId="3531350373" sldId="716"/>
        </pc:sldMkLst>
      </pc:sldChg>
      <pc:sldChg chg="modSp add mod">
        <pc:chgData name="Stalin Jacob Wilson Packia Dhas" userId="050d7d71-3621-4503-95e8-1c9a9d962492" providerId="ADAL" clId="{21A87AD4-244F-4466-8DE1-C6CC91B7F9D6}" dt="2024-01-29T10:33:34.568" v="72" actId="27636"/>
        <pc:sldMkLst>
          <pc:docMk/>
          <pc:sldMk cId="3794996172" sldId="728"/>
        </pc:sldMkLst>
      </pc:sldChg>
    </pc:docChg>
  </pc:docChgLst>
  <pc:docChgLst>
    <pc:chgData name="Stalin Jacob Wilson Packia Dhas" userId="050d7d71-3621-4503-95e8-1c9a9d962492" providerId="ADAL" clId="{9CA44592-BBAF-44C9-AD00-CB9C11E220DF}"/>
    <pc:docChg chg="modSld delMainMaster">
      <pc:chgData name="Stalin Jacob Wilson Packia Dhas" userId="050d7d71-3621-4503-95e8-1c9a9d962492" providerId="ADAL" clId="{9CA44592-BBAF-44C9-AD00-CB9C11E220DF}" dt="2025-01-12T18:49:00.081" v="17"/>
      <pc:docMkLst>
        <pc:docMk/>
      </pc:docMkLst>
      <pc:sldChg chg="modNotesTx">
        <pc:chgData name="Stalin Jacob Wilson Packia Dhas" userId="050d7d71-3621-4503-95e8-1c9a9d962492" providerId="ADAL" clId="{9CA44592-BBAF-44C9-AD00-CB9C11E220DF}" dt="2025-01-12T18:48:57.573" v="0" actId="6549"/>
        <pc:sldMkLst>
          <pc:docMk/>
          <pc:sldMk cId="3531350373" sldId="716"/>
        </pc:sldMkLst>
      </pc:sldChg>
      <pc:sldMasterChg chg="del delSldLayout">
        <pc:chgData name="Stalin Jacob Wilson Packia Dhas" userId="050d7d71-3621-4503-95e8-1c9a9d962492" providerId="ADAL" clId="{9CA44592-BBAF-44C9-AD00-CB9C11E220DF}" dt="2025-01-12T18:49:00.053" v="1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9CA44592-BBAF-44C9-AD00-CB9C11E220DF}" dt="2025-01-12T18:49:00.053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4" v="2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9CA44592-BBAF-44C9-AD00-CB9C11E220DF}" dt="2025-01-12T18:49:00.054" v="2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4" v="2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4" v="3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9CA44592-BBAF-44C9-AD00-CB9C11E220DF}" dt="2025-01-12T18:49:00.054" v="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4" v="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4" v="4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9CA44592-BBAF-44C9-AD00-CB9C11E220DF}" dt="2025-01-12T18:49:00.054" v="4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4" v="4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4" v="4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4" v="4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4" v="4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4" v="4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5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9CA44592-BBAF-44C9-AD00-CB9C11E220DF}" dt="2025-01-12T18:49:00.059" v="5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5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6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9CA44592-BBAF-44C9-AD00-CB9C11E220DF}" dt="2025-01-12T18:49:00.059" v="6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6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7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9CA44592-BBAF-44C9-AD00-CB9C11E220DF}" dt="2025-01-12T18:49:00.059" v="7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7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7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7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7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7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9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9CA44592-BBAF-44C9-AD00-CB9C11E220DF}" dt="2025-01-12T18:49:00.059" v="9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9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9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9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8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9CA44592-BBAF-44C9-AD00-CB9C11E220DF}" dt="2025-01-12T18:49:00.059" v="8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8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8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8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8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10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9CA44592-BBAF-44C9-AD00-CB9C11E220DF}" dt="2025-01-12T18:49:00.059" v="1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11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9CA44592-BBAF-44C9-AD00-CB9C11E220DF}" dt="2025-01-12T18:49:00.059" v="11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1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1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1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1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12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9CA44592-BBAF-44C9-AD00-CB9C11E220DF}" dt="2025-01-12T18:49:00.059" v="12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2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2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2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2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59" v="13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9CA44592-BBAF-44C9-AD00-CB9C11E220DF}" dt="2025-01-12T18:49:00.059" v="1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59" v="1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75" v="14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5" v="14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80" v="16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9CA44592-BBAF-44C9-AD00-CB9C11E220DF}" dt="2025-01-12T18:49:00.080" v="16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80" v="16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80" v="16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80" v="16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80" v="16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81" v="17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9CA44592-BBAF-44C9-AD00-CB9C11E220DF}" dt="2025-01-12T18:49:00.081" v="17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9CA44592-BBAF-44C9-AD00-CB9C11E220DF}" dt="2025-01-12T18:49:00.078" v="15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9CA44592-BBAF-44C9-AD00-CB9C11E220DF}" dt="2025-01-12T18:49:00.078" v="15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8" v="15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8" v="15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8" v="15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8" v="15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9CA44592-BBAF-44C9-AD00-CB9C11E220DF}" dt="2025-01-12T18:49:00.078" v="15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573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1835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B43CC-49C7-4108-A2F5-448E896C5A38}" type="datetime1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</a:t>
            </a:r>
            <a:r>
              <a:rPr lang="en-US" sz="3200" dirty="0">
                <a:latin typeface="+mn-lt"/>
              </a:rPr>
              <a:t>Electromagnetic Radiation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ACDC5009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600" b="1" kern="1200" dirty="0">
                <a:ea typeface="+mj-ea"/>
                <a:cs typeface="+mj-cs"/>
              </a:rPr>
              <a:t>Aim: </a:t>
            </a:r>
          </a:p>
          <a:p>
            <a:pPr>
              <a:lnSpc>
                <a:spcPct val="100000"/>
              </a:lnSpc>
            </a:pPr>
            <a:r>
              <a:rPr lang="en-GB" sz="3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To develop a comprehensive understanding of the theoretical and practical aspects of electromagnetics. </a:t>
            </a:r>
            <a:endParaRPr lang="en-GB" sz="34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To develop an ability to interpret results gained from electromagnetic simulation. </a:t>
            </a:r>
            <a:endParaRPr lang="en-GB" sz="3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638" y="1388119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dirty="0"/>
              <a:t>Learning Outcome: </a:t>
            </a:r>
          </a:p>
          <a:p>
            <a:pPr marL="0" indent="0">
              <a:buNone/>
            </a:pPr>
            <a:r>
              <a:rPr lang="en-GB" sz="3600" dirty="0">
                <a:latin typeface="+mn-lt"/>
              </a:rPr>
              <a:t>Upon the successful completion of this module, the student should be able to: </a:t>
            </a:r>
          </a:p>
          <a:p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Provide evidence of a systematic understanding of the scientific concepts underpinning magneto-static and AC time-harmonic problems;</a:t>
            </a:r>
          </a:p>
          <a:p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Analyse results obtained from the application of specific electromagnetic modelling techniques and correlate those results with physical characteristics. </a:t>
            </a:r>
            <a:endParaRPr lang="en-GB" sz="32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37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6300" b="1" dirty="0"/>
              <a:t>Indicative Content</a:t>
            </a:r>
          </a:p>
          <a:p>
            <a:r>
              <a:rPr lang="en-GB" sz="3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Theory,</a:t>
            </a:r>
            <a:endParaRPr lang="en-GB" sz="30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spectrum;</a:t>
            </a:r>
          </a:p>
          <a:p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Ionising and non-ionising radiation; </a:t>
            </a:r>
            <a:r>
              <a:rPr lang="en-GB" sz="3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0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wave properties; </a:t>
            </a:r>
          </a:p>
          <a:p>
            <a:r>
              <a:rPr lang="en-GB" sz="3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Wave guides; </a:t>
            </a:r>
          </a:p>
          <a:p>
            <a:r>
              <a:rPr lang="en-GB" sz="3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Waves and beams, phased array systems, tracking systems; </a:t>
            </a:r>
          </a:p>
          <a:p>
            <a:r>
              <a:rPr lang="en-GB" sz="3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Material Properties, Magnetization and Hysteresis, Magnetic Circuit Theory, Electromagnetic Induction, Maxwell’s Equations, Complex Impedance and Transient Circuit Theory; 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6300" b="1" dirty="0"/>
              <a:t>Indicative Content</a:t>
            </a:r>
          </a:p>
          <a:p>
            <a:r>
              <a:rPr lang="en-GB" sz="3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Electromagnetic compatibility testing;  </a:t>
            </a:r>
            <a:endParaRPr lang="en-GB" sz="36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3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Doppler effects; </a:t>
            </a:r>
          </a:p>
          <a:p>
            <a:r>
              <a:rPr lang="en-GB" sz="3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Radar Hardware; </a:t>
            </a:r>
          </a:p>
          <a:p>
            <a:r>
              <a:rPr lang="en-GB" sz="3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Lasers: properties, hazards and selection; </a:t>
            </a:r>
          </a:p>
          <a:p>
            <a:r>
              <a:rPr lang="en-GB" sz="3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Hazards, health and safety. </a:t>
            </a:r>
          </a:p>
          <a:p>
            <a:r>
              <a:rPr lang="en-GB" sz="3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Issues arise with EMC </a:t>
            </a:r>
          </a:p>
          <a:p>
            <a:r>
              <a:rPr lang="en-GB" sz="3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Simulation and modelling of electromagnetic systems using a range of software tools; </a:t>
            </a:r>
            <a:endParaRPr lang="en-GB" sz="3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996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179117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405" y="1012982"/>
            <a:ext cx="11067190" cy="5122548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6000" kern="1200" dirty="0">
                <a:solidFill>
                  <a:schemeClr val="tx1"/>
                </a:solidFill>
                <a:ea typeface="+mj-ea"/>
                <a:cs typeface="+mj-cs"/>
              </a:rPr>
              <a:t>Mode of Assessment:</a:t>
            </a:r>
            <a:r>
              <a:rPr lang="en-US" sz="7100" kern="1200" dirty="0">
                <a:solidFill>
                  <a:schemeClr val="tx1"/>
                </a:solidFill>
                <a:ea typeface="+mj-ea"/>
                <a:cs typeface="+mj-cs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1</a:t>
            </a: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sz="4000" b="1" dirty="0">
                <a:ea typeface="+mj-ea"/>
                <a:cs typeface="+mj-cs"/>
              </a:rPr>
              <a:t>Coursework</a:t>
            </a: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GB" sz="4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2</a:t>
            </a: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sz="4000" b="1" dirty="0">
                <a:ea typeface="+mj-ea"/>
                <a:cs typeface="+mj-cs"/>
              </a:rPr>
              <a:t>Written Exam</a:t>
            </a: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54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E93D8B-7048-96AA-07A2-B6C386EBA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522707"/>
              </p:ext>
            </p:extLst>
          </p:nvPr>
        </p:nvGraphicFramePr>
        <p:xfrm>
          <a:off x="1920873" y="3302000"/>
          <a:ext cx="7832726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10448">
                  <a:extLst>
                    <a:ext uri="{9D8B030D-6E8A-4147-A177-3AD203B41FA5}">
                      <a16:colId xmlns:a16="http://schemas.microsoft.com/office/drawing/2014/main" val="3813375750"/>
                    </a:ext>
                  </a:extLst>
                </a:gridCol>
                <a:gridCol w="3540821">
                  <a:extLst>
                    <a:ext uri="{9D8B030D-6E8A-4147-A177-3AD203B41FA5}">
                      <a16:colId xmlns:a16="http://schemas.microsoft.com/office/drawing/2014/main" val="1799367182"/>
                    </a:ext>
                  </a:extLst>
                </a:gridCol>
                <a:gridCol w="1381457">
                  <a:extLst>
                    <a:ext uri="{9D8B030D-6E8A-4147-A177-3AD203B41FA5}">
                      <a16:colId xmlns:a16="http://schemas.microsoft.com/office/drawing/2014/main" val="1426079687"/>
                    </a:ext>
                  </a:extLst>
                </a:gridCol>
              </a:tblGrid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Weighting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16406109"/>
                  </a:ext>
                </a:extLst>
              </a:tr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Report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2,500 Words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9025377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3E1F3A-6B11-F8A5-8F97-DC69341617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621184"/>
              </p:ext>
            </p:extLst>
          </p:nvPr>
        </p:nvGraphicFramePr>
        <p:xfrm>
          <a:off x="1895473" y="5061120"/>
          <a:ext cx="7883525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9324">
                  <a:extLst>
                    <a:ext uri="{9D8B030D-6E8A-4147-A177-3AD203B41FA5}">
                      <a16:colId xmlns:a16="http://schemas.microsoft.com/office/drawing/2014/main" val="301094224"/>
                    </a:ext>
                  </a:extLst>
                </a:gridCol>
                <a:gridCol w="3563785">
                  <a:extLst>
                    <a:ext uri="{9D8B030D-6E8A-4147-A177-3AD203B41FA5}">
                      <a16:colId xmlns:a16="http://schemas.microsoft.com/office/drawing/2014/main" val="4268515293"/>
                    </a:ext>
                  </a:extLst>
                </a:gridCol>
                <a:gridCol w="1390416">
                  <a:extLst>
                    <a:ext uri="{9D8B030D-6E8A-4147-A177-3AD203B41FA5}">
                      <a16:colId xmlns:a16="http://schemas.microsoft.com/office/drawing/2014/main" val="908694689"/>
                    </a:ext>
                  </a:extLst>
                </a:gridCol>
              </a:tblGrid>
              <a:tr h="494254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Weighting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87436163"/>
                  </a:ext>
                </a:extLst>
              </a:tr>
              <a:tr h="388396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 Hours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76568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3200" dirty="0" err="1">
                <a:effectLst/>
                <a:ea typeface="Times New Roman" panose="02020603050405020304" pitchFamily="18" charset="0"/>
              </a:rPr>
              <a:t>Edminister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, J. A. and Mahmood, N. (2018) </a:t>
            </a:r>
            <a:r>
              <a:rPr lang="en-GB" sz="3200" i="1" dirty="0">
                <a:effectLst/>
                <a:ea typeface="Times New Roman" panose="02020603050405020304" pitchFamily="18" charset="0"/>
              </a:rPr>
              <a:t>Electromagnetics, </a:t>
            </a:r>
            <a:r>
              <a:rPr lang="en-GB" sz="3200" i="1" dirty="0" err="1">
                <a:effectLst/>
                <a:ea typeface="Times New Roman" panose="02020603050405020304" pitchFamily="18" charset="0"/>
              </a:rPr>
              <a:t>Schaum’s</a:t>
            </a:r>
            <a:r>
              <a:rPr lang="en-GB" sz="3200" i="1" dirty="0">
                <a:ea typeface="Times New Roman" panose="02020603050405020304" pitchFamily="18" charset="0"/>
              </a:rPr>
              <a:t> </a:t>
            </a:r>
            <a:r>
              <a:rPr lang="en-GB" sz="3200" i="1" dirty="0">
                <a:effectLst/>
                <a:ea typeface="Times New Roman" panose="02020603050405020304" pitchFamily="18" charset="0"/>
              </a:rPr>
              <a:t>Outline Series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, New York: McGraw Hill </a:t>
            </a:r>
          </a:p>
          <a:p>
            <a:pPr marL="0" indent="0">
              <a:buNone/>
            </a:pPr>
            <a:r>
              <a:rPr lang="en-GB" sz="3600" b="1" dirty="0"/>
              <a:t>Reference Book: </a:t>
            </a:r>
            <a:endParaRPr lang="en-GB" sz="4800" b="1" dirty="0"/>
          </a:p>
          <a:p>
            <a:pPr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UK Ministry of Defence (2005) </a:t>
            </a:r>
            <a:r>
              <a:rPr lang="en-GB" sz="3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JSP 390 Military Laser Safety</a:t>
            </a: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London : Joint Services Publications (JSP)</a:t>
            </a:r>
          </a:p>
          <a:p>
            <a:pPr>
              <a:lnSpc>
                <a:spcPct val="12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UK Ministry of Defence (2020) </a:t>
            </a:r>
            <a:r>
              <a:rPr lang="en-GB" sz="3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JSP 375 Management of Health and Safety in Defence</a:t>
            </a:r>
            <a:r>
              <a:rPr lang="en-GB" sz="3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London : Joint Services Publications (JSP)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Journals  </a:t>
            </a:r>
            <a:endParaRPr lang="en-GB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fontAlgn="base"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IEEE Xplore </a:t>
            </a:r>
            <a:endParaRPr lang="en-GB" sz="29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fontAlgn="base"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effectLst/>
                <a:ea typeface="Times New Roman" panose="02020603050405020304" pitchFamily="18" charset="0"/>
              </a:rPr>
              <a:t>ACM Digital Library </a:t>
            </a:r>
            <a:endParaRPr lang="en-GB" sz="2900" dirty="0">
              <a:solidFill>
                <a:srgbClr val="000000"/>
              </a:solidFill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 err="1">
                <a:solidFill>
                  <a:schemeClr val="bg1">
                    <a:lumMod val="65000"/>
                  </a:schemeClr>
                </a:solidFill>
              </a:rPr>
              <a:t>Electromagnetic</a:t>
            </a:r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 Radiation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460</Words>
  <Application>Microsoft Office PowerPoint</Application>
  <PresentationFormat>Widescreen</PresentationFormat>
  <Paragraphs>115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DengXian</vt:lpstr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PowerPoint Presentation</vt:lpstr>
      <vt:lpstr>Module Name  : Electromagnetic Radiation Module Code  : ACDC5009 Credits    : 20 Level    : 5 Pre – Requisites : None Lecturer   : Stalin Jacob Lecturer Email ID : s.wpackiadhas@uwtsd.ac.uk</vt:lpstr>
      <vt:lpstr>Module Descriptor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106</cp:revision>
  <dcterms:created xsi:type="dcterms:W3CDTF">2021-03-09T15:35:42Z</dcterms:created>
  <dcterms:modified xsi:type="dcterms:W3CDTF">2025-01-12T18:49:00Z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