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6"/>
  </p:notesMasterIdLst>
  <p:sldIdLst>
    <p:sldId id="256" r:id="rId2"/>
    <p:sldId id="257" r:id="rId3"/>
    <p:sldId id="309" r:id="rId4"/>
    <p:sldId id="303" r:id="rId5"/>
  </p:sldIdLst>
  <p:sldSz cx="12192000" cy="6858000"/>
  <p:notesSz cx="6858000" cy="9144000"/>
  <p:embeddedFontLst>
    <p:embeddedFont>
      <p:font typeface="Bauhaus 93" panose="04030905020B02020C02" pitchFamily="82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entury Gothic" panose="020B0502020202020204" pitchFamily="3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13A2178-B249-4C0C-B2DA-E236A35738D3}">
  <a:tblStyle styleId="{213A2178-B249-4C0C-B2DA-E236A35738D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Shape 17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entury Gothic"/>
              <a:buNone/>
              <a:defRPr sz="6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dt" idx="10"/>
          </p:nvPr>
        </p:nvSpPr>
        <p:spPr>
          <a:xfrm>
            <a:off x="7909561" y="4314328"/>
            <a:ext cx="2910840" cy="37464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ftr" idx="11"/>
          </p:nvPr>
        </p:nvSpPr>
        <p:spPr>
          <a:xfrm>
            <a:off x="1371600" y="4323845"/>
            <a:ext cx="6400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077200" y="1430866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 b="0" i="0" u="none" strike="noStrike" cap="none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Vertical Title and 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Shape 24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 rot="5400000">
            <a:off x="8525933" y="1667933"/>
            <a:ext cx="3903133" cy="20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 rot="5400000">
            <a:off x="3175000" y="-1405467"/>
            <a:ext cx="3903133" cy="820420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dt" idx="10"/>
          </p:nvPr>
        </p:nvSpPr>
        <p:spPr>
          <a:xfrm>
            <a:off x="7814452" y="379941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ftr" idx="11"/>
          </p:nvPr>
        </p:nvSpPr>
        <p:spPr>
          <a:xfrm>
            <a:off x="685800" y="381000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 b="0" i="0" u="none" strike="noStrike" cap="none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Shape 41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200"/>
              <a:buFont typeface="Arial"/>
              <a:buNone/>
              <a:defRPr sz="2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dt" idx="10"/>
          </p:nvPr>
        </p:nvSpPr>
        <p:spPr>
          <a:xfrm>
            <a:off x="7814452" y="38100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ftr" idx="11"/>
          </p:nvPr>
        </p:nvSpPr>
        <p:spPr>
          <a:xfrm>
            <a:off x="685800" y="381001"/>
            <a:ext cx="6991492" cy="3640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685800" y="2194559"/>
            <a:ext cx="5334000" cy="4024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6172200" y="2194559"/>
            <a:ext cx="5334000" cy="4024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685800" y="3132666"/>
            <a:ext cx="5311775" cy="308601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3"/>
          </p:nvPr>
        </p:nvSpPr>
        <p:spPr>
          <a:xfrm>
            <a:off x="6400800" y="2183802"/>
            <a:ext cx="5105400" cy="82391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4"/>
          </p:nvPr>
        </p:nvSpPr>
        <p:spPr>
          <a:xfrm>
            <a:off x="6172200" y="3132666"/>
            <a:ext cx="5334000" cy="308601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4995582" y="746759"/>
            <a:ext cx="6510618" cy="54719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2"/>
          </p:nvPr>
        </p:nvSpPr>
        <p:spPr>
          <a:xfrm>
            <a:off x="685800" y="3124199"/>
            <a:ext cx="4114800" cy="309448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7" name="Shape 77"/>
          <p:cNvSpPr>
            <a:spLocks noGrp="1"/>
          </p:cNvSpPr>
          <p:nvPr>
            <p:ph type="pic" idx="2"/>
          </p:nvPr>
        </p:nvSpPr>
        <p:spPr>
          <a:xfrm>
            <a:off x="7861238" y="751241"/>
            <a:ext cx="3644962" cy="546744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685800" y="3124199"/>
            <a:ext cx="6873240" cy="309448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anoramic Picture with Caption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idx="2"/>
          </p:nvPr>
        </p:nvSpPr>
        <p:spPr>
          <a:xfrm>
            <a:off x="681727" y="941439"/>
            <a:ext cx="10821840" cy="347816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5516715"/>
            <a:ext cx="10820400" cy="70196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and Caption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Shape 90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1024467" y="3649133"/>
            <a:ext cx="10130516" cy="99906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dt" idx="10"/>
          </p:nvPr>
        </p:nvSpPr>
        <p:spPr>
          <a:xfrm>
            <a:off x="7814452" y="38100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ftr" idx="11"/>
          </p:nvPr>
        </p:nvSpPr>
        <p:spPr>
          <a:xfrm>
            <a:off x="685800" y="379941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Shape 97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1303865" y="3365556"/>
            <a:ext cx="9592736" cy="44444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2"/>
          </p:nvPr>
        </p:nvSpPr>
        <p:spPr>
          <a:xfrm>
            <a:off x="1024467" y="3959862"/>
            <a:ext cx="10151533" cy="67987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dt" idx="10"/>
          </p:nvPr>
        </p:nvSpPr>
        <p:spPr>
          <a:xfrm>
            <a:off x="7814452" y="38100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ftr" idx="11"/>
          </p:nvPr>
        </p:nvSpPr>
        <p:spPr>
          <a:xfrm>
            <a:off x="685800" y="379941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4" name="Shape 104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entury Gothic"/>
              <a:buNone/>
            </a:pPr>
            <a:r>
              <a:rPr lang="en-GB" sz="8000" b="0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105" name="Shape 105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entury Gothic"/>
              <a:buNone/>
            </a:pPr>
            <a:r>
              <a:rPr lang="en-GB" sz="8000" b="0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Name Card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Shape 107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1024467" y="3648315"/>
            <a:ext cx="10144654" cy="99988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dt" idx="10"/>
          </p:nvPr>
        </p:nvSpPr>
        <p:spPr>
          <a:xfrm>
            <a:off x="7814452" y="378883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ftr" idx="11"/>
          </p:nvPr>
        </p:nvSpPr>
        <p:spPr>
          <a:xfrm>
            <a:off x="685800" y="378883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body" idx="2"/>
          </p:nvPr>
        </p:nvSpPr>
        <p:spPr>
          <a:xfrm>
            <a:off x="685799" y="2904565"/>
            <a:ext cx="3456432" cy="331413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3"/>
          </p:nvPr>
        </p:nvSpPr>
        <p:spPr>
          <a:xfrm>
            <a:off x="4368800" y="2201333"/>
            <a:ext cx="3456432" cy="62653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body" idx="4"/>
          </p:nvPr>
        </p:nvSpPr>
        <p:spPr>
          <a:xfrm>
            <a:off x="4366858" y="2904067"/>
            <a:ext cx="3456432" cy="331461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body" idx="5"/>
          </p:nvPr>
        </p:nvSpPr>
        <p:spPr>
          <a:xfrm>
            <a:off x="8051800" y="2192866"/>
            <a:ext cx="3456432" cy="62653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0" name="Shape 120"/>
          <p:cNvSpPr txBox="1">
            <a:spLocks noGrp="1"/>
          </p:cNvSpPr>
          <p:nvPr>
            <p:ph type="body" idx="6"/>
          </p:nvPr>
        </p:nvSpPr>
        <p:spPr>
          <a:xfrm>
            <a:off x="8051801" y="2904565"/>
            <a:ext cx="3456432" cy="331413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icture Column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7" name="Shape 127"/>
          <p:cNvSpPr>
            <a:spLocks noGrp="1"/>
          </p:cNvSpPr>
          <p:nvPr>
            <p:ph type="pic" idx="2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body" idx="3"/>
          </p:nvPr>
        </p:nvSpPr>
        <p:spPr>
          <a:xfrm>
            <a:off x="688618" y="4873764"/>
            <a:ext cx="3451582" cy="134492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body" idx="4"/>
          </p:nvPr>
        </p:nvSpPr>
        <p:spPr>
          <a:xfrm>
            <a:off x="4374263" y="4191000"/>
            <a:ext cx="3448935" cy="6827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0" name="Shape 130"/>
          <p:cNvSpPr>
            <a:spLocks noGrp="1"/>
          </p:cNvSpPr>
          <p:nvPr>
            <p:ph type="pic" idx="5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body" idx="6"/>
          </p:nvPr>
        </p:nvSpPr>
        <p:spPr>
          <a:xfrm>
            <a:off x="4374264" y="4873763"/>
            <a:ext cx="3448935" cy="134492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body" idx="7"/>
          </p:nvPr>
        </p:nvSpPr>
        <p:spPr>
          <a:xfrm>
            <a:off x="8049731" y="4191000"/>
            <a:ext cx="3456469" cy="6827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3" name="Shape 133"/>
          <p:cNvSpPr>
            <a:spLocks noGrp="1"/>
          </p:cNvSpPr>
          <p:nvPr>
            <p:ph type="pic" idx="8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body" idx="9"/>
          </p:nvPr>
        </p:nvSpPr>
        <p:spPr>
          <a:xfrm>
            <a:off x="8049731" y="4873761"/>
            <a:ext cx="3452445" cy="134492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7" name="Shape 137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 rot="5400000">
            <a:off x="4083937" y="-1203579"/>
            <a:ext cx="4024125" cy="10820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2" name="Shape 142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3" name="Shape 143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hape 10" descr="C2-HD-TOP.png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 b="0" i="0" u="none" strike="noStrike" cap="none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Shape 247"/>
          <p:cNvPicPr preferRelativeResize="0"/>
          <p:nvPr/>
        </p:nvPicPr>
        <p:blipFill rotWithShape="1">
          <a:blip r:embed="rId3">
            <a:alphaModFix/>
          </a:blip>
          <a:srcRect l="31726" t="12991" r="28185" b="13354"/>
          <a:stretch/>
        </p:blipFill>
        <p:spPr>
          <a:xfrm rot="-5400000">
            <a:off x="4532646" y="-1392948"/>
            <a:ext cx="3251200" cy="8453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/>
          <p:nvPr/>
        </p:nvSpPr>
        <p:spPr>
          <a:xfrm>
            <a:off x="2903762" y="2274657"/>
            <a:ext cx="6384471" cy="20313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Nod ac </a:t>
            </a: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amcanion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8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Dysgu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geiriau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ar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gyfer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yr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ystafell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2800" b="0" i="0" u="none" strike="noStrike" cap="none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ddosbarth</a:t>
            </a:r>
            <a:endParaRPr lang="en-GB" sz="28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8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Learn words for the classroom</a:t>
            </a:r>
            <a:endParaRPr sz="2800" i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17F3E6-5C38-45D9-B8E3-08EC47B76005}"/>
              </a:ext>
            </a:extLst>
          </p:cNvPr>
          <p:cNvSpPr txBox="1"/>
          <p:nvPr/>
        </p:nvSpPr>
        <p:spPr>
          <a:xfrm>
            <a:off x="558280" y="505463"/>
            <a:ext cx="113584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6000" dirty="0">
                <a:solidFill>
                  <a:srgbClr val="FF0000"/>
                </a:solidFill>
                <a:latin typeface="Bauhaus 93" panose="04030905020B02020C02" pitchFamily="82" charset="0"/>
              </a:rPr>
              <a:t>Sesiwn 6 – Ionawr y pymthegfed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14B9FE5-F72A-4B6A-8CE4-A47BE7875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783324"/>
              </p:ext>
            </p:extLst>
          </p:nvPr>
        </p:nvGraphicFramePr>
        <p:xfrm>
          <a:off x="4999701" y="536524"/>
          <a:ext cx="6577782" cy="5784952"/>
        </p:xfrm>
        <a:graphic>
          <a:graphicData uri="http://schemas.openxmlformats.org/drawingml/2006/table">
            <a:tbl>
              <a:tblPr firstRow="1" firstCol="1" bandRow="1"/>
              <a:tblGrid>
                <a:gridCol w="3288891">
                  <a:extLst>
                    <a:ext uri="{9D8B030D-6E8A-4147-A177-3AD203B41FA5}">
                      <a16:colId xmlns:a16="http://schemas.microsoft.com/office/drawing/2014/main" val="2305611050"/>
                    </a:ext>
                  </a:extLst>
                </a:gridCol>
                <a:gridCol w="3288891">
                  <a:extLst>
                    <a:ext uri="{9D8B030D-6E8A-4147-A177-3AD203B41FA5}">
                      <a16:colId xmlns:a16="http://schemas.microsoft.com/office/drawing/2014/main" val="2125020900"/>
                    </a:ext>
                  </a:extLst>
                </a:gridCol>
              </a:tblGrid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English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Saesneg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1574283880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Mathematics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Mathemateg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4196495664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Science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Gwyddoniaeth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2570783969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Welsh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Cymraeg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2331992256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Geography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Daearyddiaeth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453513321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History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Hanes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154333817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Art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Celf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3330078027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Business Studies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Astudiaethau Busnes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2943226045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Sport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Chwaraeon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2853927179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Information Technology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Technoleg Gwybodaeth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3975015777"/>
                  </a:ext>
                </a:extLst>
              </a:tr>
              <a:tr h="4058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Religious Education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Addysg Grefyddol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2600292191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Literacy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Llythrennedd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3199835897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Numeracy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Rhifedd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2468613790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</a:rPr>
                        <a:t>Technology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Technoleg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965061620"/>
                  </a:ext>
                </a:extLst>
              </a:tr>
              <a:tr h="3589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Registration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Cofrestru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2890396943"/>
                  </a:ext>
                </a:extLst>
              </a:tr>
              <a:tr h="3531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i="1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Register</a:t>
                      </a:r>
                      <a:endParaRPr lang="en-GB" sz="2000" b="1" i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dirty="0">
                          <a:effectLst/>
                          <a:latin typeface="+mj-lt"/>
                        </a:rPr>
                        <a:t>Cofrestr</a:t>
                      </a:r>
                      <a:endParaRPr lang="en-GB" sz="20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12" marR="42312" marT="0" marB="0"/>
                </a:tc>
                <a:extLst>
                  <a:ext uri="{0D108BD9-81ED-4DB2-BD59-A6C34878D82A}">
                    <a16:rowId xmlns:a16="http://schemas.microsoft.com/office/drawing/2014/main" val="14335991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F7834C9-394A-4E5C-AC99-3928614C4E31}"/>
              </a:ext>
            </a:extLst>
          </p:cNvPr>
          <p:cNvSpPr txBox="1"/>
          <p:nvPr/>
        </p:nvSpPr>
        <p:spPr>
          <a:xfrm>
            <a:off x="973394" y="1674674"/>
            <a:ext cx="2875935" cy="175432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PYNCIAU</a:t>
            </a:r>
          </a:p>
          <a:p>
            <a:pPr algn="ctr"/>
            <a:endParaRPr lang="cy-GB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</a:endParaRPr>
          </a:p>
          <a:p>
            <a:pPr algn="ctr"/>
            <a:r>
              <a:rPr lang="cy-GB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SUBJECTS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0B2045-501F-42EC-95DE-C309568E50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36" y="4193151"/>
            <a:ext cx="2762250" cy="16573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97956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7CAD3-8645-4C96-B48C-2BA6D2046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/>
              <a:t>Learning Welsh is a continuum...</a:t>
            </a: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13EB8-4A01-4D7D-A952-76B9BB2DD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8272" y="3393489"/>
            <a:ext cx="11194742" cy="559294"/>
          </a:xfrm>
        </p:spPr>
        <p:txBody>
          <a:bodyPr/>
          <a:lstStyle/>
          <a:p>
            <a:pPr marL="88900" indent="0">
              <a:buNone/>
            </a:pPr>
            <a:r>
              <a:rPr lang="cy-GB" dirty="0"/>
              <a:t>No Welsh 									       Entirely in </a:t>
            </a:r>
          </a:p>
          <a:p>
            <a:pPr marL="88900" indent="0">
              <a:buNone/>
            </a:pPr>
            <a:r>
              <a:rPr lang="cy-GB" dirty="0"/>
              <a:t>at all!										            Welsh!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926413-DFF3-469D-88F1-5C186C11E803}"/>
              </a:ext>
            </a:extLst>
          </p:cNvPr>
          <p:cNvSpPr/>
          <p:nvPr/>
        </p:nvSpPr>
        <p:spPr>
          <a:xfrm>
            <a:off x="685800" y="2725445"/>
            <a:ext cx="10820400" cy="5592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141ED80-CA71-49A0-AF31-5C43D8FDC307}"/>
              </a:ext>
            </a:extLst>
          </p:cNvPr>
          <p:cNvCxnSpPr/>
          <p:nvPr/>
        </p:nvCxnSpPr>
        <p:spPr>
          <a:xfrm>
            <a:off x="2183907" y="3790765"/>
            <a:ext cx="7901126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Related image">
            <a:extLst>
              <a:ext uri="{FF2B5EF4-FFF2-40B4-BE49-F238E27FC236}">
                <a16:creationId xmlns:a16="http://schemas.microsoft.com/office/drawing/2014/main" id="{21CA1EB0-7477-421F-928C-005F5101A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699" y="4057927"/>
            <a:ext cx="2461888" cy="246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928380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rgbClr val="000000"/>
      </a:dk1>
      <a:lt1>
        <a:srgbClr val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1696</TotalTime>
  <Words>70</Words>
  <Application>Microsoft Office PowerPoint</Application>
  <PresentationFormat>Widescreen</PresentationFormat>
  <Paragraphs>44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Century Gothic</vt:lpstr>
      <vt:lpstr>Calibri</vt:lpstr>
      <vt:lpstr>Bauhaus 93</vt:lpstr>
      <vt:lpstr>Arial</vt:lpstr>
      <vt:lpstr>Times New Roman</vt:lpstr>
      <vt:lpstr>Vapor Trail</vt:lpstr>
      <vt:lpstr>PowerPoint Presentation</vt:lpstr>
      <vt:lpstr>PowerPoint Presentation</vt:lpstr>
      <vt:lpstr>PowerPoint Presentation</vt:lpstr>
      <vt:lpstr>Learning Welsh is a continuum...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Aled Williams</dc:creator>
  <cp:lastModifiedBy>Aled Williams</cp:lastModifiedBy>
  <cp:revision>10</cp:revision>
  <dcterms:modified xsi:type="dcterms:W3CDTF">2019-01-15T22:58:14Z</dcterms:modified>
</cp:coreProperties>
</file>