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72" r:id="rId15"/>
    <p:sldId id="273" r:id="rId16"/>
    <p:sldId id="268" r:id="rId17"/>
    <p:sldId id="269" r:id="rId18"/>
    <p:sldId id="270" r:id="rId19"/>
    <p:sldId id="274" r:id="rId20"/>
    <p:sldId id="275" r:id="rId2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662" autoAdjust="0"/>
  </p:normalViewPr>
  <p:slideViewPr>
    <p:cSldViewPr>
      <p:cViewPr varScale="1">
        <p:scale>
          <a:sx n="80" d="100"/>
          <a:sy n="80" d="100"/>
        </p:scale>
        <p:origin x="-1188" y="-84"/>
      </p:cViewPr>
      <p:guideLst>
        <p:guide orient="horz" pos="2160"/>
        <p:guide pos="2880"/>
      </p:guideLst>
    </p:cSldViewPr>
  </p:slideViewPr>
  <p:notesTextViewPr>
    <p:cViewPr>
      <p:scale>
        <a:sx n="300" d="100"/>
        <a:sy n="3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D67963AA-1B5E-41CF-92BB-E601BB72A503}" type="datetimeFigureOut">
              <a:rPr lang="en-US"/>
              <a:pPr>
                <a:defRPr/>
              </a:pPr>
              <a:t>11/13/2012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B141423F-838A-4976-ABD6-2AD77BAD04B7}"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C79AD1F-86BD-44F8-912E-9A5E31DA1089}"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96A6185-45A7-4F55-AAC2-C7E4DD691CBB}"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2CFD0F0-1183-4DA0-B8FC-7EC7105190EE}"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AC86434-0D76-4228-9183-4D23E1C390F3}"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1FD61AA-EA5D-43D8-BDCF-58860F5F6BFA}"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4E6FB3C-14FE-407C-994D-884A0CF696F0}"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364E1D9-11C9-4E58-AFAB-622583DD744B}" type="slidenum">
              <a:rPr lang="en-GB"/>
              <a:pPr fontAlgn="base">
                <a:spcBef>
                  <a:spcPct val="0"/>
                </a:spcBef>
                <a:spcAft>
                  <a:spcPct val="0"/>
                </a:spcAft>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A9BD513-0D12-4200-8CD8-1A57C721CE3C}" type="slidenum">
              <a:rPr lang="en-GB"/>
              <a:pPr fontAlgn="base">
                <a:spcBef>
                  <a:spcPct val="0"/>
                </a:spcBef>
                <a:spcAft>
                  <a:spcPct val="0"/>
                </a:spcAft>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FFAAE55-735F-4DC4-9490-611405403009}" type="slidenum">
              <a:rPr lang="en-GB"/>
              <a:pPr fontAlgn="base">
                <a:spcBef>
                  <a:spcPct val="0"/>
                </a:spcBef>
                <a:spcAft>
                  <a:spcPct val="0"/>
                </a:spcAft>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EFCE06C-36C8-4C8F-B031-AE9669FE3616}" type="slidenum">
              <a:rPr lang="en-GB"/>
              <a:pPr fontAlgn="base">
                <a:spcBef>
                  <a:spcPct val="0"/>
                </a:spcBef>
                <a:spcAft>
                  <a:spcPct val="0"/>
                </a:spcAft>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56DB52A-59B9-4CC8-9E57-928E6743FEC6}" type="slidenum">
              <a:rPr lang="en-GB"/>
              <a:pPr fontAlgn="base">
                <a:spcBef>
                  <a:spcPct val="0"/>
                </a:spcBef>
                <a:spcAft>
                  <a:spcPct val="0"/>
                </a:spcAft>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5020949-08C2-4944-8DA3-214BA6E22AB3}" type="slidenum">
              <a:rPr lang="en-GB"/>
              <a:pPr fontAlgn="base">
                <a:spcBef>
                  <a:spcPct val="0"/>
                </a:spcBef>
                <a:spcAft>
                  <a:spcPct val="0"/>
                </a:spcAft>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14D5A-F382-47D9-BF02-827D34772AD8}" type="slidenum">
              <a:rPr lang="en-GB"/>
              <a:pPr fontAlgn="base">
                <a:spcBef>
                  <a:spcPct val="0"/>
                </a:spcBef>
                <a:spcAft>
                  <a:spcPct val="0"/>
                </a:spcAft>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73124D2-0ECD-499B-93EC-242D16B94E1F}" type="slidenum">
              <a:rPr lang="en-GB"/>
              <a:pPr fontAlgn="base">
                <a:spcBef>
                  <a:spcPct val="0"/>
                </a:spcBef>
                <a:spcAft>
                  <a:spcPct val="0"/>
                </a:spcAft>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0976D67-54C3-46E0-9E0B-3D3EB3F9322C}" type="slidenum">
              <a:rPr lang="en-GB"/>
              <a:pPr fontAlgn="base">
                <a:spcBef>
                  <a:spcPct val="0"/>
                </a:spcBef>
                <a:spcAft>
                  <a:spcPct val="0"/>
                </a:spcAft>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FF18DC7-8175-49DB-B649-85F43C76F82E}" type="slidenum">
              <a:rPr lang="en-GB"/>
              <a:pPr fontAlgn="base">
                <a:spcBef>
                  <a:spcPct val="0"/>
                </a:spcBef>
                <a:spcAft>
                  <a:spcPct val="0"/>
                </a:spcAft>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2634029-001F-4FE6-8745-B0096DDDEB65}" type="slidenum">
              <a:rPr lang="en-GB"/>
              <a:pPr fontAlgn="base">
                <a:spcBef>
                  <a:spcPct val="0"/>
                </a:spcBef>
                <a:spcAft>
                  <a:spcPct val="0"/>
                </a:spcAft>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2D156B-5123-4A77-844A-D1BDF6F303CD}" type="slidenum">
              <a:rPr lang="en-GB"/>
              <a:pPr fontAlgn="base">
                <a:spcBef>
                  <a:spcPct val="0"/>
                </a:spcBef>
                <a:spcAft>
                  <a:spcPct val="0"/>
                </a:spcAft>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31675D0-8956-4B8E-BA8C-E52D18182076}" type="slidenum">
              <a:rPr lang="en-GB"/>
              <a:pPr fontAlgn="base">
                <a:spcBef>
                  <a:spcPct val="0"/>
                </a:spcBef>
                <a:spcAft>
                  <a:spcPct val="0"/>
                </a:spcAft>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42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CAEE8E3-B4C6-4BCF-8ECA-2450220C3764}" type="slidenum">
              <a:rPr lang="en-GB"/>
              <a:pPr fontAlgn="base">
                <a:spcBef>
                  <a:spcPct val="0"/>
                </a:spcBef>
                <a:spcAft>
                  <a:spcPct val="0"/>
                </a:spcAft>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D82F4787-6B68-4DB2-94E5-985A030FC79F}" type="datetimeFigureOut">
              <a:rPr lang="en-US"/>
              <a:pPr>
                <a:defRPr/>
              </a:pPr>
              <a:t>11/13/2012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52FAB57-E568-473E-BEE4-7635EB4F05A2}"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21684211-0C78-4D61-833C-F2422459EC63}" type="datetimeFigureOut">
              <a:rPr lang="en-US"/>
              <a:pPr>
                <a:defRPr/>
              </a:pPr>
              <a:t>11/13/2012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0393CAE8-ADB8-4C08-9200-6824E6CB66D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A1C7CB6-F98F-4258-A2A1-C6BA28FD8CF8}" type="datetimeFigureOut">
              <a:rPr lang="en-US"/>
              <a:pPr>
                <a:defRPr/>
              </a:pPr>
              <a:t>11/13/2012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FBA3514-1271-4905-841D-867A1C914F4F}"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0BF3C37D-B5F4-4AA8-9372-252787212121}" type="datetimeFigureOut">
              <a:rPr lang="en-US"/>
              <a:pPr>
                <a:defRPr/>
              </a:pPr>
              <a:t>11/13/2012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3EF40E3E-A31B-44F7-A4BD-6A405BBC482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2D6A461F-57F7-4481-A63A-7EC15A69ECF2}" type="datetimeFigureOut">
              <a:rPr lang="en-US"/>
              <a:pPr>
                <a:defRPr/>
              </a:pPr>
              <a:t>11/13/2012</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590CD686-A47D-4F12-865C-CEBD96EC54C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3A34B65F-7605-4D46-9F9B-C6D0E0E44E91}" type="datetimeFigureOut">
              <a:rPr lang="en-US"/>
              <a:pPr>
                <a:defRPr/>
              </a:pPr>
              <a:t>11/13/2012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18D8055F-A4DB-4DB3-B2D2-BE194ABA266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AA3BC5B3-82EF-4336-AD07-E683D3D9EE4C}" type="datetimeFigureOut">
              <a:rPr lang="en-US"/>
              <a:pPr>
                <a:defRPr/>
              </a:pPr>
              <a:t>11/13/2012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7C8CD7BC-EF07-48E7-B437-DC1F8309BC71}"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4392B0EB-F292-4E49-BBD3-391D69D3F526}" type="datetimeFigureOut">
              <a:rPr lang="en-US"/>
              <a:pPr>
                <a:defRPr/>
              </a:pPr>
              <a:t>11/13/2012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807D8AFF-2030-4C17-A07F-00542AC9CB2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23A279AE-3E2C-458D-BAB1-C75969BAE813}" type="datetimeFigureOut">
              <a:rPr lang="en-US"/>
              <a:pPr>
                <a:defRPr/>
              </a:pPr>
              <a:t>11/13/2012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3A09BAEA-AA4A-40BD-905B-8E753D6D531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3A9A551A-AF2A-4BE9-B331-9BCF5CBEDC19}" type="datetimeFigureOut">
              <a:rPr lang="en-US"/>
              <a:pPr>
                <a:defRPr/>
              </a:pPr>
              <a:t>11/13/2012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B28DD1F-21B8-4259-8E6C-EC0D4D3AC88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963FC5CF-4F93-4636-AD16-C9D55CBA0648}" type="datetimeFigureOut">
              <a:rPr lang="en-US"/>
              <a:pPr>
                <a:defRPr/>
              </a:pPr>
              <a:t>11/13/2012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238D9168-C4B7-4D0B-BF1F-4254D6844E9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77AFAAA3-CDA9-4F76-AA81-8C39DD4C98D3}" type="datetimeFigureOut">
              <a:rPr lang="en-US"/>
              <a:pPr>
                <a:defRPr/>
              </a:pPr>
              <a:t>11/13/2012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DDE14045-D966-4502-A350-F6D53EFE43A4}"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71" r:id="rId1"/>
    <p:sldLayoutId id="2147483670" r:id="rId2"/>
    <p:sldLayoutId id="2147483672" r:id="rId3"/>
    <p:sldLayoutId id="2147483669" r:id="rId4"/>
    <p:sldLayoutId id="2147483668" r:id="rId5"/>
    <p:sldLayoutId id="2147483667" r:id="rId6"/>
    <p:sldLayoutId id="2147483666" r:id="rId7"/>
    <p:sldLayoutId id="2147483665" r:id="rId8"/>
    <p:sldLayoutId id="2147483664" r:id="rId9"/>
    <p:sldLayoutId id="2147483663" r:id="rId10"/>
    <p:sldLayoutId id="2147483662"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fontAlgn="base">
        <a:spcBef>
          <a:spcPct val="20000"/>
        </a:spcBef>
        <a:spcAft>
          <a:spcPct val="0"/>
        </a:spcAft>
        <a:buClr>
          <a:srgbClr val="F9F9F9"/>
        </a:buClr>
        <a:buSzPct val="65000"/>
        <a:buFont typeface="Wingdings 2" pitchFamily="2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itchFamily="2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itchFamily="2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www.jstor.org/stable/642945"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jstor.org/stable/642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Armies and navies</a:t>
            </a:r>
            <a:endParaRPr lang="en-GB" dirty="0"/>
          </a:p>
        </p:txBody>
      </p:sp>
      <p:sp>
        <p:nvSpPr>
          <p:cNvPr id="14338" name="Subtitle 2"/>
          <p:cNvSpPr>
            <a:spLocks noGrp="1"/>
          </p:cNvSpPr>
          <p:nvPr>
            <p:ph type="subTitle" idx="1"/>
          </p:nvPr>
        </p:nvSpPr>
        <p:spPr>
          <a:xfrm>
            <a:off x="1371600" y="3332163"/>
            <a:ext cx="6400800" cy="1752600"/>
          </a:xfrm>
        </p:spPr>
        <p:txBody>
          <a:bodyPr/>
          <a:lstStyle/>
          <a:p>
            <a:r>
              <a:rPr lang="en-GB" smtClean="0"/>
              <a:t>Naval </a:t>
            </a:r>
            <a:r>
              <a:rPr lang="en-GB" dirty="0" smtClean="0"/>
              <a:t>tactics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need for Provisions</a:t>
            </a:r>
            <a:endParaRPr lang="en-GB" dirty="0"/>
          </a:p>
        </p:txBody>
      </p:sp>
      <p:sp>
        <p:nvSpPr>
          <p:cNvPr id="16386" name="Content Placeholder 2"/>
          <p:cNvSpPr>
            <a:spLocks noGrp="1"/>
          </p:cNvSpPr>
          <p:nvPr>
            <p:ph idx="1"/>
          </p:nvPr>
        </p:nvSpPr>
        <p:spPr/>
        <p:txBody>
          <a:bodyPr/>
          <a:lstStyle/>
          <a:p>
            <a:r>
              <a:rPr lang="en-GB" smtClean="0"/>
              <a:t>Themistocles, however, picked out the seaworthiest Athenian ships and made his way to the places where drinking water could be found. Here he engraved on the rocks words which the Ionians read on the next day when they came to Artemisium. This was what the writing said: “Men of Ionia, you do wrongly to fight against the land of your fathers and bring slavery upon Hellas. Herodotos 8.22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The need for haste</a:t>
            </a:r>
            <a:endParaRPr lang="en-GB" dirty="0"/>
          </a:p>
        </p:txBody>
      </p:sp>
      <p:sp>
        <p:nvSpPr>
          <p:cNvPr id="3" name="Content Placeholder 2"/>
          <p:cNvSpPr>
            <a:spLocks noGrp="1"/>
          </p:cNvSpPr>
          <p:nvPr>
            <p:ph idx="1"/>
          </p:nvPr>
        </p:nvSpPr>
        <p:spPr>
          <a:xfrm>
            <a:off x="0" y="928688"/>
            <a:ext cx="9144000" cy="5715000"/>
          </a:xfrm>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Another trireme was at once sent off in haste, for fear that the first might reach Lesbos in the interval, and the city be found destroyed; the first ship having about a day and a night's start. Wine and barley-cakes were provided for the vessel by the </a:t>
            </a:r>
            <a:r>
              <a:rPr lang="en-GB" dirty="0" err="1" smtClean="0"/>
              <a:t>Mitylenian</a:t>
            </a:r>
            <a:r>
              <a:rPr lang="en-GB" dirty="0" smtClean="0"/>
              <a:t> ambassadors, and great promises made if they arrived in time; which caused the men to use such diligence upon the voyage that they took their meals of barley-cakes kneaded with oil and wine as they rowed, and only slept by turns while the others were at the oar. Luckily they met with no contrary wind, and the first ship making no haste upon so horrid an errand, while the second pressed on in the manner described, the first arrived so little before them, that </a:t>
            </a:r>
            <a:r>
              <a:rPr lang="en-GB" dirty="0" err="1" smtClean="0"/>
              <a:t>Paches</a:t>
            </a:r>
            <a:r>
              <a:rPr lang="en-GB" dirty="0" smtClean="0"/>
              <a:t> had only just had time to read the decree, and to prepare to execute the sentence, when the second put into port and prevented the massacre. The danger of </a:t>
            </a:r>
            <a:r>
              <a:rPr lang="en-GB" dirty="0" err="1" smtClean="0"/>
              <a:t>Mitylene</a:t>
            </a:r>
            <a:r>
              <a:rPr lang="en-GB" dirty="0" smtClean="0"/>
              <a:t> had indeed been great. Thucydides 3.49</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Athens-</a:t>
            </a:r>
            <a:r>
              <a:rPr lang="en-GB" dirty="0" err="1" smtClean="0"/>
              <a:t>Mytilene</a:t>
            </a:r>
            <a:endParaRPr lang="en-GB" dirty="0"/>
          </a:p>
        </p:txBody>
      </p:sp>
      <p:pic>
        <p:nvPicPr>
          <p:cNvPr id="20482" name="Content Placeholder 5" descr="athens-mu.jpg"/>
          <p:cNvPicPr>
            <a:picLocks noGrp="1" noChangeAspect="1"/>
          </p:cNvPicPr>
          <p:nvPr>
            <p:ph sz="half" idx="1"/>
          </p:nvPr>
        </p:nvPicPr>
        <p:blipFill>
          <a:blip r:embed="rId3" cstate="print"/>
          <a:srcRect/>
          <a:stretch>
            <a:fillRect/>
          </a:stretch>
        </p:blipFill>
        <p:spPr>
          <a:xfrm>
            <a:off x="357188" y="1285875"/>
            <a:ext cx="4038600" cy="1790700"/>
          </a:xfrm>
        </p:spPr>
      </p:pic>
      <p:sp>
        <p:nvSpPr>
          <p:cNvPr id="20483" name="Content Placeholder 4"/>
          <p:cNvSpPr>
            <a:spLocks noGrp="1"/>
          </p:cNvSpPr>
          <p:nvPr>
            <p:ph sz="half" idx="2"/>
          </p:nvPr>
        </p:nvSpPr>
        <p:spPr/>
        <p:txBody>
          <a:bodyPr/>
          <a:lstStyle/>
          <a:p>
            <a:r>
              <a:rPr lang="en-GB" smtClean="0"/>
              <a:t>Distance: 345km = 214 miles = 186 nautical miles.</a:t>
            </a:r>
          </a:p>
          <a:p>
            <a:r>
              <a:rPr lang="en-GB" smtClean="0"/>
              <a:t>The first trireme would have spent meal-times and the night on land.</a:t>
            </a:r>
          </a:p>
          <a:p>
            <a:r>
              <a:rPr lang="en-GB" smtClean="0"/>
              <a:t>The second trireme rowed continuously all the way.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fontAlgn="auto">
              <a:spcAft>
                <a:spcPts val="0"/>
              </a:spcAft>
              <a:defRPr/>
            </a:pPr>
            <a:r>
              <a:rPr lang="en-GB" dirty="0" smtClean="0"/>
              <a:t>Trireme Tactics</a:t>
            </a:r>
            <a:endParaRPr lang="en-GB" dirty="0"/>
          </a:p>
        </p:txBody>
      </p:sp>
      <p:sp>
        <p:nvSpPr>
          <p:cNvPr id="6" name="Content Placeholder 5"/>
          <p:cNvSpPr>
            <a:spLocks noGrp="1"/>
          </p:cNvSpPr>
          <p:nvPr>
            <p:ph sz="half" idx="1"/>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There are various tactics described in the historical sources.</a:t>
            </a:r>
          </a:p>
          <a:p>
            <a:pPr marL="548640" indent="-411480" fontAlgn="auto">
              <a:spcAft>
                <a:spcPts val="0"/>
              </a:spcAft>
              <a:buClr>
                <a:schemeClr val="tx1">
                  <a:shade val="95000"/>
                </a:schemeClr>
              </a:buClr>
              <a:buFont typeface="Wingdings 2"/>
              <a:buChar char=""/>
              <a:defRPr/>
            </a:pPr>
            <a:r>
              <a:rPr lang="en-GB" dirty="0" smtClean="0"/>
              <a:t>The most important tactics employed by a trireme are the </a:t>
            </a:r>
            <a:r>
              <a:rPr lang="en-GB" dirty="0" err="1" smtClean="0"/>
              <a:t>periplous</a:t>
            </a:r>
            <a:r>
              <a:rPr lang="en-GB" dirty="0" smtClean="0"/>
              <a:t> and the </a:t>
            </a:r>
            <a:r>
              <a:rPr lang="en-GB" dirty="0" err="1" smtClean="0"/>
              <a:t>diekplous</a:t>
            </a:r>
            <a:endParaRPr lang="en-GB" dirty="0"/>
          </a:p>
        </p:txBody>
      </p:sp>
      <p:sp>
        <p:nvSpPr>
          <p:cNvPr id="7" name="Content Placeholder 6"/>
          <p:cNvSpPr>
            <a:spLocks noGrp="1"/>
          </p:cNvSpPr>
          <p:nvPr>
            <p:ph sz="half" idx="2"/>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the Athenians for want of room would be unable to use their </a:t>
            </a:r>
            <a:r>
              <a:rPr lang="en-GB" dirty="0" err="1" smtClean="0"/>
              <a:t>favorite</a:t>
            </a:r>
            <a:r>
              <a:rPr lang="en-GB" dirty="0" smtClean="0"/>
              <a:t> manoeuvre of breaking the line (</a:t>
            </a:r>
            <a:r>
              <a:rPr lang="en-GB" dirty="0" err="1" smtClean="0"/>
              <a:t>diekplous</a:t>
            </a:r>
            <a:r>
              <a:rPr lang="en-GB" dirty="0" smtClean="0"/>
              <a:t>) or of sailing round (</a:t>
            </a:r>
            <a:r>
              <a:rPr lang="en-GB" dirty="0" err="1" smtClean="0"/>
              <a:t>periplous</a:t>
            </a:r>
            <a:r>
              <a:rPr lang="en-GB" dirty="0" smtClean="0"/>
              <a:t>), as the </a:t>
            </a:r>
            <a:r>
              <a:rPr lang="en-GB" dirty="0" err="1" smtClean="0"/>
              <a:t>Syracusans</a:t>
            </a:r>
            <a:r>
              <a:rPr lang="en-GB" dirty="0" smtClean="0"/>
              <a:t> would do their best not to let them do the one, and want of room would prevent their doing the other. Thucydides 7.36</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debate</a:t>
            </a:r>
            <a:endParaRPr lang="en-GB" dirty="0"/>
          </a:p>
        </p:txBody>
      </p:sp>
      <p:sp>
        <p:nvSpPr>
          <p:cNvPr id="24578" name="Content Placeholder 2"/>
          <p:cNvSpPr>
            <a:spLocks noGrp="1"/>
          </p:cNvSpPr>
          <p:nvPr>
            <p:ph idx="1"/>
          </p:nvPr>
        </p:nvSpPr>
        <p:spPr/>
        <p:txBody>
          <a:bodyPr/>
          <a:lstStyle/>
          <a:p>
            <a:r>
              <a:rPr lang="en-GB" smtClean="0"/>
              <a:t>The debate regarding trireme tactics is whether the periplous and the diekplous are tactics employed by a ship or by a fleet. </a:t>
            </a:r>
          </a:p>
          <a:p>
            <a:r>
              <a:rPr lang="en-GB" smtClean="0"/>
              <a:t>A lot of the debate centres on terminology and the use of words in different circumstances. </a:t>
            </a:r>
          </a:p>
          <a:p>
            <a:r>
              <a:rPr lang="en-GB" smtClean="0"/>
              <a:t>Thucydides is probably the best author to work with in this case, since he not only commanded triremes in warfare but also is very precise in his phrasing (unlike Herodotos).</a:t>
            </a:r>
          </a:p>
          <a:p>
            <a:endParaRPr lang="en-GB"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The </a:t>
            </a:r>
            <a:r>
              <a:rPr lang="en-GB" dirty="0" err="1" smtClean="0"/>
              <a:t>Periplous</a:t>
            </a:r>
            <a:r>
              <a:rPr lang="en-GB" dirty="0" smtClean="0"/>
              <a:t> as Fleet Manoeuvre</a:t>
            </a:r>
            <a:endParaRPr lang="en-GB" dirty="0"/>
          </a:p>
        </p:txBody>
      </p:sp>
      <p:pic>
        <p:nvPicPr>
          <p:cNvPr id="26626" name="Content Placeholder 5" descr="periplus.jpg"/>
          <p:cNvPicPr>
            <a:picLocks noGrp="1" noChangeAspect="1"/>
          </p:cNvPicPr>
          <p:nvPr>
            <p:ph sz="half" idx="1"/>
          </p:nvPr>
        </p:nvPicPr>
        <p:blipFill>
          <a:blip r:embed="rId3" cstate="print"/>
          <a:srcRect/>
          <a:stretch>
            <a:fillRect/>
          </a:stretch>
        </p:blipFill>
        <p:spPr>
          <a:xfrm>
            <a:off x="1181100" y="1600200"/>
            <a:ext cx="2590800" cy="4525963"/>
          </a:xfrm>
        </p:spPr>
      </p:pic>
      <p:sp>
        <p:nvSpPr>
          <p:cNvPr id="26627" name="Content Placeholder 6"/>
          <p:cNvSpPr>
            <a:spLocks noGrp="1"/>
          </p:cNvSpPr>
          <p:nvPr>
            <p:ph sz="half" idx="2"/>
          </p:nvPr>
        </p:nvSpPr>
        <p:spPr/>
        <p:txBody>
          <a:bodyPr/>
          <a:lstStyle/>
          <a:p>
            <a:r>
              <a:rPr lang="en-GB" smtClean="0"/>
              <a:t>The two opposing fleets would arrange themselves in opposite lines. </a:t>
            </a:r>
          </a:p>
          <a:p>
            <a:r>
              <a:rPr lang="en-GB" smtClean="0"/>
              <a:t>The fleet with the longer line would try to attack the flank of the enemy.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flanking manoeuvre </a:t>
            </a:r>
            <a:endParaRPr lang="en-GB" dirty="0"/>
          </a:p>
        </p:txBody>
      </p:sp>
      <p:sp>
        <p:nvSpPr>
          <p:cNvPr id="5" name="Content Placeholder 4"/>
          <p:cNvSpPr>
            <a:spLocks noGrp="1"/>
          </p:cNvSpPr>
          <p:nvPr>
            <p:ph sz="half" idx="1"/>
          </p:nvPr>
        </p:nvSpPr>
        <p:spPr>
          <a:xfrm>
            <a:off x="457200" y="1600200"/>
            <a:ext cx="4038600" cy="5043488"/>
          </a:xfrm>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dirty="0" smtClean="0"/>
              <a:t>While the </a:t>
            </a:r>
            <a:r>
              <a:rPr lang="en-GB" dirty="0" err="1" smtClean="0"/>
              <a:t>Corcyraeans</a:t>
            </a:r>
            <a:r>
              <a:rPr lang="en-GB" dirty="0" smtClean="0"/>
              <a:t>, attacking without judgment and in small detachments, were already crippled by their own misconduct, the Athenians, afraid of the numbers of the enemy and of being surrounded, did not venture to attack the main body or even the </a:t>
            </a:r>
            <a:r>
              <a:rPr lang="en-GB" dirty="0" err="1" smtClean="0"/>
              <a:t>center</a:t>
            </a:r>
            <a:r>
              <a:rPr lang="en-GB" dirty="0" smtClean="0"/>
              <a:t> of the division opposed to them, but fell upon its wing and sank one vessel. Thucydides 3.78</a:t>
            </a:r>
            <a:endParaRPr lang="en-GB" dirty="0"/>
          </a:p>
        </p:txBody>
      </p:sp>
      <p:sp>
        <p:nvSpPr>
          <p:cNvPr id="6" name="Content Placeholder 5"/>
          <p:cNvSpPr>
            <a:spLocks noGrp="1"/>
          </p:cNvSpPr>
          <p:nvPr>
            <p:ph sz="half" idx="2"/>
          </p:nvPr>
        </p:nvSpPr>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sz="3600" dirty="0" smtClean="0"/>
              <a:t>This fleet manoeuvre of flanking is called by Thucydides </a:t>
            </a:r>
            <a:r>
              <a:rPr lang="en-GB" sz="3600" b="1" dirty="0" err="1" smtClean="0"/>
              <a:t>perikyklosis</a:t>
            </a:r>
            <a:r>
              <a:rPr lang="en-GB" sz="3600" dirty="0" smtClean="0"/>
              <a:t> (surrounding), not </a:t>
            </a:r>
            <a:r>
              <a:rPr lang="en-GB" sz="3600" dirty="0" err="1" smtClean="0"/>
              <a:t>periplous</a:t>
            </a:r>
            <a:r>
              <a:rPr lang="en-GB" sz="3600" dirty="0" smtClean="0"/>
              <a:t>. </a:t>
            </a:r>
            <a:endParaRPr lang="en-GB"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Quality versus Quantity</a:t>
            </a:r>
            <a:endParaRPr lang="en-GB" dirty="0"/>
          </a:p>
        </p:txBody>
      </p:sp>
      <p:sp>
        <p:nvSpPr>
          <p:cNvPr id="30722" name="Content Placeholder 4"/>
          <p:cNvSpPr>
            <a:spLocks noGrp="1"/>
          </p:cNvSpPr>
          <p:nvPr>
            <p:ph idx="1"/>
          </p:nvPr>
        </p:nvSpPr>
        <p:spPr/>
        <p:txBody>
          <a:bodyPr/>
          <a:lstStyle/>
          <a:p>
            <a:r>
              <a:rPr lang="en-GB" smtClean="0"/>
              <a:t>The ships were arranged in this way so as not to give the enemy a chance of breaking through the line; for the Athenians were inferior in seamanship. But all the vessels of the Lacedaemonians were arranged in single line, with a view to breaking through the enemy and circling round him, inasmuch as they had superior seamen. And Callicratidas was on the right wing.  Xenophon </a:t>
            </a:r>
            <a:r>
              <a:rPr lang="en-GB" i="1" smtClean="0"/>
              <a:t>Hellenika</a:t>
            </a:r>
            <a:r>
              <a:rPr lang="en-GB" smtClean="0"/>
              <a:t> 1.6.31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err="1" smtClean="0"/>
              <a:t>Periplous</a:t>
            </a:r>
            <a:r>
              <a:rPr lang="en-GB" dirty="0" smtClean="0"/>
              <a:t> and quality</a:t>
            </a:r>
            <a:endParaRPr lang="en-GB" dirty="0"/>
          </a:p>
        </p:txBody>
      </p:sp>
      <p:sp>
        <p:nvSpPr>
          <p:cNvPr id="32770" name="Content Placeholder 2"/>
          <p:cNvSpPr>
            <a:spLocks noGrp="1"/>
          </p:cNvSpPr>
          <p:nvPr>
            <p:ph idx="1"/>
          </p:nvPr>
        </p:nvSpPr>
        <p:spPr/>
        <p:txBody>
          <a:bodyPr/>
          <a:lstStyle/>
          <a:p>
            <a:r>
              <a:rPr lang="en-GB" smtClean="0"/>
              <a:t>Xenophon is clear that the diekplous and the periplous are manoeuvres depending upon the quality of seamanship and expertise of the fleet. </a:t>
            </a:r>
          </a:p>
          <a:p>
            <a:r>
              <a:rPr lang="en-GB" smtClean="0"/>
              <a:t>If the periplous is just a flanking manoeuvre then it is no longer a question of quality but merely of quantity, since the longer line would perform it invariably.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1000108"/>
          </a:xfrm>
        </p:spPr>
        <p:txBody>
          <a:bodyPr>
            <a:normAutofit fontScale="90000"/>
          </a:bodyPr>
          <a:lstStyle/>
          <a:p>
            <a:pPr fontAlgn="auto">
              <a:spcAft>
                <a:spcPts val="0"/>
              </a:spcAft>
              <a:defRPr/>
            </a:pPr>
            <a:r>
              <a:rPr lang="en-GB" dirty="0" smtClean="0"/>
              <a:t>The </a:t>
            </a:r>
            <a:r>
              <a:rPr lang="en-GB" dirty="0" err="1" smtClean="0"/>
              <a:t>diekplous</a:t>
            </a:r>
            <a:r>
              <a:rPr lang="en-GB" dirty="0" smtClean="0"/>
              <a:t> as fleet manoeuvre</a:t>
            </a:r>
            <a:endParaRPr lang="en-GB" dirty="0"/>
          </a:p>
        </p:txBody>
      </p:sp>
      <p:pic>
        <p:nvPicPr>
          <p:cNvPr id="34818" name="Content Placeholder 5" descr="diekplus.jpg"/>
          <p:cNvPicPr>
            <a:picLocks noGrp="1" noChangeAspect="1"/>
          </p:cNvPicPr>
          <p:nvPr>
            <p:ph sz="half" idx="1"/>
          </p:nvPr>
        </p:nvPicPr>
        <p:blipFill>
          <a:blip r:embed="rId3" cstate="print"/>
          <a:srcRect/>
          <a:stretch>
            <a:fillRect/>
          </a:stretch>
        </p:blipFill>
        <p:spPr>
          <a:xfrm>
            <a:off x="457200" y="2078038"/>
            <a:ext cx="4038600" cy="4351337"/>
          </a:xfrm>
        </p:spPr>
      </p:pic>
      <p:sp>
        <p:nvSpPr>
          <p:cNvPr id="34819" name="Content Placeholder 4"/>
          <p:cNvSpPr>
            <a:spLocks noGrp="1"/>
          </p:cNvSpPr>
          <p:nvPr>
            <p:ph sz="half" idx="2"/>
          </p:nvPr>
        </p:nvSpPr>
        <p:spPr/>
        <p:txBody>
          <a:bodyPr/>
          <a:lstStyle/>
          <a:p>
            <a:r>
              <a:rPr lang="en-GB" smtClean="0"/>
              <a:t>In the diekplous as fleet manoeuvre, the weight of the initial charge was on the flagship of the attacking fleet.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Quality and Quantity in the </a:t>
            </a:r>
            <a:r>
              <a:rPr lang="en-GB" dirty="0" err="1" smtClean="0"/>
              <a:t>Diekplous</a:t>
            </a:r>
            <a:endParaRPr lang="en-GB" dirty="0"/>
          </a:p>
        </p:txBody>
      </p:sp>
      <p:sp>
        <p:nvSpPr>
          <p:cNvPr id="36866" name="Content Placeholder 4"/>
          <p:cNvSpPr>
            <a:spLocks noGrp="1"/>
          </p:cNvSpPr>
          <p:nvPr>
            <p:ph idx="1"/>
          </p:nvPr>
        </p:nvSpPr>
        <p:spPr/>
        <p:txBody>
          <a:bodyPr/>
          <a:lstStyle/>
          <a:p>
            <a:r>
              <a:rPr lang="en-GB" smtClean="0"/>
              <a:t>Since the periplous and the diekplous are always mentioned together, it is illogical that one would be a single ship manoeuvre and the other a fleet one.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err="1" smtClean="0"/>
              <a:t>Diekplous</a:t>
            </a:r>
            <a:r>
              <a:rPr lang="en-GB" dirty="0" smtClean="0"/>
              <a:t> and </a:t>
            </a:r>
            <a:r>
              <a:rPr lang="en-GB" dirty="0" err="1" smtClean="0"/>
              <a:t>Periplous</a:t>
            </a:r>
            <a:r>
              <a:rPr lang="en-GB" dirty="0" smtClean="0"/>
              <a:t> as single ship tactics</a:t>
            </a:r>
            <a:endParaRPr lang="en-GB" dirty="0"/>
          </a:p>
        </p:txBody>
      </p:sp>
      <p:pic>
        <p:nvPicPr>
          <p:cNvPr id="38914" name="Content Placeholder 5" descr="die1.jpg"/>
          <p:cNvPicPr>
            <a:picLocks noGrp="1" noChangeAspect="1"/>
          </p:cNvPicPr>
          <p:nvPr>
            <p:ph sz="half" idx="1"/>
          </p:nvPr>
        </p:nvPicPr>
        <p:blipFill>
          <a:blip r:embed="rId3" cstate="print"/>
          <a:srcRect/>
          <a:stretch>
            <a:fillRect/>
          </a:stretch>
        </p:blipFill>
        <p:spPr>
          <a:xfrm>
            <a:off x="457200" y="2786063"/>
            <a:ext cx="4038600" cy="2154237"/>
          </a:xfrm>
        </p:spPr>
      </p:pic>
      <p:sp>
        <p:nvSpPr>
          <p:cNvPr id="38915" name="Content Placeholder 4"/>
          <p:cNvSpPr>
            <a:spLocks noGrp="1"/>
          </p:cNvSpPr>
          <p:nvPr>
            <p:ph sz="half" idx="2"/>
          </p:nvPr>
        </p:nvSpPr>
        <p:spPr/>
        <p:txBody>
          <a:bodyPr/>
          <a:lstStyle/>
          <a:p>
            <a:r>
              <a:rPr lang="en-GB" smtClean="0"/>
              <a:t>Firstly a ship would attempt to pass between the ships of the enemy without getting damaged.</a:t>
            </a:r>
          </a:p>
          <a:p>
            <a:r>
              <a:rPr lang="en-GB" smtClean="0"/>
              <a:t>This would be the diekplous.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err="1" smtClean="0"/>
              <a:t>Diekplous</a:t>
            </a:r>
            <a:r>
              <a:rPr lang="en-GB" dirty="0" smtClean="0"/>
              <a:t> and </a:t>
            </a:r>
            <a:r>
              <a:rPr lang="en-GB" dirty="0" err="1" smtClean="0"/>
              <a:t>Periplous</a:t>
            </a:r>
            <a:r>
              <a:rPr lang="en-GB" dirty="0" smtClean="0"/>
              <a:t> as single ship tactics</a:t>
            </a:r>
            <a:endParaRPr lang="en-GB" dirty="0"/>
          </a:p>
        </p:txBody>
      </p:sp>
      <p:pic>
        <p:nvPicPr>
          <p:cNvPr id="40962" name="Content Placeholder 4" descr="die2.jpg"/>
          <p:cNvPicPr>
            <a:picLocks noGrp="1" noChangeAspect="1"/>
          </p:cNvPicPr>
          <p:nvPr>
            <p:ph sz="half" idx="1"/>
          </p:nvPr>
        </p:nvPicPr>
        <p:blipFill>
          <a:blip r:embed="rId3" cstate="print"/>
          <a:srcRect/>
          <a:stretch>
            <a:fillRect/>
          </a:stretch>
        </p:blipFill>
        <p:spPr>
          <a:xfrm>
            <a:off x="0" y="1643063"/>
            <a:ext cx="6072188" cy="2714625"/>
          </a:xfrm>
        </p:spPr>
      </p:pic>
      <p:sp>
        <p:nvSpPr>
          <p:cNvPr id="4" name="Content Placeholder 3"/>
          <p:cNvSpPr>
            <a:spLocks noGrp="1"/>
          </p:cNvSpPr>
          <p:nvPr>
            <p:ph sz="half" idx="2"/>
          </p:nvPr>
        </p:nvSpPr>
        <p:spPr>
          <a:xfrm>
            <a:off x="5929313" y="1600200"/>
            <a:ext cx="3214687" cy="4525963"/>
          </a:xfrm>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When a ship had completed the </a:t>
            </a:r>
            <a:r>
              <a:rPr lang="en-GB" dirty="0" err="1" smtClean="0"/>
              <a:t>diekplous</a:t>
            </a:r>
            <a:r>
              <a:rPr lang="en-GB" dirty="0" smtClean="0"/>
              <a:t>, the enemy ships would try to either run or turn. </a:t>
            </a:r>
          </a:p>
          <a:p>
            <a:pPr marL="548640" indent="-411480" fontAlgn="auto">
              <a:spcAft>
                <a:spcPts val="0"/>
              </a:spcAft>
              <a:buClr>
                <a:schemeClr val="tx1">
                  <a:shade val="95000"/>
                </a:schemeClr>
              </a:buClr>
              <a:buFont typeface="Wingdings 2"/>
              <a:buChar char=""/>
              <a:defRPr/>
            </a:pPr>
            <a:r>
              <a:rPr lang="en-GB" dirty="0" smtClean="0"/>
              <a:t>A trireme was vulnerable at its flanks and stern (remember the steering oars!)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err="1" smtClean="0"/>
              <a:t>Diekplous</a:t>
            </a:r>
            <a:r>
              <a:rPr lang="en-GB" dirty="0" smtClean="0"/>
              <a:t> and </a:t>
            </a:r>
            <a:r>
              <a:rPr lang="en-GB" dirty="0" err="1" smtClean="0"/>
              <a:t>Periplous</a:t>
            </a:r>
            <a:r>
              <a:rPr lang="en-GB" dirty="0" smtClean="0"/>
              <a:t> as single ship tactics</a:t>
            </a:r>
            <a:endParaRPr lang="en-GB" dirty="0"/>
          </a:p>
        </p:txBody>
      </p:sp>
      <p:pic>
        <p:nvPicPr>
          <p:cNvPr id="43010" name="Content Placeholder 4" descr="die3#.jpg"/>
          <p:cNvPicPr>
            <a:picLocks noGrp="1" noChangeAspect="1"/>
          </p:cNvPicPr>
          <p:nvPr>
            <p:ph sz="half" idx="1"/>
          </p:nvPr>
        </p:nvPicPr>
        <p:blipFill>
          <a:blip r:embed="rId3" cstate="print"/>
          <a:srcRect/>
          <a:stretch>
            <a:fillRect/>
          </a:stretch>
        </p:blipFill>
        <p:spPr>
          <a:xfrm>
            <a:off x="0" y="1571625"/>
            <a:ext cx="6002338" cy="2786063"/>
          </a:xfrm>
        </p:spPr>
      </p:pic>
      <p:sp>
        <p:nvSpPr>
          <p:cNvPr id="4" name="Content Placeholder 3"/>
          <p:cNvSpPr>
            <a:spLocks noGrp="1"/>
          </p:cNvSpPr>
          <p:nvPr>
            <p:ph sz="half" idx="2"/>
          </p:nvPr>
        </p:nvSpPr>
        <p:spPr>
          <a:xfrm>
            <a:off x="5857875" y="1600200"/>
            <a:ext cx="2828925" cy="4525963"/>
          </a:xfrm>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The </a:t>
            </a:r>
            <a:r>
              <a:rPr lang="en-GB" dirty="0" err="1" smtClean="0"/>
              <a:t>periplous</a:t>
            </a:r>
            <a:r>
              <a:rPr lang="en-GB" dirty="0" smtClean="0"/>
              <a:t>. </a:t>
            </a:r>
          </a:p>
          <a:p>
            <a:pPr marL="548640" indent="-411480" fontAlgn="auto">
              <a:spcAft>
                <a:spcPts val="0"/>
              </a:spcAft>
              <a:buClr>
                <a:schemeClr val="tx1">
                  <a:shade val="95000"/>
                </a:schemeClr>
              </a:buClr>
              <a:buFont typeface="Wingdings 2"/>
              <a:buChar char=""/>
              <a:defRPr/>
            </a:pPr>
            <a:r>
              <a:rPr lang="en-GB" dirty="0" smtClean="0"/>
              <a:t>Essentially the attacking ship (A) would turn in a circle and ram the defender (B) either at the side or stern.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Defensive Tactics</a:t>
            </a:r>
            <a:endParaRPr lang="en-GB" dirty="0"/>
          </a:p>
        </p:txBody>
      </p:sp>
      <p:sp>
        <p:nvSpPr>
          <p:cNvPr id="3" name="Content Placeholder 2"/>
          <p:cNvSpPr>
            <a:spLocks noGrp="1"/>
          </p:cNvSpPr>
          <p:nvPr>
            <p:ph idx="1"/>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While the </a:t>
            </a:r>
            <a:r>
              <a:rPr lang="en-GB" dirty="0" err="1" smtClean="0"/>
              <a:t>Corcyraeans</a:t>
            </a:r>
            <a:r>
              <a:rPr lang="en-GB" dirty="0" smtClean="0"/>
              <a:t>, attacking without judgment and in small detachments, were already crippled by their own misconduct, the Athenians, afraid of the numbers of the enemy and of being surrounded, did not venture to attack the main body or even the </a:t>
            </a:r>
            <a:r>
              <a:rPr lang="en-GB" dirty="0" err="1" smtClean="0"/>
              <a:t>center</a:t>
            </a:r>
            <a:r>
              <a:rPr lang="en-GB" dirty="0" smtClean="0"/>
              <a:t> of the division opposed to them, but fell upon its wing and sank one vessel; </a:t>
            </a:r>
            <a:r>
              <a:rPr lang="en-GB" b="1" dirty="0" smtClean="0"/>
              <a:t>after which the Peloponnesians formed in a circle, and the Athenians rowed round them and tried to throw them into disorder. </a:t>
            </a:r>
            <a:r>
              <a:rPr lang="en-GB" dirty="0" smtClean="0"/>
              <a:t>Thucydides 3.78</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42918"/>
          </a:xfrm>
        </p:spPr>
        <p:txBody>
          <a:bodyPr>
            <a:normAutofit fontScale="90000"/>
          </a:bodyPr>
          <a:lstStyle/>
          <a:p>
            <a:pPr fontAlgn="auto">
              <a:spcAft>
                <a:spcPts val="0"/>
              </a:spcAft>
              <a:defRPr/>
            </a:pPr>
            <a:r>
              <a:rPr lang="en-GB" dirty="0" smtClean="0"/>
              <a:t>Strength </a:t>
            </a:r>
            <a:r>
              <a:rPr lang="en-GB" dirty="0" err="1" smtClean="0"/>
              <a:t>vs</a:t>
            </a:r>
            <a:r>
              <a:rPr lang="en-GB" dirty="0" smtClean="0"/>
              <a:t> Agility</a:t>
            </a:r>
            <a:endParaRPr lang="en-GB" dirty="0"/>
          </a:p>
        </p:txBody>
      </p:sp>
      <p:sp>
        <p:nvSpPr>
          <p:cNvPr id="47106" name="Content Placeholder 2"/>
          <p:cNvSpPr>
            <a:spLocks noGrp="1"/>
          </p:cNvSpPr>
          <p:nvPr>
            <p:ph idx="1"/>
          </p:nvPr>
        </p:nvSpPr>
        <p:spPr>
          <a:xfrm>
            <a:off x="0" y="642938"/>
            <a:ext cx="9144000" cy="6215062"/>
          </a:xfrm>
        </p:spPr>
        <p:txBody>
          <a:bodyPr/>
          <a:lstStyle/>
          <a:p>
            <a:r>
              <a:rPr lang="en-GB" sz="2100" smtClean="0"/>
              <a:t>In addition to other improvements suggested by the former sea-fight which they now adopted in the equipment of their navy, they cut down their prows to a smaller compass to make them more solid and made their cheeks stouter, and from these let stays into the vessel's sides for a length of six cubits within and without, in the same way as the Corinthians had altered their prows before engaging the squadron at Naupactus. The Syracusans thought that they would thus have an advantage over the Athenian vessels, which were not constructed with equal strength, but were slight in the bows, from their being more used to sail round and charge the enemy's side than to meet him prow to prow, and that the battle being in the great harbor, with a great many ships in not much room, was also a fact in their favour. Charging prow to prow, they would stave in the enemy's bows, by striking with solid and stout beaks against hollow and weak ones; and secondly, the Athenians for want of room would be unable to use their favorite manoeuvre of breaking the line or of sailing round, as the Syracusans would do their best not to let them do the one, and want of room would prevent their doing the other. Thucydides 7.36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A way to defeat a superior enemy</a:t>
            </a:r>
            <a:endParaRPr lang="en-GB" dirty="0"/>
          </a:p>
        </p:txBody>
      </p:sp>
      <p:sp>
        <p:nvSpPr>
          <p:cNvPr id="3" name="Content Placeholder 2"/>
          <p:cNvSpPr>
            <a:spLocks noGrp="1"/>
          </p:cNvSpPr>
          <p:nvPr>
            <p:ph idx="1"/>
          </p:nvPr>
        </p:nvSpPr>
        <p:spPr>
          <a:xfrm>
            <a:off x="457200" y="1600200"/>
            <a:ext cx="8229600" cy="5114925"/>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This charging prow to prow which had hitherto been thought want of skill in a helmsman, would be the </a:t>
            </a:r>
            <a:r>
              <a:rPr lang="en-GB" dirty="0" err="1" smtClean="0"/>
              <a:t>Syracusans</a:t>
            </a:r>
            <a:r>
              <a:rPr lang="en-GB" dirty="0" smtClean="0"/>
              <a:t>' chief manoeuvre, as being that which they should find most useful, since the Athenians, if repulsed, would not be able to back water in any direction except towards the shore, and that only for a little way, and in the little space in front of their own camp. The rest of the </a:t>
            </a:r>
            <a:r>
              <a:rPr lang="en-GB" dirty="0" err="1" smtClean="0"/>
              <a:t>harbor</a:t>
            </a:r>
            <a:r>
              <a:rPr lang="en-GB" dirty="0" smtClean="0"/>
              <a:t> would be commanded by the </a:t>
            </a:r>
            <a:r>
              <a:rPr lang="en-GB" dirty="0" err="1" smtClean="0"/>
              <a:t>Syracusans</a:t>
            </a:r>
            <a:r>
              <a:rPr lang="en-GB" dirty="0" smtClean="0"/>
              <a:t>; and the Athenians, if hard pressed, by crowding together in a small space and all to the same point, would run foul of one another and fall into disorder, which was, in fact, the thing that did the Athenians most harm in all the sea-fights, they not having, like the </a:t>
            </a:r>
            <a:r>
              <a:rPr lang="en-GB" dirty="0" err="1" smtClean="0"/>
              <a:t>Syracusans</a:t>
            </a:r>
            <a:r>
              <a:rPr lang="en-GB" dirty="0" smtClean="0"/>
              <a:t>, the whole </a:t>
            </a:r>
            <a:r>
              <a:rPr lang="en-GB" dirty="0" err="1" smtClean="0"/>
              <a:t>harbor</a:t>
            </a:r>
            <a:r>
              <a:rPr lang="en-GB" dirty="0" smtClean="0"/>
              <a:t> to retreat over. As to their sailing round into the open sea, this would be impossible, with the </a:t>
            </a:r>
            <a:r>
              <a:rPr lang="en-GB" dirty="0" err="1" smtClean="0"/>
              <a:t>Syracusans</a:t>
            </a:r>
            <a:r>
              <a:rPr lang="en-GB" dirty="0" smtClean="0"/>
              <a:t> in possession of the way out and in, especially as </a:t>
            </a:r>
            <a:r>
              <a:rPr lang="en-GB" dirty="0" err="1" smtClean="0"/>
              <a:t>Plemmyrium</a:t>
            </a:r>
            <a:r>
              <a:rPr lang="en-GB" dirty="0" smtClean="0"/>
              <a:t> would be hostile to them, and the mouth of the </a:t>
            </a:r>
            <a:r>
              <a:rPr lang="en-GB" dirty="0" err="1" smtClean="0"/>
              <a:t>harbor</a:t>
            </a:r>
            <a:r>
              <a:rPr lang="en-GB" dirty="0" smtClean="0"/>
              <a:t> was not large.  Thucydides 7.36</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Questions?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Follow-up Reading</a:t>
            </a:r>
            <a:endParaRPr lang="en-GB" dirty="0"/>
          </a:p>
        </p:txBody>
      </p:sp>
      <p:sp>
        <p:nvSpPr>
          <p:cNvPr id="53250" name="Content Placeholder 4"/>
          <p:cNvSpPr>
            <a:spLocks noGrp="1"/>
          </p:cNvSpPr>
          <p:nvPr>
            <p:ph idx="1"/>
          </p:nvPr>
        </p:nvSpPr>
        <p:spPr/>
        <p:txBody>
          <a:bodyPr/>
          <a:lstStyle/>
          <a:p>
            <a:r>
              <a:rPr lang="en-GB" smtClean="0"/>
              <a:t>Ian Whitehead ‘The Periplous’ </a:t>
            </a:r>
            <a:r>
              <a:rPr lang="en-GB" i="1" smtClean="0"/>
              <a:t>Greece &amp; Rome</a:t>
            </a:r>
            <a:r>
              <a:rPr lang="en-GB" smtClean="0"/>
              <a:t>, Second Series, Vol. 34, No. 2 (Oct., 1987), pp. 178-185 Stable URL: </a:t>
            </a:r>
            <a:r>
              <a:rPr lang="en-GB" smtClean="0">
                <a:hlinkClick r:id="rId3"/>
              </a:rPr>
              <a:t>http://www.jstor.org/stable/642945</a:t>
            </a:r>
            <a:r>
              <a:rPr lang="en-GB" smtClean="0"/>
              <a:t> </a:t>
            </a:r>
          </a:p>
          <a:p>
            <a:r>
              <a:rPr lang="en-GB" smtClean="0"/>
              <a:t>J. F. Lazenby ‘The Diekplous’ </a:t>
            </a:r>
            <a:r>
              <a:rPr lang="en-GB" i="1" smtClean="0"/>
              <a:t>Greece &amp; Rome</a:t>
            </a:r>
            <a:r>
              <a:rPr lang="en-GB" smtClean="0"/>
              <a:t>, Second Series, Vol. 34, No. 2 (Oct., 1987), pp. 169-177 Stable URL: </a:t>
            </a:r>
            <a:r>
              <a:rPr lang="en-GB" smtClean="0">
                <a:hlinkClick r:id="rId4"/>
              </a:rPr>
              <a:t>http://www.jstor.org/stable/642944</a:t>
            </a:r>
            <a:r>
              <a:rPr lang="en-GB" smtClean="0"/>
              <a:t> </a:t>
            </a:r>
          </a:p>
          <a:p>
            <a:endParaRPr lang="en-GB"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68</TotalTime>
  <Words>1522</Words>
  <Application>Microsoft Office PowerPoint</Application>
  <PresentationFormat>On-screen Show (4:3)</PresentationFormat>
  <Paragraphs>72</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Apex</vt:lpstr>
      <vt:lpstr>Armies and navies</vt:lpstr>
      <vt:lpstr>The need for Provisions</vt:lpstr>
      <vt:lpstr>The need for haste</vt:lpstr>
      <vt:lpstr>Athens-Mytilene</vt:lpstr>
      <vt:lpstr>Trireme Tactics</vt:lpstr>
      <vt:lpstr>The debate</vt:lpstr>
      <vt:lpstr>The Periplous as Fleet Manoeuvre</vt:lpstr>
      <vt:lpstr>The flanking manoeuvre </vt:lpstr>
      <vt:lpstr>Quality versus Quantity</vt:lpstr>
      <vt:lpstr>Periplous and quality</vt:lpstr>
      <vt:lpstr>The diekplous as fleet manoeuvre</vt:lpstr>
      <vt:lpstr>Quality and Quantity in the Diekplous</vt:lpstr>
      <vt:lpstr>Diekplous and Periplous as single ship tactics</vt:lpstr>
      <vt:lpstr>Diekplous and Periplous as single ship tactics</vt:lpstr>
      <vt:lpstr>Diekplous and Periplous as single ship tactics</vt:lpstr>
      <vt:lpstr>Defensive Tactics</vt:lpstr>
      <vt:lpstr>Strength vs Agility</vt:lpstr>
      <vt:lpstr>A way to defeat a superior enemy</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29</cp:revision>
  <dcterms:created xsi:type="dcterms:W3CDTF">2009-02-08T11:02:59Z</dcterms:created>
  <dcterms:modified xsi:type="dcterms:W3CDTF">2012-11-13T08:48:13Z</dcterms:modified>
</cp:coreProperties>
</file>