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6" r:id="rId7"/>
    <p:sldId id="261" r:id="rId8"/>
    <p:sldId id="262" r:id="rId9"/>
    <p:sldId id="263" r:id="rId10"/>
    <p:sldId id="264" r:id="rId11"/>
    <p:sldId id="265" r:id="rId12"/>
    <p:sldId id="267" r:id="rId13"/>
    <p:sldId id="268" r:id="rId14"/>
    <p:sldId id="270"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2"/>
    <p:restoredTop sz="94156"/>
  </p:normalViewPr>
  <p:slideViewPr>
    <p:cSldViewPr snapToGrid="0" snapToObjects="1">
      <p:cViewPr varScale="1">
        <p:scale>
          <a:sx n="73" d="100"/>
          <a:sy n="73" d="100"/>
        </p:scale>
        <p:origin x="84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07.94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1 281,'45'0,"-10"0,-10 0,-6 0,7 0,0 0,7 0,-5 0,13 0,-14 0,14 0,-13 0,5 0,0 0,-5 0,5 0,-7 6,7-5,-5 5,13-6,-14 5,14-3,-13 4,5-6,-7 0,0 5,-7-3,6 4,-12-6,5 0,-1 0,-4 0,9 5,-3-4,6 4,1-5,7 0,-5 0,5 6,-13-5,4 5,-11-6,5 0,-1 5,-4-3,15 9,-13-10,15 5,-11 0,1-5,4 5,-4-6,-1 5,5-4,-10 4,10-5,-11 6,12-5,-12 4,11-5,-11 0,12 6,-12-5,5 5,-1-6,-4 0,9 0,-9 5,10-3,-10 3,12 1,-12-5,5 5,0-6,1 5,1-3,-2 4,0-6,2 5,5-3,1 4,0-1,7-3,-5 4,5-1,-7-3,0 3,0-5,0 0,0 6,0-4,7 3,-5-5,5 0,-14 6,6-5,-12 4,5-5,-1 5,-4-3,9 3,-9-5,4 0,6 5,-2-4,4 4,-1-5,-4 0,-1 0,-1 0,-6 6,5-5,2 4,-1-5,7 0,-6 0,7 0,7 0,3 0,-1 0,5 0,-12 0,-1 0,-3 0,-10 0,4 0,-1 0,-5 0,17 0,-15-5,16 4,-3-11,1 10,-1-9,-3 9,-11-3,5 0,-1 3,-4-3,4 0,0-2,-4-5,10 6,-10-5,5 10,-6-10,0 5,5-1,-10-9,4 3,-11-5,0 1,0-1,0 5,0-9,0 9,0-4,0-2,0 6,0-5,-17 0,7 10,-13-8,5 14,4-3,-10 5,10 0,-10-6,11 5,-12-5,5 6,-13 0,-2 0,-1-6,-5 5,6-5,-8 6,8 0,2-6,-1 4,6-3,-5 5,13 0,-4 0,4-6,-6 4,6-3,2 5,0 0,4 0,-4-6,1 5,4-10,-4 10,-1-4,4 5,-4 0,1-5,-3 3,-5-3,5 5,-4 0,4-6,-6 5,6-5,-4 6,4-6,1 5,-6-5,12 6,-6 0,2-6,-2 5,-6-4,-1 5,0 0,0 0,0 0,-8 0,-1 0,-8-7,8 6,-6-6,6 7,-1 0,-4 0,12 0,-6-5,8 3,6-4,-4 6,11 0,-6 0,-4 0,2 0,-10-5,4 3,1-4,0 6,0 0,7 0,-6 0,12 0,-12 0,5 0,-13 0,5-6,-5 5,7-5,0 6,6 0,2 0,6 0,-5 0,-3-5,-5 4,-1-5,-7 6,5 0,-6 0,1 0,5 0,1 0,2 0,12 0,-12 0,6 0,-15 0,6 0,-5 0,7 0,0 0,0 0,6 0,2 0,6 0,-5 0,-3 0,2 0,-7 0,12 0,-5 0,0 0,5 0,-16 0,15 0,-10 0,12 0,-5 0,-1 0,-1 0,2 0,-6 6,8-5,-9 10,6-9,5 8,-12-9,6 10,-7-9,6 9,2-10,6 4,0 6,5 2,2 5,5-1,0 0,0-4,-10 9,7-9,-8 4,6-1,4 4,-5-2,6 0,0-6,0 5,11-4,-3 4,3-6,0 1,-5 0,6 5,0-4,-6 4,5-6,-5 1,6 5,-6-4,10 4,-8-6,3 1,5 0,-8-1,9-4,-1 3,-3-8,4 3,0 0,-4-4,9 5,-9-6,4 0,0 0,-4 0,15 0,-13 0,8 0,-11 0,11 0,-8 5,22-4,-16 4,12-5,-7 6,7-5,-5 11,5-11,-7 11,0-11,0 5,-6-6,4 6,-11-5,11 11,-10-11,10 5,-4 0,-1-5,5 5,-4-6,0 5,4-4,-5 10,15-9,-7 3,7 1,-1-4,-5 9,5-9,-7 3,0 1,0-4,-1 9,1-10,0 11,0-5,0 0,0-1,0 0,-1-5,1 11,0-11,0 11,7-5,-5 7,5-7,-7 5,0-11,7 11,-5-4,5-1,1-1,-7 0,7-5,-9 5,7-1,-5-4,-3 10,1-10,-12 4,11 1,-4-4,-1 3,6-5,-6 0,7 6,-6-5,4 5,-4-6,5 0,-5 0,4 0,-10 0,10 0,-11 0,11 0,-10 0,10 0,-4 0,-1 0,5 0,8 0,4 0,3 0,-6 0,-7 0,0 0,-7 0,6-6,-6-1,7 0,0-5,0 5,0-6,7-1,-5-5,12 3,-12-3,-1 6,-3 6,-10-3,9 3,-10 0,4 2,-6-5,7 1,2-9,0 6,-2-1,0 1,-5 0,5 0,0-7,-5 6,5-5,7-2,4-1,-5 5,-5 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19.45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1,'62'0,"-12"0,-16 0,-1 0,2 0,8 0,-1 0,1 0,-8 0,5 0,-4 0,15 0,-7 0,7 0,-8 0,8 0,-6 0,6 0,0 0,-6 0,6 0,-9 0,1 0,-1 0,-7 0,6 0,-6 0,0 0,6 0,-13 0,5 0,-7 5,0-3,7 10,-5-11,5 6,-7-7,7 6,-5-4,12 4,-12-6,5 6,1-5,-7 5,7 0,-8-5,-1 5,1-6,0 0,-6 0,4 0,-4 0,5 0,-5 0,10 0,-10 0,5 0,-7 0,-6 5,5-4,1 4,6-5,1 0,8 0,-11 0,10 0,-19 0,5 0,-1 0,-4 0,9 6,-9-5,10 4,-3-5,5 0,1 0,0 0,0 0,-6 5,-2-3,-7 3,6-5,1 0,1 5,-3-4,2 5,2-6,13 6,-5-5,-1 6,-3-7,-4 0,-1 0,-1 0,-6 5,5-4,7 4,10-5,-1 0,0 0,-13 0,4 0,-11 0,5 0,-1 0,-4 6,4 0,-11 11,0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34.66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0 1,'50'0,"-6"0,-10 0,19 0,23 0,21 0,0 0,-2 0,-11 0,10 0,3 0,-10 0,5 0,-7 0,-8 0,15 0,-18 0,9 7,1-5,-10 6,7-1,-7-5,0 5,7 1,-16-7,16 14,-17-13,-1 12,-3-13,-16 12,7-5,-16 0,6 4,-19-10,3 9,-13-9,-1 3,1-5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41.202"/>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1,'40'0,"1"0,-27 0,4 0,0 0,-5 0,5 0,0 0,-5 0,5 0,-1 5,-4-4,4 10,0-10,-4 9,4-8,-6 8,6-4,3 1,-2-2,0 0,-6-3,5 3,2 1,-1-5,0 10,-6-10,0 10,6-10,-5 4,11 1,-4-5,6 5,0 0,0-5,-7 5,5 0,-4-5,6 11,0-11,-7 10,6-10,-12 10,11-10,-11 9,12-3,-12 0,5-1,-1-1,-4 2,4 4,-6-4,6-2,-4 0,4 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47.315"/>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1,'64'0,"-8"0,-14 0,-5 0,23 0,-7 0,9 0,-9 0,7 0,-7 0,9 0,0 0,0 0,9 0,-7 0,8 0,-1 0,3 0,0 7,-2 1,-10 1,0 4,-9-11,-2 11,-9-11,1 4,-1 0,1-4,-1 4,1-6,0 0,-1 0,1 0,-1 0,1 0,-1 0,1 0,-1 0,1 7,-1-6,1 5,-1 1,1-6,8 6,2-7,0 6,7-4,-7 4,9 1,0-6,19 13,-15-5,15-1,-28 5,7-11,-15 4,14 1,-14-5,6 5,-8-1,-1-4,9 4,-6 0,6 2,-8 0,8 5,-7-11,7 11,-8-12,-1 12,12-6,-16 1,15-2,-26 0,7-5,-1 5,-5 0,12-5,-5 5,8-6,-1 0,10 7,-8-6,16 6,-7-7,9 0,0 0,0 0,0 7,-1-5,1 5,0-7,0 0,0 0,-9 6,16-5,6 6,1-7,-4 0,-21 0,-8 0,-1 0,-6 0,-9 0,-3 0,-11 0,5 0,0 0,-5 0,5 0,-1 0,-4 0,9 0,-14-16,2 7,-10-14,0 11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52.383"/>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1,'63'0,"1"0,-36 0,13 0,-20 0,11 0,-19 0,11 0,-4 0,6 0,7 0,-5 0,12 0,-5 0,1 0,4 0,-12 0,5 0,-7 0,-6 0,-2 0,-7 0,12 0,-8 0,22 0,-16 0,20 0,-6 0,0 0,6 0,-6 0,0 0,-8 0,-3 0,-10 0,4 0,-1 0,1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54.86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1,'49'0,"-4"0,-3 0,-5 0,14 0,0 0,3 0,7 0,11 0,-16 0,23 0,-14 0,0 0,14 0,-23 0,16 0,-19 0,7 0,-16 0,7 0,-8 0,-1 0,1 0,-1 0,9 0,-6 0,15 0,-15 0,14 0,-14 0,15 0,-16 0,7 0,-8 0,-1 0,-7 0,-1 0,-8 0,-7 0,-1 0,-6 0,5 0,1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8:56.47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1,'86'0,"10"0,-10 0,-9 0,12 0,-10 0,9 0,4 0,-28 0,7 0,-9 0,0 0,0 0,-9 0,7 0,-29 0,17 0,-33 0,10 0,-7 0,-5 0,5 0,-6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9:00.946"/>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0 1,'64'0,"3"0,-22 0,15 0,-16 0,7 0,-15 0,4 6,-12 1,13 1,-20-2,11-1,-5-3,0 9,14-9,-13 9,12-9,-4 10,-1-11,-2 11,0-10,-11 4,9-1,-17-3,4 9,-1-10,-4 9,3-3,-4-1,5 0,-9 9,2 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19:03.184"/>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1 0,'66'0,"4"0,-17 0,9 0,0 0,20 0,-5 0,17 0,-20 0,18 0,-25 0,25 0,-36 0,13 0,-24 0,6 0,-16 0,-8 0,-3 0,-11 0,19 0,-11 0,20 0,3 0,9 0,19 0,2 0,9 0,-9 0,7 0,-7 0,0 0,7 0,-7 0,0 0,8 0,-18 0,17 0,-7 0,0 0,7 0,-17 0,8 0,-1 0,-15 0,13 0,-15 0,7 0,-7 0,-3 0,-9 0,-7 0,6 0,-13 0,5 0,-7 0,0 0,0 0,7 0,14 0,-9 0,14 0,-17 0,7 0,-6 6,4-5,-5 5,8-6,-1 0,1 0,-8 0,-2 6,-7-5,0 5,-6-6,-2 0,-7 0,6 0,2 0,0 0,5 0,-4 0,6 0,-7 0,6 0,-6 0,1 0,-2 5,-7-3,7 3,-4-5,10 5,-5-3,7 4,8-6,-7 0,0 0,-2 5,-6-3,7 4,-6-6,3 0,-10 0,4 0,-6 15,1 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36:04.836"/>
    </inkml:context>
    <inkml:brush xml:id="br0">
      <inkml:brushProperty name="width" value="0.3" units="cm"/>
      <inkml:brushProperty name="height" value="0.6" units="cm"/>
      <inkml:brushProperty name="color" value="#00F900"/>
      <inkml:brushProperty name="tip" value="rectangle"/>
      <inkml:brushProperty name="rasterOp" value="maskPen"/>
    </inkml:brush>
  </inkml:definitions>
  <inkml:trace contextRef="#ctx0" brushRef="#br0">902 12,'-49'0,"-6"0,33 0,-18 0,12 0,1 0,2 0,12 0,-6 0,2 0,4 0,-9 0,-5 0,0 0,-7 0,15 0,-6 0,6 0,-1-5,2 4,6-5,-5 6,-8 0,-2 0,-4 0,11 0,-4 0,10 0,-4 0,1 0,4 0,-9 0,2 0,1 0,-5 0,10 0,-4 0,1 0,4 0,-4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3:36:15.1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1036 0,'-46'0,"7"0,21 0,4 0,-10 0,11 0,-12 0,12 0,-6 0,1 0,-1 0,-8 0,1 0,-7 0,5 0,-5 0,7 0,0 0,0 0,6 0,2 0,6 0,-5 0,-2 0,-6 0,0 6,6-5,-6 5,5-6,1 0,0 0,8 0,-7 0,-1 0,0 5,-5-3,10 3,-10-5,10 0,-4 0,1 5,4-4,-4 4,-7-5,3 0,-4 0,7 0,6 0,-5 6,56 0,-38 1,46-2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5:15:19.991"/>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5:15:23.523"/>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0,'44'0,"9"0,-15 0,17 0,-7 0,10 0,12 0,3 0,-1 0,10 0,-9 0,11 0,-11 0,-3 0,-12 0,-10 0,7 0,-17 0,8 0,-11 0,0 0,1 0,9 0,-7 0,17 0,-17 0,18 0,-8 0,0 0,-3 0,-18 0,16 0,-14 0,17 0,-19 0,6 0,-6 0,8 8,0-6,11 6,-9-8,9 0,-1 9,-7-7,8 6,-11-8,0 0,1 8,-10-6,8 6,-8 0,1-6,6 6,-15-8,16 8,-8-6,1 5,6 1,-15-6,7 6,-1-8,2 7,9-5,-10 5,-1-7,-8 0,9 0,-7 0,7 0,-9 7,0-5,8 5,-6-7,15 0,-14 7,14-5,-7 5,10-7,-1 8,0-6,11 14,-8-14,7 7,6-1,-11 2,11 0,-25-3,7 1,-14-6,14 6,-15-8,6 0,-8 0,0 0,0 0,0 0,-51 0,31 0,-41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5:15:28.203"/>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72,'42'0,"-9"0,0 0,-15 0,7 0,-1 0,3 0,8 0,1 0,-10 0,7 0,-6 0,8 0,-8 0,6 0,-6 0,0 0,6 0,-6 0,18 0,-7 0,-1 0,-4 0,-6 0,8 0,0 0,-8 0,6 0,-6 0,8 0,1 0,-1 0,-8 0,6 0,-6-8,8 6,0-6,1 8,-1 0,-8 0,6-8,-6 6,8-6,0 8,8-8,-15 6,13-6,-23 8,15 0,-15 0,15 0,-15 0,7 0,-1 0,-5 0,14 0,-15 0,15 0,-6 0,-1 0,8 0,-8 0,10 0,-1 0,0-7,1 5,15-6,-12 8,22 0,-23 0,7 0,1 0,-8 0,17 0,-17 0,8 0,-1 0,-7 0,17 0,-17 0,8 0,-11 0,0 0,1 0,-1 0,0 0,16 0,-20 0,18 0,-22 0,-1 0,8 0,-16 0,6 0,1 0,-7 0,7 0,-9 0,0 0,0 0,-1 0,1 0,0 0,0 0,0 0,0 0,0 0,0 0,0 0,0 0,0 0,0 0,0 0,0 0,0 0,0 0,0 0,0 0,0 0,0 0,0 0,0 0,0 0,0 0,0 0,0 0,0 0,-7 7,5-6,-5 7,7-8,0 0,0 0,0 0,0 0,0 0,0 0,-1 0,1 0,0 0,0 7,0-6,0 7,-7-1,5-6,-5 6,7-7,0 0,0 0,0 0,-7 8,5-7,-5 6,7-7,0 0,0 0,0 8,0-7,0 14,0-14,0 6,0-7,0 0,0 7,0-5,0 12,0-12,-7 12,-2-12,-7 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5:15:43.635"/>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1,'34'0,"5"0,-21 0,7 0,-1 0,-6 0,16 0,-16 0,6 0,-8 0,0 0,0 7,0-5,0 5,0 0,0-5,0 12,0-12,0 12,0-12,0 12,0-12,0 5,0-7,0 7,0-6,0 14,0-14,0 7,0-8,0 0,0 0,0 0,0 0,0 0,-1 0,1 0,0 0,0 0,0 0,0 0,0 0,0 0,0 0,0 0,0 0,0 0,0 0,0 0,0 0,0 0,0 0,0 0,0 0,0 0,0 0,0 0,0 0,0 0,0 0,0 0,0 0,0 0,0 0,8 0,-6 0,7 0,-9 0,0 0,0 0,0 0,0 0,0 0,0 0,7 0,-5 0,5 0,-7 0,0 0,0 0,0 0,0 0,-1 0,1 0,0 0,0 0,0 0,0 0,0 0,0 0,0 0,0 0,0 0,0 0,0 0,9 0,0 0,1 0,-3 0,-7 0,0 0,0 0,0 0,0 0,0 0,0 0,0 0,0 0,0 0,0 0,0 0,0 0,0 0,0 0,9 0,-7 0,6 0,-8 0,0 0,0 0,0 0,0 0,7 0,-5 0,5 0,2 0,-7 0,6 0,-8-8,9 7,-7-7,6 8,1 0,-7 0,7 0,-1 0,-6 0,7 0,-9 0,0 0,0 0,0 0,7 0,-5 0,5 0,-7 0,0 0,0 0,0 0,0 0,0 0,0 0,0 0,0 0,0 0,0 0,-8 0,-1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9-09-30T15:15:50.21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1 259,'44'0,"-2"0,-15 0,6 0,-15 0,16 0,-8 0,1 0,-2 0,-1 0,-6 0,7 0,-1 0,-5 0,5 0,-8 0,0-8,0 7,0-7,9 8,-7 0,6 0,-8 0,0-7,0 5,0-5,9 7,-7 0,6 0,-8 0,0 0,0 0,0 0,0 0,0 0,0 0,9 0,-7 0,7 0,-10 0,1 0,0 0,0 0,0 0,0 0,9 0,-7 0,14 0,-15 0,7 0,-9 0,1 0,9 0,-7 0,7 0,-9 0,0 0,0 0,0 0,0 0,0 0,0 0,0 0,8 0,-6 0,7 0,-9 7,8-5,-6 5,7-7,0 8,8 1,5 1,4 5,-15-13,6 5,-6-7,-1 7,8-5,-16 12,6-12,1 5,-7-7,6 0,1 0,-7 7,7-5,-9 5,8-7,-6 7,7-5,0 5,-7-7,22 8,-20-6,12 6,-16-8,0 0,-1 0,1 0,0 7,0-5,0 5,0-7,0 0,0 0,0 0,0 0,9 0,-7 0,7 0,-10 0,10 0,9 0,-6 0,13 0,-15 0,10 0,-1 0,-8 0,6 0,-6 0,-1 0,8 0,-16 0,6 0,-8 0,9 0,-7 0,7 0,-9 0,8 0,-6 0,7 0,-1 0,10 0,-5 0,2 0,-15 0,9 0,-7 0,15 0,-15 0,16 0,-8 0,1 0,6 0,-15 0,15 8,-14-6,14 6,-15-8,6 0,-8 0,9 0,-7 0,7 0,-1 0,-6 0,7 0,0 0,0 0,10 0,-10 0,0 0,-1 0,3 0,0 0,6 0,-7 0,1 0,6 0,-6 0,0 0,-3 0,1 0,-7 0,7 0,-1 7,-6-5,16 6,-9-8,10 0,-10 0,0 7,-1-5,-6 5,7-7,-1 0,-5 0,14 0,-15 0,6 7,-8-5,0 5,0-7,0 0,0 0,0 0,0 0,0 0,0 0,0 0,0 0,0 0,-7-7,-2-2,-7-7,0 0,0-1,0 1,0 0,0 0,0-1,0 1,0 0,-7 7,-2-5,-7 5,-9-8,6 7,-5-5,7 13,1-12,0 12,0-12,0 12,-1-5,1 7,0-7,0 5,-1-5,1 7,0-8,0 7,0-7,-1 8,1-7,0 5,0-5,0 7,-1 0,1 0,7-7,-5 5,5-5,-8 7,1 0,0 0,0 0,0-7,-1 5,1-5,0 7,0 0,0 0,-1 0,1 0,0 0,0 0,-1 0,1 0,-9 0,7 0,-7 0,9 0,0 0,0 0,-9 0,6 0,-5 0,-1 0,6 0,-5 0,-1 0,-2 0,0 0,2 0,9 0,0 0,-1 0,1 0,0 0,0 0,0 0,-1-7,1 5,0-5,0 7,-1 0,1 0,0 0,0 0,0 0,-1-8,1 7,0-7,0 8,0 0,-9 0,6 0,-5-7,7 5,-7-5,5 7,-14 0,14-7,-14 5,15-5,-16 7,16 0,-16-8,16 6,-15-6,14 8,-6-7,9 5,-9-5,7 7,-7 0,9 0,0 0,0 0,-1 0,-6 0,5 0,-6 0,8 0,0 0,-9 0,7 0,-7 0,0 0,7 0,-7 0,9 0,-9 0,7 0,-7 0,9 0,-1 0,1 0,0 0,0 0,0 0,-1 0,1 0,0 0,-8 0,6 0,-5 0,7 0,0 0,-1 0,1 0,0 0,0 0,-9 0,7 0,-7 0,9 0,-9 0,6 0,-5 0,-1 0,6 0,-14 0,15 0,-16 0,16 0,-31 0,18 0,-21 0,17 0,-1 0,1 0,-1 0,-10 0,8 0,-8 0,11 0,8 0,-6 0,6 0,0 0,2 0,9 0,-9 0,6 0,-5 0,7 0,1 0,-7 0,5 0,-6 0,8 0,0 0,0 0,-9 0,6 0,-5 0,7 0,-7 0,5 0,-14 0,14 0,-5 0,-1 0,6 0,-5 0,-1 0,6 0,-5 0,7 0,1 0,0 0,0 0,0 0,-1 7,1-5,0 5,0-7,-1 7,1-5,0 5,0-7,7 7,-6-5,6 5,-7 0,0-5,0 12,0-12,-1 5,1 0,0-5,7 12,-6-12,14 12,-7-5,8 7,0 0,0 0,8-8,19 8,-13-14,12 7</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10/5/19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10/5/19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10/5/19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10/5/19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10/5/19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10/5/19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10/5/19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10/5/19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10/5/19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10/5/19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10/5/19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customXml" Target="../ink/ink6.xml"/><Relationship Id="rId18" Type="http://schemas.openxmlformats.org/officeDocument/2006/relationships/image" Target="../media/image13.png"/><Relationship Id="rId26" Type="http://schemas.openxmlformats.org/officeDocument/2006/relationships/image" Target="../media/image17.png"/><Relationship Id="rId3" Type="http://schemas.openxmlformats.org/officeDocument/2006/relationships/customXml" Target="../ink/ink1.xml"/><Relationship Id="rId21" Type="http://schemas.openxmlformats.org/officeDocument/2006/relationships/customXml" Target="../ink/ink10.xml"/><Relationship Id="rId7" Type="http://schemas.openxmlformats.org/officeDocument/2006/relationships/customXml" Target="../ink/ink3.xml"/><Relationship Id="rId12" Type="http://schemas.openxmlformats.org/officeDocument/2006/relationships/image" Target="../media/image10.png"/><Relationship Id="rId17" Type="http://schemas.openxmlformats.org/officeDocument/2006/relationships/customXml" Target="../ink/ink8.xml"/><Relationship Id="rId25" Type="http://schemas.openxmlformats.org/officeDocument/2006/relationships/customXml" Target="../ink/ink12.xml"/><Relationship Id="rId2" Type="http://schemas.openxmlformats.org/officeDocument/2006/relationships/image" Target="../media/image5.png"/><Relationship Id="rId16" Type="http://schemas.openxmlformats.org/officeDocument/2006/relationships/image" Target="../media/image12.png"/><Relationship Id="rId20"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customXml" Target="../ink/ink5.xml"/><Relationship Id="rId24" Type="http://schemas.openxmlformats.org/officeDocument/2006/relationships/image" Target="../media/image16.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10" Type="http://schemas.openxmlformats.org/officeDocument/2006/relationships/image" Target="../media/image9.png"/><Relationship Id="rId19" Type="http://schemas.openxmlformats.org/officeDocument/2006/relationships/customXml" Target="../ink/ink9.xml"/><Relationship Id="rId4" Type="http://schemas.openxmlformats.org/officeDocument/2006/relationships/image" Target="../media/image6.png"/><Relationship Id="rId9" Type="http://schemas.openxmlformats.org/officeDocument/2006/relationships/customXml" Target="../ink/ink4.xml"/><Relationship Id="rId14" Type="http://schemas.openxmlformats.org/officeDocument/2006/relationships/image" Target="../media/image11.png"/><Relationship Id="rId22"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15.xml"/><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customXml" Target="../ink/ink17.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customXml" Target="../ink/ink14.xml"/><Relationship Id="rId11" Type="http://schemas.openxmlformats.org/officeDocument/2006/relationships/image" Target="../media/image23.png"/><Relationship Id="rId5" Type="http://schemas.openxmlformats.org/officeDocument/2006/relationships/image" Target="../media/image20.png"/><Relationship Id="rId10" Type="http://schemas.openxmlformats.org/officeDocument/2006/relationships/customXml" Target="../ink/ink16.xml"/><Relationship Id="rId4" Type="http://schemas.openxmlformats.org/officeDocument/2006/relationships/customXml" Target="../ink/ink13.xml"/><Relationship Id="rId9" Type="http://schemas.openxmlformats.org/officeDocument/2006/relationships/image" Target="../media/image2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279C-AEB2-6B42-9590-FF22BBE4024C}"/>
              </a:ext>
            </a:extLst>
          </p:cNvPr>
          <p:cNvSpPr>
            <a:spLocks noGrp="1"/>
          </p:cNvSpPr>
          <p:nvPr>
            <p:ph type="ctrTitle"/>
          </p:nvPr>
        </p:nvSpPr>
        <p:spPr/>
        <p:txBody>
          <a:bodyPr/>
          <a:lstStyle/>
          <a:p>
            <a:r>
              <a:rPr lang="en-GB" dirty="0"/>
              <a:t>Level 6: Creative project plan</a:t>
            </a:r>
          </a:p>
        </p:txBody>
      </p:sp>
      <p:sp>
        <p:nvSpPr>
          <p:cNvPr id="3" name="Subtitle 2">
            <a:extLst>
              <a:ext uri="{FF2B5EF4-FFF2-40B4-BE49-F238E27FC236}">
                <a16:creationId xmlns:a16="http://schemas.microsoft.com/office/drawing/2014/main" id="{74FB7CED-33EE-094E-8AFC-0C15F2104E09}"/>
              </a:ext>
            </a:extLst>
          </p:cNvPr>
          <p:cNvSpPr>
            <a:spLocks noGrp="1"/>
          </p:cNvSpPr>
          <p:nvPr>
            <p:ph type="subTitle" idx="1"/>
          </p:nvPr>
        </p:nvSpPr>
        <p:spPr/>
        <p:txBody>
          <a:bodyPr/>
          <a:lstStyle/>
          <a:p>
            <a:r>
              <a:rPr lang="en-GB" dirty="0"/>
              <a:t>Kirsty Phillips 1704246</a:t>
            </a:r>
          </a:p>
        </p:txBody>
      </p:sp>
    </p:spTree>
    <p:extLst>
      <p:ext uri="{BB962C8B-B14F-4D97-AF65-F5344CB8AC3E}">
        <p14:creationId xmlns:p14="http://schemas.microsoft.com/office/powerpoint/2010/main" val="3023144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14EB5-E15E-FD40-BEE9-C1FABE6C2D58}"/>
              </a:ext>
            </a:extLst>
          </p:cNvPr>
          <p:cNvSpPr>
            <a:spLocks noGrp="1"/>
          </p:cNvSpPr>
          <p:nvPr>
            <p:ph type="title"/>
          </p:nvPr>
        </p:nvSpPr>
        <p:spPr/>
        <p:txBody>
          <a:bodyPr/>
          <a:lstStyle/>
          <a:p>
            <a:r>
              <a:rPr lang="en-GB" dirty="0"/>
              <a:t>Intro: the idea</a:t>
            </a:r>
          </a:p>
        </p:txBody>
      </p:sp>
      <p:sp>
        <p:nvSpPr>
          <p:cNvPr id="3" name="Content Placeholder 2">
            <a:extLst>
              <a:ext uri="{FF2B5EF4-FFF2-40B4-BE49-F238E27FC236}">
                <a16:creationId xmlns:a16="http://schemas.microsoft.com/office/drawing/2014/main" id="{8E3FBDF7-9E81-AA4D-8866-A269A86C0074}"/>
              </a:ext>
            </a:extLst>
          </p:cNvPr>
          <p:cNvSpPr>
            <a:spLocks noGrp="1"/>
          </p:cNvSpPr>
          <p:nvPr>
            <p:ph idx="1"/>
          </p:nvPr>
        </p:nvSpPr>
        <p:spPr>
          <a:xfrm>
            <a:off x="1066800" y="2283486"/>
            <a:ext cx="10058400" cy="3931920"/>
          </a:xfrm>
        </p:spPr>
        <p:txBody>
          <a:bodyPr>
            <a:normAutofit/>
          </a:bodyPr>
          <a:lstStyle/>
          <a:p>
            <a:r>
              <a:rPr lang="en-GB" sz="2400" dirty="0"/>
              <a:t>The plan for my project is to produce a collection of poems</a:t>
            </a:r>
          </a:p>
          <a:p>
            <a:r>
              <a:rPr lang="en-GB" sz="2400" dirty="0"/>
              <a:t>I would like to explore different forms of poetry – from free verse to villanelle</a:t>
            </a:r>
          </a:p>
          <a:p>
            <a:r>
              <a:rPr lang="en-GB" sz="2400" dirty="0"/>
              <a:t>The theme of my collection will be </a:t>
            </a:r>
            <a:r>
              <a:rPr lang="en-GB" sz="2400" b="1" dirty="0"/>
              <a:t>‘relationships’</a:t>
            </a:r>
          </a:p>
        </p:txBody>
      </p:sp>
    </p:spTree>
    <p:extLst>
      <p:ext uri="{BB962C8B-B14F-4D97-AF65-F5344CB8AC3E}">
        <p14:creationId xmlns:p14="http://schemas.microsoft.com/office/powerpoint/2010/main" val="1305463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8F77C-EDEE-0842-91BC-422DA0FE8099}"/>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03461FBD-567D-204F-911F-95A5F4ABF3D9}"/>
              </a:ext>
            </a:extLst>
          </p:cNvPr>
          <p:cNvSpPr>
            <a:spLocks noGrp="1"/>
          </p:cNvSpPr>
          <p:nvPr>
            <p:ph idx="1"/>
          </p:nvPr>
        </p:nvSpPr>
        <p:spPr/>
        <p:txBody>
          <a:bodyPr>
            <a:normAutofit/>
          </a:bodyPr>
          <a:lstStyle/>
          <a:p>
            <a:r>
              <a:rPr lang="en-GB" sz="2000" dirty="0"/>
              <a:t>I’ve chosen relationships because I think that individuals and the way that humans work is really interesting</a:t>
            </a:r>
          </a:p>
          <a:p>
            <a:r>
              <a:rPr lang="en-GB" sz="2000" dirty="0"/>
              <a:t>It’s something that I understand and have experienced – easier to make poetry more personal and authentic when taken from personal experience</a:t>
            </a:r>
          </a:p>
          <a:p>
            <a:r>
              <a:rPr lang="en-GB" sz="2000" dirty="0"/>
              <a:t>I’ve chosen to write in different forms for experimentation purposes but I also feel as though it will make me a more well rounded poet if I am aware of other forms of poetry and the mechanics of these poems.</a:t>
            </a:r>
          </a:p>
        </p:txBody>
      </p:sp>
    </p:spTree>
    <p:extLst>
      <p:ext uri="{BB962C8B-B14F-4D97-AF65-F5344CB8AC3E}">
        <p14:creationId xmlns:p14="http://schemas.microsoft.com/office/powerpoint/2010/main" val="2276437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72546-92CE-BB4A-8258-821E46B52784}"/>
              </a:ext>
            </a:extLst>
          </p:cNvPr>
          <p:cNvSpPr>
            <a:spLocks noGrp="1"/>
          </p:cNvSpPr>
          <p:nvPr>
            <p:ph type="title"/>
          </p:nvPr>
        </p:nvSpPr>
        <p:spPr/>
        <p:txBody>
          <a:bodyPr/>
          <a:lstStyle/>
          <a:p>
            <a:r>
              <a:rPr lang="en-GB" dirty="0"/>
              <a:t>Writers, influences and interests</a:t>
            </a:r>
          </a:p>
        </p:txBody>
      </p:sp>
      <p:sp>
        <p:nvSpPr>
          <p:cNvPr id="3" name="Content Placeholder 2">
            <a:extLst>
              <a:ext uri="{FF2B5EF4-FFF2-40B4-BE49-F238E27FC236}">
                <a16:creationId xmlns:a16="http://schemas.microsoft.com/office/drawing/2014/main" id="{62728E08-944E-494A-8BD1-ECB7851A889D}"/>
              </a:ext>
            </a:extLst>
          </p:cNvPr>
          <p:cNvSpPr>
            <a:spLocks noGrp="1"/>
          </p:cNvSpPr>
          <p:nvPr>
            <p:ph idx="1"/>
          </p:nvPr>
        </p:nvSpPr>
        <p:spPr/>
        <p:txBody>
          <a:bodyPr/>
          <a:lstStyle/>
          <a:p>
            <a:r>
              <a:rPr lang="en-GB" dirty="0"/>
              <a:t>Carol Ann Duffy – personal/first hand experience poet, raw emotion (as well as many other things, of course!)</a:t>
            </a:r>
          </a:p>
          <a:p>
            <a:r>
              <a:rPr lang="en-GB" dirty="0" err="1"/>
              <a:t>Rupi</a:t>
            </a:r>
            <a:r>
              <a:rPr lang="en-GB" dirty="0"/>
              <a:t> Kaur and Amanda Lovelace – specific style of poetry, free verse and short poems with lots of imagery, metaphors. An idea that I hope to mirror</a:t>
            </a:r>
          </a:p>
          <a:p>
            <a:r>
              <a:rPr lang="en-GB" dirty="0"/>
              <a:t>Dylan Thomas - a Welsh writer, ‘Do not go gentle in to that good night’, personal poetry, a natural sounding villanelle that is not forced.</a:t>
            </a:r>
          </a:p>
          <a:p>
            <a:r>
              <a:rPr lang="en-GB" dirty="0"/>
              <a:t>W. H. Auden – ‘Funeral Blues’, natural rhyme, emotional poetry, involves death</a:t>
            </a:r>
          </a:p>
        </p:txBody>
      </p:sp>
    </p:spTree>
    <p:extLst>
      <p:ext uri="{BB962C8B-B14F-4D97-AF65-F5344CB8AC3E}">
        <p14:creationId xmlns:p14="http://schemas.microsoft.com/office/powerpoint/2010/main" val="2563693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7458-3C91-C843-82DD-339397EE9F0B}"/>
              </a:ext>
            </a:extLst>
          </p:cNvPr>
          <p:cNvSpPr>
            <a:spLocks noGrp="1"/>
          </p:cNvSpPr>
          <p:nvPr>
            <p:ph type="title"/>
          </p:nvPr>
        </p:nvSpPr>
        <p:spPr>
          <a:xfrm>
            <a:off x="1066799" y="642594"/>
            <a:ext cx="10232571" cy="1371600"/>
          </a:xfrm>
        </p:spPr>
        <p:txBody>
          <a:bodyPr>
            <a:normAutofit/>
          </a:bodyPr>
          <a:lstStyle/>
          <a:p>
            <a:r>
              <a:rPr lang="en-GB" dirty="0"/>
              <a:t>Textbook type books</a:t>
            </a:r>
          </a:p>
        </p:txBody>
      </p:sp>
      <p:sp>
        <p:nvSpPr>
          <p:cNvPr id="3" name="Content Placeholder 2">
            <a:extLst>
              <a:ext uri="{FF2B5EF4-FFF2-40B4-BE49-F238E27FC236}">
                <a16:creationId xmlns:a16="http://schemas.microsoft.com/office/drawing/2014/main" id="{E2B305AF-91D4-A54D-9C39-723F95440567}"/>
              </a:ext>
            </a:extLst>
          </p:cNvPr>
          <p:cNvSpPr>
            <a:spLocks noGrp="1"/>
          </p:cNvSpPr>
          <p:nvPr>
            <p:ph idx="1"/>
          </p:nvPr>
        </p:nvSpPr>
        <p:spPr>
          <a:xfrm>
            <a:off x="1066800" y="2103120"/>
            <a:ext cx="10058400" cy="3931920"/>
          </a:xfrm>
        </p:spPr>
        <p:txBody>
          <a:bodyPr>
            <a:normAutofit/>
          </a:bodyPr>
          <a:lstStyle/>
          <a:p>
            <a:r>
              <a:rPr lang="en-GB" sz="2000"/>
              <a:t>The main reference point for my poetry has been ‘The Poet’s Craft’ by Sandy Brownjohn especially when using different styles and techniques rather than focussing on free verse</a:t>
            </a:r>
          </a:p>
          <a:p>
            <a:r>
              <a:rPr lang="en-GB" sz="2000"/>
              <a:t>Helpful when focussing on rhymes, rhythm, syllables and all thing poetry</a:t>
            </a:r>
          </a:p>
          <a:p>
            <a:r>
              <a:rPr lang="en-GB" sz="2000"/>
              <a:t>My biggest recommendation for any poets or anyone focussing on poetry for their project.</a:t>
            </a:r>
          </a:p>
          <a:p>
            <a:r>
              <a:rPr lang="en-GB" sz="2000"/>
              <a:t>Ted Hughes – ‘Poetry in the making’</a:t>
            </a:r>
            <a:endParaRPr lang="en-GB" sz="2000" dirty="0"/>
          </a:p>
        </p:txBody>
      </p:sp>
      <p:pic>
        <p:nvPicPr>
          <p:cNvPr id="5" name="Picture 4">
            <a:extLst>
              <a:ext uri="{FF2B5EF4-FFF2-40B4-BE49-F238E27FC236}">
                <a16:creationId xmlns:a16="http://schemas.microsoft.com/office/drawing/2014/main" id="{90620B55-00A9-B642-94A6-39A8989BD464}"/>
              </a:ext>
            </a:extLst>
          </p:cNvPr>
          <p:cNvPicPr>
            <a:picLocks noChangeAspect="1"/>
          </p:cNvPicPr>
          <p:nvPr/>
        </p:nvPicPr>
        <p:blipFill>
          <a:blip r:embed="rId2"/>
          <a:stretch>
            <a:fillRect/>
          </a:stretch>
        </p:blipFill>
        <p:spPr>
          <a:xfrm>
            <a:off x="8621220" y="4069080"/>
            <a:ext cx="1551878" cy="2390084"/>
          </a:xfrm>
          <a:prstGeom prst="rect">
            <a:avLst/>
          </a:prstGeom>
        </p:spPr>
      </p:pic>
      <p:pic>
        <p:nvPicPr>
          <p:cNvPr id="6" name="Picture 5">
            <a:extLst>
              <a:ext uri="{FF2B5EF4-FFF2-40B4-BE49-F238E27FC236}">
                <a16:creationId xmlns:a16="http://schemas.microsoft.com/office/drawing/2014/main" id="{39FE49ED-F6A7-BC49-B55C-0C2211D2FA7E}"/>
              </a:ext>
            </a:extLst>
          </p:cNvPr>
          <p:cNvPicPr>
            <a:picLocks noChangeAspect="1"/>
          </p:cNvPicPr>
          <p:nvPr/>
        </p:nvPicPr>
        <p:blipFill>
          <a:blip r:embed="rId3"/>
          <a:stretch>
            <a:fillRect/>
          </a:stretch>
        </p:blipFill>
        <p:spPr>
          <a:xfrm>
            <a:off x="10327489" y="4069080"/>
            <a:ext cx="1551878" cy="2429615"/>
          </a:xfrm>
          <a:prstGeom prst="rect">
            <a:avLst/>
          </a:prstGeom>
        </p:spPr>
      </p:pic>
    </p:spTree>
    <p:extLst>
      <p:ext uri="{BB962C8B-B14F-4D97-AF65-F5344CB8AC3E}">
        <p14:creationId xmlns:p14="http://schemas.microsoft.com/office/powerpoint/2010/main" val="1502899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rminator 3">
            <a:extLst>
              <a:ext uri="{FF2B5EF4-FFF2-40B4-BE49-F238E27FC236}">
                <a16:creationId xmlns:a16="http://schemas.microsoft.com/office/drawing/2014/main" id="{F82DCE5F-B4A6-6444-B131-6BAE55CAD46A}"/>
              </a:ext>
            </a:extLst>
          </p:cNvPr>
          <p:cNvSpPr/>
          <p:nvPr/>
        </p:nvSpPr>
        <p:spPr>
          <a:xfrm>
            <a:off x="4891453" y="2954215"/>
            <a:ext cx="2409093" cy="949569"/>
          </a:xfrm>
          <a:prstGeom prst="flowChartTerminator">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Level 6 Writing Project</a:t>
            </a:r>
          </a:p>
        </p:txBody>
      </p:sp>
      <p:cxnSp>
        <p:nvCxnSpPr>
          <p:cNvPr id="6" name="Straight Connector 5">
            <a:extLst>
              <a:ext uri="{FF2B5EF4-FFF2-40B4-BE49-F238E27FC236}">
                <a16:creationId xmlns:a16="http://schemas.microsoft.com/office/drawing/2014/main" id="{285A7D11-6255-8240-BF07-93305168FD47}"/>
              </a:ext>
            </a:extLst>
          </p:cNvPr>
          <p:cNvCxnSpPr>
            <a:cxnSpLocks/>
          </p:cNvCxnSpPr>
          <p:nvPr/>
        </p:nvCxnSpPr>
        <p:spPr>
          <a:xfrm flipV="1">
            <a:off x="6958074" y="2325672"/>
            <a:ext cx="870082" cy="628544"/>
          </a:xfrm>
          <a:prstGeom prst="line">
            <a:avLst/>
          </a:prstGeom>
        </p:spPr>
        <p:style>
          <a:lnRef idx="1">
            <a:schemeClr val="dk1"/>
          </a:lnRef>
          <a:fillRef idx="0">
            <a:schemeClr val="dk1"/>
          </a:fillRef>
          <a:effectRef idx="0">
            <a:schemeClr val="dk1"/>
          </a:effectRef>
          <a:fontRef idx="minor">
            <a:schemeClr val="tx1"/>
          </a:fontRef>
        </p:style>
      </p:cxnSp>
      <p:sp>
        <p:nvSpPr>
          <p:cNvPr id="8" name="Oval 7">
            <a:extLst>
              <a:ext uri="{FF2B5EF4-FFF2-40B4-BE49-F238E27FC236}">
                <a16:creationId xmlns:a16="http://schemas.microsoft.com/office/drawing/2014/main" id="{3925FE1B-2F4C-C448-99CA-68EFCBC7F56F}"/>
              </a:ext>
            </a:extLst>
          </p:cNvPr>
          <p:cNvSpPr/>
          <p:nvPr/>
        </p:nvSpPr>
        <p:spPr>
          <a:xfrm>
            <a:off x="7783694" y="1672790"/>
            <a:ext cx="2609386" cy="96715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Relationships</a:t>
            </a:r>
          </a:p>
        </p:txBody>
      </p:sp>
      <p:cxnSp>
        <p:nvCxnSpPr>
          <p:cNvPr id="11" name="Straight Connector 10">
            <a:extLst>
              <a:ext uri="{FF2B5EF4-FFF2-40B4-BE49-F238E27FC236}">
                <a16:creationId xmlns:a16="http://schemas.microsoft.com/office/drawing/2014/main" id="{859A4EAC-A9B1-594D-8B9C-F08E65CC47A3}"/>
              </a:ext>
            </a:extLst>
          </p:cNvPr>
          <p:cNvCxnSpPr/>
          <p:nvPr/>
        </p:nvCxnSpPr>
        <p:spPr>
          <a:xfrm>
            <a:off x="7906357" y="1162514"/>
            <a:ext cx="602166" cy="535366"/>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2CD21E9B-7AD0-974B-B566-E28CB80FEDE1}"/>
              </a:ext>
            </a:extLst>
          </p:cNvPr>
          <p:cNvCxnSpPr/>
          <p:nvPr/>
        </p:nvCxnSpPr>
        <p:spPr>
          <a:xfrm>
            <a:off x="9387755" y="2636280"/>
            <a:ext cx="602166" cy="535366"/>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B8C04D30-F569-CF4A-AEEF-1CCDB0651BDC}"/>
              </a:ext>
            </a:extLst>
          </p:cNvPr>
          <p:cNvCxnSpPr>
            <a:cxnSpLocks/>
          </p:cNvCxnSpPr>
          <p:nvPr/>
        </p:nvCxnSpPr>
        <p:spPr>
          <a:xfrm flipH="1">
            <a:off x="9638659" y="1430197"/>
            <a:ext cx="351262" cy="292773"/>
          </a:xfrm>
          <a:prstGeom prst="line">
            <a:avLst/>
          </a:prstGeom>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E6F13135-A5EA-AA4E-951E-F921334DBF45}"/>
              </a:ext>
            </a:extLst>
          </p:cNvPr>
          <p:cNvSpPr txBox="1"/>
          <p:nvPr/>
        </p:nvSpPr>
        <p:spPr>
          <a:xfrm>
            <a:off x="6471423" y="792351"/>
            <a:ext cx="2869868" cy="369332"/>
          </a:xfrm>
          <a:prstGeom prst="rect">
            <a:avLst/>
          </a:prstGeom>
          <a:noFill/>
        </p:spPr>
        <p:txBody>
          <a:bodyPr wrap="square" rtlCol="0">
            <a:spAutoFit/>
          </a:bodyPr>
          <a:lstStyle/>
          <a:p>
            <a:r>
              <a:rPr lang="en-GB" dirty="0"/>
              <a:t>A young, new couple</a:t>
            </a:r>
          </a:p>
        </p:txBody>
      </p:sp>
      <p:sp>
        <p:nvSpPr>
          <p:cNvPr id="16" name="TextBox 15">
            <a:extLst>
              <a:ext uri="{FF2B5EF4-FFF2-40B4-BE49-F238E27FC236}">
                <a16:creationId xmlns:a16="http://schemas.microsoft.com/office/drawing/2014/main" id="{48F74005-9CA2-9747-ACDC-CD392BEC6F67}"/>
              </a:ext>
            </a:extLst>
          </p:cNvPr>
          <p:cNvSpPr txBox="1"/>
          <p:nvPr/>
        </p:nvSpPr>
        <p:spPr>
          <a:xfrm>
            <a:off x="9088387" y="1047904"/>
            <a:ext cx="2899317" cy="369332"/>
          </a:xfrm>
          <a:prstGeom prst="rect">
            <a:avLst/>
          </a:prstGeom>
          <a:noFill/>
        </p:spPr>
        <p:txBody>
          <a:bodyPr wrap="square" rtlCol="0">
            <a:spAutoFit/>
          </a:bodyPr>
          <a:lstStyle/>
          <a:p>
            <a:r>
              <a:rPr lang="en-GB" dirty="0"/>
              <a:t>A student and teacher</a:t>
            </a:r>
          </a:p>
        </p:txBody>
      </p:sp>
      <p:sp>
        <p:nvSpPr>
          <p:cNvPr id="18" name="TextBox 17">
            <a:extLst>
              <a:ext uri="{FF2B5EF4-FFF2-40B4-BE49-F238E27FC236}">
                <a16:creationId xmlns:a16="http://schemas.microsoft.com/office/drawing/2014/main" id="{A0D86C94-BA97-5D47-A696-9BEA341E8A5E}"/>
              </a:ext>
            </a:extLst>
          </p:cNvPr>
          <p:cNvSpPr txBox="1"/>
          <p:nvPr/>
        </p:nvSpPr>
        <p:spPr>
          <a:xfrm>
            <a:off x="9088387" y="3159637"/>
            <a:ext cx="2241252" cy="369332"/>
          </a:xfrm>
          <a:prstGeom prst="rect">
            <a:avLst/>
          </a:prstGeom>
          <a:noFill/>
        </p:spPr>
        <p:txBody>
          <a:bodyPr wrap="square" rtlCol="0">
            <a:spAutoFit/>
          </a:bodyPr>
          <a:lstStyle/>
          <a:p>
            <a:r>
              <a:rPr lang="en-GB" dirty="0"/>
              <a:t>A mother and son</a:t>
            </a:r>
          </a:p>
        </p:txBody>
      </p:sp>
      <p:cxnSp>
        <p:nvCxnSpPr>
          <p:cNvPr id="19" name="Straight Connector 18">
            <a:extLst>
              <a:ext uri="{FF2B5EF4-FFF2-40B4-BE49-F238E27FC236}">
                <a16:creationId xmlns:a16="http://schemas.microsoft.com/office/drawing/2014/main" id="{63F7C9EF-A1CA-5C43-AE8B-DB1C5A534C1C}"/>
              </a:ext>
            </a:extLst>
          </p:cNvPr>
          <p:cNvCxnSpPr>
            <a:cxnSpLocks/>
          </p:cNvCxnSpPr>
          <p:nvPr/>
        </p:nvCxnSpPr>
        <p:spPr>
          <a:xfrm flipV="1">
            <a:off x="5948043" y="3903786"/>
            <a:ext cx="0" cy="526684"/>
          </a:xfrm>
          <a:prstGeom prst="line">
            <a:avLst/>
          </a:prstGeom>
        </p:spPr>
        <p:style>
          <a:lnRef idx="1">
            <a:schemeClr val="dk1"/>
          </a:lnRef>
          <a:fillRef idx="0">
            <a:schemeClr val="dk1"/>
          </a:fillRef>
          <a:effectRef idx="0">
            <a:schemeClr val="dk1"/>
          </a:effectRef>
          <a:fontRef idx="minor">
            <a:schemeClr val="tx1"/>
          </a:fontRef>
        </p:style>
      </p:cxnSp>
      <p:sp>
        <p:nvSpPr>
          <p:cNvPr id="22" name="Oval 21">
            <a:extLst>
              <a:ext uri="{FF2B5EF4-FFF2-40B4-BE49-F238E27FC236}">
                <a16:creationId xmlns:a16="http://schemas.microsoft.com/office/drawing/2014/main" id="{B538D468-06E5-1041-A017-47CABC6A18E3}"/>
              </a:ext>
            </a:extLst>
          </p:cNvPr>
          <p:cNvSpPr/>
          <p:nvPr/>
        </p:nvSpPr>
        <p:spPr>
          <a:xfrm>
            <a:off x="4653185" y="4419853"/>
            <a:ext cx="2609386" cy="96715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Types of poems</a:t>
            </a:r>
          </a:p>
        </p:txBody>
      </p:sp>
      <p:cxnSp>
        <p:nvCxnSpPr>
          <p:cNvPr id="25" name="Straight Connector 24">
            <a:extLst>
              <a:ext uri="{FF2B5EF4-FFF2-40B4-BE49-F238E27FC236}">
                <a16:creationId xmlns:a16="http://schemas.microsoft.com/office/drawing/2014/main" id="{4DCAC396-362D-EE49-A504-5ECF9466B2C7}"/>
              </a:ext>
            </a:extLst>
          </p:cNvPr>
          <p:cNvCxnSpPr>
            <a:cxnSpLocks/>
          </p:cNvCxnSpPr>
          <p:nvPr/>
        </p:nvCxnSpPr>
        <p:spPr>
          <a:xfrm>
            <a:off x="5989080" y="5428633"/>
            <a:ext cx="213838" cy="535366"/>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882A2139-465C-1E4B-A1CA-FD6FAB8B26C0}"/>
              </a:ext>
            </a:extLst>
          </p:cNvPr>
          <p:cNvCxnSpPr>
            <a:cxnSpLocks/>
          </p:cNvCxnSpPr>
          <p:nvPr/>
        </p:nvCxnSpPr>
        <p:spPr>
          <a:xfrm flipH="1">
            <a:off x="4109340" y="4899967"/>
            <a:ext cx="647200" cy="498260"/>
          </a:xfrm>
          <a:prstGeom prst="line">
            <a:avLst/>
          </a:prstGeom>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EFCF573A-AFD5-A840-9D7B-9BEC121E67D1}"/>
              </a:ext>
            </a:extLst>
          </p:cNvPr>
          <p:cNvCxnSpPr>
            <a:cxnSpLocks/>
          </p:cNvCxnSpPr>
          <p:nvPr/>
        </p:nvCxnSpPr>
        <p:spPr>
          <a:xfrm>
            <a:off x="7222344" y="4911095"/>
            <a:ext cx="568570" cy="312065"/>
          </a:xfrm>
          <a:prstGeom prst="line">
            <a:avLst/>
          </a:prstGeom>
        </p:spPr>
        <p:style>
          <a:lnRef idx="1">
            <a:schemeClr val="dk1"/>
          </a:lnRef>
          <a:fillRef idx="0">
            <a:schemeClr val="dk1"/>
          </a:fillRef>
          <a:effectRef idx="0">
            <a:schemeClr val="dk1"/>
          </a:effectRef>
          <a:fontRef idx="minor">
            <a:schemeClr val="tx1"/>
          </a:fontRef>
        </p:style>
      </p:cxnSp>
      <p:sp>
        <p:nvSpPr>
          <p:cNvPr id="32" name="TextBox 31">
            <a:extLst>
              <a:ext uri="{FF2B5EF4-FFF2-40B4-BE49-F238E27FC236}">
                <a16:creationId xmlns:a16="http://schemas.microsoft.com/office/drawing/2014/main" id="{9E7723D2-9F70-9B4C-909A-B69890EAB7F9}"/>
              </a:ext>
            </a:extLst>
          </p:cNvPr>
          <p:cNvSpPr txBox="1"/>
          <p:nvPr/>
        </p:nvSpPr>
        <p:spPr>
          <a:xfrm>
            <a:off x="7806416" y="5149097"/>
            <a:ext cx="1348709" cy="369332"/>
          </a:xfrm>
          <a:prstGeom prst="rect">
            <a:avLst/>
          </a:prstGeom>
          <a:noFill/>
        </p:spPr>
        <p:txBody>
          <a:bodyPr wrap="square" rtlCol="0">
            <a:spAutoFit/>
          </a:bodyPr>
          <a:lstStyle/>
          <a:p>
            <a:r>
              <a:rPr lang="en-GB" dirty="0"/>
              <a:t>Villanelle</a:t>
            </a:r>
          </a:p>
        </p:txBody>
      </p:sp>
      <p:sp>
        <p:nvSpPr>
          <p:cNvPr id="33" name="TextBox 32">
            <a:extLst>
              <a:ext uri="{FF2B5EF4-FFF2-40B4-BE49-F238E27FC236}">
                <a16:creationId xmlns:a16="http://schemas.microsoft.com/office/drawing/2014/main" id="{46D276C9-F670-964B-88B9-CF24F1E7651C}"/>
              </a:ext>
            </a:extLst>
          </p:cNvPr>
          <p:cNvSpPr txBox="1"/>
          <p:nvPr/>
        </p:nvSpPr>
        <p:spPr>
          <a:xfrm>
            <a:off x="5780047" y="6065649"/>
            <a:ext cx="1382751" cy="369332"/>
          </a:xfrm>
          <a:prstGeom prst="rect">
            <a:avLst/>
          </a:prstGeom>
          <a:noFill/>
        </p:spPr>
        <p:txBody>
          <a:bodyPr wrap="square" rtlCol="0">
            <a:spAutoFit/>
          </a:bodyPr>
          <a:lstStyle/>
          <a:p>
            <a:r>
              <a:rPr lang="en-GB" dirty="0"/>
              <a:t>Free-verse</a:t>
            </a:r>
          </a:p>
        </p:txBody>
      </p:sp>
      <p:sp>
        <p:nvSpPr>
          <p:cNvPr id="34" name="TextBox 33">
            <a:extLst>
              <a:ext uri="{FF2B5EF4-FFF2-40B4-BE49-F238E27FC236}">
                <a16:creationId xmlns:a16="http://schemas.microsoft.com/office/drawing/2014/main" id="{AB0BB761-2439-CC48-A572-AB85A2019C25}"/>
              </a:ext>
            </a:extLst>
          </p:cNvPr>
          <p:cNvSpPr txBox="1"/>
          <p:nvPr/>
        </p:nvSpPr>
        <p:spPr>
          <a:xfrm>
            <a:off x="3218840" y="5427803"/>
            <a:ext cx="2290005" cy="369332"/>
          </a:xfrm>
          <a:prstGeom prst="rect">
            <a:avLst/>
          </a:prstGeom>
          <a:noFill/>
        </p:spPr>
        <p:txBody>
          <a:bodyPr wrap="square" rtlCol="0">
            <a:spAutoFit/>
          </a:bodyPr>
          <a:lstStyle/>
          <a:p>
            <a:r>
              <a:rPr lang="en-GB" dirty="0"/>
              <a:t>Sonnet</a:t>
            </a:r>
          </a:p>
        </p:txBody>
      </p:sp>
      <p:cxnSp>
        <p:nvCxnSpPr>
          <p:cNvPr id="36" name="Straight Connector 35">
            <a:extLst>
              <a:ext uri="{FF2B5EF4-FFF2-40B4-BE49-F238E27FC236}">
                <a16:creationId xmlns:a16="http://schemas.microsoft.com/office/drawing/2014/main" id="{4349D424-ED40-8042-A3B4-43A4284F1C0E}"/>
              </a:ext>
            </a:extLst>
          </p:cNvPr>
          <p:cNvCxnSpPr>
            <a:cxnSpLocks/>
          </p:cNvCxnSpPr>
          <p:nvPr/>
        </p:nvCxnSpPr>
        <p:spPr>
          <a:xfrm>
            <a:off x="4363843" y="2325672"/>
            <a:ext cx="877230" cy="628543"/>
          </a:xfrm>
          <a:prstGeom prst="line">
            <a:avLst/>
          </a:prstGeom>
        </p:spPr>
        <p:style>
          <a:lnRef idx="1">
            <a:schemeClr val="dk1"/>
          </a:lnRef>
          <a:fillRef idx="0">
            <a:schemeClr val="dk1"/>
          </a:fillRef>
          <a:effectRef idx="0">
            <a:schemeClr val="dk1"/>
          </a:effectRef>
          <a:fontRef idx="minor">
            <a:schemeClr val="tx1"/>
          </a:fontRef>
        </p:style>
      </p:cxnSp>
      <p:sp>
        <p:nvSpPr>
          <p:cNvPr id="38" name="Oval 37">
            <a:extLst>
              <a:ext uri="{FF2B5EF4-FFF2-40B4-BE49-F238E27FC236}">
                <a16:creationId xmlns:a16="http://schemas.microsoft.com/office/drawing/2014/main" id="{8AE89812-2A2E-DE4E-807A-BA8308F1A39A}"/>
              </a:ext>
            </a:extLst>
          </p:cNvPr>
          <p:cNvSpPr/>
          <p:nvPr/>
        </p:nvSpPr>
        <p:spPr>
          <a:xfrm>
            <a:off x="2282067" y="1430197"/>
            <a:ext cx="2609386" cy="96715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Reference(s)</a:t>
            </a:r>
          </a:p>
        </p:txBody>
      </p:sp>
      <p:sp>
        <p:nvSpPr>
          <p:cNvPr id="39" name="TextBox 38">
            <a:extLst>
              <a:ext uri="{FF2B5EF4-FFF2-40B4-BE49-F238E27FC236}">
                <a16:creationId xmlns:a16="http://schemas.microsoft.com/office/drawing/2014/main" id="{C9A82D22-38F3-1144-9155-1C3B06E56F09}"/>
              </a:ext>
            </a:extLst>
          </p:cNvPr>
          <p:cNvSpPr txBox="1"/>
          <p:nvPr/>
        </p:nvSpPr>
        <p:spPr>
          <a:xfrm>
            <a:off x="2346044" y="2903324"/>
            <a:ext cx="1828800" cy="369332"/>
          </a:xfrm>
          <a:prstGeom prst="rect">
            <a:avLst/>
          </a:prstGeom>
          <a:noFill/>
        </p:spPr>
        <p:txBody>
          <a:bodyPr wrap="square" rtlCol="0">
            <a:spAutoFit/>
          </a:bodyPr>
          <a:lstStyle/>
          <a:p>
            <a:r>
              <a:rPr lang="en-GB" dirty="0"/>
              <a:t>Ted Hughes</a:t>
            </a:r>
          </a:p>
        </p:txBody>
      </p:sp>
      <p:sp>
        <p:nvSpPr>
          <p:cNvPr id="40" name="TextBox 39">
            <a:extLst>
              <a:ext uri="{FF2B5EF4-FFF2-40B4-BE49-F238E27FC236}">
                <a16:creationId xmlns:a16="http://schemas.microsoft.com/office/drawing/2014/main" id="{EEC0EBF4-5DA5-6140-960F-35ABEB9286F7}"/>
              </a:ext>
            </a:extLst>
          </p:cNvPr>
          <p:cNvSpPr txBox="1"/>
          <p:nvPr/>
        </p:nvSpPr>
        <p:spPr>
          <a:xfrm>
            <a:off x="740268" y="549058"/>
            <a:ext cx="2520176" cy="369332"/>
          </a:xfrm>
          <a:prstGeom prst="rect">
            <a:avLst/>
          </a:prstGeom>
          <a:noFill/>
        </p:spPr>
        <p:txBody>
          <a:bodyPr wrap="square" rtlCol="0">
            <a:spAutoFit/>
          </a:bodyPr>
          <a:lstStyle/>
          <a:p>
            <a:r>
              <a:rPr lang="en-GB" dirty="0"/>
              <a:t>Carol Ann Duffy</a:t>
            </a:r>
          </a:p>
        </p:txBody>
      </p:sp>
      <p:sp>
        <p:nvSpPr>
          <p:cNvPr id="41" name="TextBox 40">
            <a:extLst>
              <a:ext uri="{FF2B5EF4-FFF2-40B4-BE49-F238E27FC236}">
                <a16:creationId xmlns:a16="http://schemas.microsoft.com/office/drawing/2014/main" id="{2A57B6E2-12C8-4A4C-9102-4E246D716A36}"/>
              </a:ext>
            </a:extLst>
          </p:cNvPr>
          <p:cNvSpPr txBox="1"/>
          <p:nvPr/>
        </p:nvSpPr>
        <p:spPr>
          <a:xfrm>
            <a:off x="490618" y="2190726"/>
            <a:ext cx="3464097" cy="369332"/>
          </a:xfrm>
          <a:prstGeom prst="rect">
            <a:avLst/>
          </a:prstGeom>
          <a:noFill/>
        </p:spPr>
        <p:txBody>
          <a:bodyPr wrap="square" rtlCol="0">
            <a:spAutoFit/>
          </a:bodyPr>
          <a:lstStyle/>
          <a:p>
            <a:r>
              <a:rPr lang="en-GB" dirty="0"/>
              <a:t>Sylvia Plath</a:t>
            </a:r>
          </a:p>
        </p:txBody>
      </p:sp>
      <p:cxnSp>
        <p:nvCxnSpPr>
          <p:cNvPr id="42" name="Straight Connector 41">
            <a:extLst>
              <a:ext uri="{FF2B5EF4-FFF2-40B4-BE49-F238E27FC236}">
                <a16:creationId xmlns:a16="http://schemas.microsoft.com/office/drawing/2014/main" id="{8C12B722-E6C1-C544-B7FF-4E2A3DF1CC01}"/>
              </a:ext>
            </a:extLst>
          </p:cNvPr>
          <p:cNvCxnSpPr>
            <a:cxnSpLocks/>
          </p:cNvCxnSpPr>
          <p:nvPr/>
        </p:nvCxnSpPr>
        <p:spPr>
          <a:xfrm>
            <a:off x="2597243" y="947043"/>
            <a:ext cx="180401" cy="567294"/>
          </a:xfrm>
          <a:prstGeom prst="line">
            <a:avLst/>
          </a:prstGeom>
        </p:spPr>
        <p:style>
          <a:lnRef idx="1">
            <a:schemeClr val="dk1"/>
          </a:lnRef>
          <a:fillRef idx="0">
            <a:schemeClr val="dk1"/>
          </a:fillRef>
          <a:effectRef idx="0">
            <a:schemeClr val="dk1"/>
          </a:effectRef>
          <a:fontRef idx="minor">
            <a:schemeClr val="tx1"/>
          </a:fontRef>
        </p:style>
      </p:cxnSp>
      <p:cxnSp>
        <p:nvCxnSpPr>
          <p:cNvPr id="43" name="Straight Connector 42">
            <a:extLst>
              <a:ext uri="{FF2B5EF4-FFF2-40B4-BE49-F238E27FC236}">
                <a16:creationId xmlns:a16="http://schemas.microsoft.com/office/drawing/2014/main" id="{3BD76A28-C5F5-2547-946B-9AF465FE6761}"/>
              </a:ext>
            </a:extLst>
          </p:cNvPr>
          <p:cNvCxnSpPr>
            <a:cxnSpLocks/>
          </p:cNvCxnSpPr>
          <p:nvPr/>
        </p:nvCxnSpPr>
        <p:spPr>
          <a:xfrm flipH="1">
            <a:off x="1700845" y="2051533"/>
            <a:ext cx="647343" cy="139512"/>
          </a:xfrm>
          <a:prstGeom prst="line">
            <a:avLst/>
          </a:prstGeom>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D623294B-BDC3-0340-B51A-B2C0785556D6}"/>
              </a:ext>
            </a:extLst>
          </p:cNvPr>
          <p:cNvCxnSpPr>
            <a:cxnSpLocks/>
          </p:cNvCxnSpPr>
          <p:nvPr/>
        </p:nvCxnSpPr>
        <p:spPr>
          <a:xfrm flipH="1">
            <a:off x="3260444" y="2387150"/>
            <a:ext cx="383395" cy="516813"/>
          </a:xfrm>
          <a:prstGeom prst="line">
            <a:avLst/>
          </a:prstGeom>
        </p:spPr>
        <p:style>
          <a:lnRef idx="1">
            <a:schemeClr val="dk1"/>
          </a:lnRef>
          <a:fillRef idx="0">
            <a:schemeClr val="dk1"/>
          </a:fillRef>
          <a:effectRef idx="0">
            <a:schemeClr val="dk1"/>
          </a:effectRef>
          <a:fontRef idx="minor">
            <a:schemeClr val="tx1"/>
          </a:fontRef>
        </p:style>
      </p:cxnSp>
      <p:cxnSp>
        <p:nvCxnSpPr>
          <p:cNvPr id="48" name="Straight Connector 47">
            <a:extLst>
              <a:ext uri="{FF2B5EF4-FFF2-40B4-BE49-F238E27FC236}">
                <a16:creationId xmlns:a16="http://schemas.microsoft.com/office/drawing/2014/main" id="{0ED2BCD8-4528-D341-A863-E2C51D713DAB}"/>
              </a:ext>
            </a:extLst>
          </p:cNvPr>
          <p:cNvCxnSpPr>
            <a:cxnSpLocks/>
          </p:cNvCxnSpPr>
          <p:nvPr/>
        </p:nvCxnSpPr>
        <p:spPr>
          <a:xfrm flipH="1">
            <a:off x="3944306" y="977017"/>
            <a:ext cx="647200" cy="498260"/>
          </a:xfrm>
          <a:prstGeom prst="line">
            <a:avLst/>
          </a:prstGeom>
        </p:spPr>
        <p:style>
          <a:lnRef idx="1">
            <a:schemeClr val="dk1"/>
          </a:lnRef>
          <a:fillRef idx="0">
            <a:schemeClr val="dk1"/>
          </a:fillRef>
          <a:effectRef idx="0">
            <a:schemeClr val="dk1"/>
          </a:effectRef>
          <a:fontRef idx="minor">
            <a:schemeClr val="tx1"/>
          </a:fontRef>
        </p:style>
      </p:cxnSp>
      <p:sp>
        <p:nvSpPr>
          <p:cNvPr id="49" name="TextBox 48">
            <a:extLst>
              <a:ext uri="{FF2B5EF4-FFF2-40B4-BE49-F238E27FC236}">
                <a16:creationId xmlns:a16="http://schemas.microsoft.com/office/drawing/2014/main" id="{502207C9-E04F-5B4D-A455-363D6CBDE3D2}"/>
              </a:ext>
            </a:extLst>
          </p:cNvPr>
          <p:cNvSpPr txBox="1"/>
          <p:nvPr/>
        </p:nvSpPr>
        <p:spPr>
          <a:xfrm>
            <a:off x="3901991" y="635668"/>
            <a:ext cx="1987356" cy="369332"/>
          </a:xfrm>
          <a:prstGeom prst="rect">
            <a:avLst/>
          </a:prstGeom>
          <a:noFill/>
        </p:spPr>
        <p:txBody>
          <a:bodyPr wrap="square" rtlCol="0">
            <a:spAutoFit/>
          </a:bodyPr>
          <a:lstStyle/>
          <a:p>
            <a:r>
              <a:rPr lang="en-GB" dirty="0"/>
              <a:t>Elizabeth Bishop</a:t>
            </a:r>
          </a:p>
        </p:txBody>
      </p:sp>
    </p:spTree>
    <p:extLst>
      <p:ext uri="{BB962C8B-B14F-4D97-AF65-F5344CB8AC3E}">
        <p14:creationId xmlns:p14="http://schemas.microsoft.com/office/powerpoint/2010/main" val="1061008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671A-5139-504B-BE02-59CFD5D16746}"/>
              </a:ext>
            </a:extLst>
          </p:cNvPr>
          <p:cNvSpPr>
            <a:spLocks noGrp="1"/>
          </p:cNvSpPr>
          <p:nvPr>
            <p:ph type="title"/>
          </p:nvPr>
        </p:nvSpPr>
        <p:spPr/>
        <p:txBody>
          <a:bodyPr/>
          <a:lstStyle/>
          <a:p>
            <a:r>
              <a:rPr lang="en-GB" dirty="0"/>
              <a:t>Editing – why? and how?</a:t>
            </a:r>
          </a:p>
        </p:txBody>
      </p:sp>
      <p:sp>
        <p:nvSpPr>
          <p:cNvPr id="3" name="Content Placeholder 2">
            <a:extLst>
              <a:ext uri="{FF2B5EF4-FFF2-40B4-BE49-F238E27FC236}">
                <a16:creationId xmlns:a16="http://schemas.microsoft.com/office/drawing/2014/main" id="{79FECCB6-7EFA-CE47-ABD2-2042E8CDF2E6}"/>
              </a:ext>
            </a:extLst>
          </p:cNvPr>
          <p:cNvSpPr>
            <a:spLocks noGrp="1"/>
          </p:cNvSpPr>
          <p:nvPr>
            <p:ph idx="1"/>
          </p:nvPr>
        </p:nvSpPr>
        <p:spPr/>
        <p:txBody>
          <a:bodyPr/>
          <a:lstStyle/>
          <a:p>
            <a:r>
              <a:rPr lang="en-GB" dirty="0"/>
              <a:t>Workshopping with other writers – improved writing, allowed me to be more objective, thinking about a broader audience, relevant, staying grounded and following an idea through to make it the best it can possibly be</a:t>
            </a:r>
          </a:p>
          <a:p>
            <a:r>
              <a:rPr lang="en-GB" dirty="0"/>
              <a:t>Writers forum – allowed myself to be open to criticism from individuals in the same craft. Always daunting but always super helpful</a:t>
            </a:r>
          </a:p>
          <a:p>
            <a:r>
              <a:rPr lang="en-GB" dirty="0"/>
              <a:t>Writing process and editing process is specific to each writer</a:t>
            </a:r>
          </a:p>
          <a:p>
            <a:r>
              <a:rPr lang="en-GB" dirty="0"/>
              <a:t>In the next slide: my personal editing process and how it works</a:t>
            </a:r>
          </a:p>
        </p:txBody>
      </p:sp>
    </p:spTree>
    <p:extLst>
      <p:ext uri="{BB962C8B-B14F-4D97-AF65-F5344CB8AC3E}">
        <p14:creationId xmlns:p14="http://schemas.microsoft.com/office/powerpoint/2010/main" val="3764440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910DD8-14C4-9C47-9BE5-37A257EE46EA}"/>
              </a:ext>
            </a:extLst>
          </p:cNvPr>
          <p:cNvPicPr>
            <a:picLocks noChangeAspect="1"/>
          </p:cNvPicPr>
          <p:nvPr/>
        </p:nvPicPr>
        <p:blipFill rotWithShape="1">
          <a:blip r:embed="rId2"/>
          <a:srcRect l="31233" t="17886" r="49987" b="32358"/>
          <a:stretch/>
        </p:blipFill>
        <p:spPr>
          <a:xfrm>
            <a:off x="557560" y="490653"/>
            <a:ext cx="3638293" cy="6024447"/>
          </a:xfrm>
          <a:prstGeom prst="rect">
            <a:avLst/>
          </a:prstGeom>
        </p:spPr>
      </p:pic>
      <p:pic>
        <p:nvPicPr>
          <p:cNvPr id="10" name="Picture 9">
            <a:extLst>
              <a:ext uri="{FF2B5EF4-FFF2-40B4-BE49-F238E27FC236}">
                <a16:creationId xmlns:a16="http://schemas.microsoft.com/office/drawing/2014/main" id="{FBB29015-BF3E-4A44-9584-2E4491338DC4}"/>
              </a:ext>
            </a:extLst>
          </p:cNvPr>
          <p:cNvPicPr>
            <a:picLocks noChangeAspect="1"/>
          </p:cNvPicPr>
          <p:nvPr/>
        </p:nvPicPr>
        <p:blipFill rotWithShape="1">
          <a:blip r:embed="rId2"/>
          <a:srcRect l="31233" t="17886" r="49987" b="32358"/>
          <a:stretch/>
        </p:blipFill>
        <p:spPr>
          <a:xfrm>
            <a:off x="4753472" y="490652"/>
            <a:ext cx="3638293" cy="6024447"/>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B49B6798-983A-BE40-9EB9-0ABD8C67D9D1}"/>
                  </a:ext>
                </a:extLst>
              </p14:cNvPr>
              <p14:cNvContentPartPr/>
              <p14:nvPr/>
            </p14:nvContentPartPr>
            <p14:xfrm>
              <a:off x="5923363" y="1565460"/>
              <a:ext cx="1226160" cy="333720"/>
            </p14:xfrm>
          </p:contentPart>
        </mc:Choice>
        <mc:Fallback xmlns="">
          <p:pic>
            <p:nvPicPr>
              <p:cNvPr id="9" name="Ink 8">
                <a:extLst>
                  <a:ext uri="{FF2B5EF4-FFF2-40B4-BE49-F238E27FC236}">
                    <a16:creationId xmlns:a16="http://schemas.microsoft.com/office/drawing/2014/main" id="{B49B6798-983A-BE40-9EB9-0ABD8C67D9D1}"/>
                  </a:ext>
                </a:extLst>
              </p:cNvPr>
              <p:cNvPicPr/>
              <p:nvPr/>
            </p:nvPicPr>
            <p:blipFill>
              <a:blip r:embed="rId4"/>
              <a:stretch>
                <a:fillRect/>
              </a:stretch>
            </p:blipFill>
            <p:spPr>
              <a:xfrm>
                <a:off x="5869723" y="1457460"/>
                <a:ext cx="1333800" cy="5493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35C78B16-D82C-C544-A503-237D9474DE1E}"/>
                  </a:ext>
                </a:extLst>
              </p14:cNvPr>
              <p14:cNvContentPartPr/>
              <p14:nvPr/>
            </p14:nvContentPartPr>
            <p14:xfrm>
              <a:off x="5732563" y="5307660"/>
              <a:ext cx="1110240" cy="67680"/>
            </p14:xfrm>
          </p:contentPart>
        </mc:Choice>
        <mc:Fallback xmlns="">
          <p:pic>
            <p:nvPicPr>
              <p:cNvPr id="12" name="Ink 11">
                <a:extLst>
                  <a:ext uri="{FF2B5EF4-FFF2-40B4-BE49-F238E27FC236}">
                    <a16:creationId xmlns:a16="http://schemas.microsoft.com/office/drawing/2014/main" id="{35C78B16-D82C-C544-A503-237D9474DE1E}"/>
                  </a:ext>
                </a:extLst>
              </p:cNvPr>
              <p:cNvPicPr/>
              <p:nvPr/>
            </p:nvPicPr>
            <p:blipFill>
              <a:blip r:embed="rId6"/>
              <a:stretch>
                <a:fillRect/>
              </a:stretch>
            </p:blipFill>
            <p:spPr>
              <a:xfrm>
                <a:off x="5678923" y="5200020"/>
                <a:ext cx="1217880" cy="2833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74AB6604-BB9A-844B-90E3-FD199D1CA859}"/>
                  </a:ext>
                </a:extLst>
              </p14:cNvPr>
              <p14:cNvContentPartPr/>
              <p14:nvPr/>
            </p14:nvContentPartPr>
            <p14:xfrm>
              <a:off x="5365723" y="677700"/>
              <a:ext cx="887760" cy="48960"/>
            </p14:xfrm>
          </p:contentPart>
        </mc:Choice>
        <mc:Fallback xmlns="">
          <p:pic>
            <p:nvPicPr>
              <p:cNvPr id="14" name="Ink 13">
                <a:extLst>
                  <a:ext uri="{FF2B5EF4-FFF2-40B4-BE49-F238E27FC236}">
                    <a16:creationId xmlns:a16="http://schemas.microsoft.com/office/drawing/2014/main" id="{74AB6604-BB9A-844B-90E3-FD199D1CA859}"/>
                  </a:ext>
                </a:extLst>
              </p:cNvPr>
              <p:cNvPicPr/>
              <p:nvPr/>
            </p:nvPicPr>
            <p:blipFill>
              <a:blip r:embed="rId8"/>
              <a:stretch>
                <a:fillRect/>
              </a:stretch>
            </p:blipFill>
            <p:spPr>
              <a:xfrm>
                <a:off x="5311723" y="570060"/>
                <a:ext cx="99540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6" name="Ink 15">
                <a:extLst>
                  <a:ext uri="{FF2B5EF4-FFF2-40B4-BE49-F238E27FC236}">
                    <a16:creationId xmlns:a16="http://schemas.microsoft.com/office/drawing/2014/main" id="{A402CAC4-4B10-D945-9B72-559B242F3FDC}"/>
                  </a:ext>
                </a:extLst>
              </p14:cNvPr>
              <p14:cNvContentPartPr/>
              <p14:nvPr/>
            </p14:nvContentPartPr>
            <p14:xfrm>
              <a:off x="6789523" y="2664900"/>
              <a:ext cx="367560" cy="91440"/>
            </p14:xfrm>
          </p:contentPart>
        </mc:Choice>
        <mc:Fallback xmlns="">
          <p:pic>
            <p:nvPicPr>
              <p:cNvPr id="16" name="Ink 15">
                <a:extLst>
                  <a:ext uri="{FF2B5EF4-FFF2-40B4-BE49-F238E27FC236}">
                    <a16:creationId xmlns:a16="http://schemas.microsoft.com/office/drawing/2014/main" id="{A402CAC4-4B10-D945-9B72-559B242F3FDC}"/>
                  </a:ext>
                </a:extLst>
              </p:cNvPr>
              <p:cNvPicPr/>
              <p:nvPr/>
            </p:nvPicPr>
            <p:blipFill>
              <a:blip r:embed="rId10"/>
              <a:stretch>
                <a:fillRect/>
              </a:stretch>
            </p:blipFill>
            <p:spPr>
              <a:xfrm>
                <a:off x="6735883" y="2557260"/>
                <a:ext cx="475200" cy="307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C14356FD-67E1-8247-8CB2-4CE0CDE11F0B}"/>
                  </a:ext>
                </a:extLst>
              </p14:cNvPr>
              <p14:cNvContentPartPr/>
              <p14:nvPr/>
            </p14:nvContentPartPr>
            <p14:xfrm>
              <a:off x="5420443" y="3266100"/>
              <a:ext cx="2021040" cy="131040"/>
            </p14:xfrm>
          </p:contentPart>
        </mc:Choice>
        <mc:Fallback xmlns="">
          <p:pic>
            <p:nvPicPr>
              <p:cNvPr id="17" name="Ink 16">
                <a:extLst>
                  <a:ext uri="{FF2B5EF4-FFF2-40B4-BE49-F238E27FC236}">
                    <a16:creationId xmlns:a16="http://schemas.microsoft.com/office/drawing/2014/main" id="{C14356FD-67E1-8247-8CB2-4CE0CDE11F0B}"/>
                  </a:ext>
                </a:extLst>
              </p:cNvPr>
              <p:cNvPicPr/>
              <p:nvPr/>
            </p:nvPicPr>
            <p:blipFill>
              <a:blip r:embed="rId12"/>
              <a:stretch>
                <a:fillRect/>
              </a:stretch>
            </p:blipFill>
            <p:spPr>
              <a:xfrm>
                <a:off x="5366803" y="3158460"/>
                <a:ext cx="2128680" cy="3466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8" name="Ink 17">
                <a:extLst>
                  <a:ext uri="{FF2B5EF4-FFF2-40B4-BE49-F238E27FC236}">
                    <a16:creationId xmlns:a16="http://schemas.microsoft.com/office/drawing/2014/main" id="{E8AC4A91-7DB9-DA46-8AF7-CF1736B79CBD}"/>
                  </a:ext>
                </a:extLst>
              </p14:cNvPr>
              <p14:cNvContentPartPr/>
              <p14:nvPr/>
            </p14:nvContentPartPr>
            <p14:xfrm>
              <a:off x="5988163" y="3638340"/>
              <a:ext cx="402120" cy="360"/>
            </p14:xfrm>
          </p:contentPart>
        </mc:Choice>
        <mc:Fallback xmlns="">
          <p:pic>
            <p:nvPicPr>
              <p:cNvPr id="18" name="Ink 17">
                <a:extLst>
                  <a:ext uri="{FF2B5EF4-FFF2-40B4-BE49-F238E27FC236}">
                    <a16:creationId xmlns:a16="http://schemas.microsoft.com/office/drawing/2014/main" id="{E8AC4A91-7DB9-DA46-8AF7-CF1736B79CBD}"/>
                  </a:ext>
                </a:extLst>
              </p:cNvPr>
              <p:cNvPicPr/>
              <p:nvPr/>
            </p:nvPicPr>
            <p:blipFill>
              <a:blip r:embed="rId14"/>
              <a:stretch>
                <a:fillRect/>
              </a:stretch>
            </p:blipFill>
            <p:spPr>
              <a:xfrm>
                <a:off x="5934523" y="3530700"/>
                <a:ext cx="5097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BF7CD9AC-0C03-8D4D-97F4-2B0BE240B047}"/>
                  </a:ext>
                </a:extLst>
              </p14:cNvPr>
              <p14:cNvContentPartPr/>
              <p14:nvPr/>
            </p14:nvContentPartPr>
            <p14:xfrm>
              <a:off x="5729683" y="4329900"/>
              <a:ext cx="733320" cy="360"/>
            </p14:xfrm>
          </p:contentPart>
        </mc:Choice>
        <mc:Fallback xmlns="">
          <p:pic>
            <p:nvPicPr>
              <p:cNvPr id="19" name="Ink 18">
                <a:extLst>
                  <a:ext uri="{FF2B5EF4-FFF2-40B4-BE49-F238E27FC236}">
                    <a16:creationId xmlns:a16="http://schemas.microsoft.com/office/drawing/2014/main" id="{BF7CD9AC-0C03-8D4D-97F4-2B0BE240B047}"/>
                  </a:ext>
                </a:extLst>
              </p:cNvPr>
              <p:cNvPicPr/>
              <p:nvPr/>
            </p:nvPicPr>
            <p:blipFill>
              <a:blip r:embed="rId16"/>
              <a:stretch>
                <a:fillRect/>
              </a:stretch>
            </p:blipFill>
            <p:spPr>
              <a:xfrm>
                <a:off x="5676043" y="4222260"/>
                <a:ext cx="8409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4E7802BC-F7B6-9745-8525-522478AF2457}"/>
                  </a:ext>
                </a:extLst>
              </p14:cNvPr>
              <p14:cNvContentPartPr/>
              <p14:nvPr/>
            </p14:nvContentPartPr>
            <p14:xfrm>
              <a:off x="5455363" y="3953700"/>
              <a:ext cx="470880" cy="360"/>
            </p14:xfrm>
          </p:contentPart>
        </mc:Choice>
        <mc:Fallback xmlns="">
          <p:pic>
            <p:nvPicPr>
              <p:cNvPr id="20" name="Ink 19">
                <a:extLst>
                  <a:ext uri="{FF2B5EF4-FFF2-40B4-BE49-F238E27FC236}">
                    <a16:creationId xmlns:a16="http://schemas.microsoft.com/office/drawing/2014/main" id="{4E7802BC-F7B6-9745-8525-522478AF2457}"/>
                  </a:ext>
                </a:extLst>
              </p:cNvPr>
              <p:cNvPicPr/>
              <p:nvPr/>
            </p:nvPicPr>
            <p:blipFill>
              <a:blip r:embed="rId18"/>
              <a:stretch>
                <a:fillRect/>
              </a:stretch>
            </p:blipFill>
            <p:spPr>
              <a:xfrm>
                <a:off x="5401723" y="3846060"/>
                <a:ext cx="5785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2E0AF5AC-B3AC-334C-8533-239B96ABF69C}"/>
                  </a:ext>
                </a:extLst>
              </p14:cNvPr>
              <p14:cNvContentPartPr/>
              <p14:nvPr/>
            </p14:nvContentPartPr>
            <p14:xfrm>
              <a:off x="6297043" y="5951700"/>
              <a:ext cx="362880" cy="63720"/>
            </p14:xfrm>
          </p:contentPart>
        </mc:Choice>
        <mc:Fallback xmlns="">
          <p:pic>
            <p:nvPicPr>
              <p:cNvPr id="21" name="Ink 20">
                <a:extLst>
                  <a:ext uri="{FF2B5EF4-FFF2-40B4-BE49-F238E27FC236}">
                    <a16:creationId xmlns:a16="http://schemas.microsoft.com/office/drawing/2014/main" id="{2E0AF5AC-B3AC-334C-8533-239B96ABF69C}"/>
                  </a:ext>
                </a:extLst>
              </p:cNvPr>
              <p:cNvPicPr/>
              <p:nvPr/>
            </p:nvPicPr>
            <p:blipFill>
              <a:blip r:embed="rId20"/>
              <a:stretch>
                <a:fillRect/>
              </a:stretch>
            </p:blipFill>
            <p:spPr>
              <a:xfrm>
                <a:off x="6243043" y="5844060"/>
                <a:ext cx="470520" cy="2793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2" name="Ink 21">
                <a:extLst>
                  <a:ext uri="{FF2B5EF4-FFF2-40B4-BE49-F238E27FC236}">
                    <a16:creationId xmlns:a16="http://schemas.microsoft.com/office/drawing/2014/main" id="{8045532E-DC2D-F447-8A7B-8566D12CB9ED}"/>
                  </a:ext>
                </a:extLst>
              </p14:cNvPr>
              <p14:cNvContentPartPr/>
              <p14:nvPr/>
            </p14:nvContentPartPr>
            <p14:xfrm>
              <a:off x="5460043" y="6356340"/>
              <a:ext cx="1683720" cy="36000"/>
            </p14:xfrm>
          </p:contentPart>
        </mc:Choice>
        <mc:Fallback xmlns="">
          <p:pic>
            <p:nvPicPr>
              <p:cNvPr id="22" name="Ink 21">
                <a:extLst>
                  <a:ext uri="{FF2B5EF4-FFF2-40B4-BE49-F238E27FC236}">
                    <a16:creationId xmlns:a16="http://schemas.microsoft.com/office/drawing/2014/main" id="{8045532E-DC2D-F447-8A7B-8566D12CB9ED}"/>
                  </a:ext>
                </a:extLst>
              </p:cNvPr>
              <p:cNvPicPr/>
              <p:nvPr/>
            </p:nvPicPr>
            <p:blipFill>
              <a:blip r:embed="rId22"/>
              <a:stretch>
                <a:fillRect/>
              </a:stretch>
            </p:blipFill>
            <p:spPr>
              <a:xfrm>
                <a:off x="5406403" y="6248340"/>
                <a:ext cx="1791360" cy="251640"/>
              </a:xfrm>
              <a:prstGeom prst="rect">
                <a:avLst/>
              </a:prstGeom>
            </p:spPr>
          </p:pic>
        </mc:Fallback>
      </mc:AlternateContent>
      <p:cxnSp>
        <p:nvCxnSpPr>
          <p:cNvPr id="24" name="Straight Arrow Connector 23">
            <a:extLst>
              <a:ext uri="{FF2B5EF4-FFF2-40B4-BE49-F238E27FC236}">
                <a16:creationId xmlns:a16="http://schemas.microsoft.com/office/drawing/2014/main" id="{29C5CDF5-FAC0-BC40-BD2C-7904EA4D3E14}"/>
              </a:ext>
            </a:extLst>
          </p:cNvPr>
          <p:cNvCxnSpPr/>
          <p:nvPr/>
        </p:nvCxnSpPr>
        <p:spPr>
          <a:xfrm flipH="1">
            <a:off x="7298871" y="979714"/>
            <a:ext cx="1616529" cy="5857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0F999557-6961-974A-953E-91BBCCD92458}"/>
              </a:ext>
            </a:extLst>
          </p:cNvPr>
          <p:cNvSpPr txBox="1"/>
          <p:nvPr/>
        </p:nvSpPr>
        <p:spPr>
          <a:xfrm>
            <a:off x="8915400" y="584158"/>
            <a:ext cx="1968190" cy="461665"/>
          </a:xfrm>
          <a:prstGeom prst="rect">
            <a:avLst/>
          </a:prstGeom>
          <a:noFill/>
        </p:spPr>
        <p:txBody>
          <a:bodyPr wrap="square" rtlCol="0">
            <a:spAutoFit/>
          </a:bodyPr>
          <a:lstStyle/>
          <a:p>
            <a:r>
              <a:rPr lang="en-GB" sz="1200" dirty="0"/>
              <a:t>Non musical – a little cliché</a:t>
            </a:r>
          </a:p>
        </p:txBody>
      </p:sp>
      <p:cxnSp>
        <p:nvCxnSpPr>
          <p:cNvPr id="26" name="Straight Arrow Connector 25">
            <a:extLst>
              <a:ext uri="{FF2B5EF4-FFF2-40B4-BE49-F238E27FC236}">
                <a16:creationId xmlns:a16="http://schemas.microsoft.com/office/drawing/2014/main" id="{61128741-78EF-754C-8683-2603ECEA5CB4}"/>
              </a:ext>
            </a:extLst>
          </p:cNvPr>
          <p:cNvCxnSpPr>
            <a:cxnSpLocks/>
          </p:cNvCxnSpPr>
          <p:nvPr/>
        </p:nvCxnSpPr>
        <p:spPr>
          <a:xfrm flipH="1">
            <a:off x="6920837" y="5307660"/>
            <a:ext cx="1700649" cy="5027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83434D29-21B1-A74A-8BA7-DE870213DFA4}"/>
              </a:ext>
            </a:extLst>
          </p:cNvPr>
          <p:cNvSpPr txBox="1"/>
          <p:nvPr/>
        </p:nvSpPr>
        <p:spPr>
          <a:xfrm>
            <a:off x="8576880" y="5052174"/>
            <a:ext cx="2645229" cy="646331"/>
          </a:xfrm>
          <a:prstGeom prst="rect">
            <a:avLst/>
          </a:prstGeom>
          <a:noFill/>
        </p:spPr>
        <p:txBody>
          <a:bodyPr wrap="square" rtlCol="0">
            <a:spAutoFit/>
          </a:bodyPr>
          <a:lstStyle/>
          <a:p>
            <a:r>
              <a:rPr lang="en-GB" sz="1200" dirty="0"/>
              <a:t>Non musical - a better way to write it within musical terms? Bass clef?</a:t>
            </a:r>
          </a:p>
        </p:txBody>
      </p:sp>
      <p:sp>
        <p:nvSpPr>
          <p:cNvPr id="30" name="TextBox 29">
            <a:extLst>
              <a:ext uri="{FF2B5EF4-FFF2-40B4-BE49-F238E27FC236}">
                <a16:creationId xmlns:a16="http://schemas.microsoft.com/office/drawing/2014/main" id="{1FE6DC5A-FB11-194E-9F0A-E8981DDA7E42}"/>
              </a:ext>
            </a:extLst>
          </p:cNvPr>
          <p:cNvSpPr txBox="1"/>
          <p:nvPr/>
        </p:nvSpPr>
        <p:spPr>
          <a:xfrm>
            <a:off x="8801100" y="1565460"/>
            <a:ext cx="2743200" cy="1600438"/>
          </a:xfrm>
          <a:prstGeom prst="rect">
            <a:avLst/>
          </a:prstGeom>
          <a:noFill/>
        </p:spPr>
        <p:txBody>
          <a:bodyPr wrap="square" rtlCol="0">
            <a:spAutoFit/>
          </a:bodyPr>
          <a:lstStyle/>
          <a:p>
            <a:r>
              <a:rPr lang="en-GB" sz="1400" dirty="0"/>
              <a:t>Key:</a:t>
            </a:r>
          </a:p>
          <a:p>
            <a:endParaRPr lang="en-GB" sz="1400" dirty="0"/>
          </a:p>
          <a:p>
            <a:r>
              <a:rPr lang="en-GB" sz="1400" dirty="0"/>
              <a:t>       = things I’d like to change</a:t>
            </a:r>
          </a:p>
          <a:p>
            <a:endParaRPr lang="en-GB" sz="1400" dirty="0"/>
          </a:p>
          <a:p>
            <a:r>
              <a:rPr lang="en-GB" sz="1400" dirty="0"/>
              <a:t>       = things that are especially musical and fit with the entire poem</a:t>
            </a:r>
          </a:p>
        </p:txBody>
      </p:sp>
      <mc:AlternateContent xmlns:mc="http://schemas.openxmlformats.org/markup-compatibility/2006" xmlns:p14="http://schemas.microsoft.com/office/powerpoint/2010/main">
        <mc:Choice Requires="p14">
          <p:contentPart p14:bwMode="auto" r:id="rId23">
            <p14:nvContentPartPr>
              <p14:cNvPr id="33" name="Ink 32">
                <a:extLst>
                  <a:ext uri="{FF2B5EF4-FFF2-40B4-BE49-F238E27FC236}">
                    <a16:creationId xmlns:a16="http://schemas.microsoft.com/office/drawing/2014/main" id="{2B20A896-5544-1449-951D-9286F77930A3}"/>
                  </a:ext>
                </a:extLst>
              </p14:cNvPr>
              <p14:cNvContentPartPr/>
              <p14:nvPr/>
            </p14:nvContentPartPr>
            <p14:xfrm>
              <a:off x="8811283" y="2588220"/>
              <a:ext cx="324720" cy="4680"/>
            </p14:xfrm>
          </p:contentPart>
        </mc:Choice>
        <mc:Fallback xmlns="">
          <p:pic>
            <p:nvPicPr>
              <p:cNvPr id="33" name="Ink 32">
                <a:extLst>
                  <a:ext uri="{FF2B5EF4-FFF2-40B4-BE49-F238E27FC236}">
                    <a16:creationId xmlns:a16="http://schemas.microsoft.com/office/drawing/2014/main" id="{2B20A896-5544-1449-951D-9286F77930A3}"/>
                  </a:ext>
                </a:extLst>
              </p:cNvPr>
              <p:cNvPicPr/>
              <p:nvPr/>
            </p:nvPicPr>
            <p:blipFill>
              <a:blip r:embed="rId24"/>
              <a:stretch>
                <a:fillRect/>
              </a:stretch>
            </p:blipFill>
            <p:spPr>
              <a:xfrm>
                <a:off x="8757643" y="2480220"/>
                <a:ext cx="43236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4" name="Ink 33">
                <a:extLst>
                  <a:ext uri="{FF2B5EF4-FFF2-40B4-BE49-F238E27FC236}">
                    <a16:creationId xmlns:a16="http://schemas.microsoft.com/office/drawing/2014/main" id="{A5C47AF9-1695-A748-BA70-42247AB5EB8E}"/>
                  </a:ext>
                </a:extLst>
              </p14:cNvPr>
              <p14:cNvContentPartPr/>
              <p14:nvPr/>
            </p14:nvContentPartPr>
            <p14:xfrm>
              <a:off x="8760163" y="2127060"/>
              <a:ext cx="373320" cy="21960"/>
            </p14:xfrm>
          </p:contentPart>
        </mc:Choice>
        <mc:Fallback xmlns="">
          <p:pic>
            <p:nvPicPr>
              <p:cNvPr id="34" name="Ink 33">
                <a:extLst>
                  <a:ext uri="{FF2B5EF4-FFF2-40B4-BE49-F238E27FC236}">
                    <a16:creationId xmlns:a16="http://schemas.microsoft.com/office/drawing/2014/main" id="{A5C47AF9-1695-A748-BA70-42247AB5EB8E}"/>
                  </a:ext>
                </a:extLst>
              </p:cNvPr>
              <p:cNvPicPr/>
              <p:nvPr/>
            </p:nvPicPr>
            <p:blipFill>
              <a:blip r:embed="rId26"/>
              <a:stretch>
                <a:fillRect/>
              </a:stretch>
            </p:blipFill>
            <p:spPr>
              <a:xfrm>
                <a:off x="8706163" y="2019060"/>
                <a:ext cx="480960" cy="237600"/>
              </a:xfrm>
              <a:prstGeom prst="rect">
                <a:avLst/>
              </a:prstGeom>
            </p:spPr>
          </p:pic>
        </mc:Fallback>
      </mc:AlternateContent>
    </p:spTree>
    <p:extLst>
      <p:ext uri="{BB962C8B-B14F-4D97-AF65-F5344CB8AC3E}">
        <p14:creationId xmlns:p14="http://schemas.microsoft.com/office/powerpoint/2010/main" val="1997254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475E-01EA-2946-9223-A8A7623F1676}"/>
              </a:ext>
            </a:extLst>
          </p:cNvPr>
          <p:cNvSpPr>
            <a:spLocks noGrp="1"/>
          </p:cNvSpPr>
          <p:nvPr>
            <p:ph type="title"/>
          </p:nvPr>
        </p:nvSpPr>
        <p:spPr/>
        <p:txBody>
          <a:bodyPr/>
          <a:lstStyle/>
          <a:p>
            <a:r>
              <a:rPr lang="en-GB" dirty="0"/>
              <a:t>Editing</a:t>
            </a:r>
          </a:p>
        </p:txBody>
      </p:sp>
      <p:sp>
        <p:nvSpPr>
          <p:cNvPr id="3" name="Content Placeholder 2">
            <a:extLst>
              <a:ext uri="{FF2B5EF4-FFF2-40B4-BE49-F238E27FC236}">
                <a16:creationId xmlns:a16="http://schemas.microsoft.com/office/drawing/2014/main" id="{B20C1609-863D-F643-B13B-45A3C5399BA5}"/>
              </a:ext>
            </a:extLst>
          </p:cNvPr>
          <p:cNvSpPr>
            <a:spLocks noGrp="1"/>
          </p:cNvSpPr>
          <p:nvPr>
            <p:ph idx="1"/>
          </p:nvPr>
        </p:nvSpPr>
        <p:spPr>
          <a:xfrm>
            <a:off x="1066800" y="1922002"/>
            <a:ext cx="10058400" cy="3931920"/>
          </a:xfrm>
        </p:spPr>
        <p:txBody>
          <a:bodyPr>
            <a:normAutofit/>
          </a:bodyPr>
          <a:lstStyle/>
          <a:p>
            <a:r>
              <a:rPr lang="en-GB" sz="2400" dirty="0"/>
              <a:t>After highlighting and making general notes, I like to keep track of the things that I think I did well and things I’d like to change to improve the pieces. This is either done as a traditional list or a table.</a:t>
            </a:r>
          </a:p>
          <a:p>
            <a:r>
              <a:rPr lang="en-GB" sz="2400" dirty="0"/>
              <a:t>An example of this can be seen on the next slide:</a:t>
            </a:r>
          </a:p>
        </p:txBody>
      </p:sp>
    </p:spTree>
    <p:extLst>
      <p:ext uri="{BB962C8B-B14F-4D97-AF65-F5344CB8AC3E}">
        <p14:creationId xmlns:p14="http://schemas.microsoft.com/office/powerpoint/2010/main" val="1677969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718DF27-50EA-6540-AE6B-0D6A4B9DD1EB}"/>
              </a:ext>
            </a:extLst>
          </p:cNvPr>
          <p:cNvPicPr>
            <a:picLocks noGrp="1" noChangeAspect="1"/>
          </p:cNvPicPr>
          <p:nvPr>
            <p:ph idx="1"/>
          </p:nvPr>
        </p:nvPicPr>
        <p:blipFill rotWithShape="1">
          <a:blip r:embed="rId2"/>
          <a:srcRect l="23296" t="17404" r="26014" b="35521"/>
          <a:stretch/>
        </p:blipFill>
        <p:spPr>
          <a:xfrm>
            <a:off x="1249683" y="616104"/>
            <a:ext cx="9692634" cy="5625791"/>
          </a:xfrm>
        </p:spPr>
      </p:pic>
      <p:sp>
        <p:nvSpPr>
          <p:cNvPr id="10" name="TextBox 9">
            <a:extLst>
              <a:ext uri="{FF2B5EF4-FFF2-40B4-BE49-F238E27FC236}">
                <a16:creationId xmlns:a16="http://schemas.microsoft.com/office/drawing/2014/main" id="{51BB6A0D-5D37-9443-A63B-D56CB883902E}"/>
              </a:ext>
            </a:extLst>
          </p:cNvPr>
          <p:cNvSpPr txBox="1"/>
          <p:nvPr/>
        </p:nvSpPr>
        <p:spPr>
          <a:xfrm>
            <a:off x="10281424" y="4348976"/>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400748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D2F2DE3-522B-B448-A86B-47E4D6599FC7}"/>
              </a:ext>
            </a:extLst>
          </p:cNvPr>
          <p:cNvPicPr>
            <a:picLocks noChangeAspect="1"/>
          </p:cNvPicPr>
          <p:nvPr/>
        </p:nvPicPr>
        <p:blipFill rotWithShape="1">
          <a:blip r:embed="rId2"/>
          <a:srcRect l="31233" t="17886" r="49987" b="32358"/>
          <a:stretch/>
        </p:blipFill>
        <p:spPr>
          <a:xfrm>
            <a:off x="557560" y="490653"/>
            <a:ext cx="3638293" cy="6024447"/>
          </a:xfrm>
          <a:prstGeom prst="rect">
            <a:avLst/>
          </a:prstGeom>
        </p:spPr>
      </p:pic>
      <p:pic>
        <p:nvPicPr>
          <p:cNvPr id="10" name="Picture 9">
            <a:extLst>
              <a:ext uri="{FF2B5EF4-FFF2-40B4-BE49-F238E27FC236}">
                <a16:creationId xmlns:a16="http://schemas.microsoft.com/office/drawing/2014/main" id="{0039DDD1-AEA1-AB44-9972-B5214BDF3F3A}"/>
              </a:ext>
            </a:extLst>
          </p:cNvPr>
          <p:cNvPicPr>
            <a:picLocks noChangeAspect="1"/>
          </p:cNvPicPr>
          <p:nvPr/>
        </p:nvPicPr>
        <p:blipFill rotWithShape="1">
          <a:blip r:embed="rId3"/>
          <a:srcRect l="32683" t="24716" r="52304" b="42439"/>
          <a:stretch/>
        </p:blipFill>
        <p:spPr>
          <a:xfrm>
            <a:off x="5847681" y="491299"/>
            <a:ext cx="4296936" cy="5875402"/>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CF9E6CC8-D5C3-BB4F-AEB9-4448CBF17701}"/>
                  </a:ext>
                </a:extLst>
              </p14:cNvPr>
              <p14:cNvContentPartPr/>
              <p14:nvPr/>
            </p14:nvContentPartPr>
            <p14:xfrm>
              <a:off x="6901349" y="-762454"/>
              <a:ext cx="360" cy="360"/>
            </p14:xfrm>
          </p:contentPart>
        </mc:Choice>
        <mc:Fallback xmlns="">
          <p:pic>
            <p:nvPicPr>
              <p:cNvPr id="12" name="Ink 11">
                <a:extLst>
                  <a:ext uri="{FF2B5EF4-FFF2-40B4-BE49-F238E27FC236}">
                    <a16:creationId xmlns:a16="http://schemas.microsoft.com/office/drawing/2014/main" id="{CF9E6CC8-D5C3-BB4F-AEB9-4448CBF17701}"/>
                  </a:ext>
                </a:extLst>
              </p:cNvPr>
              <p:cNvPicPr/>
              <p:nvPr/>
            </p:nvPicPr>
            <p:blipFill>
              <a:blip r:embed="rId5"/>
              <a:stretch>
                <a:fillRect/>
              </a:stretch>
            </p:blipFill>
            <p:spPr>
              <a:xfrm>
                <a:off x="6865709" y="-834454"/>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6A46AA1-6E19-7C46-B6C8-5E5827C961DC}"/>
                  </a:ext>
                </a:extLst>
              </p14:cNvPr>
              <p14:cNvContentPartPr/>
              <p14:nvPr/>
            </p14:nvContentPartPr>
            <p14:xfrm>
              <a:off x="1697189" y="1675826"/>
              <a:ext cx="1298880" cy="88920"/>
            </p14:xfrm>
          </p:contentPart>
        </mc:Choice>
        <mc:Fallback xmlns="">
          <p:pic>
            <p:nvPicPr>
              <p:cNvPr id="13" name="Ink 12">
                <a:extLst>
                  <a:ext uri="{FF2B5EF4-FFF2-40B4-BE49-F238E27FC236}">
                    <a16:creationId xmlns:a16="http://schemas.microsoft.com/office/drawing/2014/main" id="{66A46AA1-6E19-7C46-B6C8-5E5827C961DC}"/>
                  </a:ext>
                </a:extLst>
              </p:cNvPr>
              <p:cNvPicPr/>
              <p:nvPr/>
            </p:nvPicPr>
            <p:blipFill>
              <a:blip r:embed="rId7"/>
              <a:stretch>
                <a:fillRect/>
              </a:stretch>
            </p:blipFill>
            <p:spPr>
              <a:xfrm>
                <a:off x="1661549" y="1603826"/>
                <a:ext cx="137052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12147BDD-B6BA-5240-AA61-C449EED03775}"/>
                  </a:ext>
                </a:extLst>
              </p14:cNvPr>
              <p14:cNvContentPartPr/>
              <p14:nvPr/>
            </p14:nvContentPartPr>
            <p14:xfrm>
              <a:off x="7005749" y="1805426"/>
              <a:ext cx="1549800" cy="52200"/>
            </p14:xfrm>
          </p:contentPart>
        </mc:Choice>
        <mc:Fallback xmlns="">
          <p:pic>
            <p:nvPicPr>
              <p:cNvPr id="14" name="Ink 13">
                <a:extLst>
                  <a:ext uri="{FF2B5EF4-FFF2-40B4-BE49-F238E27FC236}">
                    <a16:creationId xmlns:a16="http://schemas.microsoft.com/office/drawing/2014/main" id="{12147BDD-B6BA-5240-AA61-C449EED03775}"/>
                  </a:ext>
                </a:extLst>
              </p:cNvPr>
              <p:cNvPicPr/>
              <p:nvPr/>
            </p:nvPicPr>
            <p:blipFill>
              <a:blip r:embed="rId9"/>
              <a:stretch>
                <a:fillRect/>
              </a:stretch>
            </p:blipFill>
            <p:spPr>
              <a:xfrm>
                <a:off x="6969749" y="1733786"/>
                <a:ext cx="1621440" cy="1958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A2EDC1DF-4274-CB44-91F7-A9FF2527DEE4}"/>
                  </a:ext>
                </a:extLst>
              </p14:cNvPr>
              <p14:cNvContentPartPr/>
              <p14:nvPr/>
            </p14:nvContentPartPr>
            <p14:xfrm>
              <a:off x="1560389" y="5335586"/>
              <a:ext cx="1007280" cy="40680"/>
            </p14:xfrm>
          </p:contentPart>
        </mc:Choice>
        <mc:Fallback xmlns="">
          <p:pic>
            <p:nvPicPr>
              <p:cNvPr id="16" name="Ink 15">
                <a:extLst>
                  <a:ext uri="{FF2B5EF4-FFF2-40B4-BE49-F238E27FC236}">
                    <a16:creationId xmlns:a16="http://schemas.microsoft.com/office/drawing/2014/main" id="{A2EDC1DF-4274-CB44-91F7-A9FF2527DEE4}"/>
                  </a:ext>
                </a:extLst>
              </p:cNvPr>
              <p:cNvPicPr/>
              <p:nvPr/>
            </p:nvPicPr>
            <p:blipFill>
              <a:blip r:embed="rId11"/>
              <a:stretch>
                <a:fillRect/>
              </a:stretch>
            </p:blipFill>
            <p:spPr>
              <a:xfrm>
                <a:off x="1524389" y="5263946"/>
                <a:ext cx="107892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7" name="Ink 16">
                <a:extLst>
                  <a:ext uri="{FF2B5EF4-FFF2-40B4-BE49-F238E27FC236}">
                    <a16:creationId xmlns:a16="http://schemas.microsoft.com/office/drawing/2014/main" id="{22B82519-0731-DC4A-A6D2-E2631AF334BA}"/>
                  </a:ext>
                </a:extLst>
              </p14:cNvPr>
              <p14:cNvContentPartPr/>
              <p14:nvPr/>
            </p14:nvContentPartPr>
            <p14:xfrm>
              <a:off x="6772469" y="4643666"/>
              <a:ext cx="1683720" cy="164880"/>
            </p14:xfrm>
          </p:contentPart>
        </mc:Choice>
        <mc:Fallback xmlns="">
          <p:pic>
            <p:nvPicPr>
              <p:cNvPr id="17" name="Ink 16">
                <a:extLst>
                  <a:ext uri="{FF2B5EF4-FFF2-40B4-BE49-F238E27FC236}">
                    <a16:creationId xmlns:a16="http://schemas.microsoft.com/office/drawing/2014/main" id="{22B82519-0731-DC4A-A6D2-E2631AF334BA}"/>
                  </a:ext>
                </a:extLst>
              </p:cNvPr>
              <p:cNvPicPr/>
              <p:nvPr/>
            </p:nvPicPr>
            <p:blipFill>
              <a:blip r:embed="rId13"/>
              <a:stretch>
                <a:fillRect/>
              </a:stretch>
            </p:blipFill>
            <p:spPr>
              <a:xfrm>
                <a:off x="6736829" y="4572026"/>
                <a:ext cx="1755360" cy="308520"/>
              </a:xfrm>
              <a:prstGeom prst="rect">
                <a:avLst/>
              </a:prstGeom>
            </p:spPr>
          </p:pic>
        </mc:Fallback>
      </mc:AlternateContent>
      <p:sp>
        <p:nvSpPr>
          <p:cNvPr id="23" name="Left Arrow Callout 22">
            <a:extLst>
              <a:ext uri="{FF2B5EF4-FFF2-40B4-BE49-F238E27FC236}">
                <a16:creationId xmlns:a16="http://schemas.microsoft.com/office/drawing/2014/main" id="{9F9DED92-67EF-3E46-A8F7-799222A55C0A}"/>
              </a:ext>
            </a:extLst>
          </p:cNvPr>
          <p:cNvSpPr/>
          <p:nvPr/>
        </p:nvSpPr>
        <p:spPr>
          <a:xfrm>
            <a:off x="8649848" y="666185"/>
            <a:ext cx="2869581" cy="2382881"/>
          </a:xfrm>
          <a:prstGeom prst="leftArrowCallout">
            <a:avLst>
              <a:gd name="adj1" fmla="val 14454"/>
              <a:gd name="adj2" fmla="val 10993"/>
              <a:gd name="adj3" fmla="val 15817"/>
              <a:gd name="adj4" fmla="val 50965"/>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By changing ‘shared cotton cloud’ to ‘choir of cushions’, I have been able to keep the alliteration but continue with my musical theme</a:t>
            </a:r>
          </a:p>
        </p:txBody>
      </p:sp>
      <p:sp>
        <p:nvSpPr>
          <p:cNvPr id="24" name="Left Arrow Callout 23">
            <a:extLst>
              <a:ext uri="{FF2B5EF4-FFF2-40B4-BE49-F238E27FC236}">
                <a16:creationId xmlns:a16="http://schemas.microsoft.com/office/drawing/2014/main" id="{7A9B1E9B-740D-064A-8648-08E5584240D4}"/>
              </a:ext>
            </a:extLst>
          </p:cNvPr>
          <p:cNvSpPr/>
          <p:nvPr/>
        </p:nvSpPr>
        <p:spPr>
          <a:xfrm>
            <a:off x="8555549" y="3459664"/>
            <a:ext cx="3340256" cy="2574709"/>
          </a:xfrm>
          <a:prstGeom prst="leftArrowCallout">
            <a:avLst>
              <a:gd name="adj1" fmla="val 13335"/>
              <a:gd name="adj2" fmla="val 10523"/>
              <a:gd name="adj3" fmla="val 17466"/>
              <a:gd name="adj4" fmla="val 45142"/>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I’m glad I changed ‘crescent moon’ to ‘broken bass clef’ as there is alliteration but also the word ‘broken’ fits with the uncertainty of the relationship. The bass clef relates to the musical theme</a:t>
            </a:r>
          </a:p>
        </p:txBody>
      </p:sp>
    </p:spTree>
    <p:extLst>
      <p:ext uri="{BB962C8B-B14F-4D97-AF65-F5344CB8AC3E}">
        <p14:creationId xmlns:p14="http://schemas.microsoft.com/office/powerpoint/2010/main" val="2601958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135F-64D0-2A42-A3D0-4EDA40C0D282}"/>
              </a:ext>
            </a:extLst>
          </p:cNvPr>
          <p:cNvSpPr>
            <a:spLocks noGrp="1"/>
          </p:cNvSpPr>
          <p:nvPr>
            <p:ph type="title"/>
          </p:nvPr>
        </p:nvSpPr>
        <p:spPr/>
        <p:txBody>
          <a:bodyPr/>
          <a:lstStyle/>
          <a:p>
            <a:r>
              <a:rPr lang="en-GB" dirty="0"/>
              <a:t>Development</a:t>
            </a:r>
          </a:p>
        </p:txBody>
      </p:sp>
      <p:sp>
        <p:nvSpPr>
          <p:cNvPr id="3" name="Content Placeholder 2">
            <a:extLst>
              <a:ext uri="{FF2B5EF4-FFF2-40B4-BE49-F238E27FC236}">
                <a16:creationId xmlns:a16="http://schemas.microsoft.com/office/drawing/2014/main" id="{7B8D2DC9-AA74-6241-AE2F-20F1FA553C5B}"/>
              </a:ext>
            </a:extLst>
          </p:cNvPr>
          <p:cNvSpPr>
            <a:spLocks noGrp="1"/>
          </p:cNvSpPr>
          <p:nvPr>
            <p:ph idx="1"/>
          </p:nvPr>
        </p:nvSpPr>
        <p:spPr/>
        <p:txBody>
          <a:bodyPr/>
          <a:lstStyle/>
          <a:p>
            <a:r>
              <a:rPr lang="en-GB" dirty="0"/>
              <a:t>To conclude, I feel as though the editing process is vital to piece of writing as it can then be developed and it can be improved</a:t>
            </a:r>
          </a:p>
          <a:p>
            <a:r>
              <a:rPr lang="en-GB" dirty="0"/>
              <a:t>I plan on writing more poems than needed and then cutting down the amount and using the best pieces</a:t>
            </a:r>
          </a:p>
          <a:p>
            <a:r>
              <a:rPr lang="en-GB" dirty="0"/>
              <a:t>I would like my project to be a polished collection of poetry that I can be proud of by the end of the academic year</a:t>
            </a:r>
          </a:p>
          <a:p>
            <a:endParaRPr lang="en-GB" dirty="0"/>
          </a:p>
          <a:p>
            <a:endParaRPr lang="en-GB" dirty="0"/>
          </a:p>
          <a:p>
            <a:r>
              <a:rPr lang="en-GB" i="1" dirty="0"/>
              <a:t>Strengths = developing ideas and working to deadlines</a:t>
            </a:r>
          </a:p>
          <a:p>
            <a:r>
              <a:rPr lang="en-GB" i="1" dirty="0"/>
              <a:t>Weaknesses = starting the writing process</a:t>
            </a:r>
          </a:p>
        </p:txBody>
      </p:sp>
    </p:spTree>
    <p:extLst>
      <p:ext uri="{BB962C8B-B14F-4D97-AF65-F5344CB8AC3E}">
        <p14:creationId xmlns:p14="http://schemas.microsoft.com/office/powerpoint/2010/main" val="4124677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318BB-7C24-2340-AD0D-04883733E6B8}"/>
              </a:ext>
            </a:extLst>
          </p:cNvPr>
          <p:cNvSpPr>
            <a:spLocks noGrp="1"/>
          </p:cNvSpPr>
          <p:nvPr>
            <p:ph type="title"/>
          </p:nvPr>
        </p:nvSpPr>
        <p:spPr/>
        <p:txBody>
          <a:bodyPr>
            <a:normAutofit/>
          </a:bodyPr>
          <a:lstStyle/>
          <a:p>
            <a:r>
              <a:rPr lang="en-GB" dirty="0"/>
              <a:t>Reading list</a:t>
            </a:r>
          </a:p>
        </p:txBody>
      </p:sp>
      <p:sp>
        <p:nvSpPr>
          <p:cNvPr id="4" name="TextBox 3">
            <a:extLst>
              <a:ext uri="{FF2B5EF4-FFF2-40B4-BE49-F238E27FC236}">
                <a16:creationId xmlns:a16="http://schemas.microsoft.com/office/drawing/2014/main" id="{C7EE60D3-9C1A-EF4F-8608-581DC07C7B27}"/>
              </a:ext>
            </a:extLst>
          </p:cNvPr>
          <p:cNvSpPr txBox="1"/>
          <p:nvPr/>
        </p:nvSpPr>
        <p:spPr>
          <a:xfrm>
            <a:off x="838200" y="1732840"/>
            <a:ext cx="10515600" cy="5078313"/>
          </a:xfrm>
          <a:prstGeom prst="rect">
            <a:avLst/>
          </a:prstGeom>
          <a:noFill/>
        </p:spPr>
        <p:txBody>
          <a:bodyPr wrap="square" rtlCol="0">
            <a:spAutoFit/>
          </a:bodyPr>
          <a:lstStyle/>
          <a:p>
            <a:r>
              <a:rPr lang="en-GB" dirty="0"/>
              <a:t>Auden, W.H. (2004) </a:t>
            </a:r>
            <a:r>
              <a:rPr lang="en-GB" i="1" dirty="0"/>
              <a:t>Collected Poems </a:t>
            </a:r>
            <a:r>
              <a:rPr lang="en-GB" dirty="0"/>
              <a:t>Main Ed. London: Faber and Faber.</a:t>
            </a:r>
          </a:p>
          <a:p>
            <a:r>
              <a:rPr lang="en-GB" dirty="0"/>
              <a:t> </a:t>
            </a:r>
          </a:p>
          <a:p>
            <a:r>
              <a:rPr lang="en-GB" dirty="0"/>
              <a:t>Bishop, E. (2011) </a:t>
            </a:r>
            <a:r>
              <a:rPr lang="en-GB" i="1" dirty="0"/>
              <a:t>Poems: The Centenary Edition</a:t>
            </a:r>
            <a:r>
              <a:rPr lang="en-GB" dirty="0"/>
              <a:t>. London: </a:t>
            </a:r>
            <a:r>
              <a:rPr lang="en-GB" dirty="0" err="1"/>
              <a:t>Chatto</a:t>
            </a:r>
            <a:r>
              <a:rPr lang="en-GB" dirty="0"/>
              <a:t> &amp; </a:t>
            </a:r>
            <a:r>
              <a:rPr lang="en-GB" dirty="0" err="1"/>
              <a:t>Windus</a:t>
            </a:r>
            <a:r>
              <a:rPr lang="en-GB" dirty="0"/>
              <a:t>.</a:t>
            </a:r>
          </a:p>
          <a:p>
            <a:r>
              <a:rPr lang="en-GB" dirty="0"/>
              <a:t> </a:t>
            </a:r>
          </a:p>
          <a:p>
            <a:r>
              <a:rPr lang="en-GB" dirty="0" err="1"/>
              <a:t>Brownjohn</a:t>
            </a:r>
            <a:r>
              <a:rPr lang="en-GB" dirty="0"/>
              <a:t>, S. (2002) </a:t>
            </a:r>
            <a:r>
              <a:rPr lang="en-GB" i="1" dirty="0"/>
              <a:t>The Poet’s Craft – A Handbook of Rhyme, Metre and Verse </a:t>
            </a:r>
            <a:r>
              <a:rPr lang="en-GB" dirty="0"/>
              <a:t>1</a:t>
            </a:r>
            <a:r>
              <a:rPr lang="en-GB" baseline="30000" dirty="0"/>
              <a:t>st</a:t>
            </a:r>
            <a:r>
              <a:rPr lang="en-GB" dirty="0"/>
              <a:t> Ed. London: Hodder Educational.</a:t>
            </a:r>
          </a:p>
          <a:p>
            <a:r>
              <a:rPr lang="en-GB" dirty="0"/>
              <a:t> </a:t>
            </a:r>
          </a:p>
          <a:p>
            <a:r>
              <a:rPr lang="en-GB" dirty="0"/>
              <a:t>Douglas, M. (2002) </a:t>
            </a:r>
            <a:r>
              <a:rPr lang="en-GB" i="1" dirty="0"/>
              <a:t>Purity and Danger: An Analysis of Concepts of Pollution and Taboo </a:t>
            </a:r>
            <a:r>
              <a:rPr lang="en-GB" dirty="0"/>
              <a:t>1</a:t>
            </a:r>
            <a:r>
              <a:rPr lang="en-GB" baseline="30000" dirty="0"/>
              <a:t>st</a:t>
            </a:r>
            <a:r>
              <a:rPr lang="en-GB" dirty="0"/>
              <a:t> Ed.  Oxfordshire: Routledge Publishing Press.</a:t>
            </a:r>
          </a:p>
          <a:p>
            <a:r>
              <a:rPr lang="en-GB" dirty="0"/>
              <a:t> </a:t>
            </a:r>
          </a:p>
          <a:p>
            <a:r>
              <a:rPr lang="en-GB" dirty="0"/>
              <a:t>Duffy, C. A. (2011) </a:t>
            </a:r>
            <a:r>
              <a:rPr lang="en-GB" i="1" dirty="0"/>
              <a:t>New Selected Poems: 1984-2004. </a:t>
            </a:r>
            <a:r>
              <a:rPr lang="en-GB" dirty="0"/>
              <a:t>London: Picador Press.</a:t>
            </a:r>
          </a:p>
          <a:p>
            <a:r>
              <a:rPr lang="en-GB" dirty="0"/>
              <a:t> </a:t>
            </a:r>
          </a:p>
          <a:p>
            <a:r>
              <a:rPr lang="en-GB" dirty="0"/>
              <a:t>Holmes, C. (2015) </a:t>
            </a:r>
            <a:r>
              <a:rPr lang="en-GB" i="1" dirty="0"/>
              <a:t>The Scrapbook </a:t>
            </a:r>
            <a:r>
              <a:rPr lang="en-GB" dirty="0"/>
              <a:t>2</a:t>
            </a:r>
            <a:r>
              <a:rPr lang="en-GB" baseline="30000" dirty="0"/>
              <a:t>nd</a:t>
            </a:r>
            <a:r>
              <a:rPr lang="en-GB" dirty="0"/>
              <a:t> Ed. Swansea: Parthian Books.</a:t>
            </a:r>
          </a:p>
          <a:p>
            <a:r>
              <a:rPr lang="en-GB" dirty="0"/>
              <a:t> </a:t>
            </a:r>
          </a:p>
          <a:p>
            <a:r>
              <a:rPr lang="en-GB" dirty="0"/>
              <a:t>Hughes, T. (2008) </a:t>
            </a:r>
            <a:r>
              <a:rPr lang="en-GB" i="1" dirty="0"/>
              <a:t>Poetry in the Making: A Handbook for Writing and Teaching </a:t>
            </a:r>
            <a:r>
              <a:rPr lang="en-GB" dirty="0"/>
              <a:t>Main Ed. London: Faber and Faber.</a:t>
            </a:r>
          </a:p>
          <a:p>
            <a:r>
              <a:rPr lang="en-GB" dirty="0"/>
              <a:t> </a:t>
            </a:r>
          </a:p>
          <a:p>
            <a:endParaRPr lang="en-GB" dirty="0"/>
          </a:p>
        </p:txBody>
      </p:sp>
    </p:spTree>
    <p:extLst>
      <p:ext uri="{BB962C8B-B14F-4D97-AF65-F5344CB8AC3E}">
        <p14:creationId xmlns:p14="http://schemas.microsoft.com/office/powerpoint/2010/main" val="732903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91C32C-BC41-7E4C-B250-3A5599F347C6}"/>
              </a:ext>
            </a:extLst>
          </p:cNvPr>
          <p:cNvSpPr>
            <a:spLocks noGrp="1"/>
          </p:cNvSpPr>
          <p:nvPr>
            <p:ph idx="1"/>
          </p:nvPr>
        </p:nvSpPr>
        <p:spPr>
          <a:xfrm>
            <a:off x="1125414" y="404446"/>
            <a:ext cx="10410093" cy="6224954"/>
          </a:xfrm>
        </p:spPr>
        <p:txBody>
          <a:bodyPr>
            <a:normAutofit lnSpcReduction="10000"/>
          </a:bodyPr>
          <a:lstStyle/>
          <a:p>
            <a:pPr marL="0" indent="0">
              <a:buNone/>
            </a:pPr>
            <a:r>
              <a:rPr lang="en-GB" dirty="0"/>
              <a:t>Jones, C. (2014) </a:t>
            </a:r>
            <a:r>
              <a:rPr lang="en-GB" i="1" dirty="0"/>
              <a:t>The Long Dry </a:t>
            </a:r>
            <a:r>
              <a:rPr lang="en-GB" dirty="0"/>
              <a:t>UK Ed. London: </a:t>
            </a:r>
            <a:r>
              <a:rPr lang="en-GB" dirty="0" err="1"/>
              <a:t>Granta</a:t>
            </a:r>
            <a:r>
              <a:rPr lang="en-GB" dirty="0"/>
              <a:t> Books.</a:t>
            </a:r>
          </a:p>
          <a:p>
            <a:pPr marL="0" indent="0">
              <a:buNone/>
            </a:pPr>
            <a:endParaRPr lang="en-GB" dirty="0"/>
          </a:p>
          <a:p>
            <a:pPr marL="0" indent="0">
              <a:buNone/>
            </a:pPr>
            <a:r>
              <a:rPr lang="en-GB" dirty="0"/>
              <a:t>Kaur, R. (2015) </a:t>
            </a:r>
            <a:r>
              <a:rPr lang="en-GB" i="1" dirty="0"/>
              <a:t>Milk and Honey. </a:t>
            </a:r>
            <a:r>
              <a:rPr lang="en-GB" dirty="0"/>
              <a:t>Missouri: Andrews </a:t>
            </a:r>
            <a:r>
              <a:rPr lang="en-GB" dirty="0" err="1"/>
              <a:t>McMeel</a:t>
            </a:r>
            <a:r>
              <a:rPr lang="en-GB" dirty="0"/>
              <a:t> Publishing.</a:t>
            </a:r>
          </a:p>
          <a:p>
            <a:pPr marL="0" indent="0">
              <a:buNone/>
            </a:pPr>
            <a:endParaRPr lang="en-GB" dirty="0"/>
          </a:p>
          <a:p>
            <a:pPr marL="0" indent="0">
              <a:buNone/>
            </a:pPr>
            <a:r>
              <a:rPr lang="en-GB" dirty="0"/>
              <a:t>Laing, O. (2017) </a:t>
            </a:r>
            <a:r>
              <a:rPr lang="en-GB" i="1" dirty="0"/>
              <a:t>The Lonely City: Adventures in the Art of Being Alone </a:t>
            </a:r>
            <a:r>
              <a:rPr lang="en-GB" dirty="0"/>
              <a:t>Main Ed. Edinburgh: Canongate Books.</a:t>
            </a:r>
          </a:p>
          <a:p>
            <a:pPr marL="0" indent="0">
              <a:buNone/>
            </a:pPr>
            <a:r>
              <a:rPr lang="en-GB" dirty="0"/>
              <a:t> </a:t>
            </a:r>
          </a:p>
          <a:p>
            <a:pPr marL="0" indent="0">
              <a:buNone/>
            </a:pPr>
            <a:r>
              <a:rPr lang="en-GB" dirty="0" err="1"/>
              <a:t>Lockhead</a:t>
            </a:r>
            <a:r>
              <a:rPr lang="en-GB" dirty="0"/>
              <a:t>, L. (2011) </a:t>
            </a:r>
            <a:r>
              <a:rPr lang="en-GB" i="1" dirty="0"/>
              <a:t>A Choosing: The Selected Poems of Liz </a:t>
            </a:r>
            <a:r>
              <a:rPr lang="en-GB" i="1" dirty="0" err="1"/>
              <a:t>Lockhead</a:t>
            </a:r>
            <a:r>
              <a:rPr lang="en-GB" i="1" dirty="0"/>
              <a:t>. </a:t>
            </a:r>
            <a:r>
              <a:rPr lang="en-GB" dirty="0"/>
              <a:t>Edinburgh: Polygon An Imprint of </a:t>
            </a:r>
            <a:r>
              <a:rPr lang="en-GB" dirty="0" err="1"/>
              <a:t>Birlinn</a:t>
            </a:r>
            <a:r>
              <a:rPr lang="en-GB" dirty="0"/>
              <a:t> Limited.</a:t>
            </a:r>
          </a:p>
          <a:p>
            <a:pPr marL="0" indent="0">
              <a:buNone/>
            </a:pPr>
            <a:r>
              <a:rPr lang="en-GB" dirty="0"/>
              <a:t> </a:t>
            </a:r>
          </a:p>
          <a:p>
            <a:pPr marL="0" indent="0">
              <a:buNone/>
            </a:pPr>
            <a:r>
              <a:rPr lang="en-GB" dirty="0"/>
              <a:t>Lovelace, A. (2017) </a:t>
            </a:r>
            <a:r>
              <a:rPr lang="en-GB" i="1" dirty="0"/>
              <a:t>the princess saves herself in this one (Women Are Some Kind of Magic 1). </a:t>
            </a:r>
            <a:r>
              <a:rPr lang="en-GB" dirty="0"/>
              <a:t>Missouri: Andrews </a:t>
            </a:r>
            <a:r>
              <a:rPr lang="en-GB" dirty="0" err="1"/>
              <a:t>McMeel</a:t>
            </a:r>
            <a:r>
              <a:rPr lang="en-GB" dirty="0"/>
              <a:t> Publishing.</a:t>
            </a:r>
          </a:p>
          <a:p>
            <a:pPr marL="0" indent="0">
              <a:buNone/>
            </a:pPr>
            <a:r>
              <a:rPr lang="en-GB" dirty="0"/>
              <a:t> </a:t>
            </a:r>
          </a:p>
          <a:p>
            <a:pPr marL="0" indent="0">
              <a:buNone/>
            </a:pPr>
            <a:r>
              <a:rPr lang="en-GB" dirty="0"/>
              <a:t>Plath, S. (2015) </a:t>
            </a:r>
            <a:r>
              <a:rPr lang="en-GB" i="1" dirty="0"/>
              <a:t>Ariel: Faber Modern Classics </a:t>
            </a:r>
            <a:r>
              <a:rPr lang="en-GB" dirty="0"/>
              <a:t>Main – Faber Modern Classics Ed. London: Faber and Faber</a:t>
            </a:r>
          </a:p>
          <a:p>
            <a:pPr marL="0" indent="0">
              <a:buNone/>
            </a:pPr>
            <a:r>
              <a:rPr lang="en-GB" dirty="0"/>
              <a:t> </a:t>
            </a:r>
          </a:p>
          <a:p>
            <a:pPr marL="0" indent="0">
              <a:buNone/>
            </a:pPr>
            <a:r>
              <a:rPr lang="en-GB" dirty="0"/>
              <a:t>Thomas, D. (2014) </a:t>
            </a:r>
            <a:r>
              <a:rPr lang="en-GB" i="1" dirty="0"/>
              <a:t>Dylan Thomas Omnibus: Under Milk Wood, Poems, Stories and Broadcasts </a:t>
            </a:r>
            <a:r>
              <a:rPr lang="en-GB" dirty="0"/>
              <a:t>UK Ed. London: Weidenfeld &amp; Nicolson Ltd.</a:t>
            </a:r>
          </a:p>
        </p:txBody>
      </p:sp>
    </p:spTree>
    <p:extLst>
      <p:ext uri="{BB962C8B-B14F-4D97-AF65-F5344CB8AC3E}">
        <p14:creationId xmlns:p14="http://schemas.microsoft.com/office/powerpoint/2010/main" val="2158963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376C7-8135-0243-8FA9-ED6EA02C6813}"/>
              </a:ext>
            </a:extLst>
          </p:cNvPr>
          <p:cNvSpPr>
            <a:spLocks noGrp="1"/>
          </p:cNvSpPr>
          <p:nvPr>
            <p:ph type="title"/>
          </p:nvPr>
        </p:nvSpPr>
        <p:spPr>
          <a:xfrm>
            <a:off x="3562027" y="2743200"/>
            <a:ext cx="10058400" cy="1371600"/>
          </a:xfrm>
        </p:spPr>
        <p:txBody>
          <a:bodyPr/>
          <a:lstStyle/>
          <a:p>
            <a:r>
              <a:rPr lang="en-GB" dirty="0"/>
              <a:t>Question period</a:t>
            </a:r>
          </a:p>
        </p:txBody>
      </p:sp>
    </p:spTree>
    <p:extLst>
      <p:ext uri="{BB962C8B-B14F-4D97-AF65-F5344CB8AC3E}">
        <p14:creationId xmlns:p14="http://schemas.microsoft.com/office/powerpoint/2010/main" val="7050621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334</TotalTime>
  <Words>778</Words>
  <Application>Microsoft Macintosh PowerPoint</Application>
  <PresentationFormat>Widescreen</PresentationFormat>
  <Paragraphs>88</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Century Gothic</vt:lpstr>
      <vt:lpstr>Garamond</vt:lpstr>
      <vt:lpstr>Savon</vt:lpstr>
      <vt:lpstr>Level 6: Creative project plan</vt:lpstr>
      <vt:lpstr>Intro: the idea</vt:lpstr>
      <vt:lpstr>Why?</vt:lpstr>
      <vt:lpstr>Writers, influences and interests</vt:lpstr>
      <vt:lpstr>Textbook type books</vt:lpstr>
      <vt:lpstr>PowerPoint Presentation</vt:lpstr>
      <vt:lpstr>Editing – why? and how?</vt:lpstr>
      <vt:lpstr>PowerPoint Presentation</vt:lpstr>
      <vt:lpstr>Editing</vt:lpstr>
      <vt:lpstr>PowerPoint Presentation</vt:lpstr>
      <vt:lpstr>PowerPoint Presentation</vt:lpstr>
      <vt:lpstr>Development</vt:lpstr>
      <vt:lpstr>Reading list</vt:lpstr>
      <vt:lpstr>PowerPoint Presentation</vt:lpstr>
      <vt:lpstr>Question period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Creative project plan</dc:title>
  <dc:creator>Kirsty Phillips (1704246)</dc:creator>
  <cp:lastModifiedBy>Kirsty Phillips (1704246)</cp:lastModifiedBy>
  <cp:revision>24</cp:revision>
  <dcterms:created xsi:type="dcterms:W3CDTF">2019-09-26T14:15:28Z</dcterms:created>
  <dcterms:modified xsi:type="dcterms:W3CDTF">2019-10-05T20:12:30Z</dcterms:modified>
</cp:coreProperties>
</file>