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57" r:id="rId11"/>
    <p:sldId id="258" r:id="rId12"/>
    <p:sldId id="259" r:id="rId13"/>
    <p:sldId id="260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95" d="100"/>
          <a:sy n="95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E81CC3-CABD-4AD5-8C66-CFDB13BAD33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D74480-B95D-4245-91E3-EF40FAC2164D}">
      <dgm:prSet/>
      <dgm:spPr/>
      <dgm:t>
        <a:bodyPr/>
        <a:lstStyle/>
        <a:p>
          <a:r>
            <a:rPr lang="en-GB"/>
            <a:t>1) Threats to heritage.</a:t>
          </a:r>
          <a:endParaRPr lang="en-US"/>
        </a:p>
      </dgm:t>
    </dgm:pt>
    <dgm:pt modelId="{3AECDED0-D30F-4F47-A6BB-9E7284DD8837}" type="parTrans" cxnId="{EC37B082-F071-455E-93DD-EAAB04D158D5}">
      <dgm:prSet/>
      <dgm:spPr/>
      <dgm:t>
        <a:bodyPr/>
        <a:lstStyle/>
        <a:p>
          <a:endParaRPr lang="en-US"/>
        </a:p>
      </dgm:t>
    </dgm:pt>
    <dgm:pt modelId="{9ECE8EFE-AEA6-4EE2-A59E-85EA90AD4962}" type="sibTrans" cxnId="{EC37B082-F071-455E-93DD-EAAB04D158D5}">
      <dgm:prSet/>
      <dgm:spPr/>
      <dgm:t>
        <a:bodyPr/>
        <a:lstStyle/>
        <a:p>
          <a:endParaRPr lang="en-US"/>
        </a:p>
      </dgm:t>
    </dgm:pt>
    <dgm:pt modelId="{C3D16606-13F5-4119-BDCC-66FC744C124E}">
      <dgm:prSet/>
      <dgm:spPr/>
      <dgm:t>
        <a:bodyPr/>
        <a:lstStyle/>
        <a:p>
          <a:r>
            <a:rPr lang="en-GB"/>
            <a:t>2) need to conserve / protect. </a:t>
          </a:r>
          <a:endParaRPr lang="en-US"/>
        </a:p>
      </dgm:t>
    </dgm:pt>
    <dgm:pt modelId="{109F02C7-2903-4BE3-A5AA-40E520F778A2}" type="parTrans" cxnId="{D7D021FA-8B70-4A15-9438-52BFEAA4D3D8}">
      <dgm:prSet/>
      <dgm:spPr/>
      <dgm:t>
        <a:bodyPr/>
        <a:lstStyle/>
        <a:p>
          <a:endParaRPr lang="en-US"/>
        </a:p>
      </dgm:t>
    </dgm:pt>
    <dgm:pt modelId="{55314E40-595C-4BA5-9079-A2F7F228447B}" type="sibTrans" cxnId="{D7D021FA-8B70-4A15-9438-52BFEAA4D3D8}">
      <dgm:prSet/>
      <dgm:spPr/>
      <dgm:t>
        <a:bodyPr/>
        <a:lstStyle/>
        <a:p>
          <a:endParaRPr lang="en-US"/>
        </a:p>
      </dgm:t>
    </dgm:pt>
    <dgm:pt modelId="{10789DEF-32B1-4CD7-A1C0-835B9232A443}">
      <dgm:prSet/>
      <dgm:spPr/>
      <dgm:t>
        <a:bodyPr/>
        <a:lstStyle/>
        <a:p>
          <a:r>
            <a:rPr lang="en-GB"/>
            <a:t>3) points supportive and non supportive of conservation</a:t>
          </a:r>
          <a:endParaRPr lang="en-US"/>
        </a:p>
      </dgm:t>
    </dgm:pt>
    <dgm:pt modelId="{9A7182C8-A2D1-46D8-AF49-D93F8A4A558F}" type="parTrans" cxnId="{F5DDC19B-5E0F-415F-8DE7-8A552C6B949B}">
      <dgm:prSet/>
      <dgm:spPr/>
      <dgm:t>
        <a:bodyPr/>
        <a:lstStyle/>
        <a:p>
          <a:endParaRPr lang="en-US"/>
        </a:p>
      </dgm:t>
    </dgm:pt>
    <dgm:pt modelId="{D2598BEF-CA0C-4C1B-85BE-11BAA5697358}" type="sibTrans" cxnId="{F5DDC19B-5E0F-415F-8DE7-8A552C6B949B}">
      <dgm:prSet/>
      <dgm:spPr/>
      <dgm:t>
        <a:bodyPr/>
        <a:lstStyle/>
        <a:p>
          <a:endParaRPr lang="en-US"/>
        </a:p>
      </dgm:t>
    </dgm:pt>
    <dgm:pt modelId="{2AD12805-093E-487B-A95B-32CDACFF5971}" type="pres">
      <dgm:prSet presAssocID="{7EE81CC3-CABD-4AD5-8C66-CFDB13BAD337}" presName="linear" presStyleCnt="0">
        <dgm:presLayoutVars>
          <dgm:animLvl val="lvl"/>
          <dgm:resizeHandles val="exact"/>
        </dgm:presLayoutVars>
      </dgm:prSet>
      <dgm:spPr/>
    </dgm:pt>
    <dgm:pt modelId="{D9D86352-887A-4D16-A55B-27FA81888B5E}" type="pres">
      <dgm:prSet presAssocID="{33D74480-B95D-4245-91E3-EF40FAC2164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7FBF681-FFC4-4F3B-8AB9-7A72CB40A960}" type="pres">
      <dgm:prSet presAssocID="{9ECE8EFE-AEA6-4EE2-A59E-85EA90AD4962}" presName="spacer" presStyleCnt="0"/>
      <dgm:spPr/>
    </dgm:pt>
    <dgm:pt modelId="{4693441A-7664-4789-BEB9-3BF99E71C999}" type="pres">
      <dgm:prSet presAssocID="{C3D16606-13F5-4119-BDCC-66FC744C124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C8ED87B-F3D5-49B5-B184-B90A1C7989C9}" type="pres">
      <dgm:prSet presAssocID="{55314E40-595C-4BA5-9079-A2F7F228447B}" presName="spacer" presStyleCnt="0"/>
      <dgm:spPr/>
    </dgm:pt>
    <dgm:pt modelId="{88610933-3DE8-40E5-8438-298F0659BEAD}" type="pres">
      <dgm:prSet presAssocID="{10789DEF-32B1-4CD7-A1C0-835B9232A44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3FFA127-D52B-488D-A062-E42F42401777}" type="presOf" srcId="{C3D16606-13F5-4119-BDCC-66FC744C124E}" destId="{4693441A-7664-4789-BEB9-3BF99E71C999}" srcOrd="0" destOrd="0" presId="urn:microsoft.com/office/officeart/2005/8/layout/vList2"/>
    <dgm:cxn modelId="{8D2E4D7F-FF66-404B-B82E-B217E6434ECA}" type="presOf" srcId="{33D74480-B95D-4245-91E3-EF40FAC2164D}" destId="{D9D86352-887A-4D16-A55B-27FA81888B5E}" srcOrd="0" destOrd="0" presId="urn:microsoft.com/office/officeart/2005/8/layout/vList2"/>
    <dgm:cxn modelId="{EC37B082-F071-455E-93DD-EAAB04D158D5}" srcId="{7EE81CC3-CABD-4AD5-8C66-CFDB13BAD337}" destId="{33D74480-B95D-4245-91E3-EF40FAC2164D}" srcOrd="0" destOrd="0" parTransId="{3AECDED0-D30F-4F47-A6BB-9E7284DD8837}" sibTransId="{9ECE8EFE-AEA6-4EE2-A59E-85EA90AD4962}"/>
    <dgm:cxn modelId="{A39E4285-426A-4FF9-AC69-3FEAB4AB2667}" type="presOf" srcId="{7EE81CC3-CABD-4AD5-8C66-CFDB13BAD337}" destId="{2AD12805-093E-487B-A95B-32CDACFF5971}" srcOrd="0" destOrd="0" presId="urn:microsoft.com/office/officeart/2005/8/layout/vList2"/>
    <dgm:cxn modelId="{F5DDC19B-5E0F-415F-8DE7-8A552C6B949B}" srcId="{7EE81CC3-CABD-4AD5-8C66-CFDB13BAD337}" destId="{10789DEF-32B1-4CD7-A1C0-835B9232A443}" srcOrd="2" destOrd="0" parTransId="{9A7182C8-A2D1-46D8-AF49-D93F8A4A558F}" sibTransId="{D2598BEF-CA0C-4C1B-85BE-11BAA5697358}"/>
    <dgm:cxn modelId="{1CCC219D-007C-4D8A-8658-75F628986831}" type="presOf" srcId="{10789DEF-32B1-4CD7-A1C0-835B9232A443}" destId="{88610933-3DE8-40E5-8438-298F0659BEAD}" srcOrd="0" destOrd="0" presId="urn:microsoft.com/office/officeart/2005/8/layout/vList2"/>
    <dgm:cxn modelId="{D7D021FA-8B70-4A15-9438-52BFEAA4D3D8}" srcId="{7EE81CC3-CABD-4AD5-8C66-CFDB13BAD337}" destId="{C3D16606-13F5-4119-BDCC-66FC744C124E}" srcOrd="1" destOrd="0" parTransId="{109F02C7-2903-4BE3-A5AA-40E520F778A2}" sibTransId="{55314E40-595C-4BA5-9079-A2F7F228447B}"/>
    <dgm:cxn modelId="{4264A49C-A94D-4988-A797-25A96391079C}" type="presParOf" srcId="{2AD12805-093E-487B-A95B-32CDACFF5971}" destId="{D9D86352-887A-4D16-A55B-27FA81888B5E}" srcOrd="0" destOrd="0" presId="urn:microsoft.com/office/officeart/2005/8/layout/vList2"/>
    <dgm:cxn modelId="{9A9414B3-56D4-4605-98F7-17A90D7FEF21}" type="presParOf" srcId="{2AD12805-093E-487B-A95B-32CDACFF5971}" destId="{47FBF681-FFC4-4F3B-8AB9-7A72CB40A960}" srcOrd="1" destOrd="0" presId="urn:microsoft.com/office/officeart/2005/8/layout/vList2"/>
    <dgm:cxn modelId="{133FC32F-BC1D-423D-9893-C8DBE23FD32B}" type="presParOf" srcId="{2AD12805-093E-487B-A95B-32CDACFF5971}" destId="{4693441A-7664-4789-BEB9-3BF99E71C999}" srcOrd="2" destOrd="0" presId="urn:microsoft.com/office/officeart/2005/8/layout/vList2"/>
    <dgm:cxn modelId="{6C7241EF-2724-4E67-9AB1-FB760C191D69}" type="presParOf" srcId="{2AD12805-093E-487B-A95B-32CDACFF5971}" destId="{3C8ED87B-F3D5-49B5-B184-B90A1C7989C9}" srcOrd="3" destOrd="0" presId="urn:microsoft.com/office/officeart/2005/8/layout/vList2"/>
    <dgm:cxn modelId="{A58D060A-586F-4CE7-AC59-8C9B94C2692D}" type="presParOf" srcId="{2AD12805-093E-487B-A95B-32CDACFF5971}" destId="{88610933-3DE8-40E5-8438-298F0659BE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265F66-2586-46B3-8DF1-F8EC4794B02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DB8901-1D20-4DEF-9D07-5390ED969753}">
      <dgm:prSet/>
      <dgm:spPr/>
      <dgm:t>
        <a:bodyPr/>
        <a:lstStyle/>
        <a:p>
          <a:r>
            <a:rPr lang="en-GB"/>
            <a:t>Natural • Weathering • Erosion • Conflicts between interest groups </a:t>
          </a:r>
          <a:endParaRPr lang="en-US"/>
        </a:p>
      </dgm:t>
    </dgm:pt>
    <dgm:pt modelId="{C14C002F-98B4-46AC-87AD-3E41EAB533D1}" type="parTrans" cxnId="{A2DD1047-D29B-4028-9239-6FE6A0D61711}">
      <dgm:prSet/>
      <dgm:spPr/>
      <dgm:t>
        <a:bodyPr/>
        <a:lstStyle/>
        <a:p>
          <a:endParaRPr lang="en-US"/>
        </a:p>
      </dgm:t>
    </dgm:pt>
    <dgm:pt modelId="{10B0D7F4-FFCA-464B-BDF8-6FD18AF5B217}" type="sibTrans" cxnId="{A2DD1047-D29B-4028-9239-6FE6A0D61711}">
      <dgm:prSet/>
      <dgm:spPr/>
      <dgm:t>
        <a:bodyPr/>
        <a:lstStyle/>
        <a:p>
          <a:endParaRPr lang="en-US"/>
        </a:p>
      </dgm:t>
    </dgm:pt>
    <dgm:pt modelId="{2E55E471-2967-4B38-A348-0650C2997AFF}">
      <dgm:prSet/>
      <dgm:spPr/>
      <dgm:t>
        <a:bodyPr/>
        <a:lstStyle/>
        <a:p>
          <a:r>
            <a:rPr lang="en-GB"/>
            <a:t>Man-made • Policy changes • Changing Societal Values • Neglect • Adaptive Re-use.</a:t>
          </a:r>
          <a:endParaRPr lang="en-US"/>
        </a:p>
      </dgm:t>
    </dgm:pt>
    <dgm:pt modelId="{6043D4FC-950C-4230-8EA8-726A06005D15}" type="parTrans" cxnId="{E2F91728-971D-4226-9857-3A60A89CAFFD}">
      <dgm:prSet/>
      <dgm:spPr/>
      <dgm:t>
        <a:bodyPr/>
        <a:lstStyle/>
        <a:p>
          <a:endParaRPr lang="en-US"/>
        </a:p>
      </dgm:t>
    </dgm:pt>
    <dgm:pt modelId="{6DBF5F68-5BA3-4A2B-8D30-8DFAF0DF4FB2}" type="sibTrans" cxnId="{E2F91728-971D-4226-9857-3A60A89CAFFD}">
      <dgm:prSet/>
      <dgm:spPr/>
      <dgm:t>
        <a:bodyPr/>
        <a:lstStyle/>
        <a:p>
          <a:endParaRPr lang="en-US"/>
        </a:p>
      </dgm:t>
    </dgm:pt>
    <dgm:pt modelId="{9E9026B9-F49A-4C79-B156-125A715E60B8}" type="pres">
      <dgm:prSet presAssocID="{7C265F66-2586-46B3-8DF1-F8EC4794B027}" presName="linear" presStyleCnt="0">
        <dgm:presLayoutVars>
          <dgm:animLvl val="lvl"/>
          <dgm:resizeHandles val="exact"/>
        </dgm:presLayoutVars>
      </dgm:prSet>
      <dgm:spPr/>
    </dgm:pt>
    <dgm:pt modelId="{F0ACA171-CD24-49AE-9636-BC971D3B12A8}" type="pres">
      <dgm:prSet presAssocID="{26DB8901-1D20-4DEF-9D07-5390ED96975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CF45E6C-C120-4AFE-A959-BF55474435C5}" type="pres">
      <dgm:prSet presAssocID="{10B0D7F4-FFCA-464B-BDF8-6FD18AF5B217}" presName="spacer" presStyleCnt="0"/>
      <dgm:spPr/>
    </dgm:pt>
    <dgm:pt modelId="{7EC7D13D-5AB5-4C9D-BADD-1932D7986C5D}" type="pres">
      <dgm:prSet presAssocID="{2E55E471-2967-4B38-A348-0650C2997AF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2F91728-971D-4226-9857-3A60A89CAFFD}" srcId="{7C265F66-2586-46B3-8DF1-F8EC4794B027}" destId="{2E55E471-2967-4B38-A348-0650C2997AFF}" srcOrd="1" destOrd="0" parTransId="{6043D4FC-950C-4230-8EA8-726A06005D15}" sibTransId="{6DBF5F68-5BA3-4A2B-8D30-8DFAF0DF4FB2}"/>
    <dgm:cxn modelId="{A2DD1047-D29B-4028-9239-6FE6A0D61711}" srcId="{7C265F66-2586-46B3-8DF1-F8EC4794B027}" destId="{26DB8901-1D20-4DEF-9D07-5390ED969753}" srcOrd="0" destOrd="0" parTransId="{C14C002F-98B4-46AC-87AD-3E41EAB533D1}" sibTransId="{10B0D7F4-FFCA-464B-BDF8-6FD18AF5B217}"/>
    <dgm:cxn modelId="{7A4B3170-D242-4A66-A590-688334035810}" type="presOf" srcId="{2E55E471-2967-4B38-A348-0650C2997AFF}" destId="{7EC7D13D-5AB5-4C9D-BADD-1932D7986C5D}" srcOrd="0" destOrd="0" presId="urn:microsoft.com/office/officeart/2005/8/layout/vList2"/>
    <dgm:cxn modelId="{23677991-BC82-47CB-8856-689668F1C520}" type="presOf" srcId="{26DB8901-1D20-4DEF-9D07-5390ED969753}" destId="{F0ACA171-CD24-49AE-9636-BC971D3B12A8}" srcOrd="0" destOrd="0" presId="urn:microsoft.com/office/officeart/2005/8/layout/vList2"/>
    <dgm:cxn modelId="{C93B36AE-53A7-4F86-A420-C12F87DAAA2D}" type="presOf" srcId="{7C265F66-2586-46B3-8DF1-F8EC4794B027}" destId="{9E9026B9-F49A-4C79-B156-125A715E60B8}" srcOrd="0" destOrd="0" presId="urn:microsoft.com/office/officeart/2005/8/layout/vList2"/>
    <dgm:cxn modelId="{97786CE8-2C29-4ED3-9C16-C3F99442D506}" type="presParOf" srcId="{9E9026B9-F49A-4C79-B156-125A715E60B8}" destId="{F0ACA171-CD24-49AE-9636-BC971D3B12A8}" srcOrd="0" destOrd="0" presId="urn:microsoft.com/office/officeart/2005/8/layout/vList2"/>
    <dgm:cxn modelId="{15E1E269-13F2-4099-8F70-A675EF91F370}" type="presParOf" srcId="{9E9026B9-F49A-4C79-B156-125A715E60B8}" destId="{2CF45E6C-C120-4AFE-A959-BF55474435C5}" srcOrd="1" destOrd="0" presId="urn:microsoft.com/office/officeart/2005/8/layout/vList2"/>
    <dgm:cxn modelId="{96D44F96-2C80-4B7A-B67B-04D42B774214}" type="presParOf" srcId="{9E9026B9-F49A-4C79-B156-125A715E60B8}" destId="{7EC7D13D-5AB5-4C9D-BADD-1932D7986C5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D86352-887A-4D16-A55B-27FA81888B5E}">
      <dsp:nvSpPr>
        <dsp:cNvPr id="0" name=""/>
        <dsp:cNvSpPr/>
      </dsp:nvSpPr>
      <dsp:spPr>
        <a:xfrm>
          <a:off x="0" y="815656"/>
          <a:ext cx="10515600" cy="839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1) Threats to heritage.</a:t>
          </a:r>
          <a:endParaRPr lang="en-US" sz="3500" kern="1200"/>
        </a:p>
      </dsp:txBody>
      <dsp:txXfrm>
        <a:off x="40980" y="856636"/>
        <a:ext cx="10433640" cy="757514"/>
      </dsp:txXfrm>
    </dsp:sp>
    <dsp:sp modelId="{4693441A-7664-4789-BEB9-3BF99E71C999}">
      <dsp:nvSpPr>
        <dsp:cNvPr id="0" name=""/>
        <dsp:cNvSpPr/>
      </dsp:nvSpPr>
      <dsp:spPr>
        <a:xfrm>
          <a:off x="0" y="1755931"/>
          <a:ext cx="10515600" cy="839474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2) need to conserve / protect. </a:t>
          </a:r>
          <a:endParaRPr lang="en-US" sz="3500" kern="1200"/>
        </a:p>
      </dsp:txBody>
      <dsp:txXfrm>
        <a:off x="40980" y="1796911"/>
        <a:ext cx="10433640" cy="757514"/>
      </dsp:txXfrm>
    </dsp:sp>
    <dsp:sp modelId="{88610933-3DE8-40E5-8438-298F0659BEAD}">
      <dsp:nvSpPr>
        <dsp:cNvPr id="0" name=""/>
        <dsp:cNvSpPr/>
      </dsp:nvSpPr>
      <dsp:spPr>
        <a:xfrm>
          <a:off x="0" y="2696206"/>
          <a:ext cx="10515600" cy="839474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3) points supportive and non supportive of conservation</a:t>
          </a:r>
          <a:endParaRPr lang="en-US" sz="3500" kern="1200"/>
        </a:p>
      </dsp:txBody>
      <dsp:txXfrm>
        <a:off x="40980" y="2737186"/>
        <a:ext cx="10433640" cy="757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ACA171-CD24-49AE-9636-BC971D3B12A8}">
      <dsp:nvSpPr>
        <dsp:cNvPr id="0" name=""/>
        <dsp:cNvSpPr/>
      </dsp:nvSpPr>
      <dsp:spPr>
        <a:xfrm>
          <a:off x="0" y="361988"/>
          <a:ext cx="10515600" cy="1750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Natural • Weathering • Erosion • Conflicts between interest groups </a:t>
          </a:r>
          <a:endParaRPr lang="en-US" sz="4400" kern="1200"/>
        </a:p>
      </dsp:txBody>
      <dsp:txXfrm>
        <a:off x="85444" y="447432"/>
        <a:ext cx="10344712" cy="1579432"/>
      </dsp:txXfrm>
    </dsp:sp>
    <dsp:sp modelId="{7EC7D13D-5AB5-4C9D-BADD-1932D7986C5D}">
      <dsp:nvSpPr>
        <dsp:cNvPr id="0" name=""/>
        <dsp:cNvSpPr/>
      </dsp:nvSpPr>
      <dsp:spPr>
        <a:xfrm>
          <a:off x="0" y="2239029"/>
          <a:ext cx="10515600" cy="175032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Man-made • Policy changes • Changing Societal Values • Neglect • Adaptive Re-use.</a:t>
          </a:r>
          <a:endParaRPr lang="en-US" sz="4400" kern="1200"/>
        </a:p>
      </dsp:txBody>
      <dsp:txXfrm>
        <a:off x="85444" y="2324473"/>
        <a:ext cx="10344712" cy="15794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299E-44BE-E5F4-3B70-175E262F63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3594F-1457-00C6-D51A-22548A13B8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61738-FA92-5607-A585-88987BA70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39C9A-8E77-68B0-C3AD-AA978126F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7E1817-8D32-C6F9-D7BA-457AF7580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676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822B4-6C6C-7AE6-9A47-6E20478E19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6A782-75B8-F2C0-0755-2975FB36B6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A91FE-F3C9-0F50-D4E5-142EF7B56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3D0EBF-F09D-FADF-3585-0D9923882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CB157-112C-8A7B-0A2D-E05460BBC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934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2EC8B-88AE-E3D9-1935-9A80BABC2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7B3D13-AC93-A3FD-A43D-E6DD54AC3C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6107A-7385-38CF-E11A-2BBEA6A73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FA04B-0CCF-9B14-6E06-83D1FFF2E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E2DA6-CA65-1019-7A3E-F0D970C42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96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33DEB-DCF5-EA78-04F3-DCF109660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7D0E4-B33E-4D01-E97A-F08ED382C6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8BDFF7-2FA8-C52A-3ABF-D14C7A05E6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4269B1-D831-F33D-479D-360092428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F0550C-64DE-F826-3EC8-12FA09C2A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B46092-49FB-0C7C-320C-C24C4D542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6133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BE65E-EB21-F6C1-8EAB-E81B3C2A6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109BF2-D708-B31E-8AF8-9BD28FC29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C1A43D-6925-1AC5-2C5B-4851A3EFF1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205D1A-10E6-F869-C610-884DF049AB7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42CE9D-8BBE-1F61-7159-CE2BF985E5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1DABEA-878F-E486-51FA-5B35DA99F9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4D21C2-9DD2-F078-895D-0A591C814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618783-63B4-69A9-8C43-0CE4336C8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735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3EF23-974C-FAC1-84DE-F29BD07F9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A89DF0-4DB5-B31A-F8CB-A4A042FB7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B90686-FFAD-768C-C36C-ED86D3325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BA69027-7164-6A05-820D-5102CEAD1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058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2C8AAA-7A1A-CC3A-9BD1-B926A292C1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DBCDD6-8065-995C-CA3A-D1FF08203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2762C2-E79B-BB70-4D4F-D2F405754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723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CF579-9F26-4232-E68F-3BAAE3D4A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A85EB-4957-4949-8200-357A7A89E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8F78B6-4978-AE2E-08D7-564F50E16F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CFD911-AD9B-9B94-5C3C-E738260AF1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79969-2754-C12B-61BD-B64C9BE629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1DB27-B70D-645A-A5B7-C78F73975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59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F33B0-ED95-DAC9-73BC-088D7C715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FF1745F-F1B3-D9F5-41E0-5DF87A17E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7032EA-CE04-DD49-77A7-91C2B6ABCF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EF371-50FF-4933-A8BB-66D06BC5B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371386-6A93-0A24-F453-7FC902630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8C5D31-4662-93D6-B1B4-C857658976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0528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28A79-3A98-E339-524E-2A01FFD4B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981AC4-C46B-921C-AE3E-66F366ADF2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DABD5-4162-DB60-01C7-098CCDD31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5896E-0CF4-D3F6-9E53-3228D455A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5510C8-F49D-2163-520A-A346F097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624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5778D8-926C-BC8A-159B-8CE0186E648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0B9B5A-D9F0-1787-B090-772EF503A0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5A30E-41F4-4A9F-DF15-F37A59A14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C045D9-E3EB-5063-F7DE-F5F00E59A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2CA327-808F-B9FE-4DB5-087F8D1DD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64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3B1968-5F07-E449-E953-805C882C9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98E297-EEF2-77E9-B5FC-806111FC47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004969-A3FD-5391-59E7-81EFC431B6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836087-82D3-426C-A3A6-FDD0A1C612F2}" type="datetimeFigureOut">
              <a:rPr lang="en-GB" smtClean="0"/>
              <a:t>14/02/2023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20730-DD24-8125-BC2C-C316164359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A128B2-46E2-4C04-BF17-EA4A6B552E1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DC939-5DC9-4BFA-8D10-9B42CD0FE6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407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ld yellow wall">
            <a:extLst>
              <a:ext uri="{FF2B5EF4-FFF2-40B4-BE49-F238E27FC236}">
                <a16:creationId xmlns:a16="http://schemas.microsoft.com/office/drawing/2014/main" id="{C7DF2766-C569-494C-9F69-0D25B38174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84" r="1" b="1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2AD6D2-4DC1-D4D7-EAA1-19955BB7FC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/>
              <a:t>CONTEMPORARY ISSUES IN HERITAGE. Contested Heritage Whose Heritage is it?????????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24DB49-4528-2019-30F3-602D4652BD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872922"/>
            <a:ext cx="4023360" cy="1208141"/>
          </a:xfrm>
        </p:spPr>
        <p:txBody>
          <a:bodyPr>
            <a:normAutofit/>
          </a:bodyPr>
          <a:lstStyle/>
          <a:p>
            <a:pPr algn="l"/>
            <a:r>
              <a:rPr lang="en-GB" sz="2000"/>
              <a:t>Week 3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75676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4EA68A0-29A6-04DD-6F6B-5EE9FE319C3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6D7A7-7B31-0638-D657-F305D745F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Threats to Heritage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4DB206-FBC9-998C-4375-BB4A943C84D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435688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62999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49C86-BC27-8255-60B9-12AC12A8F9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Heritage Conservation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DA81F-C07C-9147-9D33-5BFAE3ADB1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514350" indent="-514350">
              <a:buAutoNum type="arabicParenR"/>
            </a:pPr>
            <a:r>
              <a:rPr lang="en-GB" sz="2200" dirty="0"/>
              <a:t>Threats to Heritage can be: Acute OR Chronic. </a:t>
            </a:r>
          </a:p>
          <a:p>
            <a:pPr marL="514350" indent="-514350">
              <a:buAutoNum type="arabicParenR"/>
            </a:pPr>
            <a:r>
              <a:rPr lang="en-GB" sz="2200" dirty="0"/>
              <a:t> Can be caused naturally or caused by humans</a:t>
            </a:r>
          </a:p>
          <a:p>
            <a:pPr marL="514350" indent="-514350">
              <a:buAutoNum type="arabicParenR"/>
            </a:pPr>
            <a:r>
              <a:rPr lang="en-GB" sz="2200" dirty="0"/>
              <a:t>Acute = immediate / devastating.</a:t>
            </a:r>
          </a:p>
          <a:p>
            <a:pPr marL="514350" indent="-514350">
              <a:buAutoNum type="arabicParenR"/>
            </a:pPr>
            <a:r>
              <a:rPr lang="en-GB" sz="2200" dirty="0"/>
              <a:t>Chronic = gradual attrition.</a:t>
            </a:r>
          </a:p>
          <a:p>
            <a:pPr marL="514350" indent="-514350">
              <a:buAutoNum type="arabicParenR"/>
            </a:pPr>
            <a:endParaRPr lang="en-GB" sz="2200" dirty="0"/>
          </a:p>
          <a:p>
            <a:pPr marL="514350" indent="-514350">
              <a:buAutoNum type="arabicParenR"/>
            </a:pPr>
            <a:r>
              <a:rPr lang="en-GB" sz="2200" dirty="0"/>
              <a:t>Acute Threats: Natural • Volcanic Eruptions • Earthquakes • Landslides • Floods • Erosion</a:t>
            </a:r>
          </a:p>
          <a:p>
            <a:pPr marL="514350" indent="-514350">
              <a:buAutoNum type="arabicParenR"/>
            </a:pPr>
            <a:r>
              <a:rPr lang="en-GB" sz="2200" dirty="0"/>
              <a:t> Man-Made • War • Pollution • Authority Sacrifices • Fire • Human Error</a:t>
            </a:r>
          </a:p>
        </p:txBody>
      </p:sp>
    </p:spTree>
    <p:extLst>
      <p:ext uri="{BB962C8B-B14F-4D97-AF65-F5344CB8AC3E}">
        <p14:creationId xmlns:p14="http://schemas.microsoft.com/office/powerpoint/2010/main" val="428009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358DBC2-56B9-93E7-1A26-3C9B1C1B3B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C3BA17-8C93-07C5-5889-1FF00F277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Chronic Threats (English Heritage 1996)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A7464F-0020-BB98-CB6F-7F0DD71CBB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852030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220924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44319-08AD-FC3B-1C5A-261444065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dirty="0"/>
              <a:t>Heritage Conservation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0A3D8-1FF9-D47D-5A72-B94C0E06F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b="1" dirty="0"/>
              <a:t>Need to Conserve: </a:t>
            </a:r>
          </a:p>
          <a:p>
            <a:pPr marL="0" indent="0">
              <a:buNone/>
            </a:pPr>
            <a:r>
              <a:rPr lang="en-GB" sz="2200" dirty="0"/>
              <a:t>➢Due to the many threats to heritage - - -there is an obvious need for conservation / preservation measures. </a:t>
            </a:r>
          </a:p>
          <a:p>
            <a:pPr marL="0" indent="0">
              <a:buNone/>
            </a:pPr>
            <a:r>
              <a:rPr lang="en-GB" sz="2200" b="1" dirty="0"/>
              <a:t>Importance of Heritage: </a:t>
            </a:r>
          </a:p>
          <a:p>
            <a:pPr marL="0" indent="0">
              <a:buNone/>
            </a:pPr>
            <a:r>
              <a:rPr lang="en-GB" sz="2200" dirty="0"/>
              <a:t>➢Heritage is concerned with the past - - (our traditions / practices….) the past has gone, all we have are surviving fragments of its creations - - - therefore it is important to protect / maintain our forms of heritage of heritage for future generations.</a:t>
            </a:r>
          </a:p>
        </p:txBody>
      </p:sp>
    </p:spTree>
    <p:extLst>
      <p:ext uri="{BB962C8B-B14F-4D97-AF65-F5344CB8AC3E}">
        <p14:creationId xmlns:p14="http://schemas.microsoft.com/office/powerpoint/2010/main" val="39216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08581B-1478-D574-3938-69D75243E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Heritage Conservation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59D24-4FAD-AFF8-7EE4-CBDBD35D0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Heritage Forms </a:t>
            </a:r>
          </a:p>
          <a:p>
            <a:r>
              <a:rPr lang="en-GB" sz="2200"/>
              <a:t> Key areas for conservation: • LANDSCAPES, HABITATS, PARKS AND GARDENS, BUILDINGS, HISTORICAL SITES AND MONUMENTS</a:t>
            </a:r>
          </a:p>
          <a:p>
            <a:r>
              <a:rPr lang="en-GB" sz="2200"/>
              <a:t>From considering the above: </a:t>
            </a:r>
          </a:p>
          <a:p>
            <a:r>
              <a:rPr lang="en-GB" sz="2200"/>
              <a:t>Threats to heritage • significance of heritage the importance of conserving would seem vital, however there are many opposing views concerning conservation</a:t>
            </a:r>
          </a:p>
        </p:txBody>
      </p:sp>
    </p:spTree>
    <p:extLst>
      <p:ext uri="{BB962C8B-B14F-4D97-AF65-F5344CB8AC3E}">
        <p14:creationId xmlns:p14="http://schemas.microsoft.com/office/powerpoint/2010/main" val="2142223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7D3FAE-8AEB-0AD4-C6AD-BC746A180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Points supportive of conservation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01D337-EC12-5C62-F355-0E711B99B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sz="2200"/>
              <a:t>HERITAGE CONSERVATION PROTECTS AND MAINTAINS OUR PAST -  reinforces national identities / histories.</a:t>
            </a:r>
          </a:p>
          <a:p>
            <a:pPr marL="514350" indent="-514350">
              <a:buAutoNum type="arabicParenR"/>
            </a:pPr>
            <a:r>
              <a:rPr lang="en-GB" sz="2200"/>
              <a:t>HERITAGE CONSERVATION MAINTAINS SOCIETAL DIVERSITY -  creates diverse societal interest.</a:t>
            </a:r>
          </a:p>
          <a:p>
            <a:pPr marL="514350" indent="-514350">
              <a:buAutoNum type="arabicParenR"/>
            </a:pPr>
            <a:r>
              <a:rPr lang="en-GB" sz="2200"/>
              <a:t>HERITAGE CONSERVATION SUSTAINS ELEMENTS OF THE PAST FOR FUTURE GENERATIONS -  sustainability. Points supportive of conservation </a:t>
            </a:r>
          </a:p>
          <a:p>
            <a:pPr marL="514350" indent="-514350">
              <a:buAutoNum type="arabicParenR"/>
            </a:pPr>
            <a:r>
              <a:rPr lang="en-GB" sz="2200"/>
              <a:t>HERITAGE CONSERVATION DEVELOPS A SOCIETY - raising an awareness / education of past practices, traditions, histories. </a:t>
            </a:r>
          </a:p>
          <a:p>
            <a:pPr marL="514350" indent="-514350">
              <a:buAutoNum type="arabicParenR"/>
            </a:pPr>
            <a:r>
              <a:rPr lang="en-GB" sz="2200"/>
              <a:t>HERITAGE CONSERVATION CAN ASSIST IN ECONOMIC REGENERATION -  incurred revenue from heritage tourism.</a:t>
            </a:r>
          </a:p>
        </p:txBody>
      </p:sp>
    </p:spTree>
    <p:extLst>
      <p:ext uri="{BB962C8B-B14F-4D97-AF65-F5344CB8AC3E}">
        <p14:creationId xmlns:p14="http://schemas.microsoft.com/office/powerpoint/2010/main" val="32612305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42BCCB-5193-09D3-A2D8-923272A31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Points supportive of conservation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E32D7-DF18-C380-F539-D3708D6AC7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200" dirty="0"/>
              <a:t>6) HERITAGE CONSERVATION CAN ASSIST IN FURTHER DEVELOPING LEISURE - - Heritage appreciation is a popular form of leisure, currently on the increase.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dirty="0"/>
              <a:t>7) HERITAGE CONSERVATION CAN ASSIST IN INCREASING COMMUNITY SPIRIT /MORALE / PRIDE - -social benefits from heritage tourism. Points supportive of conservation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dirty="0"/>
              <a:t>8) HERITAGE CONSERVATION CAN FURTHER ASSIST IN RAISING AN AWARENESS OF THE BENEFITS OF CONSERVATION / PRESERVATION - - active promotion of the environmental, social and economic benefits of conservation from current examples.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200" dirty="0"/>
              <a:t>9) HERITAGE CONSERVATION WITHIN SPECIFIC AREAS CAN ENCOURAGE SIMILAR PRACTICES IN OTHER COUNTRIES / REGIONS - best practice examples for consideration. 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8676878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F286C-7F6F-7F3F-4740-270D16A27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Points Non Supportive of Conservation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79003-14E8-F268-65C6-74A19B923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en-GB" sz="1400"/>
              <a:t>HERITAGE CONSERVATION CAN BE UNECONOMICAL - - - the cost of conserving heritage is great. 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CAN RESULT IN THE EROSION OF AUTHENTICITY - - - commercialisation of heritage. 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IS VIRTUALLY IMPOSSIBLE DUE TO NATURAL RENEWAL PROCESSES - - scientific natural degrading / renewal processes. Points Non Supportive of Conservation. 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IS NON IMPORTANT AS IT IS CONCERNED WITH THE PAST - - emphasis should be placed on the future - - Authority focus / funding should look to the future.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CAN RESULT IN COMMERCIALISATION - - the re-structuring process from heritage conservation to heritage tourism = EDUCATION Vs ENTERTAINMENT conflict. Points Non Supportive of Conservation.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CAN RESULT IN DEGRADATION - - active promotion of heritage (heritage tourism) often increases visitor numbers resulting in carrying capacities / saturation levels being reached. 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MEASURES / PRACTICES CAN RESULT IN CONFLICTS EMERGING BETWEEN CONSERVATION / RESTORATION AND RECONSTRUCTION - - excessive restoration work = loss of authenticity. Points Non Supportive of Conservation.</a:t>
            </a:r>
          </a:p>
          <a:p>
            <a:pPr marL="514350" indent="-514350">
              <a:buAutoNum type="arabicParenR"/>
            </a:pPr>
            <a:r>
              <a:rPr lang="en-GB" sz="1400"/>
              <a:t>HERITAGE CONSERVATION CAN LEAD TO ECONOMIC DEPENDENCY - - -funding allocations from government, conservation bodies, sponsors….. 9) HERITAGE CONSERVATION CAN RESULT IN CONFLICTS - - diverse interest groups with contrasting needs for heritage.</a:t>
            </a:r>
          </a:p>
        </p:txBody>
      </p:sp>
    </p:spTree>
    <p:extLst>
      <p:ext uri="{BB962C8B-B14F-4D97-AF65-F5344CB8AC3E}">
        <p14:creationId xmlns:p14="http://schemas.microsoft.com/office/powerpoint/2010/main" val="4205030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0782D-F4DB-58A0-FD94-4E287921D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Contested Heritage 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E145B-E68E-5B97-F832-ED035D666C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"All heritage is someone’s heritage and therefore logically not someone else’s: the original meaning of an inheritance [from which ‘heritage’ derives] implies the existence of disinheritance and by extension any creation of heritage from the past disinherits someone completely or partially, actively or potentially. T</a:t>
            </a:r>
          </a:p>
          <a:p>
            <a:r>
              <a:rPr lang="en-GB" sz="2400" dirty="0"/>
              <a:t>his disinheritance may be unintentional, temporary, of trivial importance, limited in its effects and concealed; or it may be long-term, widespread, intentional, important and obvious.“ </a:t>
            </a:r>
          </a:p>
          <a:p>
            <a:r>
              <a:rPr lang="en-GB" sz="2400" dirty="0"/>
              <a:t> Ashworth, G  and Tunbridge. J . Dissonant heritage: The management of the past as a resource in conflict.</a:t>
            </a:r>
          </a:p>
        </p:txBody>
      </p:sp>
    </p:spTree>
    <p:extLst>
      <p:ext uri="{BB962C8B-B14F-4D97-AF65-F5344CB8AC3E}">
        <p14:creationId xmlns:p14="http://schemas.microsoft.com/office/powerpoint/2010/main" val="11702961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0154CF-CCF1-8911-62A7-D64992676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endParaRPr lang="en-GB" sz="540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F469-D869-E9DB-E124-6A5ACF6CB2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 dirty="0"/>
              <a:t>Oftentimes, different groups (communities / sectors) can interpret a site in contrasting terms . </a:t>
            </a:r>
          </a:p>
          <a:p>
            <a:r>
              <a:rPr lang="en-GB" sz="2400" dirty="0"/>
              <a:t> This can lead to historic quarrels / protestations – particularly dependant on whether the heritage presented is considered defamatory / derogatory. </a:t>
            </a:r>
          </a:p>
          <a:p>
            <a:r>
              <a:rPr lang="en-GB" sz="2400" dirty="0"/>
              <a:t>Where there are two or more ‘presented’ history heritage stories, this can lead to “Created Anachronisms”.</a:t>
            </a:r>
          </a:p>
        </p:txBody>
      </p:sp>
    </p:spTree>
    <p:extLst>
      <p:ext uri="{BB962C8B-B14F-4D97-AF65-F5344CB8AC3E}">
        <p14:creationId xmlns:p14="http://schemas.microsoft.com/office/powerpoint/2010/main" val="2268256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5BA4C-EB17-0B0A-7823-DACFFBADE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130251"/>
            <a:ext cx="10143668" cy="3904789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GB" sz="2400" dirty="0"/>
              <a:t>Heritage (particularly Heritage tourism) should be a positive concept - - however it is NOT always so (Blurred Lines).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Examples of Dissonant Heritage: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 Regions / Countries in political turmoil.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 Religious conflicts.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Industrial Heritage Tourism.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 </a:t>
            </a:r>
            <a:r>
              <a:rPr lang="en-GB" sz="2400" dirty="0" err="1"/>
              <a:t>Thanatourism</a:t>
            </a:r>
            <a:r>
              <a:rPr lang="en-GB" sz="2400" dirty="0"/>
              <a:t>.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Fortification / Walled Towns. </a:t>
            </a:r>
          </a:p>
          <a:p>
            <a:pPr>
              <a:lnSpc>
                <a:spcPct val="110000"/>
              </a:lnSpc>
            </a:pPr>
            <a:r>
              <a:rPr lang="en-GB" sz="2400" dirty="0"/>
              <a:t>Cultural Differences</a:t>
            </a:r>
          </a:p>
        </p:txBody>
      </p:sp>
    </p:spTree>
    <p:extLst>
      <p:ext uri="{BB962C8B-B14F-4D97-AF65-F5344CB8AC3E}">
        <p14:creationId xmlns:p14="http://schemas.microsoft.com/office/powerpoint/2010/main" val="13772390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53132-EAC9-AF32-2D07-3E906BA31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203079"/>
            <a:ext cx="10143668" cy="3831961"/>
          </a:xfrm>
        </p:spPr>
        <p:txBody>
          <a:bodyPr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Examples:  Cyprus - North and South Divide.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Israel / Palestine Conflict.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Mining Heritage – Miners’ strikes / poverty / accidents / fatalities….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 Auschwitz.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Fortifications – East and West Germany / Northern and Southern Ireland… 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Australian / Aborigine Histories. </a:t>
            </a:r>
          </a:p>
        </p:txBody>
      </p:sp>
    </p:spTree>
    <p:extLst>
      <p:ext uri="{BB962C8B-B14F-4D97-AF65-F5344CB8AC3E}">
        <p14:creationId xmlns:p14="http://schemas.microsoft.com/office/powerpoint/2010/main" val="3623863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217CE-2566-956B-1CAD-4DF84A621A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TASK: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871C2-C910-BC5B-5885-3FE669D857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 Students are to research one example of modern day dissonant / contested heritage and discuss this within the modern complexities / issues of contemporary heritage and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5099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991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CONTEMPORARY ISSUES IN HERITAGE. Contested Heritage Whose Heritage is it?????????</vt:lpstr>
      <vt:lpstr>Threats to Heritage</vt:lpstr>
      <vt:lpstr>Heritage Conservation</vt:lpstr>
      <vt:lpstr>Chronic Threats (English Heritage 1996) </vt:lpstr>
      <vt:lpstr>Heritage Conservation</vt:lpstr>
      <vt:lpstr>Heritage Conservation </vt:lpstr>
      <vt:lpstr>Points supportive of conservation</vt:lpstr>
      <vt:lpstr>Points supportive of conservation</vt:lpstr>
      <vt:lpstr>Points Non Supportive of Conservation</vt:lpstr>
      <vt:lpstr>Contested Heritage :</vt:lpstr>
      <vt:lpstr>PowerPoint Presentation</vt:lpstr>
      <vt:lpstr>PowerPoint Presentation</vt:lpstr>
      <vt:lpstr>PowerPoint Presentation</vt:lpstr>
      <vt:lpstr>TASK: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ISSUES IN HERITAGE. Contested Heritage Whose Heritage is it?????????</dc:title>
  <dc:creator>Deborah Jenkins</dc:creator>
  <cp:lastModifiedBy>Deborah Jenkins</cp:lastModifiedBy>
  <cp:revision>1</cp:revision>
  <dcterms:created xsi:type="dcterms:W3CDTF">2023-02-14T12:27:33Z</dcterms:created>
  <dcterms:modified xsi:type="dcterms:W3CDTF">2023-02-14T17:09:16Z</dcterms:modified>
</cp:coreProperties>
</file>