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328" r:id="rId5"/>
    <p:sldId id="302" r:id="rId6"/>
    <p:sldId id="301" r:id="rId7"/>
    <p:sldId id="303" r:id="rId8"/>
    <p:sldId id="304" r:id="rId9"/>
    <p:sldId id="318" r:id="rId10"/>
    <p:sldId id="317" r:id="rId11"/>
    <p:sldId id="305" r:id="rId12"/>
    <p:sldId id="307" r:id="rId13"/>
    <p:sldId id="308" r:id="rId14"/>
    <p:sldId id="320" r:id="rId15"/>
    <p:sldId id="310" r:id="rId16"/>
    <p:sldId id="323" r:id="rId17"/>
    <p:sldId id="324" r:id="rId18"/>
    <p:sldId id="312" r:id="rId19"/>
    <p:sldId id="325" r:id="rId20"/>
    <p:sldId id="322" r:id="rId21"/>
    <p:sldId id="314" r:id="rId22"/>
    <p:sldId id="327" r:id="rId23"/>
    <p:sldId id="315" r:id="rId24"/>
    <p:sldId id="319" r:id="rId25"/>
    <p:sldId id="329" r:id="rId26"/>
    <p:sldId id="257" r:id="rId27"/>
    <p:sldId id="258" r:id="rId28"/>
    <p:sldId id="259" r:id="rId29"/>
    <p:sldId id="262" r:id="rId30"/>
    <p:sldId id="260" r:id="rId31"/>
    <p:sldId id="264" r:id="rId32"/>
    <p:sldId id="261" r:id="rId33"/>
    <p:sldId id="263" r:id="rId34"/>
    <p:sldId id="265" r:id="rId35"/>
    <p:sldId id="266" r:id="rId36"/>
    <p:sldId id="267" r:id="rId37"/>
    <p:sldId id="268"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FFD5BD-A5C1-4E40-ADE5-0A14B689717F}" type="datetimeFigureOut">
              <a:rPr lang="en-GB" smtClean="0"/>
              <a:t>30/09/2020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7AB49A-C65B-4B36-9F61-94BDCBAF6B65}" type="slidenum">
              <a:rPr lang="en-GB" smtClean="0"/>
              <a:t>‹#›</a:t>
            </a:fld>
            <a:endParaRPr lang="en-GB"/>
          </a:p>
        </p:txBody>
      </p:sp>
    </p:spTree>
    <p:extLst>
      <p:ext uri="{BB962C8B-B14F-4D97-AF65-F5344CB8AC3E}">
        <p14:creationId xmlns:p14="http://schemas.microsoft.com/office/powerpoint/2010/main" val="931590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D4B6AA3A-24B5-4412-A26E-61B4EB9371B4}"/>
              </a:ext>
            </a:extLst>
          </p:cNvPr>
          <p:cNvSpPr>
            <a:spLocks noGrp="1" noRot="1" noChangeAspect="1" noChangeArrowheads="1" noTextEdit="1"/>
          </p:cNvSpPr>
          <p:nvPr>
            <p:ph type="sldImg"/>
          </p:nvPr>
        </p:nvSpPr>
        <p:spPr>
          <a:ln/>
        </p:spPr>
      </p:sp>
      <p:sp>
        <p:nvSpPr>
          <p:cNvPr id="6147" name="Notes Placeholder 2">
            <a:extLst>
              <a:ext uri="{FF2B5EF4-FFF2-40B4-BE49-F238E27FC236}">
                <a16:creationId xmlns:a16="http://schemas.microsoft.com/office/drawing/2014/main" id="{16886634-5C6E-4D78-B0DF-873F911109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6148" name="Slide Number Placeholder 3">
            <a:extLst>
              <a:ext uri="{FF2B5EF4-FFF2-40B4-BE49-F238E27FC236}">
                <a16:creationId xmlns:a16="http://schemas.microsoft.com/office/drawing/2014/main" id="{FCAF19BE-D17B-4BA8-A4C8-C025B44B5E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84C1A7C-9E53-47B7-AFA4-5CD80875EDCD}" type="slidenum">
              <a:rPr lang="en-GB" altLang="en-US" sz="1200"/>
              <a:pPr/>
              <a:t>2</a:t>
            </a:fld>
            <a:endParaRPr lang="en-GB"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335197C-B8CD-4FA3-9AA3-8CA4BE5552B1}"/>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902F1B84-ECEA-40E3-8FF0-AC9E77FC9D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196" name="Slide Number Placeholder 3">
            <a:extLst>
              <a:ext uri="{FF2B5EF4-FFF2-40B4-BE49-F238E27FC236}">
                <a16:creationId xmlns:a16="http://schemas.microsoft.com/office/drawing/2014/main" id="{D06777BB-65E9-4265-B440-8BEAAFE796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D8840DFA-DC96-4186-B279-5FBFEBB3EF2F}" type="slidenum">
              <a:rPr lang="en-GB" altLang="en-US" sz="1200"/>
              <a:pPr/>
              <a:t>3</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847C7BE-6AEE-4411-AB26-2DC8C1C09C91}"/>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87E8C75-85E9-4332-AB73-0E1D25367F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0244" name="Slide Number Placeholder 3">
            <a:extLst>
              <a:ext uri="{FF2B5EF4-FFF2-40B4-BE49-F238E27FC236}">
                <a16:creationId xmlns:a16="http://schemas.microsoft.com/office/drawing/2014/main" id="{A2E676FA-41D5-45D6-BF48-39288EEDFFF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98F7D86F-6D22-4ECB-860C-B45E7466A12A}" type="slidenum">
              <a:rPr lang="en-GB" altLang="en-US" sz="1200"/>
              <a:pPr/>
              <a:t>4</a:t>
            </a:fld>
            <a:endParaRPr lang="en-GB"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4A9B10A8-8E96-42C5-9C75-89074F388FA9}"/>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193D29C5-8473-4B9F-BC6D-75D4504C18E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2292" name="Slide Number Placeholder 3">
            <a:extLst>
              <a:ext uri="{FF2B5EF4-FFF2-40B4-BE49-F238E27FC236}">
                <a16:creationId xmlns:a16="http://schemas.microsoft.com/office/drawing/2014/main" id="{43DE1FFA-DAC1-470B-9A1D-532C9F3082C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58F9DB9-5689-4942-9B68-15A137589334}" type="slidenum">
              <a:rPr lang="en-GB" altLang="en-US" sz="1200"/>
              <a:pPr/>
              <a:t>5</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859086F7-A2C7-449D-8E88-CAD70A55261D}"/>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F267ADD5-856E-4C87-B81A-75FF91B17EB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4340" name="Slide Number Placeholder 3">
            <a:extLst>
              <a:ext uri="{FF2B5EF4-FFF2-40B4-BE49-F238E27FC236}">
                <a16:creationId xmlns:a16="http://schemas.microsoft.com/office/drawing/2014/main" id="{D4CBDA14-6659-4D5F-9A79-B70033154AD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DB801AEF-8771-4D5F-A863-671EA35A3DEB}" type="slidenum">
              <a:rPr lang="en-GB" altLang="en-US" sz="1200"/>
              <a:pPr/>
              <a:t>6</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43432D5-503A-47B4-8579-1169C89CC88E}"/>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7B86FF85-2FDB-499F-B304-5D9C75677B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6388" name="Slide Number Placeholder 3">
            <a:extLst>
              <a:ext uri="{FF2B5EF4-FFF2-40B4-BE49-F238E27FC236}">
                <a16:creationId xmlns:a16="http://schemas.microsoft.com/office/drawing/2014/main" id="{D6214F61-4BC3-4EBC-B436-7FF50B968B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67122A4C-7A1E-4822-A0C6-3C23060C3558}" type="slidenum">
              <a:rPr lang="en-GB" altLang="en-US" sz="1200"/>
              <a:pPr/>
              <a:t>7</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E7A8B428-4A9D-441E-B867-7C22DE557090}"/>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F802F8D6-7876-4FB6-B49E-D6213E6384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8436" name="Slide Number Placeholder 3">
            <a:extLst>
              <a:ext uri="{FF2B5EF4-FFF2-40B4-BE49-F238E27FC236}">
                <a16:creationId xmlns:a16="http://schemas.microsoft.com/office/drawing/2014/main" id="{A504FF7E-B3A3-4899-AA89-51B9514EC7B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C2E1CE2-1E43-45A4-A9D3-B1BD0739FA8A}" type="slidenum">
              <a:rPr lang="en-GB" altLang="en-US" sz="1200"/>
              <a:pPr/>
              <a:t>8</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CFACA83-B403-4DD8-86D2-15E6550F9E11}"/>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861725FD-DEDD-4EA1-988F-D4AA8CE8AC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0484" name="Slide Number Placeholder 3">
            <a:extLst>
              <a:ext uri="{FF2B5EF4-FFF2-40B4-BE49-F238E27FC236}">
                <a16:creationId xmlns:a16="http://schemas.microsoft.com/office/drawing/2014/main" id="{FDF31AF0-C13D-4159-8F33-87BACF210B1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90B459A-2FD8-47C0-BC46-7089A9077261}" type="slidenum">
              <a:rPr lang="en-GB" altLang="en-US" sz="1200"/>
              <a:pPr/>
              <a:t>9</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C45D9F40-F0D7-43A8-9C24-563595747007}"/>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A3316F08-E398-4305-ADA2-400B138061C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2532" name="Slide Number Placeholder 3">
            <a:extLst>
              <a:ext uri="{FF2B5EF4-FFF2-40B4-BE49-F238E27FC236}">
                <a16:creationId xmlns:a16="http://schemas.microsoft.com/office/drawing/2014/main" id="{34D705E8-000C-42BC-AE84-9735EAD414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8147C8FB-2BB3-4C7F-94F3-2CE844E593F3}" type="slidenum">
              <a:rPr lang="en-GB" altLang="en-US" sz="1200"/>
              <a:pPr/>
              <a:t>10</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741DC372-6B53-4B52-8E21-73D34009F97C}"/>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9FD953D6-7C56-41DB-A1AD-FC5420A2F75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80" name="Slide Number Placeholder 3">
            <a:extLst>
              <a:ext uri="{FF2B5EF4-FFF2-40B4-BE49-F238E27FC236}">
                <a16:creationId xmlns:a16="http://schemas.microsoft.com/office/drawing/2014/main" id="{2CCEBCD3-C5AB-4D06-B060-C240317404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EA9D3F2-675B-42FE-B61C-20F8C22A7672}" type="slidenum">
              <a:rPr lang="en-GB" altLang="en-US" sz="1200"/>
              <a:pPr/>
              <a:t>11</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1F71DDE7-DCEC-41B1-9C70-E11C783A3569}"/>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6C5864C3-488E-4E66-AB1A-E7D83925CF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6628" name="Slide Number Placeholder 3">
            <a:extLst>
              <a:ext uri="{FF2B5EF4-FFF2-40B4-BE49-F238E27FC236}">
                <a16:creationId xmlns:a16="http://schemas.microsoft.com/office/drawing/2014/main" id="{5054D1F9-5747-4CF6-931A-4D7B2E9B4F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30EC345-38C2-4942-8AB2-BED46A61E05E}" type="slidenum">
              <a:rPr lang="en-GB" altLang="en-US" sz="1200"/>
              <a:pPr/>
              <a:t>12</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5487360F-2768-4C5C-9081-7BEE56A6E754}"/>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DDAF54BB-3401-40A7-9F2D-3CFECD55BFB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6" name="Slide Number Placeholder 3">
            <a:extLst>
              <a:ext uri="{FF2B5EF4-FFF2-40B4-BE49-F238E27FC236}">
                <a16:creationId xmlns:a16="http://schemas.microsoft.com/office/drawing/2014/main" id="{10EDBA00-A861-4C85-A939-F833F9483B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6365A36-1EE5-4A41-922F-848FD6C60E7E}" type="slidenum">
              <a:rPr lang="en-GB" altLang="en-US" sz="1200"/>
              <a:pPr/>
              <a:t>13</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92CDF1D6-F22A-4631-91BE-FC497C8CC105}"/>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D5EA8B83-4F0C-4B61-8B9A-CD8F88085EC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4" name="Slide Number Placeholder 3">
            <a:extLst>
              <a:ext uri="{FF2B5EF4-FFF2-40B4-BE49-F238E27FC236}">
                <a16:creationId xmlns:a16="http://schemas.microsoft.com/office/drawing/2014/main" id="{0A06C54D-AF69-4225-9F20-08802EB2E48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86644EA-BE8A-4FFB-887B-CD82CF6AB06D}" type="slidenum">
              <a:rPr lang="en-GB" altLang="en-US" sz="1200"/>
              <a:pPr/>
              <a:t>14</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6ECC1AC9-4DFF-4790-B44A-689BEC7938E2}"/>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70B18F19-AC17-418F-BC43-C781982C61C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2772" name="Slide Number Placeholder 3">
            <a:extLst>
              <a:ext uri="{FF2B5EF4-FFF2-40B4-BE49-F238E27FC236}">
                <a16:creationId xmlns:a16="http://schemas.microsoft.com/office/drawing/2014/main" id="{7A627244-CBA7-4012-85DC-46A1208D5D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27510C3-B324-436D-9229-CDDEA9A910B5}" type="slidenum">
              <a:rPr lang="en-GB" altLang="en-US" sz="1200"/>
              <a:pPr/>
              <a:t>15</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0BE8FCCC-01EB-4399-BF4E-86B02FD13AD7}"/>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0E0A14D1-D54C-42F7-B840-6100D9D8678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4820" name="Slide Number Placeholder 3">
            <a:extLst>
              <a:ext uri="{FF2B5EF4-FFF2-40B4-BE49-F238E27FC236}">
                <a16:creationId xmlns:a16="http://schemas.microsoft.com/office/drawing/2014/main" id="{7ACB5EF4-DC1C-499C-9807-3B2194517DA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E9551FE-C65F-4A73-A6E6-05E4287AD921}" type="slidenum">
              <a:rPr lang="en-GB" altLang="en-US" sz="1200"/>
              <a:pPr/>
              <a:t>16</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8831B87-872F-4B32-9BE2-816864AEA3FF}"/>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D20A514A-56F6-4E63-AD67-65540D5C6BA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6868" name="Slide Number Placeholder 3">
            <a:extLst>
              <a:ext uri="{FF2B5EF4-FFF2-40B4-BE49-F238E27FC236}">
                <a16:creationId xmlns:a16="http://schemas.microsoft.com/office/drawing/2014/main" id="{F0850291-0BD4-4B41-B810-D610A5A7716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AC473E7-871F-4609-BED9-F9749F4FE196}" type="slidenum">
              <a:rPr lang="en-GB" altLang="en-US" sz="1200"/>
              <a:pPr/>
              <a:t>17</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93E08916-2891-4765-8DB6-2B710B823CE6}"/>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173BBC4F-8FC5-4EF4-9F53-6B579D6D10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8916" name="Slide Number Placeholder 3">
            <a:extLst>
              <a:ext uri="{FF2B5EF4-FFF2-40B4-BE49-F238E27FC236}">
                <a16:creationId xmlns:a16="http://schemas.microsoft.com/office/drawing/2014/main" id="{35234430-2C4F-4929-BCE4-161216A759E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282E37B-AB39-4465-A107-B257ACF5BBF2}" type="slidenum">
              <a:rPr lang="en-GB" altLang="en-US" sz="1200"/>
              <a:pPr/>
              <a:t>18</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5BA5DD07-B123-4198-840D-411E263D2113}"/>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0D79FF67-5425-4EE7-85F2-37FF66DA9EF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0964" name="Slide Number Placeholder 3">
            <a:extLst>
              <a:ext uri="{FF2B5EF4-FFF2-40B4-BE49-F238E27FC236}">
                <a16:creationId xmlns:a16="http://schemas.microsoft.com/office/drawing/2014/main" id="{3EAB7086-0BB6-4DF8-B3D1-C1225EC3A8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C0251BF-2B4E-4AED-8E80-7A7C38015651}" type="slidenum">
              <a:rPr lang="en-GB" altLang="en-US" sz="1200"/>
              <a:pPr/>
              <a:t>19</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89E48C9-E338-4CAA-87C5-E76373995C1A}"/>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BCAE7875-B790-4A4F-954A-8B64C9D432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3012" name="Slide Number Placeholder 3">
            <a:extLst>
              <a:ext uri="{FF2B5EF4-FFF2-40B4-BE49-F238E27FC236}">
                <a16:creationId xmlns:a16="http://schemas.microsoft.com/office/drawing/2014/main" id="{9A279C25-4C7C-4EF3-B32C-F7B08A0D8DF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E56BC65-7D52-4C4E-B3B3-CDD300728923}" type="slidenum">
              <a:rPr lang="en-GB" altLang="en-US" sz="1200"/>
              <a:pPr/>
              <a:t>20</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9FC1DCC-CC0A-43B4-9783-2F84D14E57E0}"/>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9F846D4C-0FE4-4356-A465-26D163D5C4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5060" name="Slide Number Placeholder 3">
            <a:extLst>
              <a:ext uri="{FF2B5EF4-FFF2-40B4-BE49-F238E27FC236}">
                <a16:creationId xmlns:a16="http://schemas.microsoft.com/office/drawing/2014/main" id="{5AAE0602-40D1-4C2F-888F-1D8E8EEB633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D241D177-8CC5-4240-B0EB-F5CC8271DFC5}" type="slidenum">
              <a:rPr lang="en-GB" altLang="en-US" sz="1200"/>
              <a:pPr/>
              <a:t>21</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bestoftheleft.com/environmental_activism_opportunities"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johnelkington.com/archive/TBL-elkington-chapter.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flickr.com/photos/ralphpaglia/8472715208/"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emerald.com/insight/search?q=Ambika%20Zutshi" TargetMode="External"/><Relationship Id="rId2" Type="http://schemas.openxmlformats.org/officeDocument/2006/relationships/hyperlink" Target="https://onlinelibrary.wiley.com/action/doSearch?ContribAuthorStored=Boiral%2C+Olivier" TargetMode="External"/><Relationship Id="rId1" Type="http://schemas.openxmlformats.org/officeDocument/2006/relationships/slideLayout" Target="../slideLayouts/slideLayout2.xml"/><Relationship Id="rId6" Type="http://schemas.openxmlformats.org/officeDocument/2006/relationships/hyperlink" Target="https://doi.org/10.1108/14777830410540144" TargetMode="External"/><Relationship Id="rId5" Type="http://schemas.openxmlformats.org/officeDocument/2006/relationships/hyperlink" Target="https://www.emerald.com/insight/publication/issn/1477-7835" TargetMode="External"/><Relationship Id="rId4" Type="http://schemas.openxmlformats.org/officeDocument/2006/relationships/hyperlink" Target="https://www.emerald.com/insight/search?q=Amrik%20S.%20Soh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1">
            <a:extLst>
              <a:ext uri="{FF2B5EF4-FFF2-40B4-BE49-F238E27FC236}">
                <a16:creationId xmlns:a16="http://schemas.microsoft.com/office/drawing/2014/main" id="{350F99D5-16FB-4009-AD06-D8E823B692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550" y="620713"/>
            <a:ext cx="3671888"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Title 2">
            <a:extLst>
              <a:ext uri="{FF2B5EF4-FFF2-40B4-BE49-F238E27FC236}">
                <a16:creationId xmlns:a16="http://schemas.microsoft.com/office/drawing/2014/main" id="{F09EC653-EF5B-4737-BD4E-5E4E45019120}"/>
              </a:ext>
            </a:extLst>
          </p:cNvPr>
          <p:cNvSpPr>
            <a:spLocks noGrp="1" noChangeArrowheads="1"/>
          </p:cNvSpPr>
          <p:nvPr>
            <p:ph type="title"/>
          </p:nvPr>
        </p:nvSpPr>
        <p:spPr>
          <a:xfrm>
            <a:off x="452438" y="273050"/>
            <a:ext cx="4335462" cy="2470150"/>
          </a:xfrm>
        </p:spPr>
        <p:txBody>
          <a:bodyPr/>
          <a:lstStyle/>
          <a:p>
            <a:endParaRPr lang="en-US" altLang="en-US"/>
          </a:p>
        </p:txBody>
      </p:sp>
      <p:sp>
        <p:nvSpPr>
          <p:cNvPr id="4100" name="Content Placeholder 3">
            <a:extLst>
              <a:ext uri="{FF2B5EF4-FFF2-40B4-BE49-F238E27FC236}">
                <a16:creationId xmlns:a16="http://schemas.microsoft.com/office/drawing/2014/main" id="{71A931E6-B202-4ADF-9D7D-46FE7FD5F68D}"/>
              </a:ext>
            </a:extLst>
          </p:cNvPr>
          <p:cNvSpPr>
            <a:spLocks noGrp="1" noChangeArrowheads="1"/>
          </p:cNvSpPr>
          <p:nvPr>
            <p:ph idx="1"/>
          </p:nvPr>
        </p:nvSpPr>
        <p:spPr>
          <a:xfrm>
            <a:off x="5014913" y="404813"/>
            <a:ext cx="3671887" cy="5721350"/>
          </a:xfrm>
        </p:spPr>
        <p:txBody>
          <a:bodyPr/>
          <a:lstStyle/>
          <a:p>
            <a:r>
              <a:rPr lang="en-GB" altLang="en-US" sz="4000" b="1" dirty="0"/>
              <a:t>Culture and Leadership</a:t>
            </a:r>
          </a:p>
          <a:p>
            <a:endParaRPr lang="en-GB" altLang="en-US" sz="4000" b="1" dirty="0"/>
          </a:p>
          <a:p>
            <a:r>
              <a:rPr lang="en-GB" altLang="en-US" sz="2000" b="1" dirty="0"/>
              <a:t>Organizational Culture and its impact on organizational efficiency</a:t>
            </a:r>
          </a:p>
          <a:p>
            <a:r>
              <a:rPr lang="en-GB" altLang="en-US" sz="2000" b="1" dirty="0"/>
              <a:t>BMS5105_LON</a:t>
            </a:r>
          </a:p>
          <a:p>
            <a:endParaRPr lang="en-GB" altLang="en-US" sz="2000" b="1" dirty="0"/>
          </a:p>
        </p:txBody>
      </p:sp>
      <p:sp>
        <p:nvSpPr>
          <p:cNvPr id="5" name="Text Placeholder 4">
            <a:extLst>
              <a:ext uri="{FF2B5EF4-FFF2-40B4-BE49-F238E27FC236}">
                <a16:creationId xmlns:a16="http://schemas.microsoft.com/office/drawing/2014/main" id="{74E000BD-EC4E-46E6-8C87-C0831C6D8FC1}"/>
              </a:ext>
            </a:extLst>
          </p:cNvPr>
          <p:cNvSpPr>
            <a:spLocks noGrp="1"/>
          </p:cNvSpPr>
          <p:nvPr>
            <p:ph type="body" sz="half" idx="2"/>
          </p:nvPr>
        </p:nvSpPr>
        <p:spPr>
          <a:xfrm>
            <a:off x="827584" y="5404792"/>
            <a:ext cx="3816424" cy="646113"/>
          </a:xfrm>
        </p:spPr>
        <p:txBody>
          <a:bodyPr/>
          <a:lstStyle/>
          <a:p>
            <a:pPr>
              <a:defRPr/>
            </a:pPr>
            <a:r>
              <a:rPr lang="en-GB" i="1" dirty="0" err="1">
                <a:highlight>
                  <a:srgbClr val="667AFF"/>
                </a:highlight>
              </a:rPr>
              <a:t>Trawsnewid</a:t>
            </a:r>
            <a:r>
              <a:rPr lang="en-GB" i="1" dirty="0">
                <a:highlight>
                  <a:srgbClr val="667AFF"/>
                </a:highlight>
              </a:rPr>
              <a:t> </a:t>
            </a:r>
            <a:r>
              <a:rPr lang="en-GB" i="1" dirty="0" err="1">
                <a:highlight>
                  <a:srgbClr val="667AFF"/>
                </a:highlight>
              </a:rPr>
              <a:t>Addysgi</a:t>
            </a:r>
            <a:r>
              <a:rPr lang="en-GB" i="1" dirty="0">
                <a:highlight>
                  <a:srgbClr val="667AFF"/>
                </a:highlight>
              </a:rPr>
              <a:t>, </a:t>
            </a:r>
            <a:r>
              <a:rPr lang="en-GB" i="1" dirty="0" err="1">
                <a:highlight>
                  <a:srgbClr val="667AFF"/>
                </a:highlight>
              </a:rPr>
              <a:t>Trawsnewid</a:t>
            </a:r>
            <a:r>
              <a:rPr lang="en-GB" i="1" dirty="0">
                <a:highlight>
                  <a:srgbClr val="667AFF"/>
                </a:highlight>
              </a:rPr>
              <a:t> </a:t>
            </a:r>
            <a:r>
              <a:rPr lang="en-GB" i="1" dirty="0" err="1">
                <a:highlight>
                  <a:srgbClr val="667AFF"/>
                </a:highlight>
              </a:rPr>
              <a:t>Bywydau</a:t>
            </a:r>
            <a:endParaRPr lang="en-GB" i="1" dirty="0">
              <a:highlight>
                <a:srgbClr val="667AFF"/>
              </a:highlight>
            </a:endParaRPr>
          </a:p>
          <a:p>
            <a:pPr>
              <a:defRPr/>
            </a:pPr>
            <a:r>
              <a:rPr lang="en-GB" i="1" dirty="0">
                <a:highlight>
                  <a:srgbClr val="667AFF"/>
                </a:highlight>
              </a:rPr>
              <a:t>Transforming Education; Transforming Lives </a:t>
            </a:r>
          </a:p>
        </p:txBody>
      </p:sp>
      <p:pic>
        <p:nvPicPr>
          <p:cNvPr id="4102" name="Picture 7" descr="A group of people in a room&#10;&#10;Description automatically generated">
            <a:extLst>
              <a:ext uri="{FF2B5EF4-FFF2-40B4-BE49-F238E27FC236}">
                <a16:creationId xmlns:a16="http://schemas.microsoft.com/office/drawing/2014/main" id="{EFD4787D-E603-4CB4-91C3-AC63DE5C7E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2743200"/>
            <a:ext cx="3048000" cy="247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 Box 1027">
            <a:extLst>
              <a:ext uri="{FF2B5EF4-FFF2-40B4-BE49-F238E27FC236}">
                <a16:creationId xmlns:a16="http://schemas.microsoft.com/office/drawing/2014/main" id="{5CB000F7-626E-48CA-BB07-75549C9B6127}"/>
              </a:ext>
            </a:extLst>
          </p:cNvPr>
          <p:cNvSpPr txBox="1">
            <a:spLocks noChangeArrowheads="1"/>
          </p:cNvSpPr>
          <p:nvPr/>
        </p:nvSpPr>
        <p:spPr bwMode="auto">
          <a:xfrm>
            <a:off x="495300" y="962025"/>
            <a:ext cx="8239125" cy="4800600"/>
          </a:xfrm>
          <a:prstGeom prst="rect">
            <a:avLst/>
          </a:prstGeom>
          <a:noFill/>
          <a:ln w="9525">
            <a:noFill/>
            <a:miter lim="800000"/>
            <a:headEnd/>
            <a:tailEnd/>
          </a:ln>
        </p:spPr>
        <p:txBody>
          <a:bodyPr>
            <a:spAutoFit/>
          </a:bodyPr>
          <a:lstStyle/>
          <a:p>
            <a:pPr>
              <a:spcBef>
                <a:spcPct val="50000"/>
              </a:spcBef>
              <a:tabLst>
                <a:tab pos="344488" algn="l"/>
                <a:tab pos="758825" algn="l"/>
              </a:tabLst>
              <a:defRPr/>
            </a:pPr>
            <a:r>
              <a:rPr lang="en-GB" altLang="en-US" sz="2600" b="1" u="sng" dirty="0">
                <a:latin typeface="Arial" charset="0"/>
              </a:rPr>
              <a:t>This chapter focuses on</a:t>
            </a:r>
            <a:r>
              <a:rPr lang="en-GB" altLang="en-US" sz="2600" dirty="0">
                <a:latin typeface="Arial" charset="0"/>
              </a:rPr>
              <a:t>:</a:t>
            </a:r>
          </a:p>
          <a:p>
            <a:pPr>
              <a:spcBef>
                <a:spcPct val="50000"/>
              </a:spcBef>
              <a:tabLst>
                <a:tab pos="344488" algn="l"/>
                <a:tab pos="758825" algn="l"/>
              </a:tabLst>
              <a:defRPr/>
            </a:pPr>
            <a:r>
              <a:rPr lang="en-GB" altLang="en-US" sz="2600" dirty="0">
                <a:latin typeface="Arial" charset="0"/>
              </a:rPr>
              <a:t>Evolving ideas about </a:t>
            </a:r>
            <a:r>
              <a:rPr lang="en-GB" altLang="en-US" sz="2600" b="1" dirty="0">
                <a:latin typeface="Arial" charset="0"/>
              </a:rPr>
              <a:t>leadership</a:t>
            </a:r>
            <a:r>
              <a:rPr lang="en-GB" altLang="en-US" sz="2600" dirty="0">
                <a:latin typeface="Arial" charset="0"/>
              </a:rPr>
              <a:t>, particularly the influence of Asian concepts on Western ideas.</a:t>
            </a:r>
          </a:p>
          <a:p>
            <a:pPr marL="457200" indent="-457200">
              <a:spcBef>
                <a:spcPct val="50000"/>
              </a:spcBef>
              <a:buFont typeface="Wingdings" panose="05000000000000000000" pitchFamily="2" charset="2"/>
              <a:buChar char="q"/>
              <a:tabLst>
                <a:tab pos="344488" algn="l"/>
                <a:tab pos="758825" algn="l"/>
              </a:tabLst>
              <a:defRPr/>
            </a:pPr>
            <a:r>
              <a:rPr lang="en-GB" altLang="en-US" sz="2600" dirty="0">
                <a:latin typeface="Arial" charset="0"/>
              </a:rPr>
              <a:t>The idea that some </a:t>
            </a:r>
            <a:r>
              <a:rPr lang="en-GB" altLang="en-US" sz="2600" b="1" dirty="0">
                <a:latin typeface="Arial" charset="0"/>
              </a:rPr>
              <a:t>attributes of leadership </a:t>
            </a:r>
            <a:r>
              <a:rPr lang="en-GB" altLang="en-US" sz="2600" dirty="0">
                <a:latin typeface="Arial" charset="0"/>
              </a:rPr>
              <a:t>are shared across all cultures</a:t>
            </a:r>
          </a:p>
          <a:p>
            <a:pPr marL="457200" indent="-457200">
              <a:spcBef>
                <a:spcPct val="50000"/>
              </a:spcBef>
              <a:buFont typeface="Wingdings" panose="05000000000000000000" pitchFamily="2" charset="2"/>
              <a:buChar char="q"/>
              <a:tabLst>
                <a:tab pos="344488" algn="l"/>
                <a:tab pos="758825" algn="l"/>
              </a:tabLst>
              <a:defRPr/>
            </a:pPr>
            <a:r>
              <a:rPr lang="en-GB" altLang="en-US" sz="2600" dirty="0">
                <a:latin typeface="Arial" charset="0"/>
              </a:rPr>
              <a:t>The </a:t>
            </a:r>
            <a:r>
              <a:rPr lang="en-GB" altLang="en-US" sz="2600" b="1" dirty="0">
                <a:latin typeface="Arial" charset="0"/>
              </a:rPr>
              <a:t>global context of leadership</a:t>
            </a:r>
            <a:r>
              <a:rPr lang="en-GB" altLang="en-US" sz="2600" dirty="0">
                <a:latin typeface="Arial" charset="0"/>
              </a:rPr>
              <a:t>, especially management of leadership talent.</a:t>
            </a:r>
          </a:p>
          <a:p>
            <a:pPr marL="457200" indent="-457200">
              <a:spcBef>
                <a:spcPct val="50000"/>
              </a:spcBef>
              <a:buFont typeface="Wingdings" panose="05000000000000000000" pitchFamily="2" charset="2"/>
              <a:buChar char="§"/>
              <a:tabLst>
                <a:tab pos="344488" algn="l"/>
                <a:tab pos="758825" algn="l"/>
              </a:tabLst>
              <a:defRPr/>
            </a:pPr>
            <a:r>
              <a:rPr lang="en-GB" altLang="en-US" sz="2600" b="1" dirty="0">
                <a:latin typeface="Arial" charset="0"/>
              </a:rPr>
              <a:t>Different conceptions of leadership</a:t>
            </a:r>
          </a:p>
          <a:p>
            <a:pPr marL="457200" indent="-457200">
              <a:spcBef>
                <a:spcPct val="50000"/>
              </a:spcBef>
              <a:buFont typeface="Wingdings" panose="05000000000000000000" pitchFamily="2" charset="2"/>
              <a:buChar char="§"/>
              <a:tabLst>
                <a:tab pos="344488" algn="l"/>
                <a:tab pos="758825" algn="l"/>
              </a:tabLst>
              <a:defRPr/>
            </a:pPr>
            <a:r>
              <a:rPr lang="en-GB" altLang="en-US" sz="2600" b="1" dirty="0">
                <a:latin typeface="Arial" charset="0"/>
              </a:rPr>
              <a:t>Leadership in a global context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6D1B7A83-7B62-48C3-BFC7-6BA7D4B2E3D6}"/>
              </a:ext>
            </a:extLst>
          </p:cNvPr>
          <p:cNvSpPr>
            <a:spLocks noGrp="1" noChangeArrowheads="1"/>
          </p:cNvSpPr>
          <p:nvPr>
            <p:ph type="title"/>
          </p:nvPr>
        </p:nvSpPr>
        <p:spPr>
          <a:xfrm>
            <a:off x="449263" y="417513"/>
            <a:ext cx="8245475" cy="584200"/>
          </a:xfrm>
        </p:spPr>
        <p:txBody>
          <a:bodyPr>
            <a:spAutoFit/>
          </a:bodyPr>
          <a:lstStyle/>
          <a:p>
            <a:pPr eaLnBrk="1" hangingPunct="1"/>
            <a:r>
              <a:rPr lang="en-GB" altLang="en-US" sz="3200"/>
              <a:t>Different conceptions of leadership</a:t>
            </a:r>
            <a:endParaRPr lang="en-US" altLang="en-US" sz="3200"/>
          </a:p>
        </p:txBody>
      </p:sp>
      <p:sp>
        <p:nvSpPr>
          <p:cNvPr id="3075" name="Rectangle 3">
            <a:extLst>
              <a:ext uri="{FF2B5EF4-FFF2-40B4-BE49-F238E27FC236}">
                <a16:creationId xmlns:a16="http://schemas.microsoft.com/office/drawing/2014/main" id="{FD15F416-DE44-4666-8936-330D8E6E7E30}"/>
              </a:ext>
            </a:extLst>
          </p:cNvPr>
          <p:cNvSpPr>
            <a:spLocks noGrp="1" noChangeArrowheads="1"/>
          </p:cNvSpPr>
          <p:nvPr>
            <p:ph type="body" idx="1"/>
          </p:nvPr>
        </p:nvSpPr>
        <p:spPr>
          <a:xfrm>
            <a:off x="493713" y="1474788"/>
            <a:ext cx="8382000" cy="3452812"/>
          </a:xfrm>
        </p:spPr>
        <p:txBody>
          <a:bodyPr>
            <a:spAutoFit/>
          </a:bodyPr>
          <a:lstStyle/>
          <a:p>
            <a:pPr marL="0" indent="0" eaLnBrk="1" hangingPunct="1">
              <a:buFontTx/>
              <a:buNone/>
              <a:tabLst>
                <a:tab pos="333375" algn="l"/>
              </a:tabLst>
              <a:defRPr/>
            </a:pPr>
            <a:r>
              <a:rPr lang="en-GB" altLang="en-US" sz="2600" dirty="0"/>
              <a:t>A number of American and European theories about leadership.</a:t>
            </a:r>
          </a:p>
          <a:p>
            <a:pPr marL="377825" indent="-377825" eaLnBrk="1" hangingPunct="1">
              <a:defRPr/>
            </a:pPr>
            <a:r>
              <a:rPr lang="en-GB" altLang="en-US" sz="2600" dirty="0"/>
              <a:t>Most are assumed that leadership has to do with an individual intentionally </a:t>
            </a:r>
            <a:r>
              <a:rPr lang="en-GB" altLang="en-US" sz="2600" b="1" dirty="0"/>
              <a:t>exerting influence </a:t>
            </a:r>
            <a:r>
              <a:rPr lang="en-GB" altLang="en-US" sz="2600" dirty="0"/>
              <a:t>on others to structure the relationships in an organisation.</a:t>
            </a:r>
          </a:p>
          <a:p>
            <a:pPr marL="377825" indent="-377825" eaLnBrk="1" hangingPunct="1">
              <a:defRPr/>
            </a:pPr>
            <a:r>
              <a:rPr lang="en-GB" altLang="en-US" sz="2600" dirty="0"/>
              <a:t>The manager is often seen as the embodiment of stability within an organisation, the leader as one </a:t>
            </a:r>
            <a:br>
              <a:rPr lang="en-GB" altLang="en-US" sz="2600" dirty="0"/>
            </a:br>
            <a:r>
              <a:rPr lang="en-GB" altLang="en-US" sz="2600" dirty="0"/>
              <a:t>who ensures the success of the organisation.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AE44F58-5569-419A-B8E0-FFB94C274D23}"/>
              </a:ext>
            </a:extLst>
          </p:cNvPr>
          <p:cNvSpPr>
            <a:spLocks noGrp="1" noChangeArrowheads="1"/>
          </p:cNvSpPr>
          <p:nvPr>
            <p:ph type="title"/>
          </p:nvPr>
        </p:nvSpPr>
        <p:spPr>
          <a:xfrm>
            <a:off x="450850" y="652463"/>
            <a:ext cx="8243888" cy="579437"/>
          </a:xfrm>
        </p:spPr>
        <p:txBody>
          <a:bodyPr>
            <a:spAutoFit/>
          </a:bodyPr>
          <a:lstStyle/>
          <a:p>
            <a:pPr eaLnBrk="1" hangingPunct="1"/>
            <a:r>
              <a:rPr lang="en-GB" altLang="en-US" sz="3200"/>
              <a:t>The leader and corporate culture</a:t>
            </a:r>
          </a:p>
        </p:txBody>
      </p:sp>
      <p:sp>
        <p:nvSpPr>
          <p:cNvPr id="9219" name="Rectangle 3">
            <a:extLst>
              <a:ext uri="{FF2B5EF4-FFF2-40B4-BE49-F238E27FC236}">
                <a16:creationId xmlns:a16="http://schemas.microsoft.com/office/drawing/2014/main" id="{B9C863AD-0082-4E9B-87BB-B5BC8A2DA7E2}"/>
              </a:ext>
            </a:extLst>
          </p:cNvPr>
          <p:cNvSpPr>
            <a:spLocks noGrp="1" noChangeArrowheads="1"/>
          </p:cNvSpPr>
          <p:nvPr>
            <p:ph type="body" idx="1"/>
          </p:nvPr>
        </p:nvSpPr>
        <p:spPr>
          <a:xfrm>
            <a:off x="495300" y="1493838"/>
            <a:ext cx="8382000" cy="4419600"/>
          </a:xfrm>
        </p:spPr>
        <p:txBody>
          <a:bodyPr>
            <a:spAutoFit/>
          </a:bodyPr>
          <a:lstStyle/>
          <a:p>
            <a:pPr marL="0" indent="0" eaLnBrk="1" hangingPunct="1">
              <a:lnSpc>
                <a:spcPts val="3000"/>
              </a:lnSpc>
              <a:buFontTx/>
              <a:buNone/>
              <a:tabLst>
                <a:tab pos="373063" algn="l"/>
              </a:tabLst>
            </a:pPr>
            <a:r>
              <a:rPr lang="en-GB" altLang="en-US" sz="2600"/>
              <a:t>The mechanisms used by a leader to </a:t>
            </a:r>
            <a:r>
              <a:rPr lang="en-GB" altLang="en-US" sz="2600" b="1"/>
              <a:t>implant and maintain corporate culture </a:t>
            </a:r>
            <a:r>
              <a:rPr lang="en-GB" altLang="en-US" sz="2600"/>
              <a:t>(Schein).</a:t>
            </a:r>
          </a:p>
          <a:p>
            <a:pPr marL="377825" lvl="2" indent="-360363" eaLnBrk="1" hangingPunct="1">
              <a:lnSpc>
                <a:spcPts val="3000"/>
              </a:lnSpc>
              <a:buFont typeface="Arial" panose="020B0604020202020204" pitchFamily="34" charset="0"/>
              <a:buChar char="–"/>
              <a:tabLst>
                <a:tab pos="373063" algn="l"/>
              </a:tabLst>
            </a:pPr>
            <a:r>
              <a:rPr lang="en-GB" altLang="en-US" sz="2600"/>
              <a:t>What a leader considers to pay attention to controlled the organisation. </a:t>
            </a:r>
          </a:p>
          <a:p>
            <a:pPr marL="377825" lvl="2" indent="-360363" eaLnBrk="1" hangingPunct="1">
              <a:lnSpc>
                <a:spcPts val="3000"/>
              </a:lnSpc>
              <a:buFont typeface="Arial" panose="020B0604020202020204" pitchFamily="34" charset="0"/>
              <a:buChar char="–"/>
              <a:tabLst>
                <a:tab pos="373063" algn="l"/>
              </a:tabLst>
            </a:pPr>
            <a:r>
              <a:rPr lang="en-GB" altLang="en-US" sz="2600"/>
              <a:t>The way a leader react to difficult situations/crises </a:t>
            </a:r>
          </a:p>
          <a:p>
            <a:pPr marL="377825" lvl="2" indent="-360363" eaLnBrk="1" hangingPunct="1">
              <a:lnSpc>
                <a:spcPts val="3000"/>
              </a:lnSpc>
              <a:buFont typeface="Arial" panose="020B0604020202020204" pitchFamily="34" charset="0"/>
              <a:buChar char="–"/>
              <a:tabLst>
                <a:tab pos="373063" algn="l"/>
              </a:tabLst>
            </a:pPr>
            <a:r>
              <a:rPr lang="en-GB" altLang="en-US" sz="2600"/>
              <a:t>The priorities set when allocating resources</a:t>
            </a:r>
          </a:p>
          <a:p>
            <a:pPr marL="377825" lvl="2" indent="-360363" eaLnBrk="1" hangingPunct="1">
              <a:lnSpc>
                <a:spcPts val="3000"/>
              </a:lnSpc>
              <a:buFont typeface="Arial" panose="020B0604020202020204" pitchFamily="34" charset="0"/>
              <a:buChar char="–"/>
              <a:tabLst>
                <a:tab pos="373063" algn="l"/>
              </a:tabLst>
            </a:pPr>
            <a:r>
              <a:rPr lang="en-GB" altLang="en-US" sz="2600"/>
              <a:t>The examples set by a leader</a:t>
            </a:r>
          </a:p>
          <a:p>
            <a:pPr marL="377825" lvl="2" indent="-360363" eaLnBrk="1" hangingPunct="1">
              <a:lnSpc>
                <a:spcPts val="3000"/>
              </a:lnSpc>
              <a:buFont typeface="Arial" panose="020B0604020202020204" pitchFamily="34" charset="0"/>
              <a:buChar char="–"/>
              <a:tabLst>
                <a:tab pos="373063" algn="l"/>
              </a:tabLst>
            </a:pPr>
            <a:r>
              <a:rPr lang="en-GB" altLang="en-US" sz="2600"/>
              <a:t>The criteria used to allocate rewards and status </a:t>
            </a:r>
          </a:p>
          <a:p>
            <a:pPr marL="377825" lvl="2" indent="-360363" eaLnBrk="1" hangingPunct="1">
              <a:lnSpc>
                <a:spcPts val="3000"/>
              </a:lnSpc>
              <a:buFont typeface="Arial" panose="020B0604020202020204" pitchFamily="34" charset="0"/>
              <a:buChar char="–"/>
              <a:tabLst>
                <a:tab pos="373063" algn="l"/>
              </a:tabLst>
            </a:pPr>
            <a:r>
              <a:rPr lang="en-GB" altLang="en-US" sz="2600"/>
              <a:t>The criteria used for recruitment, selection, promotion and dismissal.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22275CB-005D-439A-9DB2-FD4F26F3ED4C}"/>
              </a:ext>
            </a:extLst>
          </p:cNvPr>
          <p:cNvSpPr>
            <a:spLocks noGrp="1" noChangeArrowheads="1"/>
          </p:cNvSpPr>
          <p:nvPr>
            <p:ph type="title"/>
          </p:nvPr>
        </p:nvSpPr>
        <p:spPr>
          <a:xfrm>
            <a:off x="450850" y="647700"/>
            <a:ext cx="8243888" cy="579438"/>
          </a:xfrm>
        </p:spPr>
        <p:txBody>
          <a:bodyPr>
            <a:spAutoFit/>
          </a:bodyPr>
          <a:lstStyle/>
          <a:p>
            <a:pPr eaLnBrk="1" hangingPunct="1"/>
            <a:r>
              <a:rPr lang="en-US" altLang="en-US" sz="3200"/>
              <a:t>Theories evolving around the leader</a:t>
            </a:r>
            <a:endParaRPr lang="en-GB" altLang="en-US" sz="3200"/>
          </a:p>
        </p:txBody>
      </p:sp>
      <p:sp>
        <p:nvSpPr>
          <p:cNvPr id="11267" name="Rectangle 3">
            <a:extLst>
              <a:ext uri="{FF2B5EF4-FFF2-40B4-BE49-F238E27FC236}">
                <a16:creationId xmlns:a16="http://schemas.microsoft.com/office/drawing/2014/main" id="{96AA6C55-C7EC-45A7-970C-8F200D0CF162}"/>
              </a:ext>
            </a:extLst>
          </p:cNvPr>
          <p:cNvSpPr>
            <a:spLocks noGrp="1" noChangeArrowheads="1"/>
          </p:cNvSpPr>
          <p:nvPr>
            <p:ph type="body" idx="1"/>
          </p:nvPr>
        </p:nvSpPr>
        <p:spPr>
          <a:xfrm>
            <a:off x="501650" y="1477963"/>
            <a:ext cx="8382000" cy="3903662"/>
          </a:xfrm>
        </p:spPr>
        <p:txBody>
          <a:bodyPr>
            <a:spAutoFit/>
          </a:bodyPr>
          <a:lstStyle/>
          <a:p>
            <a:pPr marL="355600" indent="-355600" eaLnBrk="1" hangingPunct="1">
              <a:buFontTx/>
              <a:buNone/>
              <a:tabLst>
                <a:tab pos="384175" algn="l"/>
              </a:tabLst>
            </a:pPr>
            <a:r>
              <a:rPr lang="en-GB" altLang="en-US" sz="2600" b="1"/>
              <a:t>Scientific leadership</a:t>
            </a:r>
          </a:p>
          <a:p>
            <a:pPr marL="355600" indent="-355600" eaLnBrk="1" hangingPunct="1">
              <a:tabLst>
                <a:tab pos="384175" algn="l"/>
              </a:tabLst>
            </a:pPr>
            <a:r>
              <a:rPr lang="en-GB" altLang="en-US" sz="2600"/>
              <a:t>Standard methods for doing a job </a:t>
            </a:r>
            <a:r>
              <a:rPr lang="en-US" altLang="en-US" sz="2400"/>
              <a:t>–</a:t>
            </a:r>
            <a:r>
              <a:rPr lang="en-GB" altLang="en-US" sz="2600"/>
              <a:t> the worker is not required to think, only the leader</a:t>
            </a:r>
          </a:p>
          <a:p>
            <a:pPr marL="355600" indent="-355600" eaLnBrk="1" hangingPunct="1">
              <a:tabLst>
                <a:tab pos="384175" algn="l"/>
              </a:tabLst>
            </a:pPr>
            <a:r>
              <a:rPr lang="en-GB" altLang="en-US" sz="2600"/>
              <a:t>Bureaucratic organisations the result: carefully designed hierarchy of authority, with clearly defined responsibilities: </a:t>
            </a:r>
          </a:p>
          <a:p>
            <a:pPr lvl="1" indent="-365125" eaLnBrk="1" hangingPunct="1">
              <a:tabLst>
                <a:tab pos="384175" algn="l"/>
              </a:tabLst>
            </a:pPr>
            <a:r>
              <a:rPr lang="en-GB" altLang="en-US" sz="2400"/>
              <a:t>Functions specialised, information and control the centralised </a:t>
            </a:r>
          </a:p>
          <a:p>
            <a:pPr lvl="1" indent="-365125" eaLnBrk="1" hangingPunct="1">
              <a:tabLst>
                <a:tab pos="384175" algn="l"/>
              </a:tabLst>
            </a:pPr>
            <a:r>
              <a:rPr lang="en-GB" altLang="en-US" sz="2400"/>
              <a:t>Uniform application of standard rules and procedures.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a:extLst>
              <a:ext uri="{FF2B5EF4-FFF2-40B4-BE49-F238E27FC236}">
                <a16:creationId xmlns:a16="http://schemas.microsoft.com/office/drawing/2014/main" id="{85E1BEC2-3E92-46AE-9AEB-BE8ED08CE847}"/>
              </a:ext>
            </a:extLst>
          </p:cNvPr>
          <p:cNvSpPr>
            <a:spLocks noGrp="1" noChangeArrowheads="1"/>
          </p:cNvSpPr>
          <p:nvPr>
            <p:ph type="body" idx="1"/>
          </p:nvPr>
        </p:nvSpPr>
        <p:spPr>
          <a:xfrm>
            <a:off x="508000" y="1476375"/>
            <a:ext cx="8231188" cy="4573588"/>
          </a:xfrm>
        </p:spPr>
        <p:txBody>
          <a:bodyPr>
            <a:spAutoFit/>
          </a:bodyPr>
          <a:lstStyle/>
          <a:p>
            <a:pPr marL="100013" indent="-100013" eaLnBrk="1" hangingPunct="1">
              <a:buFontTx/>
              <a:buNone/>
              <a:tabLst>
                <a:tab pos="341313" algn="l"/>
              </a:tabLst>
              <a:defRPr/>
            </a:pPr>
            <a:r>
              <a:rPr lang="en-GB" altLang="en-US" sz="2600" b="1" dirty="0"/>
              <a:t>The trait approach</a:t>
            </a:r>
          </a:p>
          <a:p>
            <a:pPr marL="0" indent="0" eaLnBrk="1" hangingPunct="1">
              <a:buFontTx/>
              <a:buNone/>
              <a:tabLst>
                <a:tab pos="341313" algn="l"/>
              </a:tabLst>
              <a:defRPr/>
            </a:pPr>
            <a:r>
              <a:rPr lang="en-GB" altLang="en-US" sz="2600" dirty="0"/>
              <a:t>Some people have traits and skills for leadership</a:t>
            </a:r>
          </a:p>
          <a:p>
            <a:pPr marL="360363" indent="-360363" eaLnBrk="1" hangingPunct="1">
              <a:defRPr/>
            </a:pPr>
            <a:r>
              <a:rPr lang="en-GB" altLang="en-US" sz="2600" dirty="0"/>
              <a:t>According to </a:t>
            </a:r>
            <a:r>
              <a:rPr lang="en-GB" altLang="en-US" sz="2600" dirty="0" err="1"/>
              <a:t>Stogdill</a:t>
            </a:r>
            <a:r>
              <a:rPr lang="en-GB" altLang="en-US" sz="2600" dirty="0"/>
              <a:t> (1974) great leaders throughout history have:</a:t>
            </a:r>
          </a:p>
          <a:p>
            <a:pPr marL="747713" lvl="1" indent="-387350" eaLnBrk="1" hangingPunct="1">
              <a:tabLst>
                <a:tab pos="341313" algn="l"/>
              </a:tabLst>
              <a:defRPr/>
            </a:pPr>
            <a:r>
              <a:rPr lang="en-GB" altLang="en-US" sz="2400" dirty="0"/>
              <a:t>high intelligence;</a:t>
            </a:r>
          </a:p>
          <a:p>
            <a:pPr marL="747713" lvl="1" indent="-387350" eaLnBrk="1" hangingPunct="1">
              <a:tabLst>
                <a:tab pos="341313" algn="l"/>
              </a:tabLst>
              <a:defRPr/>
            </a:pPr>
            <a:r>
              <a:rPr lang="en-GB" altLang="en-US" sz="2400" dirty="0"/>
              <a:t>considerable verbal fluency; </a:t>
            </a:r>
          </a:p>
          <a:p>
            <a:pPr marL="747713" lvl="1" indent="-387350" eaLnBrk="1" hangingPunct="1">
              <a:tabLst>
                <a:tab pos="341313" algn="l"/>
              </a:tabLst>
              <a:defRPr/>
            </a:pPr>
            <a:r>
              <a:rPr lang="en-GB" altLang="en-US" sz="2400" dirty="0"/>
              <a:t>overall knowledge;</a:t>
            </a:r>
          </a:p>
          <a:p>
            <a:pPr marL="747713" lvl="1" indent="-387350" eaLnBrk="1" hangingPunct="1">
              <a:tabLst>
                <a:tab pos="341313" algn="l"/>
              </a:tabLst>
              <a:defRPr/>
            </a:pPr>
            <a:r>
              <a:rPr lang="en-GB" altLang="en-US" sz="2400" dirty="0"/>
              <a:t>considerable initiative involving energy, ambition and persistence;</a:t>
            </a:r>
          </a:p>
          <a:p>
            <a:pPr marL="747713" lvl="1" indent="-387350" eaLnBrk="1" hangingPunct="1">
              <a:tabLst>
                <a:tab pos="341313" algn="l"/>
              </a:tabLst>
              <a:defRPr/>
            </a:pPr>
            <a:r>
              <a:rPr lang="en-GB" altLang="en-US" sz="2400" dirty="0"/>
              <a:t>Implies highest authority. </a:t>
            </a:r>
          </a:p>
        </p:txBody>
      </p:sp>
      <p:sp>
        <p:nvSpPr>
          <p:cNvPr id="13315" name="Rectangle 2">
            <a:extLst>
              <a:ext uri="{FF2B5EF4-FFF2-40B4-BE49-F238E27FC236}">
                <a16:creationId xmlns:a16="http://schemas.microsoft.com/office/drawing/2014/main" id="{12646F30-D081-4BA5-83EE-F21D1FC0D497}"/>
              </a:ext>
            </a:extLst>
          </p:cNvPr>
          <p:cNvSpPr>
            <a:spLocks noChangeArrowheads="1"/>
          </p:cNvSpPr>
          <p:nvPr/>
        </p:nvSpPr>
        <p:spPr bwMode="auto">
          <a:xfrm>
            <a:off x="450850" y="160338"/>
            <a:ext cx="8243888"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0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3200" b="1"/>
              <a:t>Theories evolving around the leader (Continued)</a:t>
            </a:r>
            <a:endParaRPr lang="en-GB" altLang="en-US" sz="3200"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1A9A498B-2342-4F1D-A628-91C8E8FB9B81}"/>
              </a:ext>
            </a:extLst>
          </p:cNvPr>
          <p:cNvSpPr>
            <a:spLocks noGrp="1" noChangeArrowheads="1"/>
          </p:cNvSpPr>
          <p:nvPr>
            <p:ph type="body" idx="1"/>
          </p:nvPr>
        </p:nvSpPr>
        <p:spPr>
          <a:xfrm>
            <a:off x="119063" y="1471613"/>
            <a:ext cx="8612187" cy="4229100"/>
          </a:xfrm>
        </p:spPr>
        <p:txBody>
          <a:bodyPr>
            <a:spAutoFit/>
          </a:bodyPr>
          <a:lstStyle/>
          <a:p>
            <a:pPr marL="762000" indent="-381000" eaLnBrk="1" hangingPunct="1">
              <a:buFontTx/>
              <a:buNone/>
              <a:defRPr/>
            </a:pPr>
            <a:r>
              <a:rPr lang="en-GB" altLang="en-US" sz="2800" b="1" dirty="0"/>
              <a:t>Human relations</a:t>
            </a:r>
          </a:p>
          <a:p>
            <a:pPr marL="381000" indent="0" eaLnBrk="1" hangingPunct="1">
              <a:buFontTx/>
              <a:buNone/>
              <a:defRPr/>
            </a:pPr>
            <a:r>
              <a:rPr lang="en-GB" altLang="en-US" sz="2800" dirty="0"/>
              <a:t>Psychological and human factors identified relating to social norms and non-economic rewards.</a:t>
            </a:r>
          </a:p>
          <a:p>
            <a:pPr marL="762000" indent="-381000" eaLnBrk="1" hangingPunct="1">
              <a:defRPr/>
            </a:pPr>
            <a:r>
              <a:rPr lang="en-GB" altLang="en-US" sz="2800" dirty="0"/>
              <a:t>Attempts approaches by focusing on the role of the decision-makers.</a:t>
            </a:r>
          </a:p>
          <a:p>
            <a:pPr marL="762000" indent="-381000" eaLnBrk="1" hangingPunct="1">
              <a:defRPr/>
            </a:pPr>
            <a:r>
              <a:rPr lang="en-GB" altLang="en-US" sz="2800" dirty="0"/>
              <a:t>To operate successfully, leaders need to find a compromise between rational, goal-oriented behaviour and non-rational behaviour among an organisation’s employees.</a:t>
            </a:r>
          </a:p>
        </p:txBody>
      </p:sp>
      <p:sp>
        <p:nvSpPr>
          <p:cNvPr id="15363" name="Rectangle 2">
            <a:extLst>
              <a:ext uri="{FF2B5EF4-FFF2-40B4-BE49-F238E27FC236}">
                <a16:creationId xmlns:a16="http://schemas.microsoft.com/office/drawing/2014/main" id="{F0668DAF-7EA7-400E-A2F7-E0964F591E96}"/>
              </a:ext>
            </a:extLst>
          </p:cNvPr>
          <p:cNvSpPr>
            <a:spLocks noChangeArrowheads="1"/>
          </p:cNvSpPr>
          <p:nvPr/>
        </p:nvSpPr>
        <p:spPr bwMode="auto">
          <a:xfrm>
            <a:off x="449263" y="163513"/>
            <a:ext cx="8245475"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0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3200" b="1"/>
              <a:t>Theories evolving around the leader (Continued)</a:t>
            </a:r>
            <a:endParaRPr lang="en-GB" altLang="en-US" sz="3200" b="1"/>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a:extLst>
              <a:ext uri="{FF2B5EF4-FFF2-40B4-BE49-F238E27FC236}">
                <a16:creationId xmlns:a16="http://schemas.microsoft.com/office/drawing/2014/main" id="{7ACBB514-B56F-4601-9F47-2E457F077C7C}"/>
              </a:ext>
            </a:extLst>
          </p:cNvPr>
          <p:cNvSpPr>
            <a:spLocks noGrp="1" noChangeArrowheads="1"/>
          </p:cNvSpPr>
          <p:nvPr>
            <p:ph type="body" idx="1"/>
          </p:nvPr>
        </p:nvSpPr>
        <p:spPr>
          <a:xfrm>
            <a:off x="506413" y="1471613"/>
            <a:ext cx="8382000" cy="4659312"/>
          </a:xfrm>
        </p:spPr>
        <p:txBody>
          <a:bodyPr>
            <a:spAutoFit/>
          </a:bodyPr>
          <a:lstStyle/>
          <a:p>
            <a:pPr eaLnBrk="1" hangingPunct="1">
              <a:buFontTx/>
              <a:buNone/>
              <a:defRPr/>
            </a:pPr>
            <a:r>
              <a:rPr lang="en-GB" altLang="en-US" sz="2600" b="1" dirty="0"/>
              <a:t>Theories X and Y (McGregor)</a:t>
            </a:r>
          </a:p>
          <a:p>
            <a:pPr eaLnBrk="1" hangingPunct="1">
              <a:buFontTx/>
              <a:buNone/>
              <a:defRPr/>
            </a:pPr>
            <a:r>
              <a:rPr lang="en-GB" altLang="en-US" sz="2600" dirty="0"/>
              <a:t>A leader needs: </a:t>
            </a:r>
          </a:p>
          <a:p>
            <a:pPr marL="369888" indent="-369888" eaLnBrk="1" hangingPunct="1">
              <a:defRPr/>
            </a:pPr>
            <a:r>
              <a:rPr lang="en-GB" altLang="en-US" sz="2400" dirty="0"/>
              <a:t>To remain task-oriented to ensure effective performance</a:t>
            </a:r>
            <a:br>
              <a:rPr lang="en-GB" altLang="en-US" sz="2400" dirty="0"/>
            </a:br>
            <a:r>
              <a:rPr lang="en-GB" altLang="en-US" sz="2400" dirty="0"/>
              <a:t>of the organisation</a:t>
            </a:r>
          </a:p>
          <a:p>
            <a:pPr marL="369888" indent="-369888" eaLnBrk="1" hangingPunct="1">
              <a:defRPr/>
            </a:pPr>
            <a:r>
              <a:rPr lang="en-GB" altLang="en-US" sz="2400" dirty="0"/>
              <a:t>To be relationship-oriented to ensure greater satisfaction among subordinates </a:t>
            </a:r>
          </a:p>
          <a:p>
            <a:pPr marL="369888" indent="-369888" eaLnBrk="1" hangingPunct="1">
              <a:defRPr/>
            </a:pPr>
            <a:r>
              <a:rPr lang="en-GB" altLang="en-US" sz="2400" b="1" dirty="0"/>
              <a:t>Theory X</a:t>
            </a:r>
            <a:r>
              <a:rPr lang="en-GB" altLang="en-US" sz="2400" dirty="0"/>
              <a:t> manager is results-driven, has little interest in human issues or the workers’ morale </a:t>
            </a:r>
            <a:endParaRPr lang="en-GB" altLang="en-US" sz="2400" b="1" i="1" dirty="0"/>
          </a:p>
          <a:p>
            <a:pPr marL="369888" indent="-369888" eaLnBrk="1" hangingPunct="1">
              <a:defRPr/>
            </a:pPr>
            <a:r>
              <a:rPr lang="en-GB" altLang="en-US" sz="2400" b="1" dirty="0"/>
              <a:t>Theory Y</a:t>
            </a:r>
            <a:r>
              <a:rPr lang="en-GB" altLang="en-US" sz="2400" i="1" dirty="0"/>
              <a:t> </a:t>
            </a:r>
            <a:r>
              <a:rPr lang="en-GB" altLang="en-US" sz="2400" dirty="0"/>
              <a:t>manager wants employees to participate in decision-making and problem-solving, use their creativity to solve problems and further the organisation’s success.</a:t>
            </a:r>
            <a:endParaRPr lang="en-GB" altLang="en-US" sz="2400" b="1" dirty="0"/>
          </a:p>
        </p:txBody>
      </p:sp>
      <p:sp>
        <p:nvSpPr>
          <p:cNvPr id="17411" name="Rectangle 2">
            <a:extLst>
              <a:ext uri="{FF2B5EF4-FFF2-40B4-BE49-F238E27FC236}">
                <a16:creationId xmlns:a16="http://schemas.microsoft.com/office/drawing/2014/main" id="{432F73D5-201D-4ECD-88CD-6A12197D82CE}"/>
              </a:ext>
            </a:extLst>
          </p:cNvPr>
          <p:cNvSpPr>
            <a:spLocks noGrp="1" noChangeArrowheads="1"/>
          </p:cNvSpPr>
          <p:nvPr>
            <p:ph type="title"/>
          </p:nvPr>
        </p:nvSpPr>
        <p:spPr>
          <a:xfrm>
            <a:off x="1187450" y="165100"/>
            <a:ext cx="6769100" cy="1066800"/>
          </a:xfrm>
        </p:spPr>
        <p:txBody>
          <a:bodyPr>
            <a:spAutoFit/>
          </a:bodyPr>
          <a:lstStyle/>
          <a:p>
            <a:pPr eaLnBrk="1" hangingPunct="1"/>
            <a:r>
              <a:rPr lang="en-US" altLang="en-US" sz="3200"/>
              <a:t>Task orientation versus </a:t>
            </a:r>
            <a:br>
              <a:rPr lang="en-US" altLang="en-US" sz="3200"/>
            </a:br>
            <a:r>
              <a:rPr lang="en-US" altLang="en-US" sz="3200"/>
              <a:t>relationship orientation</a:t>
            </a:r>
            <a:endParaRPr lang="en-GB" altLang="en-US" sz="32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5">
            <a:extLst>
              <a:ext uri="{FF2B5EF4-FFF2-40B4-BE49-F238E27FC236}">
                <a16:creationId xmlns:a16="http://schemas.microsoft.com/office/drawing/2014/main" id="{C2A46218-9DCB-4851-A885-1C99CF9DB8D8}"/>
              </a:ext>
            </a:extLst>
          </p:cNvPr>
          <p:cNvSpPr>
            <a:spLocks noGrp="1" noChangeArrowheads="1"/>
          </p:cNvSpPr>
          <p:nvPr>
            <p:ph type="body" idx="1"/>
          </p:nvPr>
        </p:nvSpPr>
        <p:spPr>
          <a:xfrm>
            <a:off x="506413" y="1479550"/>
            <a:ext cx="8137525" cy="3921125"/>
          </a:xfrm>
        </p:spPr>
        <p:txBody>
          <a:bodyPr>
            <a:spAutoFit/>
          </a:bodyPr>
          <a:lstStyle/>
          <a:p>
            <a:pPr marL="0" indent="0" eaLnBrk="1" hangingPunct="1">
              <a:buFontTx/>
              <a:buNone/>
            </a:pPr>
            <a:endParaRPr lang="en-GB" altLang="en-US" sz="2600" b="1"/>
          </a:p>
          <a:p>
            <a:pPr marL="0" indent="0" eaLnBrk="1" hangingPunct="1">
              <a:buFontTx/>
              <a:buNone/>
            </a:pPr>
            <a:r>
              <a:rPr lang="en-GB" altLang="en-US" sz="2600" b="1"/>
              <a:t>Ouchi </a:t>
            </a:r>
            <a:r>
              <a:rPr lang="en-GB" altLang="en-US" sz="2600"/>
              <a:t>(1981) introduced the </a:t>
            </a:r>
            <a:r>
              <a:rPr lang="en-GB" altLang="en-US" sz="2600" b="1"/>
              <a:t>Z theory </a:t>
            </a:r>
            <a:r>
              <a:rPr lang="en-GB" altLang="en-US" sz="2600"/>
              <a:t>which</a:t>
            </a:r>
            <a:r>
              <a:rPr lang="en-GB" altLang="en-US" sz="2600" b="1"/>
              <a:t> </a:t>
            </a:r>
            <a:r>
              <a:rPr lang="en-GB" altLang="en-US" sz="2600"/>
              <a:t>describes basic Japanese approach: </a:t>
            </a:r>
          </a:p>
          <a:p>
            <a:pPr marL="755650" lvl="1" indent="-385763" eaLnBrk="1" hangingPunct="1"/>
            <a:r>
              <a:rPr lang="en-GB" altLang="en-US" sz="2400"/>
              <a:t>All employees share a collective responsibility for company’s fate </a:t>
            </a:r>
          </a:p>
          <a:p>
            <a:pPr marL="755650" lvl="1" indent="-385763" eaLnBrk="1" hangingPunct="1"/>
            <a:r>
              <a:rPr lang="en-GB" altLang="en-US" sz="2400"/>
              <a:t>Focus on subordinates’ attitudes and responsibilities</a:t>
            </a:r>
          </a:p>
          <a:p>
            <a:pPr marL="755650" lvl="1" indent="-385763" eaLnBrk="1" hangingPunct="1"/>
            <a:r>
              <a:rPr lang="en-GB" altLang="en-US" sz="2400"/>
              <a:t>Individuals are encouraged to develop their potential within the company.</a:t>
            </a:r>
          </a:p>
          <a:p>
            <a:pPr marL="0" indent="0" eaLnBrk="1" hangingPunct="1">
              <a:buFontTx/>
              <a:buNone/>
            </a:pPr>
            <a:r>
              <a:rPr lang="en-GB" altLang="en-US" sz="2600"/>
              <a:t>	</a:t>
            </a:r>
            <a:endParaRPr lang="en-GB" altLang="en-US" sz="2400"/>
          </a:p>
        </p:txBody>
      </p:sp>
      <p:sp>
        <p:nvSpPr>
          <p:cNvPr id="19459" name="Rectangle 6">
            <a:extLst>
              <a:ext uri="{FF2B5EF4-FFF2-40B4-BE49-F238E27FC236}">
                <a16:creationId xmlns:a16="http://schemas.microsoft.com/office/drawing/2014/main" id="{DBFCFF7F-8E56-4A06-8537-9BD91EDF281E}"/>
              </a:ext>
            </a:extLst>
          </p:cNvPr>
          <p:cNvSpPr>
            <a:spLocks noChangeArrowheads="1"/>
          </p:cNvSpPr>
          <p:nvPr/>
        </p:nvSpPr>
        <p:spPr bwMode="auto">
          <a:xfrm>
            <a:off x="522288" y="647700"/>
            <a:ext cx="809942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0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3200" b="1"/>
              <a:t>The Japanese 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CF20D4C-A296-4836-A775-6EBCA6BA41E6}"/>
              </a:ext>
            </a:extLst>
          </p:cNvPr>
          <p:cNvSpPr>
            <a:spLocks noGrp="1" noChangeArrowheads="1"/>
          </p:cNvSpPr>
          <p:nvPr>
            <p:ph type="title"/>
          </p:nvPr>
        </p:nvSpPr>
        <p:spPr>
          <a:xfrm>
            <a:off x="449263" y="160338"/>
            <a:ext cx="8245475" cy="1077912"/>
          </a:xfrm>
        </p:spPr>
        <p:txBody>
          <a:bodyPr>
            <a:spAutoFit/>
          </a:bodyPr>
          <a:lstStyle/>
          <a:p>
            <a:pPr eaLnBrk="1" hangingPunct="1"/>
            <a:r>
              <a:rPr lang="en-GB" altLang="en-US" sz="3200"/>
              <a:t>A transformational rather than transactional leader</a:t>
            </a:r>
          </a:p>
        </p:txBody>
      </p:sp>
      <p:sp>
        <p:nvSpPr>
          <p:cNvPr id="21507" name="Rectangle 3">
            <a:extLst>
              <a:ext uri="{FF2B5EF4-FFF2-40B4-BE49-F238E27FC236}">
                <a16:creationId xmlns:a16="http://schemas.microsoft.com/office/drawing/2014/main" id="{DE44905A-00CF-47AF-87F4-46FD16A5B27B}"/>
              </a:ext>
            </a:extLst>
          </p:cNvPr>
          <p:cNvSpPr>
            <a:spLocks noGrp="1" noChangeArrowheads="1"/>
          </p:cNvSpPr>
          <p:nvPr>
            <p:ph type="body" idx="1"/>
          </p:nvPr>
        </p:nvSpPr>
        <p:spPr>
          <a:xfrm>
            <a:off x="574675" y="1476375"/>
            <a:ext cx="8245475" cy="4435475"/>
          </a:xfrm>
        </p:spPr>
        <p:txBody>
          <a:bodyPr>
            <a:spAutoFit/>
          </a:bodyPr>
          <a:lstStyle/>
          <a:p>
            <a:pPr marL="369888" indent="-369888" eaLnBrk="1" hangingPunct="1">
              <a:spcBef>
                <a:spcPct val="10000"/>
              </a:spcBef>
            </a:pPr>
            <a:r>
              <a:rPr lang="en-GB" altLang="en-US" sz="2600"/>
              <a:t>The </a:t>
            </a:r>
            <a:r>
              <a:rPr lang="en-GB" altLang="en-US" sz="2600" b="1"/>
              <a:t>transformational leader</a:t>
            </a:r>
            <a:r>
              <a:rPr lang="en-GB" altLang="en-US" sz="2600"/>
              <a:t> </a:t>
            </a:r>
          </a:p>
          <a:p>
            <a:pPr marL="765175" lvl="1" indent="-387350" eaLnBrk="1" hangingPunct="1">
              <a:spcBef>
                <a:spcPct val="10000"/>
              </a:spcBef>
            </a:pPr>
            <a:r>
              <a:rPr lang="en-GB" altLang="en-US" sz="2400"/>
              <a:t>Creates, communicates and embodies a vision which can influence changes in the attitudes and assumptions of subordinates </a:t>
            </a:r>
          </a:p>
          <a:p>
            <a:pPr marL="765175" lvl="1" indent="-387350" eaLnBrk="1" hangingPunct="1">
              <a:spcBef>
                <a:spcPct val="10000"/>
              </a:spcBef>
            </a:pPr>
            <a:r>
              <a:rPr lang="en-GB" altLang="en-US" sz="2400"/>
              <a:t>Builds their commitment inspires trust, confidence and loyalty.</a:t>
            </a:r>
          </a:p>
          <a:p>
            <a:pPr marL="369888" indent="-369888" eaLnBrk="1" hangingPunct="1">
              <a:spcBef>
                <a:spcPct val="10000"/>
              </a:spcBef>
            </a:pPr>
            <a:r>
              <a:rPr lang="en-GB" altLang="en-US" sz="2600"/>
              <a:t>Bass (1985) compares this with the (traditional) </a:t>
            </a:r>
            <a:r>
              <a:rPr lang="en-GB" altLang="en-US" sz="2600" b="1"/>
              <a:t>transactional leader</a:t>
            </a:r>
          </a:p>
          <a:p>
            <a:pPr marL="765175" lvl="1" indent="-387350" eaLnBrk="1" hangingPunct="1">
              <a:spcBef>
                <a:spcPct val="10000"/>
              </a:spcBef>
            </a:pPr>
            <a:r>
              <a:rPr lang="en-GB" altLang="en-US" sz="2400"/>
              <a:t>Has more of a ‘business-like’ relation with subordinates </a:t>
            </a:r>
          </a:p>
          <a:p>
            <a:pPr marL="765175" lvl="1" indent="-387350" eaLnBrk="1" hangingPunct="1">
              <a:spcBef>
                <a:spcPct val="10000"/>
              </a:spcBef>
            </a:pPr>
            <a:r>
              <a:rPr lang="en-GB" altLang="en-US" sz="2400"/>
              <a:t>Appeals to the self-interest of all parties.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a:extLst>
              <a:ext uri="{FF2B5EF4-FFF2-40B4-BE49-F238E27FC236}">
                <a16:creationId xmlns:a16="http://schemas.microsoft.com/office/drawing/2014/main" id="{3D996C91-5E1C-489F-A3EC-35E63D50D42B}"/>
              </a:ext>
            </a:extLst>
          </p:cNvPr>
          <p:cNvSpPr>
            <a:spLocks noGrp="1" noChangeArrowheads="1"/>
          </p:cNvSpPr>
          <p:nvPr>
            <p:ph idx="1"/>
          </p:nvPr>
        </p:nvSpPr>
        <p:spPr>
          <a:xfrm>
            <a:off x="495300" y="1476375"/>
            <a:ext cx="8382000" cy="2763838"/>
          </a:xfrm>
        </p:spPr>
        <p:txBody>
          <a:bodyPr>
            <a:spAutoFit/>
          </a:bodyPr>
          <a:lstStyle/>
          <a:p>
            <a:pPr marL="360363" indent="-360363"/>
            <a:r>
              <a:rPr lang="en-GB" altLang="en-US" sz="2800"/>
              <a:t>Bass and Avolio (2002) maintain that business needs </a:t>
            </a:r>
            <a:r>
              <a:rPr lang="en-GB" altLang="en-US" sz="2800" b="1"/>
              <a:t>both</a:t>
            </a:r>
            <a:r>
              <a:rPr lang="en-GB" altLang="en-US" sz="2800"/>
              <a:t> types of leadership: the most effective leaders combine the two styles </a:t>
            </a:r>
          </a:p>
          <a:p>
            <a:pPr marL="360363" indent="-360363"/>
            <a:r>
              <a:rPr lang="en-US" altLang="en-US" sz="2800"/>
              <a:t>More inclusive models of leadership have come to the fore, influenced by leadership in Eastern cultures.</a:t>
            </a:r>
          </a:p>
        </p:txBody>
      </p:sp>
      <p:sp>
        <p:nvSpPr>
          <p:cNvPr id="23555" name="Rectangle 2">
            <a:extLst>
              <a:ext uri="{FF2B5EF4-FFF2-40B4-BE49-F238E27FC236}">
                <a16:creationId xmlns:a16="http://schemas.microsoft.com/office/drawing/2014/main" id="{21CE1298-16B9-4622-A7EB-8565BED14BAF}"/>
              </a:ext>
            </a:extLst>
          </p:cNvPr>
          <p:cNvSpPr>
            <a:spLocks noGrp="1" noChangeArrowheads="1"/>
          </p:cNvSpPr>
          <p:nvPr>
            <p:ph type="title"/>
          </p:nvPr>
        </p:nvSpPr>
        <p:spPr>
          <a:xfrm>
            <a:off x="450850" y="160338"/>
            <a:ext cx="8243888" cy="1076325"/>
          </a:xfrm>
        </p:spPr>
        <p:txBody>
          <a:bodyPr>
            <a:spAutoFit/>
          </a:bodyPr>
          <a:lstStyle/>
          <a:p>
            <a:pPr eaLnBrk="1" hangingPunct="1"/>
            <a:r>
              <a:rPr lang="en-GB" altLang="en-US" sz="3200"/>
              <a:t>A transformational rather than transactional leader (Continued)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A1102CE-7C3F-4993-8550-4C8E114DC70C}"/>
              </a:ext>
            </a:extLst>
          </p:cNvPr>
          <p:cNvSpPr>
            <a:spLocks noGrp="1" noChangeArrowheads="1"/>
          </p:cNvSpPr>
          <p:nvPr>
            <p:ph type="title"/>
          </p:nvPr>
        </p:nvSpPr>
        <p:spPr>
          <a:xfrm>
            <a:off x="449263" y="411163"/>
            <a:ext cx="8245475" cy="584200"/>
          </a:xfrm>
        </p:spPr>
        <p:txBody>
          <a:bodyPr>
            <a:spAutoFit/>
          </a:bodyPr>
          <a:lstStyle/>
          <a:p>
            <a:pPr eaLnBrk="1" hangingPunct="1"/>
            <a:r>
              <a:rPr lang="en-GB" altLang="en-US" sz="3200"/>
              <a:t> Leadership in a global context</a:t>
            </a:r>
            <a:endParaRPr lang="en-US" altLang="en-US" sz="3200"/>
          </a:p>
        </p:txBody>
      </p:sp>
      <p:sp>
        <p:nvSpPr>
          <p:cNvPr id="16387" name="Rectangle 3">
            <a:extLst>
              <a:ext uri="{FF2B5EF4-FFF2-40B4-BE49-F238E27FC236}">
                <a16:creationId xmlns:a16="http://schemas.microsoft.com/office/drawing/2014/main" id="{041815AC-B3EE-4B23-93CB-D32D8E11D3D3}"/>
              </a:ext>
            </a:extLst>
          </p:cNvPr>
          <p:cNvSpPr>
            <a:spLocks noGrp="1" noChangeArrowheads="1"/>
          </p:cNvSpPr>
          <p:nvPr>
            <p:ph idx="1"/>
          </p:nvPr>
        </p:nvSpPr>
        <p:spPr>
          <a:xfrm>
            <a:off x="504825" y="1471613"/>
            <a:ext cx="8382000" cy="2282825"/>
          </a:xfrm>
        </p:spPr>
        <p:txBody>
          <a:bodyPr>
            <a:spAutoFit/>
          </a:bodyPr>
          <a:lstStyle/>
          <a:p>
            <a:pPr marL="344488" indent="-344488" eaLnBrk="1" hangingPunct="1">
              <a:buFontTx/>
              <a:buNone/>
              <a:defRPr/>
            </a:pPr>
            <a:r>
              <a:rPr lang="en-GB" altLang="en-US" sz="2800" b="1" dirty="0"/>
              <a:t>This Concept considers:</a:t>
            </a:r>
          </a:p>
          <a:p>
            <a:pPr marL="369888" indent="-369888" eaLnBrk="1" hangingPunct="1">
              <a:defRPr/>
            </a:pPr>
            <a:r>
              <a:rPr lang="en-US" altLang="en-US" sz="2600" dirty="0"/>
              <a:t>The extent to which aspects of culture can influence ‘Western’ ideas of leadership</a:t>
            </a:r>
          </a:p>
          <a:p>
            <a:pPr marL="369888" indent="-369888" eaLnBrk="1" hangingPunct="1">
              <a:defRPr/>
            </a:pPr>
            <a:r>
              <a:rPr lang="en-US" altLang="en-US" sz="2600" dirty="0"/>
              <a:t>The question of whether there are attributes of leadership common to all cultures. </a:t>
            </a:r>
            <a:endParaRPr lang="en-GB" altLang="en-US" sz="2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3EEEA7F-F378-465A-849D-8F49A41A2E1D}"/>
              </a:ext>
            </a:extLst>
          </p:cNvPr>
          <p:cNvSpPr>
            <a:spLocks noGrp="1" noChangeArrowheads="1"/>
          </p:cNvSpPr>
          <p:nvPr>
            <p:ph type="title"/>
          </p:nvPr>
        </p:nvSpPr>
        <p:spPr>
          <a:xfrm>
            <a:off x="450850" y="673100"/>
            <a:ext cx="8243888" cy="549275"/>
          </a:xfrm>
        </p:spPr>
        <p:txBody>
          <a:bodyPr>
            <a:spAutoFit/>
          </a:bodyPr>
          <a:lstStyle/>
          <a:p>
            <a:r>
              <a:rPr lang="en-US" altLang="en-US"/>
              <a:t>Universal attributes and cultural variables</a:t>
            </a:r>
            <a:endParaRPr lang="en-GB" altLang="en-US"/>
          </a:p>
        </p:txBody>
      </p:sp>
      <p:sp>
        <p:nvSpPr>
          <p:cNvPr id="27651" name="Content Placeholder 2">
            <a:extLst>
              <a:ext uri="{FF2B5EF4-FFF2-40B4-BE49-F238E27FC236}">
                <a16:creationId xmlns:a16="http://schemas.microsoft.com/office/drawing/2014/main" id="{7D0CFC2F-5636-4F08-8799-C72A1826C4D6}"/>
              </a:ext>
            </a:extLst>
          </p:cNvPr>
          <p:cNvSpPr>
            <a:spLocks noGrp="1" noChangeArrowheads="1"/>
          </p:cNvSpPr>
          <p:nvPr>
            <p:ph idx="1"/>
          </p:nvPr>
        </p:nvSpPr>
        <p:spPr>
          <a:xfrm>
            <a:off x="501650" y="1477963"/>
            <a:ext cx="8382000" cy="3167062"/>
          </a:xfrm>
        </p:spPr>
        <p:txBody>
          <a:bodyPr>
            <a:spAutoFit/>
          </a:bodyPr>
          <a:lstStyle/>
          <a:p>
            <a:pPr marL="369888" indent="-369888"/>
            <a:r>
              <a:rPr lang="en-US" altLang="en-US" sz="2800"/>
              <a:t>The question of universal attributes of leadership is one concern of the GLOBE research project. So far it has identified six global leadership dimensions.</a:t>
            </a:r>
          </a:p>
          <a:p>
            <a:pPr marL="369888" indent="-369888"/>
            <a:r>
              <a:rPr lang="en-US" altLang="en-US" sz="2800"/>
              <a:t>These dimensions summarise the characteristics perceived culturally to either further or impede effective leadership.</a:t>
            </a:r>
            <a:endParaRPr lang="en-GB" altLang="en-US" sz="28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5AB24344-867D-4BC6-8039-7D460CDE61DB}"/>
              </a:ext>
            </a:extLst>
          </p:cNvPr>
          <p:cNvSpPr>
            <a:spLocks noGrp="1" noChangeArrowheads="1"/>
          </p:cNvSpPr>
          <p:nvPr>
            <p:ph type="title"/>
          </p:nvPr>
        </p:nvSpPr>
        <p:spPr>
          <a:xfrm>
            <a:off x="449263" y="647700"/>
            <a:ext cx="8245475" cy="579438"/>
          </a:xfrm>
        </p:spPr>
        <p:txBody>
          <a:bodyPr>
            <a:spAutoFit/>
          </a:bodyPr>
          <a:lstStyle/>
          <a:p>
            <a:r>
              <a:rPr lang="en-US" altLang="en-US" sz="3200"/>
              <a:t>Global leadership dimensions</a:t>
            </a:r>
            <a:endParaRPr lang="en-GB" altLang="en-US" sz="3200"/>
          </a:p>
        </p:txBody>
      </p:sp>
      <p:pic>
        <p:nvPicPr>
          <p:cNvPr id="36868" name="Picture 7" descr="M08NT002">
            <a:extLst>
              <a:ext uri="{FF2B5EF4-FFF2-40B4-BE49-F238E27FC236}">
                <a16:creationId xmlns:a16="http://schemas.microsoft.com/office/drawing/2014/main" id="{08A15872-D3DE-4BED-B3B9-31530A40ED89}"/>
              </a:ext>
            </a:extLst>
          </p:cNvPr>
          <p:cNvPicPr>
            <a:picLocks noChangeAspect="1" noChangeArrowheads="1"/>
          </p:cNvPicPr>
          <p:nvPr/>
        </p:nvPicPr>
        <p:blipFill rotWithShape="1">
          <a:blip r:embed="rId3" cstate="print">
            <a:duotone>
              <a:prstClr val="black"/>
              <a:schemeClr val="accent1">
                <a:tint val="45000"/>
                <a:satMod val="400000"/>
              </a:schemeClr>
            </a:duotone>
          </a:blip>
          <a:srcRect l="1697" t="2540" r="1697" b="2699"/>
          <a:stretch/>
        </p:blipFill>
        <p:spPr bwMode="auto">
          <a:xfrm>
            <a:off x="1617787" y="1511936"/>
            <a:ext cx="5908428" cy="4122160"/>
          </a:xfrm>
          <a:prstGeom prst="rect">
            <a:avLst/>
          </a:prstGeom>
          <a:noFill/>
          <a:ln w="9525">
            <a:solidFill>
              <a:srgbClr val="000000"/>
            </a:solidFill>
            <a:miter lim="800000"/>
            <a:headEnd/>
            <a:tailEnd/>
          </a:ln>
        </p:spPr>
      </p:pic>
      <p:sp>
        <p:nvSpPr>
          <p:cNvPr id="6" name="Text Box 2">
            <a:extLst>
              <a:ext uri="{FF2B5EF4-FFF2-40B4-BE49-F238E27FC236}">
                <a16:creationId xmlns:a16="http://schemas.microsoft.com/office/drawing/2014/main" id="{0376294F-019E-4A2E-8E31-22F2AF27F394}"/>
              </a:ext>
            </a:extLst>
          </p:cNvPr>
          <p:cNvSpPr txBox="1">
            <a:spLocks noChangeArrowheads="1"/>
          </p:cNvSpPr>
          <p:nvPr/>
        </p:nvSpPr>
        <p:spPr bwMode="auto">
          <a:xfrm>
            <a:off x="293688" y="5886450"/>
            <a:ext cx="8534400" cy="492125"/>
          </a:xfrm>
          <a:prstGeom prst="rect">
            <a:avLst/>
          </a:prstGeom>
          <a:noFill/>
          <a:ln w="9525">
            <a:noFill/>
            <a:miter lim="800000"/>
            <a:headEnd/>
            <a:tailEnd/>
          </a:ln>
        </p:spPr>
        <p:txBody>
          <a:bodyPr>
            <a:spAutoFit/>
          </a:bodyPr>
          <a:lstStyle/>
          <a:p>
            <a:pPr>
              <a:spcBef>
                <a:spcPct val="50000"/>
              </a:spcBef>
              <a:defRPr/>
            </a:pPr>
            <a:r>
              <a:rPr lang="en-GB" sz="1200" dirty="0">
                <a:latin typeface="+mj-lt"/>
              </a:rPr>
              <a:t>Table 8.1 </a:t>
            </a:r>
            <a:r>
              <a:rPr lang="en-GB" sz="1800" dirty="0">
                <a:latin typeface="+mj-lt"/>
              </a:rPr>
              <a:t> </a:t>
            </a:r>
            <a:r>
              <a:rPr lang="en-IN" sz="1800" dirty="0">
                <a:latin typeface="+mj-lt"/>
              </a:rPr>
              <a:t>Global leadership dimensions</a:t>
            </a:r>
            <a:br>
              <a:rPr lang="en-IN" sz="1800" dirty="0">
                <a:latin typeface="+mj-lt"/>
              </a:rPr>
            </a:br>
            <a:r>
              <a:rPr lang="en-IN" sz="800" i="1" dirty="0">
                <a:latin typeface="+mj-lt"/>
              </a:rPr>
              <a:t>Source</a:t>
            </a:r>
            <a:r>
              <a:rPr lang="en-IN" sz="800" dirty="0">
                <a:latin typeface="+mj-lt"/>
              </a:rPr>
              <a:t>: </a:t>
            </a:r>
            <a:r>
              <a:rPr lang="en-IN" sz="800" dirty="0" err="1">
                <a:latin typeface="+mj-lt"/>
              </a:rPr>
              <a:t>Brodbeck</a:t>
            </a:r>
            <a:r>
              <a:rPr lang="en-IN" sz="800" dirty="0">
                <a:latin typeface="+mj-lt"/>
              </a:rPr>
              <a:t> </a:t>
            </a:r>
            <a:r>
              <a:rPr lang="en-IN" sz="800" i="1" dirty="0">
                <a:latin typeface="+mj-lt"/>
              </a:rPr>
              <a:t>et al.</a:t>
            </a:r>
            <a:r>
              <a:rPr lang="en-IN" sz="800" dirty="0">
                <a:latin typeface="+mj-lt"/>
              </a:rPr>
              <a:t>, 2008: 1038 (adapted).</a:t>
            </a:r>
            <a:endParaRPr lang="en-GB" sz="800" dirty="0">
              <a:latin typeface="+mj-lt"/>
            </a:endParaRPr>
          </a:p>
        </p:txBody>
      </p:sp>
      <p:pic>
        <p:nvPicPr>
          <p:cNvPr id="29701" name="Picture 7" descr="M08NT002">
            <a:extLst>
              <a:ext uri="{FF2B5EF4-FFF2-40B4-BE49-F238E27FC236}">
                <a16:creationId xmlns:a16="http://schemas.microsoft.com/office/drawing/2014/main" id="{DABA7E2C-9D6E-4BDC-BDDB-1D734190583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03350" y="1377950"/>
            <a:ext cx="6337300" cy="42846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E076E8D-4357-41B2-8EA5-1E75A300758F}"/>
              </a:ext>
            </a:extLst>
          </p:cNvPr>
          <p:cNvSpPr>
            <a:spLocks noGrp="1" noChangeArrowheads="1"/>
          </p:cNvSpPr>
          <p:nvPr>
            <p:ph type="title"/>
          </p:nvPr>
        </p:nvSpPr>
        <p:spPr>
          <a:xfrm>
            <a:off x="381000" y="161925"/>
            <a:ext cx="8382000" cy="1066800"/>
          </a:xfrm>
        </p:spPr>
        <p:txBody>
          <a:bodyPr>
            <a:spAutoFit/>
          </a:bodyPr>
          <a:lstStyle/>
          <a:p>
            <a:pPr eaLnBrk="1" hangingPunct="1"/>
            <a:r>
              <a:rPr lang="en-GB" altLang="en-US" sz="3200"/>
              <a:t>Leadership: two positive </a:t>
            </a:r>
            <a:br>
              <a:rPr lang="en-GB" altLang="en-US" sz="3200"/>
            </a:br>
            <a:r>
              <a:rPr lang="en-GB" altLang="en-US" sz="3200"/>
              <a:t>universal attributes</a:t>
            </a:r>
          </a:p>
        </p:txBody>
      </p:sp>
      <p:sp>
        <p:nvSpPr>
          <p:cNvPr id="31747" name="Rectangle 3">
            <a:extLst>
              <a:ext uri="{FF2B5EF4-FFF2-40B4-BE49-F238E27FC236}">
                <a16:creationId xmlns:a16="http://schemas.microsoft.com/office/drawing/2014/main" id="{493F9027-487A-4AFF-AD5B-80625AF48819}"/>
              </a:ext>
            </a:extLst>
          </p:cNvPr>
          <p:cNvSpPr>
            <a:spLocks noGrp="1" noChangeArrowheads="1"/>
          </p:cNvSpPr>
          <p:nvPr>
            <p:ph type="body" idx="1"/>
          </p:nvPr>
        </p:nvSpPr>
        <p:spPr>
          <a:xfrm>
            <a:off x="500063" y="1473200"/>
            <a:ext cx="8382000" cy="3486150"/>
          </a:xfrm>
        </p:spPr>
        <p:txBody>
          <a:bodyPr>
            <a:spAutoFit/>
          </a:bodyPr>
          <a:lstStyle/>
          <a:p>
            <a:pPr marL="369888" indent="-369888" eaLnBrk="1" hangingPunct="1"/>
            <a:r>
              <a:rPr lang="en-GB" altLang="en-US" sz="2800"/>
              <a:t>GLOBE pinpoints two dimensions of leadership considered very effective in all societies studied:</a:t>
            </a:r>
          </a:p>
          <a:p>
            <a:pPr marL="765175" lvl="1" indent="-387350" eaLnBrk="1" hangingPunct="1"/>
            <a:r>
              <a:rPr lang="en-GB" altLang="en-US" sz="2600" b="1"/>
              <a:t>Team-oriented leadership</a:t>
            </a:r>
            <a:r>
              <a:rPr lang="en-GB" altLang="en-US" sz="2600"/>
              <a:t>: the emphasis is on building effective teams and implementing a goal common to team members. </a:t>
            </a:r>
          </a:p>
          <a:p>
            <a:pPr marL="765175" lvl="1" indent="-387350" eaLnBrk="1" hangingPunct="1"/>
            <a:r>
              <a:rPr lang="en-GB" altLang="en-US" sz="2600" b="1"/>
              <a:t>Charismatic/value-based leadership</a:t>
            </a:r>
            <a:r>
              <a:rPr lang="en-GB" altLang="en-US" sz="2600"/>
              <a:t>: the emphasis is on the communication of vision, values and having confidence in the ‘followers’.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a:extLst>
              <a:ext uri="{FF2B5EF4-FFF2-40B4-BE49-F238E27FC236}">
                <a16:creationId xmlns:a16="http://schemas.microsoft.com/office/drawing/2014/main" id="{177587F0-D08B-41FD-B6A6-FD9980622721}"/>
              </a:ext>
            </a:extLst>
          </p:cNvPr>
          <p:cNvSpPr>
            <a:spLocks noGrp="1" noChangeArrowheads="1"/>
          </p:cNvSpPr>
          <p:nvPr>
            <p:ph type="body" idx="1"/>
          </p:nvPr>
        </p:nvSpPr>
        <p:spPr>
          <a:xfrm>
            <a:off x="495300" y="1476375"/>
            <a:ext cx="8382000" cy="4230688"/>
          </a:xfrm>
        </p:spPr>
        <p:txBody>
          <a:bodyPr>
            <a:spAutoFit/>
          </a:bodyPr>
          <a:lstStyle/>
          <a:p>
            <a:pPr marL="377825" indent="-377825" eaLnBrk="1" hangingPunct="1"/>
            <a:r>
              <a:rPr lang="en-GB" altLang="en-US" sz="2800"/>
              <a:t>Brodbeck </a:t>
            </a:r>
            <a:r>
              <a:rPr lang="en-GB" altLang="en-US" sz="2800" i="1"/>
              <a:t>et al.</a:t>
            </a:r>
            <a:r>
              <a:rPr lang="en-GB" altLang="en-US" sz="2800"/>
              <a:t> (2008) propose a number of cultural dimensions which can predict these two types of leadership:</a:t>
            </a:r>
          </a:p>
          <a:p>
            <a:pPr marL="765175" lvl="1" indent="-387350" eaLnBrk="1" hangingPunct="1"/>
            <a:r>
              <a:rPr lang="en-GB" altLang="en-US" sz="2600" b="1"/>
              <a:t>Team-oriented leadership:</a:t>
            </a:r>
          </a:p>
          <a:p>
            <a:pPr marL="765175" lvl="1" indent="-387350" eaLnBrk="1" hangingPunct="1">
              <a:buFontTx/>
              <a:buNone/>
            </a:pPr>
            <a:r>
              <a:rPr lang="en-GB" altLang="en-US" sz="2600"/>
              <a:t>	Performance orientation </a:t>
            </a:r>
          </a:p>
          <a:p>
            <a:pPr marL="765175" lvl="1" indent="-387350" eaLnBrk="1" hangingPunct="1"/>
            <a:r>
              <a:rPr lang="en-GB" altLang="en-US" sz="2600" b="1"/>
              <a:t>Charismatic/value-based leadership:</a:t>
            </a:r>
          </a:p>
          <a:p>
            <a:pPr marL="765175" lvl="1" indent="-387350" eaLnBrk="1" hangingPunct="1">
              <a:buFontTx/>
              <a:buNone/>
            </a:pPr>
            <a:r>
              <a:rPr lang="en-US" altLang="en-US" sz="2600"/>
              <a:t>	In-group collectivism</a:t>
            </a:r>
          </a:p>
          <a:p>
            <a:pPr marL="765175" lvl="1" indent="-387350" eaLnBrk="1" hangingPunct="1">
              <a:buFontTx/>
              <a:buNone/>
            </a:pPr>
            <a:r>
              <a:rPr lang="en-US" altLang="en-US" sz="2600"/>
              <a:t>	Humane orientation</a:t>
            </a:r>
          </a:p>
          <a:p>
            <a:pPr marL="765175" lvl="1" indent="-387350" eaLnBrk="1" hangingPunct="1">
              <a:buFontTx/>
              <a:buNone/>
            </a:pPr>
            <a:r>
              <a:rPr lang="en-US" altLang="en-US" sz="2600"/>
              <a:t>	Uncertainty avoidance.</a:t>
            </a:r>
            <a:endParaRPr lang="en-GB" altLang="en-US" sz="2400"/>
          </a:p>
        </p:txBody>
      </p:sp>
      <p:sp>
        <p:nvSpPr>
          <p:cNvPr id="33795" name="Rectangle 2">
            <a:extLst>
              <a:ext uri="{FF2B5EF4-FFF2-40B4-BE49-F238E27FC236}">
                <a16:creationId xmlns:a16="http://schemas.microsoft.com/office/drawing/2014/main" id="{EAE8BDF9-83B2-4767-88B6-23FD7E3CA6A4}"/>
              </a:ext>
            </a:extLst>
          </p:cNvPr>
          <p:cNvSpPr>
            <a:spLocks noChangeArrowheads="1"/>
          </p:cNvSpPr>
          <p:nvPr/>
        </p:nvSpPr>
        <p:spPr bwMode="auto">
          <a:xfrm>
            <a:off x="381000" y="165100"/>
            <a:ext cx="83820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0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200" b="1"/>
              <a:t>Leadership: two positive universal attributes (Continued)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2F7669B-2302-4A54-900A-E33FB2B7F3F5}"/>
              </a:ext>
            </a:extLst>
          </p:cNvPr>
          <p:cNvSpPr>
            <a:spLocks noGrp="1" noChangeArrowheads="1"/>
          </p:cNvSpPr>
          <p:nvPr>
            <p:ph type="title"/>
          </p:nvPr>
        </p:nvSpPr>
        <p:spPr>
          <a:xfrm>
            <a:off x="601663" y="652463"/>
            <a:ext cx="7940675" cy="579437"/>
          </a:xfrm>
        </p:spPr>
        <p:txBody>
          <a:bodyPr>
            <a:spAutoFit/>
          </a:bodyPr>
          <a:lstStyle/>
          <a:p>
            <a:pPr eaLnBrk="1" hangingPunct="1"/>
            <a:r>
              <a:rPr lang="en-GB" altLang="en-US" sz="3200"/>
              <a:t>Non-universal leadership attributes </a:t>
            </a:r>
          </a:p>
        </p:txBody>
      </p:sp>
      <p:sp>
        <p:nvSpPr>
          <p:cNvPr id="35843" name="Rectangle 3">
            <a:extLst>
              <a:ext uri="{FF2B5EF4-FFF2-40B4-BE49-F238E27FC236}">
                <a16:creationId xmlns:a16="http://schemas.microsoft.com/office/drawing/2014/main" id="{56A4812E-13F7-4FA6-92EA-F0BDDB7186A2}"/>
              </a:ext>
            </a:extLst>
          </p:cNvPr>
          <p:cNvSpPr>
            <a:spLocks noGrp="1" noChangeArrowheads="1"/>
          </p:cNvSpPr>
          <p:nvPr>
            <p:ph type="body" idx="1"/>
          </p:nvPr>
        </p:nvSpPr>
        <p:spPr>
          <a:xfrm>
            <a:off x="501650" y="1474788"/>
            <a:ext cx="8382000" cy="4635500"/>
          </a:xfrm>
        </p:spPr>
        <p:txBody>
          <a:bodyPr>
            <a:spAutoFit/>
          </a:bodyPr>
          <a:lstStyle/>
          <a:p>
            <a:pPr marL="377825" indent="-377825" eaLnBrk="1" hangingPunct="1"/>
            <a:r>
              <a:rPr lang="en-GB" altLang="en-US" sz="2600"/>
              <a:t>Other leadership dimensions are far from being universal. Key differences based on differing cultural practices and values: </a:t>
            </a:r>
          </a:p>
          <a:p>
            <a:pPr marL="765175" lvl="1" indent="-387350" eaLnBrk="1" hangingPunct="1"/>
            <a:r>
              <a:rPr lang="en-GB" altLang="en-US" sz="2400" b="1"/>
              <a:t>Participative leadership </a:t>
            </a:r>
            <a:r>
              <a:rPr lang="en-GB" altLang="en-US" sz="2400"/>
              <a:t>found in all cultures studied, but different types or ‘species’</a:t>
            </a:r>
          </a:p>
          <a:p>
            <a:pPr marL="765175" lvl="1" indent="-387350" eaLnBrk="1" hangingPunct="1"/>
            <a:r>
              <a:rPr lang="en-US" altLang="en-US" sz="2400" b="1"/>
              <a:t>Humane-oriented leadership</a:t>
            </a:r>
            <a:r>
              <a:rPr lang="en-US" altLang="en-US" sz="2400"/>
              <a:t>: impact varies from positive to neutral</a:t>
            </a:r>
            <a:endParaRPr lang="en-GB" altLang="en-US" sz="2400"/>
          </a:p>
          <a:p>
            <a:pPr marL="765175" lvl="1" indent="-387350" eaLnBrk="1" hangingPunct="1"/>
            <a:r>
              <a:rPr lang="en-GB" altLang="en-US" sz="2400" b="1"/>
              <a:t>Autonomous leadership</a:t>
            </a:r>
            <a:r>
              <a:rPr lang="en-GB" altLang="en-US" sz="2400"/>
              <a:t>: findings show the greatest variation of the six dimensions</a:t>
            </a:r>
          </a:p>
          <a:p>
            <a:pPr marL="765175" lvl="1" indent="-387350" eaLnBrk="1" hangingPunct="1"/>
            <a:r>
              <a:rPr lang="en-GB" altLang="en-US" sz="2400" b="1"/>
              <a:t>Self-protective leadership</a:t>
            </a:r>
            <a:r>
              <a:rPr lang="en-GB" altLang="en-US" sz="2400"/>
              <a:t>: much variation, but not as extreme as autonomous leadership.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02C42B3-087C-4172-9D06-FF7CFD3BF4B1}"/>
              </a:ext>
            </a:extLst>
          </p:cNvPr>
          <p:cNvSpPr>
            <a:spLocks noGrp="1" noChangeArrowheads="1"/>
          </p:cNvSpPr>
          <p:nvPr>
            <p:ph type="title"/>
          </p:nvPr>
        </p:nvSpPr>
        <p:spPr>
          <a:xfrm>
            <a:off x="449263" y="165100"/>
            <a:ext cx="8245475" cy="1066800"/>
          </a:xfrm>
        </p:spPr>
        <p:txBody>
          <a:bodyPr>
            <a:spAutoFit/>
          </a:bodyPr>
          <a:lstStyle/>
          <a:p>
            <a:pPr eaLnBrk="1" hangingPunct="1"/>
            <a:r>
              <a:rPr lang="en-GB" altLang="en-US" sz="3200"/>
              <a:t>Universality of transformational leadership</a:t>
            </a:r>
            <a:endParaRPr lang="en-US" altLang="en-US" sz="3200"/>
          </a:p>
        </p:txBody>
      </p:sp>
      <p:sp>
        <p:nvSpPr>
          <p:cNvPr id="45059" name="Rectangle 3">
            <a:extLst>
              <a:ext uri="{FF2B5EF4-FFF2-40B4-BE49-F238E27FC236}">
                <a16:creationId xmlns:a16="http://schemas.microsoft.com/office/drawing/2014/main" id="{EE7C968C-77DE-4034-996F-23CE281AE267}"/>
              </a:ext>
            </a:extLst>
          </p:cNvPr>
          <p:cNvSpPr>
            <a:spLocks noGrp="1" noChangeArrowheads="1"/>
          </p:cNvSpPr>
          <p:nvPr>
            <p:ph type="body" idx="1"/>
          </p:nvPr>
        </p:nvSpPr>
        <p:spPr>
          <a:xfrm>
            <a:off x="501650" y="1476375"/>
            <a:ext cx="8151813" cy="3625850"/>
          </a:xfrm>
        </p:spPr>
        <p:txBody>
          <a:bodyPr>
            <a:spAutoFit/>
          </a:bodyPr>
          <a:lstStyle/>
          <a:p>
            <a:pPr marL="17463" indent="0" eaLnBrk="1" hangingPunct="1">
              <a:buFontTx/>
              <a:buNone/>
              <a:defRPr/>
            </a:pPr>
            <a:r>
              <a:rPr lang="en-GB" altLang="en-US" sz="2800" dirty="0"/>
              <a:t>Transformational leadership may be universal, but the way transformational attributes are expressed may differ between cultures. </a:t>
            </a:r>
          </a:p>
          <a:p>
            <a:pPr marL="369888" indent="-369888" eaLnBrk="1" hangingPunct="1">
              <a:defRPr/>
            </a:pPr>
            <a:r>
              <a:rPr lang="en-GB" altLang="en-US" sz="2800" dirty="0"/>
              <a:t>For example, ‘Integrity’ is one attribute universally considered to be desirable – but how do people in different cultures conceptualise, perceive and exhibit behaviour that reflects integrity?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4AD9116-1B68-40C0-8402-5F57AFDB68CD}"/>
              </a:ext>
            </a:extLst>
          </p:cNvPr>
          <p:cNvSpPr>
            <a:spLocks noGrp="1" noChangeArrowheads="1"/>
          </p:cNvSpPr>
          <p:nvPr>
            <p:ph type="title"/>
          </p:nvPr>
        </p:nvSpPr>
        <p:spPr>
          <a:xfrm>
            <a:off x="450850" y="652463"/>
            <a:ext cx="8243888" cy="579437"/>
          </a:xfrm>
        </p:spPr>
        <p:txBody>
          <a:bodyPr>
            <a:spAutoFit/>
          </a:bodyPr>
          <a:lstStyle/>
          <a:p>
            <a:pPr eaLnBrk="1" hangingPunct="1"/>
            <a:r>
              <a:rPr lang="en-GB" altLang="en-US" sz="3200"/>
              <a:t>Gender</a:t>
            </a:r>
            <a:endParaRPr lang="en-US" altLang="en-US" sz="3200"/>
          </a:p>
        </p:txBody>
      </p:sp>
      <p:sp>
        <p:nvSpPr>
          <p:cNvPr id="23555" name="Rectangle 3">
            <a:extLst>
              <a:ext uri="{FF2B5EF4-FFF2-40B4-BE49-F238E27FC236}">
                <a16:creationId xmlns:a16="http://schemas.microsoft.com/office/drawing/2014/main" id="{03844725-0269-44D0-B241-0639E029D46B}"/>
              </a:ext>
            </a:extLst>
          </p:cNvPr>
          <p:cNvSpPr>
            <a:spLocks noGrp="1" noChangeArrowheads="1"/>
          </p:cNvSpPr>
          <p:nvPr>
            <p:ph type="body" idx="1"/>
          </p:nvPr>
        </p:nvSpPr>
        <p:spPr>
          <a:xfrm>
            <a:off x="500063" y="1482725"/>
            <a:ext cx="8382000" cy="4819650"/>
          </a:xfrm>
        </p:spPr>
        <p:txBody>
          <a:bodyPr>
            <a:spAutoFit/>
          </a:bodyPr>
          <a:lstStyle/>
          <a:p>
            <a:pPr marL="0" indent="0" eaLnBrk="1" hangingPunct="1">
              <a:buFontTx/>
              <a:buNone/>
              <a:tabLst>
                <a:tab pos="344488" algn="l"/>
              </a:tabLst>
              <a:defRPr/>
            </a:pPr>
            <a:r>
              <a:rPr lang="en-US" altLang="en-US" sz="2400" b="1" dirty="0"/>
              <a:t>Are some universal attributes of leadership more prevalent among male or female leaders?</a:t>
            </a:r>
          </a:p>
          <a:p>
            <a:pPr marL="377825" indent="-377825" eaLnBrk="1" hangingPunct="1">
              <a:tabLst>
                <a:tab pos="344488" algn="l"/>
              </a:tabLst>
              <a:defRPr/>
            </a:pPr>
            <a:r>
              <a:rPr lang="en-US" altLang="en-US" sz="2400" dirty="0"/>
              <a:t>Gender stereotypes may hamper developing an appropriate effective style of leadership.</a:t>
            </a:r>
          </a:p>
          <a:p>
            <a:pPr marL="377825" indent="-377825" eaLnBrk="1" hangingPunct="1">
              <a:tabLst>
                <a:tab pos="344488" algn="l"/>
              </a:tabLst>
              <a:defRPr/>
            </a:pPr>
            <a:r>
              <a:rPr lang="en-US" altLang="en-US" sz="2400" dirty="0"/>
              <a:t>Overcoming these stereotypes, while focusing on the characteristics appropriate to the position, is the key task of any candidate for leadership, whether male or female.</a:t>
            </a:r>
            <a:endParaRPr lang="en-GB" altLang="en-US" sz="2400" dirty="0"/>
          </a:p>
          <a:p>
            <a:pPr marL="377825" indent="-377825" eaLnBrk="1" hangingPunct="1">
              <a:tabLst>
                <a:tab pos="344488" algn="l"/>
              </a:tabLst>
              <a:defRPr/>
            </a:pPr>
            <a:r>
              <a:rPr lang="en-GB" altLang="en-US" sz="2400" dirty="0"/>
              <a:t>Male and female leaders, it appears, display differing behavioural tendencies whatever their country of origin.</a:t>
            </a:r>
          </a:p>
          <a:p>
            <a:pPr marL="377825" indent="-377825" eaLnBrk="1" hangingPunct="1">
              <a:tabLst>
                <a:tab pos="344488" algn="l"/>
              </a:tabLst>
              <a:defRPr/>
            </a:pPr>
            <a:r>
              <a:rPr lang="en-GB" altLang="en-US" sz="2400" dirty="0"/>
              <a:t>Although leadership style may be based on gender, differences in the leadership style employed are based more on culture than on gender.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17505F53-9D94-4822-9DB6-5AC3AD113AC2}"/>
              </a:ext>
            </a:extLst>
          </p:cNvPr>
          <p:cNvSpPr>
            <a:spLocks noGrp="1" noChangeArrowheads="1"/>
          </p:cNvSpPr>
          <p:nvPr>
            <p:ph type="title"/>
          </p:nvPr>
        </p:nvSpPr>
        <p:spPr>
          <a:xfrm>
            <a:off x="450850" y="652463"/>
            <a:ext cx="8243888" cy="579437"/>
          </a:xfrm>
        </p:spPr>
        <p:txBody>
          <a:bodyPr>
            <a:spAutoFit/>
          </a:bodyPr>
          <a:lstStyle/>
          <a:p>
            <a:pPr eaLnBrk="1" hangingPunct="1"/>
            <a:r>
              <a:rPr lang="en-GB" altLang="en-US" sz="3200"/>
              <a:t>Management of global talent</a:t>
            </a:r>
            <a:endParaRPr lang="en-US" altLang="en-US" sz="3200"/>
          </a:p>
        </p:txBody>
      </p:sp>
      <p:sp>
        <p:nvSpPr>
          <p:cNvPr id="47107" name="Rectangle 3">
            <a:extLst>
              <a:ext uri="{FF2B5EF4-FFF2-40B4-BE49-F238E27FC236}">
                <a16:creationId xmlns:a16="http://schemas.microsoft.com/office/drawing/2014/main" id="{0EC16C65-8EEC-40B3-A960-CF00F3012DA1}"/>
              </a:ext>
            </a:extLst>
          </p:cNvPr>
          <p:cNvSpPr>
            <a:spLocks noGrp="1" noChangeArrowheads="1"/>
          </p:cNvSpPr>
          <p:nvPr>
            <p:ph type="body" idx="1"/>
          </p:nvPr>
        </p:nvSpPr>
        <p:spPr>
          <a:xfrm>
            <a:off x="500063" y="1476375"/>
            <a:ext cx="8382000" cy="4824413"/>
          </a:xfrm>
        </p:spPr>
        <p:txBody>
          <a:bodyPr>
            <a:spAutoFit/>
          </a:bodyPr>
          <a:lstStyle/>
          <a:p>
            <a:pPr marL="0" indent="0" eaLnBrk="1" hangingPunct="1">
              <a:buFontTx/>
              <a:buNone/>
              <a:tabLst>
                <a:tab pos="344488" algn="l"/>
              </a:tabLst>
              <a:defRPr/>
            </a:pPr>
            <a:r>
              <a:rPr lang="en-GB" altLang="en-US" sz="2600" b="1" spc="-100" dirty="0"/>
              <a:t>How to ensure (further) success of global companies?</a:t>
            </a:r>
          </a:p>
          <a:p>
            <a:pPr marL="377825" indent="-377825" eaLnBrk="1" hangingPunct="1">
              <a:defRPr/>
            </a:pPr>
            <a:r>
              <a:rPr lang="en-GB" altLang="en-US" sz="2400" spc="-70" dirty="0"/>
              <a:t>Need to take account of global priorities &amp; national contexts</a:t>
            </a:r>
          </a:p>
          <a:p>
            <a:pPr marL="377825" indent="-377825" eaLnBrk="1" hangingPunct="1">
              <a:defRPr/>
            </a:pPr>
            <a:r>
              <a:rPr lang="en-GB" altLang="en-US" sz="2400" dirty="0"/>
              <a:t>According to Ulrich (2006) global talent should be identified as mix of: </a:t>
            </a:r>
          </a:p>
          <a:p>
            <a:pPr marL="765175" lvl="1" indent="-387350" eaLnBrk="1" hangingPunct="1">
              <a:tabLst>
                <a:tab pos="344488" algn="l"/>
              </a:tabLst>
              <a:defRPr/>
            </a:pPr>
            <a:r>
              <a:rPr lang="en-GB" altLang="en-US" sz="2200" dirty="0"/>
              <a:t>Competence: necessary knowledge and skills</a:t>
            </a:r>
          </a:p>
          <a:p>
            <a:pPr marL="765175" lvl="1" indent="-387350" eaLnBrk="1" hangingPunct="1">
              <a:tabLst>
                <a:tab pos="344488" algn="l"/>
              </a:tabLst>
              <a:defRPr/>
            </a:pPr>
            <a:r>
              <a:rPr lang="en-GB" altLang="en-US" sz="2200" dirty="0"/>
              <a:t>Commitment: using the above in workplace while engaging employees with their work role</a:t>
            </a:r>
          </a:p>
          <a:p>
            <a:pPr marL="765175" lvl="1" indent="-387350" eaLnBrk="1" hangingPunct="1">
              <a:tabLst>
                <a:tab pos="344488" algn="l"/>
              </a:tabLst>
              <a:defRPr/>
            </a:pPr>
            <a:r>
              <a:rPr lang="en-GB" altLang="en-US" sz="2200" dirty="0"/>
              <a:t>Contribution: giving value to company (promoting its success) while gaining value from it (self-fulfilment). </a:t>
            </a:r>
          </a:p>
          <a:p>
            <a:pPr marL="360363" lvl="1" indent="-360363" eaLnBrk="1" hangingPunct="1">
              <a:buFont typeface="Arial" panose="020B0604020202020204" pitchFamily="34" charset="0"/>
              <a:buChar char="•"/>
              <a:tabLst>
                <a:tab pos="344488" algn="l"/>
                <a:tab pos="360363" algn="l"/>
              </a:tabLst>
              <a:defRPr/>
            </a:pPr>
            <a:r>
              <a:rPr lang="en-GB" altLang="en-US" sz="2400" dirty="0"/>
              <a:t>Balance needed between global standards and local needs </a:t>
            </a:r>
            <a:r>
              <a:rPr lang="en-GB" altLang="en-US" sz="2400" b="1" dirty="0"/>
              <a:t>NB</a:t>
            </a:r>
            <a:r>
              <a:rPr lang="en-GB" altLang="en-US" sz="2400" dirty="0"/>
              <a:t> importance economies of scale required in recruitment process.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4E0630C7-3875-459D-8525-20B9DD92E807}"/>
              </a:ext>
            </a:extLst>
          </p:cNvPr>
          <p:cNvSpPr>
            <a:spLocks noGrp="1" noChangeArrowheads="1"/>
          </p:cNvSpPr>
          <p:nvPr>
            <p:ph type="title"/>
          </p:nvPr>
        </p:nvSpPr>
        <p:spPr>
          <a:xfrm>
            <a:off x="450850" y="652463"/>
            <a:ext cx="8243888" cy="579437"/>
          </a:xfrm>
        </p:spPr>
        <p:txBody>
          <a:bodyPr>
            <a:spAutoFit/>
          </a:bodyPr>
          <a:lstStyle/>
          <a:p>
            <a:pPr eaLnBrk="1" hangingPunct="1"/>
            <a:r>
              <a:rPr lang="en-GB" altLang="en-US" sz="3200"/>
              <a:t>Conclusion</a:t>
            </a:r>
            <a:endParaRPr lang="en-US" altLang="en-US" sz="3200"/>
          </a:p>
        </p:txBody>
      </p:sp>
      <p:sp>
        <p:nvSpPr>
          <p:cNvPr id="44035" name="Rectangle 3">
            <a:extLst>
              <a:ext uri="{FF2B5EF4-FFF2-40B4-BE49-F238E27FC236}">
                <a16:creationId xmlns:a16="http://schemas.microsoft.com/office/drawing/2014/main" id="{5E0FC216-D394-4C8E-B2BF-D1ABC962554D}"/>
              </a:ext>
            </a:extLst>
          </p:cNvPr>
          <p:cNvSpPr>
            <a:spLocks noGrp="1" noChangeArrowheads="1"/>
          </p:cNvSpPr>
          <p:nvPr>
            <p:ph type="body" idx="1"/>
          </p:nvPr>
        </p:nvSpPr>
        <p:spPr>
          <a:xfrm>
            <a:off x="501650" y="1477963"/>
            <a:ext cx="8382000" cy="4533900"/>
          </a:xfrm>
        </p:spPr>
        <p:txBody>
          <a:bodyPr>
            <a:spAutoFit/>
          </a:bodyPr>
          <a:lstStyle/>
          <a:p>
            <a:pPr marL="377825" indent="-377825" eaLnBrk="1" hangingPunct="1"/>
            <a:r>
              <a:rPr lang="en-GB" altLang="en-US" sz="2800"/>
              <a:t>There are consistent elements of leadership that are recognised across cultures but whose form may vary between cultures.</a:t>
            </a:r>
          </a:p>
          <a:p>
            <a:pPr marL="377825" indent="-377825" eaLnBrk="1" hangingPunct="1"/>
            <a:r>
              <a:rPr lang="en-GB" altLang="en-US" sz="2800"/>
              <a:t>Some modern concepts of leadership generated in the West appear to have their antecedents in the East. </a:t>
            </a:r>
          </a:p>
          <a:p>
            <a:pPr marL="377825" indent="-377825" eaLnBrk="1" hangingPunct="1"/>
            <a:r>
              <a:rPr lang="en-GB" altLang="en-US" sz="2800"/>
              <a:t>Different cultures can generate similar perceptions of leadership, even if the contexts within which leadership is affected are very different.</a:t>
            </a:r>
            <a:endParaRPr lang="en-US" altLang="en-US" sz="28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Content Placeholder 2">
            <a:extLst>
              <a:ext uri="{FF2B5EF4-FFF2-40B4-BE49-F238E27FC236}">
                <a16:creationId xmlns:a16="http://schemas.microsoft.com/office/drawing/2014/main" id="{27A37140-C314-4AB5-9854-22D3793D8F2F}"/>
              </a:ext>
            </a:extLst>
          </p:cNvPr>
          <p:cNvSpPr>
            <a:spLocks noGrp="1" noChangeArrowheads="1"/>
          </p:cNvSpPr>
          <p:nvPr>
            <p:ph idx="1"/>
          </p:nvPr>
        </p:nvSpPr>
        <p:spPr/>
        <p:txBody>
          <a:bodyPr/>
          <a:lstStyle/>
          <a:p>
            <a:pPr marL="0" indent="0">
              <a:buFontTx/>
              <a:buNone/>
            </a:pPr>
            <a:endParaRPr lang="en-GB" altLang="en-US"/>
          </a:p>
          <a:p>
            <a:pPr marL="0" indent="0">
              <a:buFontTx/>
              <a:buNone/>
            </a:pPr>
            <a:endParaRPr lang="en-GB" altLang="en-US"/>
          </a:p>
          <a:p>
            <a:pPr marL="0" indent="0">
              <a:buFontTx/>
              <a:buNone/>
            </a:pPr>
            <a:endParaRPr lang="en-GB" altLang="en-US"/>
          </a:p>
          <a:p>
            <a:pPr marL="0" indent="0">
              <a:buFontTx/>
              <a:buNone/>
            </a:pPr>
            <a:endParaRPr lang="en-GB" altLang="en-US"/>
          </a:p>
          <a:p>
            <a:pPr marL="0" indent="0" algn="ctr">
              <a:buFontTx/>
              <a:buNone/>
            </a:pPr>
            <a:r>
              <a:rPr lang="en-GB" altLang="en-US" b="1"/>
              <a:t>Any Questions?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784976" cy="1143000"/>
          </a:xfrm>
        </p:spPr>
        <p:txBody>
          <a:bodyPr>
            <a:normAutofit fontScale="90000"/>
          </a:bodyPr>
          <a:lstStyle/>
          <a:p>
            <a:pPr algn="l"/>
            <a:r>
              <a:rPr lang="en-GB" b="1" dirty="0"/>
              <a:t>Objectives – </a:t>
            </a:r>
            <a:r>
              <a:rPr lang="en-GB" sz="4000" b="1" dirty="0"/>
              <a:t>at the end of this session you should be able to: </a:t>
            </a:r>
          </a:p>
        </p:txBody>
      </p:sp>
      <p:sp>
        <p:nvSpPr>
          <p:cNvPr id="3" name="Content Placeholder 2"/>
          <p:cNvSpPr>
            <a:spLocks noGrp="1"/>
          </p:cNvSpPr>
          <p:nvPr>
            <p:ph idx="1"/>
          </p:nvPr>
        </p:nvSpPr>
        <p:spPr>
          <a:xfrm>
            <a:off x="107504" y="1988840"/>
            <a:ext cx="8784976" cy="3528392"/>
          </a:xfrm>
        </p:spPr>
        <p:txBody>
          <a:bodyPr>
            <a:normAutofit lnSpcReduction="10000"/>
          </a:bodyPr>
          <a:lstStyle/>
          <a:p>
            <a:pPr marL="0" indent="0">
              <a:buNone/>
            </a:pPr>
            <a:r>
              <a:rPr lang="en-GB" dirty="0"/>
              <a:t>Explain the role of the workplace (employee voice) as a site for implanting environmental improvements</a:t>
            </a:r>
          </a:p>
          <a:p>
            <a:pPr marL="0" indent="0">
              <a:buNone/>
            </a:pPr>
            <a:r>
              <a:rPr lang="en-GB" dirty="0"/>
              <a:t>Describe the role of organizational leadership in influencing sustainability</a:t>
            </a:r>
          </a:p>
          <a:p>
            <a:pPr marL="0" indent="0">
              <a:buNone/>
            </a:pPr>
            <a:r>
              <a:rPr lang="en-GB" dirty="0"/>
              <a:t>Critically analyse pro-environment management strategies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Meaning of sustainability</a:t>
            </a:r>
          </a:p>
        </p:txBody>
      </p:sp>
      <p:sp>
        <p:nvSpPr>
          <p:cNvPr id="3" name="Content Placeholder 2"/>
          <p:cNvSpPr>
            <a:spLocks noGrp="1"/>
          </p:cNvSpPr>
          <p:nvPr>
            <p:ph idx="1"/>
          </p:nvPr>
        </p:nvSpPr>
        <p:spPr>
          <a:xfrm>
            <a:off x="251520" y="1340768"/>
            <a:ext cx="8784976" cy="4392487"/>
          </a:xfrm>
        </p:spPr>
        <p:txBody>
          <a:bodyPr>
            <a:normAutofit fontScale="85000" lnSpcReduction="20000"/>
          </a:bodyPr>
          <a:lstStyle/>
          <a:p>
            <a:pPr marL="6985" marR="26035" indent="152400" algn="just">
              <a:lnSpc>
                <a:spcPct val="117000"/>
              </a:lnSpc>
              <a:spcAft>
                <a:spcPts val="20"/>
              </a:spcAft>
            </a:pPr>
            <a:r>
              <a:rPr lang="en-GB" b="1" dirty="0">
                <a:solidFill>
                  <a:srgbClr val="181717"/>
                </a:solidFill>
                <a:latin typeface="Times New Roman" panose="02020603050405020304" pitchFamily="18" charset="0"/>
                <a:ea typeface="Times New Roman" panose="02020603050405020304" pitchFamily="18" charset="0"/>
              </a:rPr>
              <a:t> </a:t>
            </a:r>
            <a:r>
              <a:rPr lang="en-GB" dirty="0">
                <a:solidFill>
                  <a:srgbClr val="181717"/>
                </a:solidFill>
                <a:latin typeface="Times New Roman" panose="02020603050405020304" pitchFamily="18" charset="0"/>
                <a:ea typeface="Times New Roman" panose="02020603050405020304" pitchFamily="18" charset="0"/>
              </a:rPr>
              <a:t>As discussed in the Brundtland Commission report, sustainability ‘can be understood as an overarching worldview recognizing the interconnectedness of ecological, social, and economic factors in human activity’ (Docherty et al., 2009: 6). </a:t>
            </a:r>
          </a:p>
          <a:p>
            <a:pPr marL="6985" marR="26035" indent="15240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Commission’s report also introduced ‘the concept of justice (within and between generations, global justice and justice through participation and democratic arrangements) as a central issue in relation to efforts to enhance sustainability’ (Lund, 2004: 43).</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E875-42D1-4253-A265-2762ECF18709}"/>
              </a:ext>
            </a:extLst>
          </p:cNvPr>
          <p:cNvSpPr>
            <a:spLocks noGrp="1"/>
          </p:cNvSpPr>
          <p:nvPr>
            <p:ph type="title"/>
          </p:nvPr>
        </p:nvSpPr>
        <p:spPr>
          <a:xfrm>
            <a:off x="107504" y="274638"/>
            <a:ext cx="8579296" cy="1143000"/>
          </a:xfrm>
        </p:spPr>
        <p:txBody>
          <a:bodyPr/>
          <a:lstStyle/>
          <a:p>
            <a:r>
              <a:rPr lang="en-GB" b="1" dirty="0"/>
              <a:t>Environmental Management</a:t>
            </a:r>
          </a:p>
        </p:txBody>
      </p:sp>
      <p:sp>
        <p:nvSpPr>
          <p:cNvPr id="3" name="Content Placeholder 2">
            <a:extLst>
              <a:ext uri="{FF2B5EF4-FFF2-40B4-BE49-F238E27FC236}">
                <a16:creationId xmlns:a16="http://schemas.microsoft.com/office/drawing/2014/main" id="{9FCCAD40-06B5-418D-BCA4-4E2F5859C7CE}"/>
              </a:ext>
            </a:extLst>
          </p:cNvPr>
          <p:cNvSpPr>
            <a:spLocks noGrp="1"/>
          </p:cNvSpPr>
          <p:nvPr>
            <p:ph idx="1"/>
          </p:nvPr>
        </p:nvSpPr>
        <p:spPr>
          <a:xfrm>
            <a:off x="107504" y="1600201"/>
            <a:ext cx="8928992" cy="3917032"/>
          </a:xfrm>
        </p:spPr>
        <p:txBody>
          <a:bodyPr>
            <a:normAutofit fontScale="92500"/>
          </a:bodyPr>
          <a:lstStyle/>
          <a:p>
            <a:r>
              <a:rPr lang="en-GB" dirty="0">
                <a:solidFill>
                  <a:srgbClr val="181717"/>
                </a:solidFill>
                <a:latin typeface="Times New Roman" panose="02020603050405020304" pitchFamily="18" charset="0"/>
                <a:ea typeface="Times New Roman" panose="02020603050405020304" pitchFamily="18" charset="0"/>
              </a:rPr>
              <a:t>Is an attempt to control the human impact on and interaction with the natural environment in order to preserve natural resources. </a:t>
            </a:r>
          </a:p>
          <a:p>
            <a:r>
              <a:rPr lang="en-GB" dirty="0">
                <a:solidFill>
                  <a:srgbClr val="181717"/>
                </a:solidFill>
                <a:latin typeface="Times New Roman" panose="02020603050405020304" pitchFamily="18" charset="0"/>
                <a:ea typeface="Times New Roman" panose="02020603050405020304" pitchFamily="18" charset="0"/>
              </a:rPr>
              <a:t>At the organizational level, </a:t>
            </a:r>
            <a:r>
              <a:rPr lang="en-GB" i="1" dirty="0">
                <a:solidFill>
                  <a:srgbClr val="181717"/>
                </a:solidFill>
                <a:latin typeface="Times New Roman" panose="02020603050405020304" pitchFamily="18" charset="0"/>
                <a:ea typeface="Times New Roman" panose="02020603050405020304" pitchFamily="18" charset="0"/>
              </a:rPr>
              <a:t>corporate environmental performance</a:t>
            </a:r>
            <a:r>
              <a:rPr lang="en-GB" dirty="0">
                <a:solidFill>
                  <a:srgbClr val="181717"/>
                </a:solidFill>
                <a:latin typeface="Times New Roman" panose="02020603050405020304" pitchFamily="18" charset="0"/>
                <a:ea typeface="Times New Roman" panose="02020603050405020304" pitchFamily="18" charset="0"/>
              </a:rPr>
              <a:t> refers to ‘organizational performance in managing natural resources and the natural environment in the process of conducting business’ (Ones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450). </a:t>
            </a:r>
            <a:endParaRPr lang="en-GB" dirty="0"/>
          </a:p>
        </p:txBody>
      </p:sp>
    </p:spTree>
    <p:extLst>
      <p:ext uri="{BB962C8B-B14F-4D97-AF65-F5344CB8AC3E}">
        <p14:creationId xmlns:p14="http://schemas.microsoft.com/office/powerpoint/2010/main" val="1560054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612F6-F18B-4B14-BDDA-4B5B4C078D4B}"/>
              </a:ext>
            </a:extLst>
          </p:cNvPr>
          <p:cNvSpPr>
            <a:spLocks noGrp="1"/>
          </p:cNvSpPr>
          <p:nvPr>
            <p:ph type="title"/>
          </p:nvPr>
        </p:nvSpPr>
        <p:spPr/>
        <p:txBody>
          <a:bodyPr>
            <a:normAutofit fontScale="90000"/>
          </a:bodyPr>
          <a:lstStyle/>
          <a:p>
            <a:r>
              <a:rPr lang="en-GB" b="1" dirty="0"/>
              <a:t>Workplace pro-environmental behaviour  (WPEB)</a:t>
            </a:r>
          </a:p>
        </p:txBody>
      </p:sp>
      <p:sp>
        <p:nvSpPr>
          <p:cNvPr id="3" name="Content Placeholder 2">
            <a:extLst>
              <a:ext uri="{FF2B5EF4-FFF2-40B4-BE49-F238E27FC236}">
                <a16:creationId xmlns:a16="http://schemas.microsoft.com/office/drawing/2014/main" id="{9F12FE12-180D-4636-B5B0-3A184F6FC261}"/>
              </a:ext>
            </a:extLst>
          </p:cNvPr>
          <p:cNvSpPr>
            <a:spLocks noGrp="1"/>
          </p:cNvSpPr>
          <p:nvPr>
            <p:ph idx="1"/>
          </p:nvPr>
        </p:nvSpPr>
        <p:spPr/>
        <p:txBody>
          <a:bodyPr/>
          <a:lstStyle/>
          <a:p>
            <a:r>
              <a:rPr lang="en-GB" dirty="0">
                <a:solidFill>
                  <a:srgbClr val="181717"/>
                </a:solidFill>
                <a:latin typeface="Times New Roman" panose="02020603050405020304" pitchFamily="18" charset="0"/>
                <a:ea typeface="Times New Roman" panose="02020603050405020304" pitchFamily="18" charset="0"/>
              </a:rPr>
              <a:t>At the individual level, WPEB can be defined as ‘a systematic set of actions from a collective network of organizational actors spread across a company, team, and/or value chain’ (Kennedy et al., 2015: 370)</a:t>
            </a:r>
            <a:endParaRPr lang="en-GB" dirty="0"/>
          </a:p>
        </p:txBody>
      </p:sp>
      <p:pic>
        <p:nvPicPr>
          <p:cNvPr id="5" name="Picture 4" descr="A picture containing drawing&#10;&#10;Description automatically generated">
            <a:extLst>
              <a:ext uri="{FF2B5EF4-FFF2-40B4-BE49-F238E27FC236}">
                <a16:creationId xmlns:a16="http://schemas.microsoft.com/office/drawing/2014/main" id="{772C333B-5F40-47E5-8595-CFE561A92D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3814687"/>
            <a:ext cx="2801888" cy="1443112"/>
          </a:xfrm>
          <a:prstGeom prst="rect">
            <a:avLst/>
          </a:prstGeom>
        </p:spPr>
      </p:pic>
      <p:sp>
        <p:nvSpPr>
          <p:cNvPr id="6" name="TextBox 5">
            <a:extLst>
              <a:ext uri="{FF2B5EF4-FFF2-40B4-BE49-F238E27FC236}">
                <a16:creationId xmlns:a16="http://schemas.microsoft.com/office/drawing/2014/main" id="{F0858C95-863C-476F-8C5A-E55FCCBC885E}"/>
              </a:ext>
            </a:extLst>
          </p:cNvPr>
          <p:cNvSpPr txBox="1"/>
          <p:nvPr/>
        </p:nvSpPr>
        <p:spPr>
          <a:xfrm>
            <a:off x="6012160" y="5257799"/>
            <a:ext cx="2801888" cy="230832"/>
          </a:xfrm>
          <a:prstGeom prst="rect">
            <a:avLst/>
          </a:prstGeom>
          <a:noFill/>
        </p:spPr>
        <p:txBody>
          <a:bodyPr wrap="square" rtlCol="0">
            <a:spAutoFit/>
          </a:bodyPr>
          <a:lstStyle/>
          <a:p>
            <a:r>
              <a:rPr lang="en-GB" sz="900" dirty="0"/>
              <a:t>T</a:t>
            </a:r>
          </a:p>
        </p:txBody>
      </p:sp>
    </p:spTree>
    <p:extLst>
      <p:ext uri="{BB962C8B-B14F-4D97-AF65-F5344CB8AC3E}">
        <p14:creationId xmlns:p14="http://schemas.microsoft.com/office/powerpoint/2010/main" val="24514562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082B-7F6D-4F00-A983-FC0F1F06D6D2}"/>
              </a:ext>
            </a:extLst>
          </p:cNvPr>
          <p:cNvSpPr>
            <a:spLocks noGrp="1"/>
          </p:cNvSpPr>
          <p:nvPr>
            <p:ph type="title"/>
          </p:nvPr>
        </p:nvSpPr>
        <p:spPr/>
        <p:txBody>
          <a:bodyPr/>
          <a:lstStyle/>
          <a:p>
            <a:r>
              <a:rPr lang="en-GB" b="1" dirty="0"/>
              <a:t>Triple Bottom Line </a:t>
            </a:r>
          </a:p>
        </p:txBody>
      </p:sp>
      <p:sp>
        <p:nvSpPr>
          <p:cNvPr id="3" name="Content Placeholder 2">
            <a:extLst>
              <a:ext uri="{FF2B5EF4-FFF2-40B4-BE49-F238E27FC236}">
                <a16:creationId xmlns:a16="http://schemas.microsoft.com/office/drawing/2014/main" id="{7FC6CB7B-0523-4B6D-B61F-89D3E1F16588}"/>
              </a:ext>
            </a:extLst>
          </p:cNvPr>
          <p:cNvSpPr>
            <a:spLocks noGrp="1"/>
          </p:cNvSpPr>
          <p:nvPr>
            <p:ph idx="1"/>
          </p:nvPr>
        </p:nvSpPr>
        <p:spPr/>
        <p:txBody>
          <a:bodyPr>
            <a:normAutofit fontScale="92500" lnSpcReduction="20000"/>
          </a:bodyPr>
          <a:lstStyle/>
          <a:p>
            <a:r>
              <a:rPr lang="en-GB" dirty="0"/>
              <a:t>John Elkington – useful model for sustainable management: all requiring organizational attention:</a:t>
            </a:r>
          </a:p>
          <a:p>
            <a:r>
              <a:rPr lang="en-GB" dirty="0"/>
              <a:t>People</a:t>
            </a:r>
          </a:p>
          <a:p>
            <a:r>
              <a:rPr lang="en-GB" dirty="0"/>
              <a:t>Planet</a:t>
            </a:r>
          </a:p>
          <a:p>
            <a:r>
              <a:rPr lang="en-GB" dirty="0"/>
              <a:t>Profit</a:t>
            </a:r>
          </a:p>
          <a:p>
            <a:endParaRPr lang="en-GB" dirty="0"/>
          </a:p>
          <a:p>
            <a:r>
              <a:rPr lang="en-GB" dirty="0">
                <a:hlinkClick r:id="rId2"/>
              </a:rPr>
              <a:t>https://www.johnelkington.com/archive/TBL-elkington-chapter.pdf</a:t>
            </a:r>
            <a:endParaRPr lang="en-GB" dirty="0"/>
          </a:p>
        </p:txBody>
      </p:sp>
    </p:spTree>
    <p:extLst>
      <p:ext uri="{BB962C8B-B14F-4D97-AF65-F5344CB8AC3E}">
        <p14:creationId xmlns:p14="http://schemas.microsoft.com/office/powerpoint/2010/main" val="2283184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A5F11-6048-4FB5-A5F5-01C3C6588DC7}"/>
              </a:ext>
            </a:extLst>
          </p:cNvPr>
          <p:cNvSpPr>
            <a:spLocks noGrp="1"/>
          </p:cNvSpPr>
          <p:nvPr>
            <p:ph type="title"/>
          </p:nvPr>
        </p:nvSpPr>
        <p:spPr/>
        <p:txBody>
          <a:bodyPr/>
          <a:lstStyle/>
          <a:p>
            <a:r>
              <a:rPr lang="en-GB" b="1" dirty="0"/>
              <a:t>Triple Bottom Line Example</a:t>
            </a:r>
          </a:p>
        </p:txBody>
      </p:sp>
      <p:pic>
        <p:nvPicPr>
          <p:cNvPr id="4" name="Content Placeholder 3">
            <a:extLst>
              <a:ext uri="{FF2B5EF4-FFF2-40B4-BE49-F238E27FC236}">
                <a16:creationId xmlns:a16="http://schemas.microsoft.com/office/drawing/2014/main" id="{CC468CBB-F339-4571-9DF8-50B55B79B8E4}"/>
              </a:ext>
            </a:extLst>
          </p:cNvPr>
          <p:cNvPicPr>
            <a:picLocks noGrp="1" noChangeAspect="1"/>
          </p:cNvPicPr>
          <p:nvPr>
            <p:ph idx="1"/>
          </p:nvPr>
        </p:nvPicPr>
        <p:blipFill>
          <a:blip r:embed="rId2"/>
          <a:stretch>
            <a:fillRect/>
          </a:stretch>
        </p:blipFill>
        <p:spPr>
          <a:xfrm>
            <a:off x="2633662" y="2115344"/>
            <a:ext cx="3876675" cy="2886075"/>
          </a:xfrm>
          <a:prstGeom prst="rect">
            <a:avLst/>
          </a:prstGeom>
        </p:spPr>
      </p:pic>
    </p:spTree>
    <p:extLst>
      <p:ext uri="{BB962C8B-B14F-4D97-AF65-F5344CB8AC3E}">
        <p14:creationId xmlns:p14="http://schemas.microsoft.com/office/powerpoint/2010/main" val="3604782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6ABDA-9479-4809-A822-15910A343D4C}"/>
              </a:ext>
            </a:extLst>
          </p:cNvPr>
          <p:cNvSpPr>
            <a:spLocks noGrp="1"/>
          </p:cNvSpPr>
          <p:nvPr>
            <p:ph type="title"/>
          </p:nvPr>
        </p:nvSpPr>
        <p:spPr/>
        <p:txBody>
          <a:bodyPr/>
          <a:lstStyle/>
          <a:p>
            <a:r>
              <a:rPr lang="en-GB" b="1" dirty="0"/>
              <a:t>Contested Terrain</a:t>
            </a:r>
          </a:p>
        </p:txBody>
      </p:sp>
      <p:sp>
        <p:nvSpPr>
          <p:cNvPr id="3" name="Content Placeholder 2">
            <a:extLst>
              <a:ext uri="{FF2B5EF4-FFF2-40B4-BE49-F238E27FC236}">
                <a16:creationId xmlns:a16="http://schemas.microsoft.com/office/drawing/2014/main" id="{CC52AB46-6996-4A90-BEFD-B9BECCA7BF8D}"/>
              </a:ext>
            </a:extLst>
          </p:cNvPr>
          <p:cNvSpPr>
            <a:spLocks noGrp="1"/>
          </p:cNvSpPr>
          <p:nvPr>
            <p:ph idx="1"/>
          </p:nvPr>
        </p:nvSpPr>
        <p:spPr/>
        <p:txBody>
          <a:bodyPr/>
          <a:lstStyle/>
          <a:p>
            <a:pPr marL="6985" marR="26035" indent="-635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workplace is a site where social relationships shape interests, motives and the actions of managers and workers, and where cooperation and resistance around management objectives take place in a ‘contested terrain’ (Edwards, 1979). </a:t>
            </a:r>
          </a:p>
          <a:p>
            <a:endParaRPr lang="en-GB" dirty="0"/>
          </a:p>
        </p:txBody>
      </p:sp>
    </p:spTree>
    <p:extLst>
      <p:ext uri="{BB962C8B-B14F-4D97-AF65-F5344CB8AC3E}">
        <p14:creationId xmlns:p14="http://schemas.microsoft.com/office/powerpoint/2010/main" val="4246481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63A43-BE9F-43CA-82FD-18088A38F125}"/>
              </a:ext>
            </a:extLst>
          </p:cNvPr>
          <p:cNvSpPr>
            <a:spLocks noGrp="1"/>
          </p:cNvSpPr>
          <p:nvPr>
            <p:ph type="title"/>
          </p:nvPr>
        </p:nvSpPr>
        <p:spPr/>
        <p:txBody>
          <a:bodyPr/>
          <a:lstStyle/>
          <a:p>
            <a:r>
              <a:rPr lang="en-GB" b="1" dirty="0"/>
              <a:t>Pro-environmental Behaviours</a:t>
            </a:r>
          </a:p>
        </p:txBody>
      </p:sp>
      <p:sp>
        <p:nvSpPr>
          <p:cNvPr id="3" name="Content Placeholder 2">
            <a:extLst>
              <a:ext uri="{FF2B5EF4-FFF2-40B4-BE49-F238E27FC236}">
                <a16:creationId xmlns:a16="http://schemas.microsoft.com/office/drawing/2014/main" id="{CA03F0E9-76E8-459D-8B42-540B005A84E1}"/>
              </a:ext>
            </a:extLst>
          </p:cNvPr>
          <p:cNvSpPr>
            <a:spLocks noGrp="1"/>
          </p:cNvSpPr>
          <p:nvPr>
            <p:ph idx="1"/>
          </p:nvPr>
        </p:nvSpPr>
        <p:spPr/>
        <p:txBody>
          <a:bodyPr>
            <a:normAutofit lnSpcReduction="10000"/>
          </a:bodyPr>
          <a:lstStyle/>
          <a:p>
            <a:r>
              <a:rPr lang="en-GB" dirty="0">
                <a:solidFill>
                  <a:srgbClr val="181717"/>
                </a:solidFill>
                <a:latin typeface="Times New Roman" panose="02020603050405020304" pitchFamily="18" charset="0"/>
                <a:ea typeface="Times New Roman" panose="02020603050405020304" pitchFamily="18" charset="0"/>
              </a:rPr>
              <a:t>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452) define </a:t>
            </a:r>
            <a:r>
              <a:rPr lang="en-GB" i="1" dirty="0">
                <a:solidFill>
                  <a:srgbClr val="181717"/>
                </a:solidFill>
                <a:latin typeface="Times New Roman" panose="02020603050405020304" pitchFamily="18" charset="0"/>
                <a:ea typeface="Times New Roman" panose="02020603050405020304" pitchFamily="18" charset="0"/>
              </a:rPr>
              <a:t>employees’ </a:t>
            </a:r>
            <a:r>
              <a:rPr lang="en-GB" i="1" dirty="0" err="1">
                <a:solidFill>
                  <a:srgbClr val="181717"/>
                </a:solidFill>
                <a:latin typeface="Times New Roman" panose="02020603050405020304" pitchFamily="18" charset="0"/>
                <a:ea typeface="Times New Roman" panose="02020603050405020304" pitchFamily="18" charset="0"/>
              </a:rPr>
              <a:t>proenvironmental</a:t>
            </a:r>
            <a:r>
              <a:rPr lang="en-GB" i="1" dirty="0">
                <a:solidFill>
                  <a:srgbClr val="181717"/>
                </a:solidFill>
                <a:latin typeface="Times New Roman" panose="02020603050405020304" pitchFamily="18" charset="0"/>
                <a:ea typeface="Times New Roman" panose="02020603050405020304" pitchFamily="18" charset="0"/>
              </a:rPr>
              <a:t> behaviours</a:t>
            </a:r>
            <a:r>
              <a:rPr lang="en-GB" dirty="0">
                <a:solidFill>
                  <a:srgbClr val="181717"/>
                </a:solidFill>
                <a:latin typeface="Times New Roman" panose="02020603050405020304" pitchFamily="18" charset="0"/>
                <a:ea typeface="Times New Roman" panose="02020603050405020304" pitchFamily="18" charset="0"/>
              </a:rPr>
              <a:t> as ‘scalable actions and behaviours that employees engage in that are linked with and contribute to or detract from environmental sustainability’. This definition focuses on environmental behaviours inside organizations at the individual level</a:t>
            </a:r>
            <a:endParaRPr lang="en-GB" dirty="0"/>
          </a:p>
        </p:txBody>
      </p:sp>
    </p:spTree>
    <p:extLst>
      <p:ext uri="{BB962C8B-B14F-4D97-AF65-F5344CB8AC3E}">
        <p14:creationId xmlns:p14="http://schemas.microsoft.com/office/powerpoint/2010/main" val="22199791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2A82-485D-40D1-A9E9-829BE2004F12}"/>
              </a:ext>
            </a:extLst>
          </p:cNvPr>
          <p:cNvSpPr>
            <a:spLocks noGrp="1"/>
          </p:cNvSpPr>
          <p:nvPr>
            <p:ph type="title"/>
          </p:nvPr>
        </p:nvSpPr>
        <p:spPr/>
        <p:txBody>
          <a:bodyPr/>
          <a:lstStyle/>
          <a:p>
            <a:r>
              <a:rPr lang="en-GB" b="1" dirty="0"/>
              <a:t>Broader definition of PEB </a:t>
            </a:r>
            <a:r>
              <a:rPr lang="en-GB" dirty="0"/>
              <a:t>..</a:t>
            </a:r>
          </a:p>
        </p:txBody>
      </p:sp>
      <p:sp>
        <p:nvSpPr>
          <p:cNvPr id="3" name="Content Placeholder 2">
            <a:extLst>
              <a:ext uri="{FF2B5EF4-FFF2-40B4-BE49-F238E27FC236}">
                <a16:creationId xmlns:a16="http://schemas.microsoft.com/office/drawing/2014/main" id="{0C342C6C-E537-4EA7-A2C7-3D2F60E3F22F}"/>
              </a:ext>
            </a:extLst>
          </p:cNvPr>
          <p:cNvSpPr>
            <a:spLocks noGrp="1"/>
          </p:cNvSpPr>
          <p:nvPr>
            <p:ph idx="1"/>
          </p:nvPr>
        </p:nvSpPr>
        <p:spPr>
          <a:xfrm>
            <a:off x="179512" y="1600201"/>
            <a:ext cx="8784976" cy="3917032"/>
          </a:xfrm>
        </p:spPr>
        <p:txBody>
          <a:bodyPr>
            <a:normAutofit fontScale="92500" lnSpcReduction="10000"/>
          </a:bodyPr>
          <a:lstStyle/>
          <a:p>
            <a:r>
              <a:rPr lang="en-GB" dirty="0">
                <a:solidFill>
                  <a:srgbClr val="181717"/>
                </a:solidFill>
                <a:latin typeface="Times New Roman" panose="02020603050405020304" pitchFamily="18" charset="0"/>
                <a:ea typeface="Times New Roman" panose="02020603050405020304" pitchFamily="18" charset="0"/>
              </a:rPr>
              <a:t>All types of voluntary or prescribed activity undertaken by individuals at work that aim to protect the natural environment or improve organizational practices in this area’ (</a:t>
            </a:r>
            <a:r>
              <a:rPr lang="en-GB" dirty="0" err="1">
                <a:solidFill>
                  <a:srgbClr val="181717"/>
                </a:solidFill>
                <a:latin typeface="Times New Roman" panose="02020603050405020304" pitchFamily="18" charset="0"/>
                <a:ea typeface="Times New Roman" panose="02020603050405020304" pitchFamily="18" charset="0"/>
              </a:rPr>
              <a:t>Boiral</a:t>
            </a:r>
            <a:r>
              <a:rPr lang="en-GB" dirty="0">
                <a:solidFill>
                  <a:srgbClr val="181717"/>
                </a:solidFill>
                <a:latin typeface="Times New Roman" panose="02020603050405020304" pitchFamily="18" charset="0"/>
                <a:ea typeface="Times New Roman" panose="02020603050405020304" pitchFamily="18" charset="0"/>
              </a:rPr>
              <a:t> et al., 2015: 21). </a:t>
            </a:r>
          </a:p>
          <a:p>
            <a:r>
              <a:rPr lang="en-GB" dirty="0">
                <a:solidFill>
                  <a:srgbClr val="181717"/>
                </a:solidFill>
                <a:latin typeface="Times New Roman" panose="02020603050405020304" pitchFamily="18" charset="0"/>
                <a:ea typeface="Times New Roman" panose="02020603050405020304" pitchFamily="18" charset="0"/>
              </a:rPr>
              <a:t>This definition highlights the diverse nature of </a:t>
            </a:r>
            <a:r>
              <a:rPr lang="en-GB" i="1" dirty="0">
                <a:solidFill>
                  <a:srgbClr val="181717"/>
                </a:solidFill>
                <a:latin typeface="Times New Roman" panose="02020603050405020304" pitchFamily="18" charset="0"/>
                <a:ea typeface="Times New Roman" panose="02020603050405020304" pitchFamily="18" charset="0"/>
              </a:rPr>
              <a:t>informal</a:t>
            </a:r>
            <a:r>
              <a:rPr lang="en-GB" dirty="0">
                <a:solidFill>
                  <a:srgbClr val="181717"/>
                </a:solidFill>
                <a:latin typeface="Times New Roman" panose="02020603050405020304" pitchFamily="18" charset="0"/>
                <a:ea typeface="Times New Roman" panose="02020603050405020304" pitchFamily="18" charset="0"/>
              </a:rPr>
              <a:t> and </a:t>
            </a:r>
            <a:r>
              <a:rPr lang="en-GB" i="1" dirty="0">
                <a:solidFill>
                  <a:srgbClr val="181717"/>
                </a:solidFill>
                <a:latin typeface="Times New Roman" panose="02020603050405020304" pitchFamily="18" charset="0"/>
                <a:ea typeface="Times New Roman" panose="02020603050405020304" pitchFamily="18" charset="0"/>
              </a:rPr>
              <a:t>formal</a:t>
            </a:r>
            <a:r>
              <a:rPr lang="en-GB" dirty="0">
                <a:solidFill>
                  <a:srgbClr val="181717"/>
                </a:solidFill>
                <a:latin typeface="Times New Roman" panose="02020603050405020304" pitchFamily="18" charset="0"/>
                <a:ea typeface="Times New Roman" panose="02020603050405020304" pitchFamily="18" charset="0"/>
              </a:rPr>
              <a:t> employee-level behaviour and organizational initiatives, and the </a:t>
            </a:r>
            <a:r>
              <a:rPr lang="en-GB" i="1" dirty="0">
                <a:solidFill>
                  <a:srgbClr val="181717"/>
                </a:solidFill>
                <a:latin typeface="Times New Roman" panose="02020603050405020304" pitchFamily="18" charset="0"/>
                <a:ea typeface="Times New Roman" panose="02020603050405020304" pitchFamily="18" charset="0"/>
              </a:rPr>
              <a:t>voluntary</a:t>
            </a:r>
            <a:r>
              <a:rPr lang="en-GB" dirty="0">
                <a:solidFill>
                  <a:srgbClr val="181717"/>
                </a:solidFill>
                <a:latin typeface="Times New Roman" panose="02020603050405020304" pitchFamily="18" charset="0"/>
                <a:ea typeface="Times New Roman" panose="02020603050405020304" pitchFamily="18" charset="0"/>
              </a:rPr>
              <a:t> or </a:t>
            </a:r>
            <a:r>
              <a:rPr lang="en-GB" i="1" dirty="0">
                <a:solidFill>
                  <a:srgbClr val="181717"/>
                </a:solidFill>
                <a:latin typeface="Times New Roman" panose="02020603050405020304" pitchFamily="18" charset="0"/>
                <a:ea typeface="Times New Roman" panose="02020603050405020304" pitchFamily="18" charset="0"/>
              </a:rPr>
              <a:t>prescribed</a:t>
            </a:r>
            <a:r>
              <a:rPr lang="en-GB" dirty="0">
                <a:solidFill>
                  <a:srgbClr val="181717"/>
                </a:solidFill>
                <a:latin typeface="Times New Roman" panose="02020603050405020304" pitchFamily="18" charset="0"/>
                <a:ea typeface="Times New Roman" panose="02020603050405020304" pitchFamily="18" charset="0"/>
              </a:rPr>
              <a:t> nature of the pro-environmental behaviours of employees and managers alike. </a:t>
            </a:r>
            <a:endParaRPr lang="en-GB" dirty="0"/>
          </a:p>
        </p:txBody>
      </p:sp>
    </p:spTree>
    <p:extLst>
      <p:ext uri="{BB962C8B-B14F-4D97-AF65-F5344CB8AC3E}">
        <p14:creationId xmlns:p14="http://schemas.microsoft.com/office/powerpoint/2010/main" val="28407523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64CB-481B-4D2F-B11A-827245AFEA08}"/>
              </a:ext>
            </a:extLst>
          </p:cNvPr>
          <p:cNvSpPr>
            <a:spLocks noGrp="1"/>
          </p:cNvSpPr>
          <p:nvPr>
            <p:ph type="title"/>
          </p:nvPr>
        </p:nvSpPr>
        <p:spPr/>
        <p:txBody>
          <a:bodyPr>
            <a:normAutofit/>
          </a:bodyPr>
          <a:lstStyle/>
          <a:p>
            <a:r>
              <a:rPr lang="en-GB" sz="3600" b="1" dirty="0"/>
              <a:t>Environmental Management System</a:t>
            </a:r>
          </a:p>
        </p:txBody>
      </p:sp>
      <p:sp>
        <p:nvSpPr>
          <p:cNvPr id="3" name="Content Placeholder 2">
            <a:extLst>
              <a:ext uri="{FF2B5EF4-FFF2-40B4-BE49-F238E27FC236}">
                <a16:creationId xmlns:a16="http://schemas.microsoft.com/office/drawing/2014/main" id="{FD514FD4-3E31-44EC-9BCA-448CA52B444A}"/>
              </a:ext>
            </a:extLst>
          </p:cNvPr>
          <p:cNvSpPr>
            <a:spLocks noGrp="1"/>
          </p:cNvSpPr>
          <p:nvPr>
            <p:ph idx="1"/>
          </p:nvPr>
        </p:nvSpPr>
        <p:spPr>
          <a:xfrm>
            <a:off x="251520" y="1268760"/>
            <a:ext cx="8712968" cy="4248473"/>
          </a:xfrm>
        </p:spPr>
        <p:txBody>
          <a:bodyPr>
            <a:normAutofit fontScale="92500" lnSpcReduction="10000"/>
          </a:bodyPr>
          <a:lstStyle/>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An EMS is the most widely recognized tool for managing the impacts of an organization’s activities on the environment. It refers to the management of an organization’s environmental impact in a comprehensive, systematic, planned and documented manner. </a:t>
            </a:r>
          </a:p>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It incorporates people, procedures and working practices into a formal </a:t>
            </a:r>
            <a:r>
              <a:rPr lang="en-GB" sz="2800" dirty="0">
                <a:solidFill>
                  <a:srgbClr val="181717"/>
                </a:solidFill>
                <a:latin typeface="Times New Roman" panose="02020603050405020304" pitchFamily="18" charset="0"/>
                <a:ea typeface="Times New Roman" panose="02020603050405020304" pitchFamily="18" charset="0"/>
              </a:rPr>
              <a:t>structure, involves all members of an organization as appropriate, promotes continual improvement, including periodically evaluating environmental performance, and actively engages senior management in support of the EMS (see e.g. </a:t>
            </a:r>
            <a:r>
              <a:rPr lang="en-GB" sz="2800" dirty="0" err="1">
                <a:solidFill>
                  <a:srgbClr val="181717"/>
                </a:solidFill>
                <a:latin typeface="Times New Roman" panose="02020603050405020304" pitchFamily="18" charset="0"/>
                <a:ea typeface="Times New Roman" panose="02020603050405020304" pitchFamily="18" charset="0"/>
              </a:rPr>
              <a:t>Zutshi</a:t>
            </a:r>
            <a:r>
              <a:rPr lang="en-GB" sz="2800" dirty="0">
                <a:solidFill>
                  <a:srgbClr val="181717"/>
                </a:solidFill>
                <a:latin typeface="Times New Roman" panose="02020603050405020304" pitchFamily="18" charset="0"/>
                <a:ea typeface="Times New Roman" panose="02020603050405020304" pitchFamily="18" charset="0"/>
              </a:rPr>
              <a:t> and </a:t>
            </a:r>
            <a:r>
              <a:rPr lang="en-GB" sz="2800" dirty="0" err="1">
                <a:solidFill>
                  <a:srgbClr val="181717"/>
                </a:solidFill>
                <a:latin typeface="Times New Roman" panose="02020603050405020304" pitchFamily="18" charset="0"/>
                <a:ea typeface="Times New Roman" panose="02020603050405020304" pitchFamily="18" charset="0"/>
              </a:rPr>
              <a:t>Sohal</a:t>
            </a:r>
            <a:r>
              <a:rPr lang="en-GB" sz="2800" dirty="0">
                <a:solidFill>
                  <a:srgbClr val="181717"/>
                </a:solidFill>
                <a:latin typeface="Times New Roman" panose="02020603050405020304" pitchFamily="18" charset="0"/>
                <a:ea typeface="Times New Roman" panose="02020603050405020304" pitchFamily="18" charset="0"/>
              </a:rPr>
              <a:t>, 2004). </a:t>
            </a:r>
            <a:endParaRPr lang="en-GB" sz="2600" dirty="0">
              <a:solidFill>
                <a:srgbClr val="181717"/>
              </a:solidFill>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60725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29D90-558D-4987-9CD0-35985C57A986}"/>
              </a:ext>
            </a:extLst>
          </p:cNvPr>
          <p:cNvSpPr>
            <a:spLocks noGrp="1"/>
          </p:cNvSpPr>
          <p:nvPr>
            <p:ph type="title"/>
          </p:nvPr>
        </p:nvSpPr>
        <p:spPr/>
        <p:txBody>
          <a:bodyPr/>
          <a:lstStyle/>
          <a:p>
            <a:r>
              <a:rPr lang="en-GB" b="1" dirty="0"/>
              <a:t>Leading (Pro-environmental)</a:t>
            </a:r>
          </a:p>
        </p:txBody>
      </p:sp>
      <p:sp>
        <p:nvSpPr>
          <p:cNvPr id="3" name="Content Placeholder 2">
            <a:extLst>
              <a:ext uri="{FF2B5EF4-FFF2-40B4-BE49-F238E27FC236}">
                <a16:creationId xmlns:a16="http://schemas.microsoft.com/office/drawing/2014/main" id="{252021C5-5588-4D05-BE3C-772944D403A0}"/>
              </a:ext>
            </a:extLst>
          </p:cNvPr>
          <p:cNvSpPr>
            <a:spLocks noGrp="1"/>
          </p:cNvSpPr>
          <p:nvPr>
            <p:ph idx="1"/>
          </p:nvPr>
        </p:nvSpPr>
        <p:spPr/>
        <p:txBody>
          <a:bodyPr/>
          <a:lstStyle/>
          <a:p>
            <a:r>
              <a:rPr lang="en-GB" dirty="0"/>
              <a:t>See separate paper:</a:t>
            </a:r>
          </a:p>
          <a:p>
            <a:endParaRPr lang="en-GB" dirty="0"/>
          </a:p>
          <a:p>
            <a:r>
              <a:rPr lang="en-GB" dirty="0"/>
              <a:t>Bratton A (2020) Chapter 16</a:t>
            </a:r>
          </a:p>
          <a:p>
            <a:endParaRPr lang="en-GB" dirty="0"/>
          </a:p>
        </p:txBody>
      </p:sp>
      <p:pic>
        <p:nvPicPr>
          <p:cNvPr id="5" name="Picture 4" descr="A close up of text on a black background&#10;&#10;Description automatically generated">
            <a:extLst>
              <a:ext uri="{FF2B5EF4-FFF2-40B4-BE49-F238E27FC236}">
                <a16:creationId xmlns:a16="http://schemas.microsoft.com/office/drawing/2014/main" id="{31E8861F-5530-4F0C-90F3-D15D6D0AA4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2012453"/>
            <a:ext cx="2938065" cy="3245346"/>
          </a:xfrm>
          <a:prstGeom prst="rect">
            <a:avLst/>
          </a:prstGeom>
        </p:spPr>
      </p:pic>
    </p:spTree>
    <p:extLst>
      <p:ext uri="{BB962C8B-B14F-4D97-AF65-F5344CB8AC3E}">
        <p14:creationId xmlns:p14="http://schemas.microsoft.com/office/powerpoint/2010/main" val="2216451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64960-F473-4F9B-B126-83F486FF7A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96E66F-1D5A-49E0-91E0-4FD8905367A8}"/>
              </a:ext>
            </a:extLst>
          </p:cNvPr>
          <p:cNvSpPr>
            <a:spLocks noGrp="1"/>
          </p:cNvSpPr>
          <p:nvPr>
            <p:ph idx="1"/>
          </p:nvPr>
        </p:nvSpPr>
        <p:spPr/>
        <p:txBody>
          <a:bodyPr>
            <a:normAutofit fontScale="92500"/>
          </a:bodyPr>
          <a:lstStyle/>
          <a:p>
            <a:pPr marL="0" indent="0">
              <a:buNone/>
            </a:pPr>
            <a:r>
              <a:rPr lang="en-US" sz="1900" dirty="0" err="1">
                <a:solidFill>
                  <a:srgbClr val="005274"/>
                </a:solidFill>
                <a:latin typeface="Open Sans"/>
                <a:hlinkClick r:id="rId2">
                  <a:extLst>
                    <a:ext uri="{A12FA001-AC4F-418D-AE19-62706E023703}">
                      <ahyp:hlinkClr xmlns:ahyp="http://schemas.microsoft.com/office/drawing/2018/hyperlinkcolor" val="tx"/>
                    </a:ext>
                  </a:extLst>
                </a:hlinkClick>
              </a:rPr>
              <a:t>Boiral</a:t>
            </a:r>
            <a:r>
              <a:rPr lang="en-US" sz="1900" dirty="0">
                <a:solidFill>
                  <a:srgbClr val="005274"/>
                </a:solidFill>
                <a:latin typeface="Open Sans"/>
              </a:rPr>
              <a:t>, O, Talbot, D and </a:t>
            </a:r>
            <a:r>
              <a:rPr lang="en-US" sz="1900" dirty="0" err="1">
                <a:solidFill>
                  <a:srgbClr val="005274"/>
                </a:solidFill>
                <a:latin typeface="Open Sans"/>
              </a:rPr>
              <a:t>Paill</a:t>
            </a:r>
            <a:r>
              <a:rPr lang="en-US" sz="1900" dirty="0" err="1">
                <a:solidFill>
                  <a:srgbClr val="005274"/>
                </a:solidFill>
                <a:latin typeface="MS Gothic" panose="020B0609070205080204" pitchFamily="49" charset="-128"/>
                <a:ea typeface="MS Gothic" panose="020B0609070205080204" pitchFamily="49" charset="-128"/>
              </a:rPr>
              <a:t>é</a:t>
            </a:r>
            <a:r>
              <a:rPr lang="en-US" sz="1900" dirty="0">
                <a:solidFill>
                  <a:srgbClr val="005274"/>
                </a:solidFill>
                <a:latin typeface="Open Sans"/>
                <a:ea typeface="MS Gothic" panose="020B0609070205080204" pitchFamily="49" charset="-128"/>
              </a:rPr>
              <a:t>, P (2015) Leading by Example: A Model of Organizational Citizenship </a:t>
            </a:r>
            <a:r>
              <a:rPr lang="en-US" sz="1900" dirty="0" err="1">
                <a:solidFill>
                  <a:srgbClr val="005274"/>
                </a:solidFill>
                <a:latin typeface="Open Sans"/>
                <a:ea typeface="MS Gothic" panose="020B0609070205080204" pitchFamily="49" charset="-128"/>
              </a:rPr>
              <a:t>Behaviour</a:t>
            </a:r>
            <a:r>
              <a:rPr lang="en-US" sz="1900" dirty="0">
                <a:solidFill>
                  <a:srgbClr val="005274"/>
                </a:solidFill>
                <a:latin typeface="Open Sans"/>
                <a:ea typeface="MS Gothic" panose="020B0609070205080204" pitchFamily="49" charset="-128"/>
              </a:rPr>
              <a:t> for the Environment </a:t>
            </a:r>
            <a:r>
              <a:rPr lang="en-US" sz="1900" i="1" dirty="0">
                <a:solidFill>
                  <a:srgbClr val="005274"/>
                </a:solidFill>
                <a:latin typeface="Open Sans"/>
                <a:ea typeface="MS Gothic" panose="020B0609070205080204" pitchFamily="49" charset="-128"/>
              </a:rPr>
              <a:t>Business Strategy and the Environment.</a:t>
            </a:r>
            <a:r>
              <a:rPr lang="en-US" sz="1900" dirty="0">
                <a:solidFill>
                  <a:srgbClr val="005274"/>
                </a:solidFill>
                <a:latin typeface="Open Sans"/>
                <a:ea typeface="MS Gothic" panose="020B0609070205080204" pitchFamily="49" charset="-128"/>
              </a:rPr>
              <a:t> Vol. 24, Issue 6: 532-550. </a:t>
            </a:r>
          </a:p>
          <a:p>
            <a:pPr marL="0" indent="0">
              <a:buNone/>
            </a:pPr>
            <a:r>
              <a:rPr lang="en-US" sz="1900" dirty="0">
                <a:solidFill>
                  <a:srgbClr val="005274"/>
                </a:solidFill>
                <a:latin typeface="Open Sans"/>
                <a:ea typeface="MS Gothic" panose="020B0609070205080204" pitchFamily="49" charset="-128"/>
              </a:rPr>
              <a:t>Docherty, P., Kira, M. and Shani, A.B. (2009) Creating Sustainable Work Systems, Routledge</a:t>
            </a:r>
          </a:p>
          <a:p>
            <a:pPr marL="0" indent="0">
              <a:buNone/>
            </a:pPr>
            <a:r>
              <a:rPr lang="en-US" sz="1900" dirty="0">
                <a:solidFill>
                  <a:srgbClr val="005274"/>
                </a:solidFill>
                <a:latin typeface="Open Sans"/>
                <a:ea typeface="MS Gothic" panose="020B0609070205080204" pitchFamily="49" charset="-128"/>
              </a:rPr>
              <a:t>Edwards, R.C. (1979) Contested </a:t>
            </a:r>
            <a:r>
              <a:rPr lang="en-US" sz="1900" dirty="0" err="1">
                <a:solidFill>
                  <a:srgbClr val="005274"/>
                </a:solidFill>
                <a:latin typeface="Open Sans"/>
                <a:ea typeface="MS Gothic" panose="020B0609070205080204" pitchFamily="49" charset="-128"/>
              </a:rPr>
              <a:t>Terain</a:t>
            </a:r>
            <a:r>
              <a:rPr lang="en-US" sz="1900" dirty="0">
                <a:solidFill>
                  <a:srgbClr val="005274"/>
                </a:solidFill>
                <a:latin typeface="Open Sans"/>
                <a:ea typeface="MS Gothic" panose="020B0609070205080204" pitchFamily="49" charset="-128"/>
              </a:rPr>
              <a:t>: The Transformation of the Workplace in the Twentieth Century, London, Heinemann</a:t>
            </a:r>
          </a:p>
          <a:p>
            <a:pPr marL="0" indent="0">
              <a:buNone/>
            </a:pPr>
            <a:r>
              <a:rPr lang="en-US" sz="1900" dirty="0">
                <a:solidFill>
                  <a:srgbClr val="005274"/>
                </a:solidFill>
                <a:latin typeface="Open Sans"/>
                <a:ea typeface="MS Gothic" panose="020B0609070205080204" pitchFamily="49" charset="-128"/>
              </a:rPr>
              <a:t>Ones, D.S. and </a:t>
            </a:r>
            <a:r>
              <a:rPr lang="en-US" sz="1900" dirty="0" err="1">
                <a:solidFill>
                  <a:srgbClr val="005274"/>
                </a:solidFill>
                <a:latin typeface="Open Sans"/>
                <a:ea typeface="MS Gothic" panose="020B0609070205080204" pitchFamily="49" charset="-128"/>
              </a:rPr>
              <a:t>Dilchert</a:t>
            </a:r>
            <a:r>
              <a:rPr lang="en-US" sz="1900" dirty="0">
                <a:solidFill>
                  <a:srgbClr val="005274"/>
                </a:solidFill>
                <a:latin typeface="Open Sans"/>
                <a:ea typeface="MS Gothic" panose="020B0609070205080204" pitchFamily="49" charset="-128"/>
              </a:rPr>
              <a:t>, S. (2012) Environmental Sustainability at Work: A Call To Action, </a:t>
            </a:r>
            <a:r>
              <a:rPr lang="en-US" sz="1900" i="1" dirty="0">
                <a:solidFill>
                  <a:srgbClr val="005274"/>
                </a:solidFill>
                <a:latin typeface="Open Sans"/>
                <a:ea typeface="MS Gothic" panose="020B0609070205080204" pitchFamily="49" charset="-128"/>
              </a:rPr>
              <a:t>Industrial and Organizational Psychology. </a:t>
            </a:r>
            <a:r>
              <a:rPr lang="en-US" sz="1900" dirty="0">
                <a:solidFill>
                  <a:srgbClr val="005274"/>
                </a:solidFill>
                <a:latin typeface="Open Sans"/>
                <a:ea typeface="MS Gothic" panose="020B0609070205080204" pitchFamily="49" charset="-128"/>
              </a:rPr>
              <a:t>Vol, 5 </a:t>
            </a:r>
            <a:r>
              <a:rPr lang="en-US" sz="1900" dirty="0" err="1">
                <a:solidFill>
                  <a:srgbClr val="005274"/>
                </a:solidFill>
                <a:latin typeface="Open Sans"/>
                <a:ea typeface="MS Gothic" panose="020B0609070205080204" pitchFamily="49" charset="-128"/>
              </a:rPr>
              <a:t>Iss</a:t>
            </a:r>
            <a:r>
              <a:rPr lang="en-US" sz="1900" dirty="0">
                <a:solidFill>
                  <a:srgbClr val="005274"/>
                </a:solidFill>
                <a:latin typeface="Open Sans"/>
                <a:ea typeface="MS Gothic" panose="020B0609070205080204" pitchFamily="49" charset="-128"/>
              </a:rPr>
              <a:t> 4: 444-466.</a:t>
            </a:r>
            <a:r>
              <a:rPr lang="en-US" sz="1900" dirty="0">
                <a:solidFill>
                  <a:srgbClr val="005274"/>
                </a:solidFill>
                <a:latin typeface="Open Sans"/>
              </a:rPr>
              <a:t>  </a:t>
            </a:r>
            <a:r>
              <a:rPr lang="en-US" sz="1900" dirty="0">
                <a:solidFill>
                  <a:srgbClr val="8B8B8B"/>
                </a:solidFill>
                <a:latin typeface="Open Sans"/>
              </a:rPr>
              <a:t> </a:t>
            </a:r>
            <a:endParaRPr lang="en-US" sz="1900" dirty="0">
              <a:latin typeface="Open Sans"/>
            </a:endParaRPr>
          </a:p>
          <a:p>
            <a:pPr marL="0" indent="0">
              <a:buNone/>
            </a:pPr>
            <a:r>
              <a:rPr lang="en-US" sz="1900" dirty="0" err="1">
                <a:latin typeface="Open Sans"/>
                <a:hlinkClick r:id="rId3" tooltip="Ambika Zutshi"/>
              </a:rPr>
              <a:t>Zutshi</a:t>
            </a:r>
            <a:r>
              <a:rPr lang="en-US" sz="1900" dirty="0">
                <a:latin typeface="Open Sans"/>
                <a:hlinkClick r:id="rId3" tooltip="Ambika Zutshi"/>
              </a:rPr>
              <a:t>, A.</a:t>
            </a:r>
            <a:r>
              <a:rPr lang="en-US" sz="1900" dirty="0">
                <a:latin typeface="Open Sans"/>
              </a:rPr>
              <a:t> and </a:t>
            </a:r>
            <a:r>
              <a:rPr lang="en-US" sz="1900" u="sng" dirty="0" err="1">
                <a:solidFill>
                  <a:srgbClr val="007377"/>
                </a:solidFill>
                <a:latin typeface="Open Sans"/>
                <a:hlinkClick r:id="rId4" tooltip="Amrik S. Sohal">
                  <a:extLst>
                    <a:ext uri="{A12FA001-AC4F-418D-AE19-62706E023703}">
                      <ahyp:hlinkClr xmlns:ahyp="http://schemas.microsoft.com/office/drawing/2018/hyperlinkcolor" val="tx"/>
                    </a:ext>
                  </a:extLst>
                </a:hlinkClick>
              </a:rPr>
              <a:t>Sohal</a:t>
            </a:r>
            <a:r>
              <a:rPr lang="en-US" sz="1900" u="sng" dirty="0">
                <a:solidFill>
                  <a:srgbClr val="007377"/>
                </a:solidFill>
                <a:latin typeface="Open Sans"/>
                <a:hlinkClick r:id="rId4" tooltip="Amrik S. Sohal">
                  <a:extLst>
                    <a:ext uri="{A12FA001-AC4F-418D-AE19-62706E023703}">
                      <ahyp:hlinkClr xmlns:ahyp="http://schemas.microsoft.com/office/drawing/2018/hyperlinkcolor" val="tx"/>
                    </a:ext>
                  </a:extLst>
                </a:hlinkClick>
              </a:rPr>
              <a:t>, A.</a:t>
            </a:r>
            <a:r>
              <a:rPr lang="en-US" sz="1900" dirty="0">
                <a:latin typeface="Open Sans"/>
              </a:rPr>
              <a:t> (2004), "Adoption and maintenance of environmental management systems: Critical success factors", </a:t>
            </a:r>
            <a:r>
              <a:rPr lang="en-US" sz="1900" i="1" dirty="0">
                <a:solidFill>
                  <a:srgbClr val="007377"/>
                </a:solidFill>
                <a:latin typeface="Open Sans"/>
                <a:hlinkClick r:id="rId5">
                  <a:extLst>
                    <a:ext uri="{A12FA001-AC4F-418D-AE19-62706E023703}">
                      <ahyp:hlinkClr xmlns:ahyp="http://schemas.microsoft.com/office/drawing/2018/hyperlinkcolor" val="tx"/>
                    </a:ext>
                  </a:extLst>
                </a:hlinkClick>
              </a:rPr>
              <a:t>Management of Environmental Quality</a:t>
            </a:r>
            <a:r>
              <a:rPr lang="en-US" sz="1900" dirty="0">
                <a:latin typeface="Open Sans"/>
              </a:rPr>
              <a:t>, Vol. 15 No. 4: 399-419. </a:t>
            </a:r>
            <a:r>
              <a:rPr lang="en-US" sz="1900" dirty="0">
                <a:solidFill>
                  <a:srgbClr val="007377"/>
                </a:solidFill>
                <a:latin typeface="Open Sans"/>
                <a:hlinkClick r:id="rId6" tooltip="DOI: https://doi.org/10.1108/14777830410540144">
                  <a:extLst>
                    <a:ext uri="{A12FA001-AC4F-418D-AE19-62706E023703}">
                      <ahyp:hlinkClr xmlns:ahyp="http://schemas.microsoft.com/office/drawing/2018/hyperlinkcolor" val="tx"/>
                    </a:ext>
                  </a:extLst>
                </a:hlinkClick>
              </a:rPr>
              <a:t>https://doi.org/10.1108/14777830410540144</a:t>
            </a:r>
            <a:endParaRPr lang="en-US" sz="1900" dirty="0">
              <a:latin typeface="Open Sans"/>
            </a:endParaRPr>
          </a:p>
          <a:p>
            <a:endParaRPr lang="en-GB" dirty="0"/>
          </a:p>
        </p:txBody>
      </p:sp>
    </p:spTree>
    <p:extLst>
      <p:ext uri="{BB962C8B-B14F-4D97-AF65-F5344CB8AC3E}">
        <p14:creationId xmlns:p14="http://schemas.microsoft.com/office/powerpoint/2010/main" val="18339706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613</TotalTime>
  <Words>1989</Words>
  <Application>Microsoft Office PowerPoint</Application>
  <PresentationFormat>On-screen Show (4:3)</PresentationFormat>
  <Paragraphs>183</Paragraphs>
  <Slides>34</Slides>
  <Notes>20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MS Gothic</vt:lpstr>
      <vt:lpstr>Arial</vt:lpstr>
      <vt:lpstr>Calibri</vt:lpstr>
      <vt:lpstr>Myriad Pro</vt:lpstr>
      <vt:lpstr>Open Sans</vt:lpstr>
      <vt:lpstr>Times</vt:lpstr>
      <vt:lpstr>Times New Roman</vt:lpstr>
      <vt:lpstr>Wingdings</vt:lpstr>
      <vt:lpstr>20140311PresentationUWTSDTemplate</vt:lpstr>
      <vt:lpstr>PowerPoint Presentation</vt:lpstr>
      <vt:lpstr>PowerPoint Presentation</vt:lpstr>
      <vt:lpstr>Different conceptions of leadership</vt:lpstr>
      <vt:lpstr>The leader and corporate culture</vt:lpstr>
      <vt:lpstr>Theories evolving around the leader</vt:lpstr>
      <vt:lpstr>PowerPoint Presentation</vt:lpstr>
      <vt:lpstr>PowerPoint Presentation</vt:lpstr>
      <vt:lpstr>Task orientation versus  relationship orientation</vt:lpstr>
      <vt:lpstr>PowerPoint Presentation</vt:lpstr>
      <vt:lpstr>A transformational rather than transactional leader</vt:lpstr>
      <vt:lpstr>A transformational rather than transactional leader (Continued)</vt:lpstr>
      <vt:lpstr> Leadership in a global context</vt:lpstr>
      <vt:lpstr>Universal attributes and cultural variables</vt:lpstr>
      <vt:lpstr>Global leadership dimensions</vt:lpstr>
      <vt:lpstr>Leadership: two positive  universal attributes</vt:lpstr>
      <vt:lpstr>PowerPoint Presentation</vt:lpstr>
      <vt:lpstr>Non-universal leadership attributes </vt:lpstr>
      <vt:lpstr>Universality of transformational leadership</vt:lpstr>
      <vt:lpstr>Gender</vt:lpstr>
      <vt:lpstr>Management of global talent</vt:lpstr>
      <vt:lpstr>Conclusion</vt:lpstr>
      <vt:lpstr>PowerPoint Presentation</vt:lpstr>
      <vt:lpstr>Objectives – at the end of this session you should be able to: </vt:lpstr>
      <vt:lpstr>Meaning of sustainability</vt:lpstr>
      <vt:lpstr>Environmental Management</vt:lpstr>
      <vt:lpstr>Workplace pro-environmental behaviour  (WPEB)</vt:lpstr>
      <vt:lpstr>Triple Bottom Line </vt:lpstr>
      <vt:lpstr>Triple Bottom Line Example</vt:lpstr>
      <vt:lpstr>Contested Terrain</vt:lpstr>
      <vt:lpstr>Pro-environmental Behaviours</vt:lpstr>
      <vt:lpstr>Broader definition of PEB ..</vt:lpstr>
      <vt:lpstr>Environmental Management System</vt:lpstr>
      <vt:lpstr>Leading (Pro-environmental)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Microsoft Security</cp:lastModifiedBy>
  <cp:revision>25</cp:revision>
  <dcterms:created xsi:type="dcterms:W3CDTF">2015-04-14T15:21:28Z</dcterms:created>
  <dcterms:modified xsi:type="dcterms:W3CDTF">2020-09-30T01:44:00Z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