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4119" r:id="rId1"/>
  </p:sldMasterIdLst>
  <p:notesMasterIdLst>
    <p:notesMasterId r:id="rId31"/>
  </p:notesMasterIdLst>
  <p:sldIdLst>
    <p:sldId id="256" r:id="rId2"/>
    <p:sldId id="286" r:id="rId3"/>
    <p:sldId id="257" r:id="rId4"/>
    <p:sldId id="275" r:id="rId5"/>
    <p:sldId id="258" r:id="rId6"/>
    <p:sldId id="274" r:id="rId7"/>
    <p:sldId id="273" r:id="rId8"/>
    <p:sldId id="270" r:id="rId9"/>
    <p:sldId id="261" r:id="rId10"/>
    <p:sldId id="279" r:id="rId11"/>
    <p:sldId id="276" r:id="rId12"/>
    <p:sldId id="287" r:id="rId13"/>
    <p:sldId id="280" r:id="rId14"/>
    <p:sldId id="288" r:id="rId15"/>
    <p:sldId id="262" r:id="rId16"/>
    <p:sldId id="281" r:id="rId17"/>
    <p:sldId id="263" r:id="rId18"/>
    <p:sldId id="282" r:id="rId19"/>
    <p:sldId id="283" r:id="rId20"/>
    <p:sldId id="264" r:id="rId21"/>
    <p:sldId id="289" r:id="rId22"/>
    <p:sldId id="290" r:id="rId23"/>
    <p:sldId id="291" r:id="rId24"/>
    <p:sldId id="292" r:id="rId25"/>
    <p:sldId id="293" r:id="rId26"/>
    <p:sldId id="294" r:id="rId27"/>
    <p:sldId id="284" r:id="rId28"/>
    <p:sldId id="295" r:id="rId29"/>
    <p:sldId id="265" r:id="rId30"/>
  </p:sldIdLst>
  <p:sldSz cx="18288000" cy="10287000"/>
  <p:notesSz cx="6858000" cy="9144000"/>
  <p:embeddedFontLst>
    <p:embeddedFont>
      <p:font typeface="Ubuntu Bold" panose="020B0604020202020204" charset="0"/>
      <p:regular r:id="rId32"/>
      <p:bold r:id="rId3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82684" autoAdjust="0"/>
  </p:normalViewPr>
  <p:slideViewPr>
    <p:cSldViewPr>
      <p:cViewPr varScale="1">
        <p:scale>
          <a:sx n="46" d="100"/>
          <a:sy n="46" d="100"/>
        </p:scale>
        <p:origin x="1186" y="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58ADC4-B73F-4FF7-AE30-805F914AE128}" type="datetimeFigureOut">
              <a:rPr lang="en-IN" smtClean="0"/>
              <a:t>08-03-2026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9EA8EE-5B59-457A-ACB9-92DB103AEBF5}" type="slidenum">
              <a:rPr lang="en-IN" smtClean="0"/>
              <a:t>‹#›</a:t>
            </a:fld>
            <a:endParaRPr lang="en-IN"/>
          </a:p>
        </p:txBody>
      </p:sp>
    </p:spTree>
    <p:extLst>
      <p:ext uri="{BB962C8B-B14F-4D97-AF65-F5344CB8AC3E}">
        <p14:creationId xmlns:p14="http://schemas.microsoft.com/office/powerpoint/2010/main" val="377558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of November 2025, the NHS employed almost 1.38 million staff. They were equivalent staff. This is with the modest increase of 0.8% year on year basis. Among them, the clinically qualified staff accounted for 54.9% of the workforce. This shows the middle to high skill intensity of the NHS human capital. From the HCM lens, this slows the workforce growth due to the stable demand of the capacity strains. This also raises job demands and job satisfaction. </a:t>
            </a: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3</a:t>
            </a:fld>
            <a:endParaRPr lang="en-IN"/>
          </a:p>
        </p:txBody>
      </p:sp>
    </p:spTree>
    <p:extLst>
      <p:ext uri="{BB962C8B-B14F-4D97-AF65-F5344CB8AC3E}">
        <p14:creationId xmlns:p14="http://schemas.microsoft.com/office/powerpoint/2010/main" val="3580262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staff reported the need for improvements in most areas, like engagement, pressure on staff wellbeing, retention, and pay satisfaction. The staff burnout levels were at their lowest since 2021. This shows the emotional tolls and 30% of the burnout process. Over 40% of them feel worn out by the end of their shifts. The pay dissatisfaction is also there. As only 26% of the staff are happy with their level of pay. There are also retention challenges, as 32% of them are considering leaving. </a:t>
            </a:r>
            <a:r>
              <a:rPr lang="en-US" sz="1200" kern="1200" dirty="0">
                <a:solidFill>
                  <a:schemeClr val="tx1"/>
                </a:solidFill>
                <a:latin typeface="+mn-lt"/>
                <a:ea typeface="+mn-ea"/>
                <a:cs typeface="+mn-cs"/>
              </a:rPr>
              <a:t>Only 265 of the staff are content with their level of pay, which shows pay dissatisfaction among them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4</a:t>
            </a:fld>
            <a:endParaRPr lang="en-IN"/>
          </a:p>
        </p:txBody>
      </p:sp>
    </p:spTree>
    <p:extLst>
      <p:ext uri="{BB962C8B-B14F-4D97-AF65-F5344CB8AC3E}">
        <p14:creationId xmlns:p14="http://schemas.microsoft.com/office/powerpoint/2010/main" val="2244622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workforce shortage is the main human capital management challenge. In Q2 of 2025/26, almost 100,020 NHS roles stayed vacant. This is almost in 6.7% vacancy rate. This also force to stay the staff to absorb additional workload. As per the NHS engagement, 80% of the staff reported to have additional workload. As per NHS engagement research, 63% are linked with these shortages to low morale and job satisfaction. This shortage has an impact on the direct workplace performance. </a:t>
            </a: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5</a:t>
            </a:fld>
            <a:endParaRPr lang="en-IN"/>
          </a:p>
        </p:txBody>
      </p:sp>
    </p:spTree>
    <p:extLst>
      <p:ext uri="{BB962C8B-B14F-4D97-AF65-F5344CB8AC3E}">
        <p14:creationId xmlns:p14="http://schemas.microsoft.com/office/powerpoint/2010/main" val="1111963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burnout and well-being have the higher impact on job satisfaction. In September, 2025, the NHS’s sickness absence was almost 5.3%. Mental health continues to contribute effectively to absence. As per the psychological safety research, almost 41% of the NHS staff reported work-related stress. These show that the emotional and the psychological demand of NHS roles are highly relevant. This also decreases the engagement and increase the rate of turnover. Almost 41.71% reporting work-related stress, and this also reported over 30.38% of the burnout process. </a:t>
            </a: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6</a:t>
            </a:fld>
            <a:endParaRPr lang="en-IN"/>
          </a:p>
        </p:txBody>
      </p:sp>
    </p:spTree>
    <p:extLst>
      <p:ext uri="{BB962C8B-B14F-4D97-AF65-F5344CB8AC3E}">
        <p14:creationId xmlns:p14="http://schemas.microsoft.com/office/powerpoint/2010/main" val="1264991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engagement and the physiological contract also reflects on the implicit expectations between the staff and the employer. Only about one third of the NHS staff feel there are effective colleagues to perform their work effectively. This is the main driver of to-b satisfaction, frustrations, burnout and emotional exhaustion. There are high proportion of people, such as 87.8% still feel their roles make a difference. This also highlights the psychological strains and the organizational capacity to reduce the satisfactions. </a:t>
            </a: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7</a:t>
            </a:fld>
            <a:endParaRPr lang="en-IN"/>
          </a:p>
        </p:txBody>
      </p:sp>
    </p:spTree>
    <p:extLst>
      <p:ext uri="{BB962C8B-B14F-4D97-AF65-F5344CB8AC3E}">
        <p14:creationId xmlns:p14="http://schemas.microsoft.com/office/powerpoint/2010/main" val="3000319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current HCM challenges in job satisfaction have strategic implications for the NHS. The persistent workforce shortage also decreases the service capabilities. This also directly affects employee morale. However, burnout and the well-being risks also contribute to absence and attrition. The engagement and the psychological contract weaken the organizational commitment to reduce the efforts. These HCM challenges require effective long-term strategic shifts. The core issue is the severe staff shortage. This also regarding the crisis management staffing process. </a:t>
            </a:r>
          </a:p>
          <a:p>
            <a:endParaRPr lang="en-IN" dirty="0"/>
          </a:p>
        </p:txBody>
      </p:sp>
      <p:sp>
        <p:nvSpPr>
          <p:cNvPr id="4" name="Slide Number Placeholder 3"/>
          <p:cNvSpPr>
            <a:spLocks noGrp="1"/>
          </p:cNvSpPr>
          <p:nvPr>
            <p:ph type="sldNum" sz="quarter" idx="5"/>
          </p:nvPr>
        </p:nvSpPr>
        <p:spPr/>
        <p:txBody>
          <a:bodyPr/>
          <a:lstStyle/>
          <a:p>
            <a:fld id="{099EA8EE-5B59-457A-ACB9-92DB103AEBF5}" type="slidenum">
              <a:rPr lang="en-IN" smtClean="0"/>
              <a:t>8</a:t>
            </a:fld>
            <a:endParaRPr lang="en-IN"/>
          </a:p>
        </p:txBody>
      </p:sp>
    </p:spTree>
    <p:extLst>
      <p:ext uri="{BB962C8B-B14F-4D97-AF65-F5344CB8AC3E}">
        <p14:creationId xmlns:p14="http://schemas.microsoft.com/office/powerpoint/2010/main" val="8011251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main root cause of the dissatisfaction is the ineffective workforce planning. This fails to match the demand of the supply. Almost 80% of the staff reporting shows the shortage and this mostly forcing them to work beyond their capacity. Only the one third of the people feel there are enough colleagues to do their job properly. These gaps reflect slow requirement pipelines and the planning process without predictive analytics. This structural deficit increases the workload and reduces autonomy. This also undermines job satisfaction.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9</a:t>
            </a:fld>
            <a:endParaRPr lang="en-IN"/>
          </a:p>
        </p:txBody>
      </p:sp>
    </p:spTree>
    <p:extLst>
      <p:ext uri="{BB962C8B-B14F-4D97-AF65-F5344CB8AC3E}">
        <p14:creationId xmlns:p14="http://schemas.microsoft.com/office/powerpoint/2010/main" val="25859708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policy and the funding pressure also undermine job satisfaction by constraining rewards and resources. Almost 3.3% of the pay rises for 1.4 million NHS staff. This is also widely criticized as failing to keep pace with the inflation process. There are also financial constraints that can impact the workforce capabilities. From an HCM perspective, these policies discussion shape the retention programmers. This can diminish the organizational trusts and engagement. The “NHS Long Term Workforce Plan” also shows the move away from the traditional roles. This includes the greater reliance on the AI-based restoration tools.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10</a:t>
            </a:fld>
            <a:endParaRPr lang="en-IN"/>
          </a:p>
        </p:txBody>
      </p:sp>
    </p:spTree>
    <p:extLst>
      <p:ext uri="{BB962C8B-B14F-4D97-AF65-F5344CB8AC3E}">
        <p14:creationId xmlns:p14="http://schemas.microsoft.com/office/powerpoint/2010/main" val="5668572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leadership quality and the psychological safety are the crit</a:t>
            </a:r>
            <a:r>
              <a:rPr lang="en-IN" sz="1200" i="1" kern="1200" dirty="0">
                <a:solidFill>
                  <a:schemeClr val="tx1"/>
                </a:solidFill>
                <a:effectLst/>
                <a:latin typeface="+mn-lt"/>
                <a:ea typeface="+mn-ea"/>
                <a:cs typeface="+mn-cs"/>
              </a:rPr>
              <a:t>i</a:t>
            </a:r>
            <a:r>
              <a:rPr lang="en-IN" sz="1200" kern="1200" dirty="0">
                <a:solidFill>
                  <a:schemeClr val="tx1"/>
                </a:solidFill>
                <a:effectLst/>
                <a:latin typeface="+mn-lt"/>
                <a:ea typeface="+mn-ea"/>
                <a:cs typeface="+mn-cs"/>
              </a:rPr>
              <a:t>cal cultural determinants of job satisfaction. This also shows about one in five senior leaders. This also received formal leadership training in recent years. This indicates the underinvestment process in the people management issues. The NHS staff survey reports the persistent bullying and harassment experiences among staff. These factors can undermine the psychological safety. Addressing burnout is the main part of the strategy. This also focuses on building a more supportive and inclusive culture.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11</a:t>
            </a:fld>
            <a:endParaRPr lang="en-IN"/>
          </a:p>
        </p:txBody>
      </p:sp>
    </p:spTree>
    <p:extLst>
      <p:ext uri="{BB962C8B-B14F-4D97-AF65-F5344CB8AC3E}">
        <p14:creationId xmlns:p14="http://schemas.microsoft.com/office/powerpoint/2010/main" val="1099658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excessive bureaucracy and administrative burden are the main structural and cultural roots of job satisfaction. As per the workforce experiences and survey nearly three-quarters of the staff points and complex administrative process. This also diminishes the professional fulfilment process. Many managers also reported being the administrative tasks. This is also detracting from the strategic leadership and support. The HCM challenges are forcing NHS to rethink its operational model. This also traditionally provides the structured services and the proactive organizations.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12</a:t>
            </a:fld>
            <a:endParaRPr lang="en-IN"/>
          </a:p>
        </p:txBody>
      </p:sp>
    </p:spTree>
    <p:extLst>
      <p:ext uri="{BB962C8B-B14F-4D97-AF65-F5344CB8AC3E}">
        <p14:creationId xmlns:p14="http://schemas.microsoft.com/office/powerpoint/2010/main" val="898228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emotional </a:t>
            </a:r>
            <a:r>
              <a:rPr lang="en-IN" sz="1200" kern="1200" dirty="0" err="1">
                <a:solidFill>
                  <a:schemeClr val="tx1"/>
                </a:solidFill>
                <a:effectLst/>
                <a:latin typeface="+mn-lt"/>
                <a:ea typeface="+mn-ea"/>
                <a:cs typeface="+mn-cs"/>
              </a:rPr>
              <a:t>labor</a:t>
            </a:r>
            <a:r>
              <a:rPr lang="en-IN" sz="1200" kern="1200" dirty="0">
                <a:solidFill>
                  <a:schemeClr val="tx1"/>
                </a:solidFill>
                <a:effectLst/>
                <a:latin typeface="+mn-lt"/>
                <a:ea typeface="+mn-ea"/>
                <a:cs typeface="+mn-cs"/>
              </a:rPr>
              <a:t> and the moral injustices are the main factor to the cultural and psychological root cause of dissatisfaction. Almost 30% of the NHS staff also report emotional exhaustion and burnout. These reflect on the cumulative psychological burdens from the high patient demands. This also reduces job satisfaction but also increases absenteeism, and this turnover poses a strategic HCM risk. The staff reports challenges with the staffing level, and the funding the poor technology process. This is also related to the staffing shortage almost 3 in 5 level of staff turnover.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13</a:t>
            </a:fld>
            <a:endParaRPr lang="en-IN"/>
          </a:p>
        </p:txBody>
      </p:sp>
    </p:spTree>
    <p:extLst>
      <p:ext uri="{BB962C8B-B14F-4D97-AF65-F5344CB8AC3E}">
        <p14:creationId xmlns:p14="http://schemas.microsoft.com/office/powerpoint/2010/main" val="2148300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root cause of the job dissatisfaction challenges in the NHS is systemic. This is also related to the structural workforce planning gaps leading to the chronic workload imbalances. The cultural factors include the emotional labor and the bureaucratic process. These causes also interact and create the reinforced cycle of dissatisfaction.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14</a:t>
            </a:fld>
            <a:endParaRPr lang="en-IN"/>
          </a:p>
        </p:txBody>
      </p:sp>
    </p:spTree>
    <p:extLst>
      <p:ext uri="{BB962C8B-B14F-4D97-AF65-F5344CB8AC3E}">
        <p14:creationId xmlns:p14="http://schemas.microsoft.com/office/powerpoint/2010/main" val="37134527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Human capital theory also shows the employees as the strategic investment rather than the costs. In the NHS this clinical professionals need extensive education and specialist training. This results in higher retention and economic capabilities. The high burnout and vacancy rates weaken the return on the public investment in the workforce development. The evidence-based HR practices suggest public investment in workforce development. Therefore, job satisfaction helps in the sustainable strategic priority. The human Capital Theory conceptualizes employees as strategic assets. This also help to determine the public investment in skills development, clinical competence, and experiential knowledge. These highly skilled professional also develop the service quality and the productivity.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15</a:t>
            </a:fld>
            <a:endParaRPr lang="en-IN"/>
          </a:p>
        </p:txBody>
      </p:sp>
    </p:spTree>
    <p:extLst>
      <p:ext uri="{BB962C8B-B14F-4D97-AF65-F5344CB8AC3E}">
        <p14:creationId xmlns:p14="http://schemas.microsoft.com/office/powerpoint/2010/main" val="1348835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Resource-Based View (RBV) argues that sustainable advantages depend on valuable and difficult-to-replace resources. In the NHS, specialist clinicians and experienced nurses also embody the institutional knowledge and services. However, 56% report feeling valued and indicate the weakened relational investment. From the RBV perspective, job satisfaction also affects the strategic resilience, operational continuity, and quality of care. From the RBV perspective, this declining job satisfaction also undermines the strategic resilience. This can also disrupt the operational continuity and increase the risk of turnover.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16</a:t>
            </a:fld>
            <a:endParaRPr lang="en-IN"/>
          </a:p>
        </p:txBody>
      </p:sp>
    </p:spTree>
    <p:extLst>
      <p:ext uri="{BB962C8B-B14F-4D97-AF65-F5344CB8AC3E}">
        <p14:creationId xmlns:p14="http://schemas.microsoft.com/office/powerpoint/2010/main" val="962115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Job Demands–Resources model also explains burnout as the result of excessive demands. This is also combined with the insufficient organizational resources. NHS data also shows the 5.3% sickness and the absence rate in 2025. This is also related to stress and tis he leading cause. The evidence-based HR practice recommends increasing job resources. This includes the staffing level and the leadership support. This solely focuses on the resilience training. With the help of the of Demands–Resources (JD–R) model this also explains about the issues of the imbalance of job demands and resources, this also include the excessive workload, emotional </a:t>
            </a:r>
            <a:r>
              <a:rPr lang="en-IN" sz="1200" kern="1200" dirty="0" err="1">
                <a:solidFill>
                  <a:schemeClr val="tx1"/>
                </a:solidFill>
                <a:effectLst/>
                <a:latin typeface="+mn-lt"/>
                <a:ea typeface="+mn-ea"/>
                <a:cs typeface="+mn-cs"/>
              </a:rPr>
              <a:t>labor</a:t>
            </a:r>
            <a:r>
              <a:rPr lang="en-IN" sz="1200" kern="1200" dirty="0">
                <a:solidFill>
                  <a:schemeClr val="tx1"/>
                </a:solidFill>
                <a:effectLst/>
                <a:latin typeface="+mn-lt"/>
                <a:ea typeface="+mn-ea"/>
                <a:cs typeface="+mn-cs"/>
              </a:rPr>
              <a:t> and the administrative burden. </a:t>
            </a:r>
          </a:p>
        </p:txBody>
      </p:sp>
      <p:sp>
        <p:nvSpPr>
          <p:cNvPr id="4" name="Slide Number Placeholder 3"/>
          <p:cNvSpPr>
            <a:spLocks noGrp="1"/>
          </p:cNvSpPr>
          <p:nvPr>
            <p:ph type="sldNum" sz="quarter" idx="10"/>
          </p:nvPr>
        </p:nvSpPr>
        <p:spPr/>
        <p:txBody>
          <a:bodyPr/>
          <a:lstStyle/>
          <a:p>
            <a:fld id="{099EA8EE-5B59-457A-ACB9-92DB103AEBF5}" type="slidenum">
              <a:rPr lang="en-IN" smtClean="0"/>
              <a:t>17</a:t>
            </a:fld>
            <a:endParaRPr lang="en-IN"/>
          </a:p>
        </p:txBody>
      </p:sp>
    </p:spTree>
    <p:extLst>
      <p:ext uri="{BB962C8B-B14F-4D97-AF65-F5344CB8AC3E}">
        <p14:creationId xmlns:p14="http://schemas.microsoft.com/office/powerpoint/2010/main" val="36897188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Psychological Contract Theory also focuses on the implicit expectations between employees and employers. The staff of the NHS shows a strong intrinsic commitment to patient care. However, the organization also supports the insufficient relational contract. The research also suggests that transparent leadership communications and recognition systems help to restore the decision-making process. This also develops the psychological contract and maintains organizational loyalty. Psychological Contract Theory focuses on the unwritten, implicit expectations. This mostly between the employees and the employer. This also focus on the job security and the job recognitions. In the context of NHS this also shows the commitment to the patient care.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18</a:t>
            </a:fld>
            <a:endParaRPr lang="en-IN"/>
          </a:p>
        </p:txBody>
      </p:sp>
    </p:spTree>
    <p:extLst>
      <p:ext uri="{BB962C8B-B14F-4D97-AF65-F5344CB8AC3E}">
        <p14:creationId xmlns:p14="http://schemas.microsoft.com/office/powerpoint/2010/main" val="38560983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Organizational Development Theory mostly focuses on the planned systematic change to improve organizational effectiveness. In the context of the NHS, the dissatisfaction reflects on the cultural and structural constraints. This is also related to the individual issues. The OD interventions also include the leadership coaching and team-based redesign process. The HR innovations needed to be embed and continue the development process across the NHS trusts. This also supports the innovation process, and this also develops the continuous development.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19</a:t>
            </a:fld>
            <a:endParaRPr lang="en-IN"/>
          </a:p>
        </p:txBody>
      </p:sp>
    </p:spTree>
    <p:extLst>
      <p:ext uri="{BB962C8B-B14F-4D97-AF65-F5344CB8AC3E}">
        <p14:creationId xmlns:p14="http://schemas.microsoft.com/office/powerpoint/2010/main" val="27090417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critical synthesis shows that the Human Capital Theory and RBV emphasize strategic workforce value. This also explains the burnout mechanism. The Psychological Contract Theory addresses relational trust. This also provides the change methodology process. Moreover, these theories intersect within the NHS public sector. Therefore, the evidence-based HRM solutions are also integrated with the investment in people and the structural redesign process.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20</a:t>
            </a:fld>
            <a:endParaRPr lang="en-IN"/>
          </a:p>
        </p:txBody>
      </p:sp>
    </p:spTree>
    <p:extLst>
      <p:ext uri="{BB962C8B-B14F-4D97-AF65-F5344CB8AC3E}">
        <p14:creationId xmlns:p14="http://schemas.microsoft.com/office/powerpoint/2010/main" val="42341205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structural shortage is the main driver of dissatisfaction. The workforce planning reforms should adopt predictive analytics. This is aligned with the NHS long-term workforce plan. The integrated demand forecasting and the retirement modelling would reduce the reactive staffing gaps. Based on the Human capital theory, workforce planning helps in the training pipelines. This also retention </a:t>
            </a:r>
            <a:r>
              <a:rPr lang="en-IN" sz="1200" kern="1200" dirty="0" err="1">
                <a:solidFill>
                  <a:schemeClr val="tx1"/>
                </a:solidFill>
                <a:effectLst/>
                <a:latin typeface="+mn-lt"/>
                <a:ea typeface="+mn-ea"/>
                <a:cs typeface="+mn-cs"/>
              </a:rPr>
              <a:t>modeling</a:t>
            </a:r>
            <a:r>
              <a:rPr lang="en-IN" sz="1200" kern="1200" dirty="0">
                <a:solidFill>
                  <a:schemeClr val="tx1"/>
                </a:solidFill>
                <a:effectLst/>
                <a:latin typeface="+mn-lt"/>
                <a:ea typeface="+mn-ea"/>
                <a:cs typeface="+mn-cs"/>
              </a:rPr>
              <a:t> protects the public investment and improves morale. The sustainable workforce balance reduces the workload pressure and enhances job satisfaction, rather than temporarily. </a:t>
            </a:r>
            <a:r>
              <a:rPr lang="en-US" sz="1200" dirty="0"/>
              <a:t>Long-term workforce analytics should align demand forecasting with the training pipelines.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21</a:t>
            </a:fld>
            <a:endParaRPr lang="en-IN"/>
          </a:p>
        </p:txBody>
      </p:sp>
    </p:spTree>
    <p:extLst>
      <p:ext uri="{BB962C8B-B14F-4D97-AF65-F5344CB8AC3E}">
        <p14:creationId xmlns:p14="http://schemas.microsoft.com/office/powerpoint/2010/main" val="22880412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Leadership and psychological safety also effectively influence the satisfactions of the job. Only there are 56% of the staff feel valued, and 26% of them are reported bullying or harassment. This shows the gaps in the leadership development process. The organizational development Programme with coaching also structured feedback. The inclusive practices also build trust and resilience. The investment in the leadership capability also transform culture and the reduce the attritions.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22</a:t>
            </a:fld>
            <a:endParaRPr lang="en-IN"/>
          </a:p>
        </p:txBody>
      </p:sp>
    </p:spTree>
    <p:extLst>
      <p:ext uri="{BB962C8B-B14F-4D97-AF65-F5344CB8AC3E}">
        <p14:creationId xmlns:p14="http://schemas.microsoft.com/office/powerpoint/2010/main" val="28479129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Flexible working and job redesign are the main innovations to develop job satisfaction. In 2025, almost 62% of NHS staff stated that flexible working arrangements would improve the work-life balance. The autonomy and control over the work schedule are linked to higher engagement and lower burnout. The evidence from the flexible working programmers shows the retention improvements. Especially among the nursing and allied health professionals.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23</a:t>
            </a:fld>
            <a:endParaRPr lang="en-IN"/>
          </a:p>
        </p:txBody>
      </p:sp>
    </p:spTree>
    <p:extLst>
      <p:ext uri="{BB962C8B-B14F-4D97-AF65-F5344CB8AC3E}">
        <p14:creationId xmlns:p14="http://schemas.microsoft.com/office/powerpoint/2010/main" val="150881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reward and the career pathways need to evolve beyond the simple pay adjustments. Only 27% of the NHS staff express satisfaction with the career progression opportunities. This also clearly indicates the gap in the organizational design. The structured career pathways and the competency framework show the combination of instinct motivations. This includes the professional development and the Extrinsic motivation such as recognitions. The reward system also helps to develop the better engagement.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24</a:t>
            </a:fld>
            <a:endParaRPr lang="en-IN"/>
          </a:p>
        </p:txBody>
      </p:sp>
    </p:spTree>
    <p:extLst>
      <p:ext uri="{BB962C8B-B14F-4D97-AF65-F5344CB8AC3E}">
        <p14:creationId xmlns:p14="http://schemas.microsoft.com/office/powerpoint/2010/main" val="20798898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protection of the human capital needs the proactive wellbeing and infrastructure process. In 2025, the NHS sickness absence rate was almost 5.2%, with mental health conditions. This also shows the effective share of the business. The preventative wellbeing Programme such as the embedded counselling services and the real time wellbeing, also educes the long term absence by 28%. These preventive approaches also support the system before the burnout intensity. The wellbeing into the strategy reduce the turnover and develop the workforce stability. </a:t>
            </a: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25</a:t>
            </a:fld>
            <a:endParaRPr lang="en-IN"/>
          </a:p>
        </p:txBody>
      </p:sp>
    </p:spTree>
    <p:extLst>
      <p:ext uri="{BB962C8B-B14F-4D97-AF65-F5344CB8AC3E}">
        <p14:creationId xmlns:p14="http://schemas.microsoft.com/office/powerpoint/2010/main" val="20579502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sustainable job satisfaction in the NHS needs the integrate strategic HR model. This model also links with the workforce planning, leadership development, and the job design. This also includes the re systems along with the holistic approaches. The HR practices with the organizational strategy are also linked with the process. NHS can also develop the engagement process and create an environment where staff feel valued. This also supports the capable delivery of the excellent care process.</a:t>
            </a:r>
            <a:r>
              <a:rPr lang="en-US" sz="1200" dirty="0"/>
              <a:t> Evidence also indicates the holistic HR strategies to enhance the retention process, and reduce burnout to improve patient care.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26</a:t>
            </a:fld>
            <a:endParaRPr lang="en-IN"/>
          </a:p>
        </p:txBody>
      </p:sp>
    </p:spTree>
    <p:extLst>
      <p:ext uri="{BB962C8B-B14F-4D97-AF65-F5344CB8AC3E}">
        <p14:creationId xmlns:p14="http://schemas.microsoft.com/office/powerpoint/2010/main" val="36164831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27</a:t>
            </a:fld>
            <a:endParaRPr lang="en-IN"/>
          </a:p>
        </p:txBody>
      </p:sp>
    </p:spTree>
    <p:extLst>
      <p:ext uri="{BB962C8B-B14F-4D97-AF65-F5344CB8AC3E}">
        <p14:creationId xmlns:p14="http://schemas.microsoft.com/office/powerpoint/2010/main" val="32637884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99EA8EE-5B59-457A-ACB9-92DB103AEBF5}" type="slidenum">
              <a:rPr lang="en-IN" smtClean="0"/>
              <a:t>28</a:t>
            </a:fld>
            <a:endParaRPr lang="en-IN"/>
          </a:p>
        </p:txBody>
      </p:sp>
    </p:spTree>
    <p:extLst>
      <p:ext uri="{BB962C8B-B14F-4D97-AF65-F5344CB8AC3E}">
        <p14:creationId xmlns:p14="http://schemas.microsoft.com/office/powerpoint/2010/main" val="372325321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5401" y="0"/>
            <a:ext cx="18346740" cy="1028432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4038598" y="2806697"/>
            <a:ext cx="10223504" cy="2273300"/>
          </a:xfrm>
        </p:spPr>
        <p:txBody>
          <a:bodyPr anchor="b">
            <a:noAutofit/>
          </a:bodyPr>
          <a:lstStyle>
            <a:lvl1pPr algn="ctr">
              <a:defRPr sz="8100">
                <a:effectLst/>
              </a:defRPr>
            </a:lvl1pPr>
          </a:lstStyle>
          <a:p>
            <a:r>
              <a:rPr lang="en-US"/>
              <a:t>Click to edit Master title style</a:t>
            </a:r>
            <a:endParaRPr lang="en-US" dirty="0"/>
          </a:p>
        </p:txBody>
      </p:sp>
      <p:sp>
        <p:nvSpPr>
          <p:cNvPr id="3" name="Subtitle 2"/>
          <p:cNvSpPr>
            <a:spLocks noGrp="1"/>
          </p:cNvSpPr>
          <p:nvPr>
            <p:ph type="subTitle" idx="1"/>
          </p:nvPr>
        </p:nvSpPr>
        <p:spPr>
          <a:xfrm>
            <a:off x="4038598" y="5486396"/>
            <a:ext cx="10223504" cy="1981203"/>
          </a:xfrm>
        </p:spPr>
        <p:txBody>
          <a:bodyPr anchor="t">
            <a:normAutofit/>
          </a:bodyPr>
          <a:lstStyle>
            <a:lvl1pPr marL="0" indent="0" algn="ctr">
              <a:buNone/>
              <a:defRPr sz="3150">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1974849" y="7556495"/>
            <a:ext cx="1346201" cy="419100"/>
          </a:xfrm>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a:xfrm>
            <a:off x="4038596" y="7556495"/>
            <a:ext cx="7821953" cy="419100"/>
          </a:xfrm>
        </p:spPr>
        <p:txBody>
          <a:bodyPr/>
          <a:lstStyle/>
          <a:p>
            <a:endParaRPr lang="en-US"/>
          </a:p>
        </p:txBody>
      </p:sp>
      <p:sp>
        <p:nvSpPr>
          <p:cNvPr id="6" name="Slide Number Placeholder 5"/>
          <p:cNvSpPr>
            <a:spLocks noGrp="1"/>
          </p:cNvSpPr>
          <p:nvPr>
            <p:ph type="sldNum" sz="quarter" idx="12"/>
          </p:nvPr>
        </p:nvSpPr>
        <p:spPr>
          <a:xfrm>
            <a:off x="13435351" y="7556495"/>
            <a:ext cx="826751" cy="419100"/>
          </a:xfrm>
        </p:spPr>
        <p:txBody>
          <a:bodyPr/>
          <a:lstStyle/>
          <a:p>
            <a:fld id="{B6F15528-21DE-4FAA-801E-634DDDAF4B2B}" type="slidenum">
              <a:rPr lang="en-US" smtClean="0"/>
              <a:pPr/>
              <a:t>‹#›</a:t>
            </a:fld>
            <a:endParaRPr lang="en-US"/>
          </a:p>
        </p:txBody>
      </p:sp>
      <p:cxnSp>
        <p:nvCxnSpPr>
          <p:cNvPr id="15" name="Straight Connector 14"/>
          <p:cNvCxnSpPr/>
          <p:nvPr/>
        </p:nvCxnSpPr>
        <p:spPr>
          <a:xfrm>
            <a:off x="4038599" y="5283197"/>
            <a:ext cx="10223502"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2770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3318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022604" y="2628909"/>
            <a:ext cx="12238032" cy="2733771"/>
          </a:xfrm>
        </p:spPr>
        <p:txBody>
          <a:bodyPr anchor="b">
            <a:normAutofit/>
          </a:bodyPr>
          <a:lstStyle>
            <a:lvl1pPr algn="ctr">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3022601" y="5769077"/>
            <a:ext cx="12238035" cy="1431821"/>
          </a:xfrm>
        </p:spPr>
        <p:txBody>
          <a:bodyPr anchor="t">
            <a:normAutofit/>
          </a:bodyPr>
          <a:lstStyle>
            <a:lvl1pPr marL="0" indent="0" algn="ctr">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3019085" y="5565878"/>
            <a:ext cx="1224507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5700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7672" y="3840480"/>
            <a:ext cx="7077456" cy="496519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272016" y="3840480"/>
            <a:ext cx="7077456" cy="496519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27772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943100"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4" name="Content Placeholder 3"/>
          <p:cNvSpPr>
            <a:spLocks noGrp="1"/>
          </p:cNvSpPr>
          <p:nvPr>
            <p:ph sz="half" idx="2"/>
          </p:nvPr>
        </p:nvSpPr>
        <p:spPr>
          <a:xfrm>
            <a:off x="1943100" y="4864894"/>
            <a:ext cx="7077456" cy="394890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271005"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6" name="Content Placeholder 5"/>
          <p:cNvSpPr>
            <a:spLocks noGrp="1"/>
          </p:cNvSpPr>
          <p:nvPr>
            <p:ph sz="quarter" idx="4"/>
          </p:nvPr>
        </p:nvSpPr>
        <p:spPr>
          <a:xfrm>
            <a:off x="9271005" y="4864894"/>
            <a:ext cx="7077456" cy="394890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18" name="Straight Connector 1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3688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6582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1461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0717" y="2082801"/>
            <a:ext cx="5577683" cy="2057400"/>
          </a:xfrm>
        </p:spPr>
        <p:txBody>
          <a:bodyPr anchor="b">
            <a:normAutofit/>
          </a:bodyPr>
          <a:lstStyle>
            <a:lvl1pPr algn="ctr">
              <a:defRPr sz="3600" b="0"/>
            </a:lvl1pPr>
          </a:lstStyle>
          <a:p>
            <a:r>
              <a:rPr lang="en-US"/>
              <a:t>Click to edit Master title style</a:t>
            </a:r>
            <a:endParaRPr lang="en-US" dirty="0"/>
          </a:p>
        </p:txBody>
      </p:sp>
      <p:sp>
        <p:nvSpPr>
          <p:cNvPr id="3" name="Content Placeholder 2"/>
          <p:cNvSpPr>
            <a:spLocks noGrp="1"/>
          </p:cNvSpPr>
          <p:nvPr>
            <p:ph idx="1"/>
          </p:nvPr>
        </p:nvSpPr>
        <p:spPr>
          <a:xfrm>
            <a:off x="8128002" y="1473197"/>
            <a:ext cx="8204199" cy="734060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0717" y="4546598"/>
            <a:ext cx="5577683" cy="3657606"/>
          </a:xfrm>
        </p:spPr>
        <p:txBody>
          <a:bodyPr anchor="t">
            <a:normAutofit/>
          </a:bodyPr>
          <a:lstStyle>
            <a:lvl1pPr marL="0" indent="0" algn="ctr">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2094254" y="4368800"/>
            <a:ext cx="52717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0815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099" y="2825748"/>
            <a:ext cx="9362724" cy="2057400"/>
          </a:xfrm>
        </p:spPr>
        <p:txBody>
          <a:bodyPr anchor="b">
            <a:normAutofit/>
          </a:bodyPr>
          <a:lstStyle>
            <a:lvl1pPr algn="ctr">
              <a:defRPr sz="42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12142247" y="1562100"/>
            <a:ext cx="4595021" cy="71628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099" y="4883148"/>
            <a:ext cx="9362724" cy="2743200"/>
          </a:xfrm>
        </p:spPr>
        <p:txBody>
          <a:bodyPr anchor="t">
            <a:normAutofit/>
          </a:bodyPr>
          <a:lstStyle>
            <a:lvl1pPr marL="0" indent="0" algn="ctr">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1853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102" y="7223122"/>
            <a:ext cx="14414499" cy="850107"/>
          </a:xfrm>
        </p:spPr>
        <p:txBody>
          <a:bodyPr anchor="b">
            <a:normAutofit/>
          </a:bodyPr>
          <a:lstStyle>
            <a:lvl1pPr algn="ctr">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562141" y="1562099"/>
            <a:ext cx="15158958" cy="5003804"/>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102" y="8073230"/>
            <a:ext cx="14414499" cy="740568"/>
          </a:xfrm>
        </p:spPr>
        <p:txBody>
          <a:bodyPr>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5758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55802" y="1473198"/>
            <a:ext cx="14389098" cy="4432302"/>
          </a:xfrm>
        </p:spPr>
        <p:txBody>
          <a:bodyPr anchor="ctr">
            <a:normAutofit/>
          </a:bodyPr>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55802" y="6515099"/>
            <a:ext cx="14389098"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0960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5560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512218" y="5029200"/>
            <a:ext cx="13258803" cy="876300"/>
          </a:xfrm>
        </p:spPr>
        <p:txBody>
          <a:bodyPr anchor="ctr">
            <a:normAutofit/>
          </a:bodyPr>
          <a:lstStyle>
            <a:lvl1pPr marL="0" indent="0" algn="r">
              <a:buFontTx/>
              <a:buNone/>
              <a:defRPr sz="30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Edit Master text styles</a:t>
            </a:r>
          </a:p>
        </p:txBody>
      </p:sp>
      <p:sp>
        <p:nvSpPr>
          <p:cNvPr id="3" name="Text Placeholder 2"/>
          <p:cNvSpPr>
            <a:spLocks noGrp="1"/>
          </p:cNvSpPr>
          <p:nvPr>
            <p:ph type="body" idx="1"/>
          </p:nvPr>
        </p:nvSpPr>
        <p:spPr>
          <a:xfrm>
            <a:off x="1943102" y="6515099"/>
            <a:ext cx="14414499"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5" name="TextBox 14"/>
          <p:cNvSpPr txBox="1"/>
          <p:nvPr/>
        </p:nvSpPr>
        <p:spPr>
          <a:xfrm>
            <a:off x="15900401" y="4241805"/>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19" name="Straight Connector 18"/>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2273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3103" y="4962872"/>
            <a:ext cx="14414502" cy="2203200"/>
          </a:xfrm>
        </p:spPr>
        <p:txBody>
          <a:bodyPr anchor="b">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3102" y="7166072"/>
            <a:ext cx="14414502" cy="1290600"/>
          </a:xfrm>
        </p:spPr>
        <p:txBody>
          <a:bodyPr anchor="t">
            <a:normAutofit/>
          </a:bodyPr>
          <a:lstStyle>
            <a:lvl1pPr marL="0" indent="0" algn="l">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96720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3655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943102" y="5458968"/>
            <a:ext cx="14414502" cy="1330452"/>
          </a:xfrm>
        </p:spPr>
        <p:txBody>
          <a:bodyPr anchor="b">
            <a:normAutofit/>
          </a:bodyPr>
          <a:lstStyle>
            <a:lvl1pPr marL="0" indent="0" algn="l">
              <a:spcBef>
                <a:spcPts val="0"/>
              </a:spcBef>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943102" y="6794500"/>
            <a:ext cx="14414502" cy="20193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2" name="TextBox 11"/>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3" name="TextBox 12"/>
          <p:cNvSpPr txBox="1"/>
          <p:nvPr/>
        </p:nvSpPr>
        <p:spPr>
          <a:xfrm>
            <a:off x="15900401" y="3898892"/>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26" name="Straight Connector 25"/>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1718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3102" y="1473198"/>
            <a:ext cx="14414499" cy="3365502"/>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943102" y="5445252"/>
            <a:ext cx="14414502" cy="1261872"/>
          </a:xfrm>
        </p:spPr>
        <p:txBody>
          <a:bodyPr anchor="b">
            <a:normAutofit/>
          </a:bodyPr>
          <a:lstStyle>
            <a:lvl1pPr marL="0" indent="0" algn="l">
              <a:spcBef>
                <a:spcPts val="0"/>
              </a:spcBef>
              <a:buNone/>
              <a:defRPr sz="42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943100" y="6705599"/>
            <a:ext cx="14414505" cy="2108201"/>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1975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19400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99035" y="1473197"/>
            <a:ext cx="2836343" cy="734060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943098" y="1473198"/>
            <a:ext cx="11149538" cy="7340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13295835" y="1485900"/>
            <a:ext cx="0" cy="73152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8863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5.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57000"/>
            <a:lum/>
          </a:blip>
          <a:srcRect/>
          <a:stretch>
            <a:fillRect t="-9000" b="-9000"/>
          </a:stretch>
        </a:blipFill>
        <a:effectLst/>
      </p:bgPr>
    </p:bg>
    <p:spTree>
      <p:nvGrpSpPr>
        <p:cNvPr id="1" name=""/>
        <p:cNvGrpSpPr/>
        <p:nvPr/>
      </p:nvGrpSpPr>
      <p:grpSpPr>
        <a:xfrm>
          <a:off x="0" y="0"/>
          <a:ext cx="0" cy="0"/>
          <a:chOff x="0" y="0"/>
          <a:chExt cx="0" cy="0"/>
        </a:xfrm>
      </p:grpSpPr>
      <p:grpSp>
        <p:nvGrpSpPr>
          <p:cNvPr id="7" name="Group 6"/>
          <p:cNvGrpSpPr/>
          <p:nvPr/>
        </p:nvGrpSpPr>
        <p:grpSpPr>
          <a:xfrm>
            <a:off x="-23604" y="0"/>
            <a:ext cx="18344943" cy="10284321"/>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943103" y="1473199"/>
            <a:ext cx="14401794" cy="195580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943102" y="3835398"/>
            <a:ext cx="14401794" cy="4978404"/>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016252" y="8953500"/>
            <a:ext cx="2400300"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1D8BD707-D9CF-40AE-B4C6-C98DA3205C09}" type="datetimeFigureOut">
              <a:rPr lang="en-US" smtClean="0"/>
              <a:pPr/>
              <a:t>3/8/2026</a:t>
            </a:fld>
            <a:endParaRPr lang="en-US"/>
          </a:p>
        </p:txBody>
      </p:sp>
      <p:sp>
        <p:nvSpPr>
          <p:cNvPr id="5" name="Footer Placeholder 4"/>
          <p:cNvSpPr>
            <a:spLocks noGrp="1"/>
          </p:cNvSpPr>
          <p:nvPr>
            <p:ph type="ftr" sz="quarter" idx="3"/>
          </p:nvPr>
        </p:nvSpPr>
        <p:spPr>
          <a:xfrm>
            <a:off x="1943102" y="8953500"/>
            <a:ext cx="10958850" cy="419100"/>
          </a:xfrm>
          <a:prstGeom prst="rect">
            <a:avLst/>
          </a:prstGeom>
        </p:spPr>
        <p:txBody>
          <a:bodyPr vert="horz" lIns="91440" tIns="45720" rIns="91440" bIns="45720" rtlCol="0" anchor="ctr"/>
          <a:lstStyle>
            <a:lvl1pPr algn="l">
              <a:defRPr sz="15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5530852" y="8953500"/>
            <a:ext cx="814046"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950930486"/>
      </p:ext>
    </p:extLst>
  </p:cSld>
  <p:clrMap bg1="lt1" tx1="dk1" bg2="lt2" tx2="dk2" accent1="accent1" accent2="accent2" accent3="accent3" accent4="accent4" accent5="accent5" accent6="accent6" hlink="hlink" folHlink="folHlink"/>
  <p:sldLayoutIdLst>
    <p:sldLayoutId id="2147484120" r:id="rId1"/>
    <p:sldLayoutId id="2147484121" r:id="rId2"/>
    <p:sldLayoutId id="2147484122" r:id="rId3"/>
    <p:sldLayoutId id="2147484123" r:id="rId4"/>
    <p:sldLayoutId id="2147484124" r:id="rId5"/>
    <p:sldLayoutId id="2147484125" r:id="rId6"/>
    <p:sldLayoutId id="2147484126" r:id="rId7"/>
    <p:sldLayoutId id="2147484127" r:id="rId8"/>
    <p:sldLayoutId id="2147484128" r:id="rId9"/>
    <p:sldLayoutId id="2147484129" r:id="rId10"/>
    <p:sldLayoutId id="2147484130" r:id="rId11"/>
    <p:sldLayoutId id="2147484131" r:id="rId12"/>
    <p:sldLayoutId id="2147484132" r:id="rId13"/>
    <p:sldLayoutId id="2147484133" r:id="rId14"/>
    <p:sldLayoutId id="2147484134" r:id="rId15"/>
    <p:sldLayoutId id="2147484135" r:id="rId16"/>
    <p:sldLayoutId id="2147484136" r:id="rId17"/>
  </p:sldLayoutIdLst>
  <p:txStyles>
    <p:titleStyle>
      <a:lvl1pPr algn="ctr" defTabSz="685800" rtl="0" eaLnBrk="1" latinLnBrk="0" hangingPunct="1">
        <a:spcBef>
          <a:spcPct val="0"/>
        </a:spcBef>
        <a:buNone/>
        <a:defRPr sz="66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accent1"/>
        </a:buClr>
        <a:buSzPct val="115000"/>
        <a:buFont typeface="Arial"/>
        <a:buChar char="•"/>
        <a:defRPr sz="3600" kern="1200" cap="none">
          <a:solidFill>
            <a:schemeClr val="tx1">
              <a:lumMod val="85000"/>
              <a:lumOff val="15000"/>
            </a:schemeClr>
          </a:solidFill>
          <a:effectLst/>
          <a:latin typeface="+mn-lt"/>
          <a:ea typeface="+mn-ea"/>
          <a:cs typeface="+mn-cs"/>
        </a:defRPr>
      </a:lvl1pPr>
      <a:lvl2pPr marL="1114425" indent="-428625" algn="l" defTabSz="685800" rtl="0" eaLnBrk="1" latinLnBrk="0" hangingPunct="1">
        <a:spcBef>
          <a:spcPct val="20000"/>
        </a:spcBef>
        <a:spcAft>
          <a:spcPts val="900"/>
        </a:spcAft>
        <a:buClr>
          <a:schemeClr val="accent1"/>
        </a:buClr>
        <a:buSzPct val="115000"/>
        <a:buFont typeface="Arial"/>
        <a:buChar char="•"/>
        <a:defRPr sz="3000" kern="1200" cap="none">
          <a:solidFill>
            <a:schemeClr val="tx1">
              <a:lumMod val="85000"/>
              <a:lumOff val="15000"/>
            </a:schemeClr>
          </a:solidFill>
          <a:effectLst/>
          <a:latin typeface="+mn-lt"/>
          <a:ea typeface="+mn-ea"/>
          <a:cs typeface="+mn-cs"/>
        </a:defRPr>
      </a:lvl2pPr>
      <a:lvl3pPr marL="1800225" indent="-428625" algn="l" defTabSz="685800" rtl="0" eaLnBrk="1" latinLnBrk="0" hangingPunct="1">
        <a:spcBef>
          <a:spcPct val="20000"/>
        </a:spcBef>
        <a:spcAft>
          <a:spcPts val="900"/>
        </a:spcAft>
        <a:buClr>
          <a:schemeClr val="accent1"/>
        </a:buClr>
        <a:buSzPct val="115000"/>
        <a:buFont typeface="Arial"/>
        <a:buChar char="•"/>
        <a:defRPr sz="2700" kern="1200" cap="none">
          <a:solidFill>
            <a:schemeClr val="tx1">
              <a:lumMod val="85000"/>
              <a:lumOff val="15000"/>
            </a:schemeClr>
          </a:solidFill>
          <a:effectLst/>
          <a:latin typeface="+mn-lt"/>
          <a:ea typeface="+mn-ea"/>
          <a:cs typeface="+mn-cs"/>
        </a:defRPr>
      </a:lvl3pPr>
      <a:lvl4pPr marL="2314575" indent="-257175" algn="l" defTabSz="685800" rtl="0" eaLnBrk="1" latinLnBrk="0" hangingPunct="1">
        <a:spcBef>
          <a:spcPct val="20000"/>
        </a:spcBef>
        <a:spcAft>
          <a:spcPts val="9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4pPr>
      <a:lvl5pPr marL="3000375" indent="-257175"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5pPr>
      <a:lvl6pPr marL="37719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6pPr>
      <a:lvl7pPr marL="44577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7pPr>
      <a:lvl8pPr marL="51435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8pPr>
      <a:lvl9pPr marL="58293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3505200" y="2705100"/>
            <a:ext cx="12954000" cy="1354217"/>
          </a:xfrm>
          <a:prstGeom prst="rect">
            <a:avLst/>
          </a:prstGeom>
        </p:spPr>
        <p:txBody>
          <a:bodyPr wrap="square" lIns="0" tIns="0" rIns="0" bIns="0" rtlCol="0" anchor="t">
            <a:spAutoFit/>
          </a:bodyPr>
          <a:lstStyle/>
          <a:p>
            <a:pPr algn="ctr"/>
            <a:r>
              <a:rPr lang="en-US" sz="4400" b="1" dirty="0">
                <a:solidFill>
                  <a:srgbClr val="034383"/>
                </a:solidFill>
                <a:latin typeface="Times New Roman" panose="02020603050405020304" pitchFamily="18" charset="0"/>
                <a:ea typeface="Ubuntu Bold"/>
                <a:cs typeface="Times New Roman" panose="02020603050405020304" pitchFamily="18" charset="0"/>
                <a:sym typeface="Ubuntu Bold"/>
              </a:rPr>
              <a:t>JOB SATISFACTION IN THE NHS: STRATEGIC HRM ANALYSIS</a:t>
            </a:r>
          </a:p>
        </p:txBody>
      </p:sp>
      <p:sp>
        <p:nvSpPr>
          <p:cNvPr id="5" name="TextBox 3">
            <a:extLst>
              <a:ext uri="{FF2B5EF4-FFF2-40B4-BE49-F238E27FC236}">
                <a16:creationId xmlns:a16="http://schemas.microsoft.com/office/drawing/2014/main" id="{DD0AA423-928A-3758-5A92-B7753A94C55B}"/>
              </a:ext>
            </a:extLst>
          </p:cNvPr>
          <p:cNvSpPr txBox="1"/>
          <p:nvPr/>
        </p:nvSpPr>
        <p:spPr>
          <a:xfrm>
            <a:off x="2971800" y="5461606"/>
            <a:ext cx="12954000" cy="3139321"/>
          </a:xfrm>
          <a:prstGeom prst="rect">
            <a:avLst/>
          </a:prstGeom>
        </p:spPr>
        <p:txBody>
          <a:bodyPr wrap="square" lIns="0" tIns="0" rIns="0" bIns="0" rtlCol="0" anchor="t">
            <a:spAutoFit/>
          </a:bodyPr>
          <a:lstStyle/>
          <a:p>
            <a:r>
              <a:rPr lang="en-US" sz="3600" b="1" dirty="0">
                <a:solidFill>
                  <a:srgbClr val="034383"/>
                </a:solidFill>
                <a:latin typeface="Times New Roman" panose="02020603050405020304" pitchFamily="18" charset="0"/>
                <a:ea typeface="Ubuntu Bold"/>
                <a:cs typeface="Times New Roman" panose="02020603050405020304" pitchFamily="18" charset="0"/>
                <a:sym typeface="Ubuntu Bold"/>
              </a:rPr>
              <a:t>Presented By:</a:t>
            </a:r>
          </a:p>
          <a:p>
            <a:pPr algn="just"/>
            <a:r>
              <a:rPr lang="en-IN" sz="2800" dirty="0"/>
              <a:t>1: </a:t>
            </a:r>
            <a:r>
              <a:rPr lang="en-IN" sz="2800" dirty="0" err="1"/>
              <a:t>Odedara</a:t>
            </a:r>
            <a:r>
              <a:rPr lang="en-IN" sz="2800" dirty="0"/>
              <a:t> </a:t>
            </a:r>
            <a:r>
              <a:rPr lang="en-IN" sz="2800" dirty="0" err="1"/>
              <a:t>Ashaben</a:t>
            </a:r>
            <a:r>
              <a:rPr lang="en-IN" sz="2800" dirty="0"/>
              <a:t> </a:t>
            </a:r>
            <a:r>
              <a:rPr lang="en-IN" sz="2800" dirty="0" err="1"/>
              <a:t>Savdas</a:t>
            </a:r>
            <a:r>
              <a:rPr lang="en-IN" sz="2800" dirty="0"/>
              <a:t>                   :  2525489</a:t>
            </a:r>
          </a:p>
          <a:p>
            <a:pPr algn="just"/>
            <a:r>
              <a:rPr lang="en-IN" sz="2800" dirty="0"/>
              <a:t>2: </a:t>
            </a:r>
            <a:r>
              <a:rPr lang="en-IN" sz="2800" dirty="0" err="1"/>
              <a:t>Goraniya</a:t>
            </a:r>
            <a:r>
              <a:rPr lang="en-IN" sz="2800" dirty="0"/>
              <a:t> Khushi </a:t>
            </a:r>
            <a:r>
              <a:rPr lang="en-IN" sz="2800" dirty="0" err="1"/>
              <a:t>Rajeshbhai</a:t>
            </a:r>
            <a:r>
              <a:rPr lang="en-IN" sz="2800" dirty="0"/>
              <a:t>              :  2527497</a:t>
            </a:r>
          </a:p>
          <a:p>
            <a:pPr algn="just"/>
            <a:r>
              <a:rPr lang="en-IN" sz="2800" dirty="0"/>
              <a:t>3: </a:t>
            </a:r>
            <a:r>
              <a:rPr lang="en-IN" sz="2800" dirty="0" err="1"/>
              <a:t>Modhwadiya</a:t>
            </a:r>
            <a:r>
              <a:rPr lang="en-IN" sz="2800" dirty="0"/>
              <a:t> Hira </a:t>
            </a:r>
            <a:r>
              <a:rPr lang="en-IN" sz="2800" dirty="0" err="1"/>
              <a:t>Devshibhai</a:t>
            </a:r>
            <a:r>
              <a:rPr lang="en-IN" sz="2800" dirty="0"/>
              <a:t>            :  2520086</a:t>
            </a:r>
          </a:p>
          <a:p>
            <a:pPr algn="just"/>
            <a:r>
              <a:rPr lang="en-IN" sz="2800" dirty="0"/>
              <a:t>4: Murali Krishna Reddy Rachamalla     :  2507632</a:t>
            </a:r>
          </a:p>
          <a:p>
            <a:pPr algn="ctr"/>
            <a:r>
              <a:rPr lang="en-US" sz="2800" b="1" dirty="0">
                <a:solidFill>
                  <a:srgbClr val="034383"/>
                </a:solidFill>
                <a:latin typeface="Times New Roman" panose="02020603050405020304" pitchFamily="18" charset="0"/>
                <a:ea typeface="Ubuntu Bold"/>
                <a:cs typeface="Times New Roman" panose="02020603050405020304" pitchFamily="18" charset="0"/>
                <a:sym typeface="Ubuntu Bold"/>
              </a:rPr>
              <a:t> </a:t>
            </a:r>
          </a:p>
          <a:p>
            <a:pPr algn="ctr"/>
            <a:endParaRPr lang="en-US" sz="2800" b="1" dirty="0">
              <a:solidFill>
                <a:srgbClr val="034383"/>
              </a:solidFill>
              <a:latin typeface="Times New Roman" panose="02020603050405020304" pitchFamily="18" charset="0"/>
              <a:ea typeface="Ubuntu Bold"/>
              <a:cs typeface="Times New Roman" panose="02020603050405020304" pitchFamily="18" charset="0"/>
              <a:sym typeface="Ubuntu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1524000" y="1333500"/>
            <a:ext cx="14935200" cy="7848302"/>
          </a:xfrm>
          <a:prstGeom prst="rect">
            <a:avLst/>
          </a:prstGeom>
        </p:spPr>
        <p:txBody>
          <a:bodyPr wrap="square" lIns="0" tIns="0" rIns="0" bIns="0" rtlCol="0" anchor="t">
            <a:spAutoFit/>
          </a:bodyPr>
          <a:lstStyle/>
          <a:p>
            <a:r>
              <a:rPr lang="en-IN" dirty="0">
                <a:latin typeface="Times New Roman" panose="02020603050405020304" pitchFamily="18" charset="0"/>
                <a:cs typeface="Times New Roman" panose="02020603050405020304" pitchFamily="18" charset="0"/>
              </a:rPr>
              <a:t> </a:t>
            </a:r>
          </a:p>
          <a:p>
            <a:pPr algn="ctr"/>
            <a:r>
              <a:rPr lang="en-IN" sz="2400" b="1" dirty="0">
                <a:latin typeface="Times New Roman" panose="02020603050405020304" pitchFamily="18" charset="0"/>
                <a:cs typeface="Times New Roman" panose="02020603050405020304" pitchFamily="18" charset="0"/>
              </a:rPr>
              <a:t>Slide 2 – Table of Contents</a:t>
            </a:r>
          </a:p>
          <a:p>
            <a:r>
              <a:rPr lang="en-IN" b="1" dirty="0">
                <a:latin typeface="Times New Roman" panose="02020603050405020304" pitchFamily="18" charset="0"/>
                <a:cs typeface="Times New Roman" panose="02020603050405020304" pitchFamily="18" charset="0"/>
              </a:rPr>
              <a:t>Student 1 – Current State of Job Satisfaction</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NHS Workforce Overview</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Staff Survey Insights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Key HCM Challenges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Strategic Implications</a:t>
            </a:r>
          </a:p>
          <a:p>
            <a:r>
              <a:rPr lang="en-IN" b="1" dirty="0">
                <a:latin typeface="Times New Roman" panose="02020603050405020304" pitchFamily="18" charset="0"/>
                <a:cs typeface="Times New Roman" panose="02020603050405020304" pitchFamily="18" charset="0"/>
              </a:rPr>
              <a:t>Student 2 – Root Causes of Job Satisfaction Challenges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Structural Workforce Planning Gaps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Policy &amp; Funding Pressures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Leadership &amp; Psychological Safety Deficits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Bureaucracy &amp; Emotional Labour</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Root Cause Synthesis</a:t>
            </a:r>
          </a:p>
          <a:p>
            <a:r>
              <a:rPr lang="en-IN" b="1" dirty="0">
                <a:latin typeface="Times New Roman" panose="02020603050405020304" pitchFamily="18" charset="0"/>
                <a:cs typeface="Times New Roman" panose="02020603050405020304" pitchFamily="18" charset="0"/>
              </a:rPr>
              <a:t>Student 3 – Critical Review of HRM Theory</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Human Capital Theory</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Resource-Based View (RBV)</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Job Demands–Resources Model</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Psychological Contract Theory</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Organisational Development Theory</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Critical Evaluation</a:t>
            </a:r>
          </a:p>
          <a:p>
            <a:r>
              <a:rPr lang="en-IN" b="1" dirty="0">
                <a:latin typeface="Times New Roman" panose="02020603050405020304" pitchFamily="18" charset="0"/>
                <a:cs typeface="Times New Roman" panose="02020603050405020304" pitchFamily="18" charset="0"/>
              </a:rPr>
              <a:t>Student 4 – Evidence-Based Recommendations &amp; Innovative HR Solutions</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Strategic Workforce Planning Reform</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Leadership &amp; Cultural Transformation</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Flexible Working &amp; Job Redesign</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Reward &amp; Career Pathway Reform</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Wellbeing Infrastructure</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Integrated Strategic HR Model</a:t>
            </a:r>
          </a:p>
          <a:p>
            <a:r>
              <a:rPr lang="en-IN" b="1" dirty="0">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3438935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7"/>
          <p:cNvGrpSpPr/>
          <p:nvPr/>
        </p:nvGrpSpPr>
        <p:grpSpPr>
          <a:xfrm rot="-10800000">
            <a:off x="-1456230" y="9616548"/>
            <a:ext cx="9626215" cy="1370341"/>
            <a:chOff x="0" y="0"/>
            <a:chExt cx="2535300" cy="360913"/>
          </a:xfrm>
        </p:grpSpPr>
        <p:sp>
          <p:nvSpPr>
            <p:cNvPr id="8" name="Freeform 8"/>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en-GB" noProof="0" dirty="0"/>
            </a:p>
          </p:txBody>
        </p:sp>
        <p:sp>
          <p:nvSpPr>
            <p:cNvPr id="9" name="TextBox 9"/>
            <p:cNvSpPr txBox="1"/>
            <p:nvPr/>
          </p:nvSpPr>
          <p:spPr>
            <a:xfrm>
              <a:off x="0" y="-38100"/>
              <a:ext cx="2535300" cy="399013"/>
            </a:xfrm>
            <a:prstGeom prst="rect">
              <a:avLst/>
            </a:prstGeom>
          </p:spPr>
          <p:txBody>
            <a:bodyPr lIns="50800" tIns="50800" rIns="50800" bIns="50800" rtlCol="0" anchor="ctr"/>
            <a:lstStyle/>
            <a:p>
              <a:pPr algn="ctr">
                <a:lnSpc>
                  <a:spcPts val="3295"/>
                </a:lnSpc>
              </a:pPr>
              <a:endParaRPr lang="en-GB" noProof="0" dirty="0"/>
            </a:p>
          </p:txBody>
        </p:sp>
      </p:grpSp>
      <p:grpSp>
        <p:nvGrpSpPr>
          <p:cNvPr id="13" name="Group 13"/>
          <p:cNvGrpSpPr/>
          <p:nvPr/>
        </p:nvGrpSpPr>
        <p:grpSpPr>
          <a:xfrm>
            <a:off x="10118015" y="-699889"/>
            <a:ext cx="9626215" cy="1370341"/>
            <a:chOff x="0" y="0"/>
            <a:chExt cx="2535300" cy="360913"/>
          </a:xfrm>
        </p:grpSpPr>
        <p:sp>
          <p:nvSpPr>
            <p:cNvPr id="14" name="Freeform 14"/>
            <p:cNvSpPr/>
            <p:nvPr/>
          </p:nvSpPr>
          <p:spPr>
            <a:xfrm>
              <a:off x="0" y="0"/>
              <a:ext cx="2535300" cy="360913"/>
            </a:xfrm>
            <a:custGeom>
              <a:avLst/>
              <a:gdLst/>
              <a:ahLst/>
              <a:cxnLst/>
              <a:rect l="l" t="t" r="r" b="b"/>
              <a:pathLst>
                <a:path w="2535300" h="360913">
                  <a:moveTo>
                    <a:pt x="0" y="0"/>
                  </a:moveTo>
                  <a:lnTo>
                    <a:pt x="2535300" y="0"/>
                  </a:lnTo>
                  <a:lnTo>
                    <a:pt x="2535300" y="360913"/>
                  </a:lnTo>
                  <a:lnTo>
                    <a:pt x="0" y="360913"/>
                  </a:lnTo>
                  <a:close/>
                </a:path>
              </a:pathLst>
            </a:custGeom>
            <a:solidFill>
              <a:srgbClr val="034383"/>
            </a:solidFill>
          </p:spPr>
          <p:txBody>
            <a:bodyPr/>
            <a:lstStyle/>
            <a:p>
              <a:endParaRPr lang="en-GB" noProof="0" dirty="0"/>
            </a:p>
          </p:txBody>
        </p:sp>
        <p:sp>
          <p:nvSpPr>
            <p:cNvPr id="15" name="TextBox 15"/>
            <p:cNvSpPr txBox="1"/>
            <p:nvPr/>
          </p:nvSpPr>
          <p:spPr>
            <a:xfrm>
              <a:off x="0" y="-38100"/>
              <a:ext cx="2535300" cy="399013"/>
            </a:xfrm>
            <a:prstGeom prst="rect">
              <a:avLst/>
            </a:prstGeom>
          </p:spPr>
          <p:txBody>
            <a:bodyPr lIns="50800" tIns="50800" rIns="50800" bIns="50800" rtlCol="0" anchor="ctr"/>
            <a:lstStyle/>
            <a:p>
              <a:pPr algn="ctr">
                <a:lnSpc>
                  <a:spcPts val="3295"/>
                </a:lnSpc>
              </a:pPr>
              <a:endParaRPr lang="en-GB" noProof="0" dirty="0"/>
            </a:p>
          </p:txBody>
        </p:sp>
      </p:grpSp>
      <p:sp>
        <p:nvSpPr>
          <p:cNvPr id="20" name="TextBox 20"/>
          <p:cNvSpPr txBox="1"/>
          <p:nvPr/>
        </p:nvSpPr>
        <p:spPr>
          <a:xfrm>
            <a:off x="1371600" y="829150"/>
            <a:ext cx="15238709" cy="3594767"/>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STUDENT 1 – CURRENT STATE OF JOB SATISFACTION IN THE NHS (CONTEXT &amp; DATA)</a:t>
            </a:r>
          </a:p>
          <a:p>
            <a:pPr algn="ctr">
              <a:lnSpc>
                <a:spcPts val="7150"/>
              </a:lnSpc>
            </a:pPr>
            <a:r>
              <a:rPr lang="en-US" sz="4000" b="1" dirty="0">
                <a:solidFill>
                  <a:srgbClr val="034383"/>
                </a:solidFill>
                <a:latin typeface="+mj-lt"/>
                <a:ea typeface="Ubuntu Bold"/>
                <a:cs typeface="Ubuntu Bold"/>
                <a:sym typeface="Ubuntu Bold"/>
              </a:rPr>
              <a:t> NHS Workforce Overview </a:t>
            </a:r>
          </a:p>
          <a:p>
            <a:pPr algn="ctr">
              <a:lnSpc>
                <a:spcPts val="7150"/>
              </a:lnSpc>
            </a:pPr>
            <a:endParaRPr lang="en-US" sz="4000" b="1" dirty="0">
              <a:solidFill>
                <a:srgbClr val="034383"/>
              </a:solidFill>
              <a:latin typeface="+mj-lt"/>
              <a:ea typeface="Ubuntu Bold"/>
              <a:cs typeface="Ubuntu Bold"/>
              <a:sym typeface="Ubuntu Bold"/>
            </a:endParaRPr>
          </a:p>
        </p:txBody>
      </p:sp>
      <p:sp>
        <p:nvSpPr>
          <p:cNvPr id="21" name="TextBox 21"/>
          <p:cNvSpPr txBox="1"/>
          <p:nvPr/>
        </p:nvSpPr>
        <p:spPr>
          <a:xfrm>
            <a:off x="9677400" y="3522350"/>
            <a:ext cx="7133886" cy="5170646"/>
          </a:xfrm>
          <a:prstGeom prst="rect">
            <a:avLst/>
          </a:prstGeom>
        </p:spPr>
        <p:txBody>
          <a:bodyPr wrap="square" lIns="0" tIns="0" rIns="0" bIns="0" rtlCol="0" anchor="t">
            <a:spAutoFit/>
          </a:bodyPr>
          <a:lstStyle/>
          <a:p>
            <a:pPr marL="457200" lvl="0" indent="-457200" algn="just">
              <a:lnSpc>
                <a:spcPct val="150000"/>
              </a:lnSpc>
              <a:buFont typeface="Wingdings" panose="05000000000000000000" pitchFamily="2" charset="2"/>
              <a:buChar char="§"/>
            </a:pPr>
            <a:r>
              <a:rPr lang="en-US" sz="2800" dirty="0">
                <a:latin typeface="+mj-lt"/>
              </a:rPr>
              <a:t>The workforce of the NHS was 1,379,812 FTE in November 2025 (NHS, 2026).</a:t>
            </a:r>
          </a:p>
          <a:p>
            <a:pPr marL="457200" lvl="0" indent="-457200" algn="just">
              <a:lnSpc>
                <a:spcPct val="150000"/>
              </a:lnSpc>
              <a:buFont typeface="Wingdings" panose="05000000000000000000" pitchFamily="2" charset="2"/>
              <a:buChar char="§"/>
            </a:pPr>
            <a:r>
              <a:rPr lang="en-US" sz="2800" dirty="0">
                <a:latin typeface="+mj-lt"/>
              </a:rPr>
              <a:t>The headcount of them was 1,546,743, and this grew by 0.8% Since Nov 2024 (NHS England, 2025a). </a:t>
            </a:r>
          </a:p>
          <a:p>
            <a:pPr marL="457200" lvl="0" indent="-457200" algn="just">
              <a:lnSpc>
                <a:spcPct val="150000"/>
              </a:lnSpc>
              <a:buFont typeface="Wingdings" panose="05000000000000000000" pitchFamily="2" charset="2"/>
              <a:buChar char="§"/>
            </a:pPr>
            <a:r>
              <a:rPr lang="en-US" sz="2800" dirty="0">
                <a:latin typeface="+mj-lt"/>
              </a:rPr>
              <a:t>Among them, 54.9% clinical workforce, which includes HCHS doctors, qualified nurses, and health visitors. </a:t>
            </a:r>
          </a:p>
        </p:txBody>
      </p:sp>
      <p:sp>
        <p:nvSpPr>
          <p:cNvPr id="24" name="TextBox 23">
            <a:extLst>
              <a:ext uri="{FF2B5EF4-FFF2-40B4-BE49-F238E27FC236}">
                <a16:creationId xmlns:a16="http://schemas.microsoft.com/office/drawing/2014/main" id="{3148C354-E70A-54C1-6D20-647AFCA9A603}"/>
              </a:ext>
            </a:extLst>
          </p:cNvPr>
          <p:cNvSpPr txBox="1"/>
          <p:nvPr/>
        </p:nvSpPr>
        <p:spPr>
          <a:xfrm>
            <a:off x="2523165" y="8508330"/>
            <a:ext cx="5638800" cy="369332"/>
          </a:xfrm>
          <a:prstGeom prst="rect">
            <a:avLst/>
          </a:prstGeom>
          <a:noFill/>
        </p:spPr>
        <p:txBody>
          <a:bodyPr wrap="square" rtlCol="0">
            <a:spAutoFit/>
          </a:bodyPr>
          <a:lstStyle/>
          <a:p>
            <a:pPr algn="ctr"/>
            <a:r>
              <a:rPr lang="en-GB" dirty="0"/>
              <a:t>(Source: NHS, 2026)</a:t>
            </a:r>
            <a:endParaRPr lang="en-GB" noProof="0" dirty="0"/>
          </a:p>
        </p:txBody>
      </p:sp>
      <p:pic>
        <p:nvPicPr>
          <p:cNvPr id="16" name="Picture 15"/>
          <p:cNvPicPr>
            <a:picLocks noChangeAspect="1"/>
          </p:cNvPicPr>
          <p:nvPr/>
        </p:nvPicPr>
        <p:blipFill>
          <a:blip r:embed="rId3"/>
          <a:stretch>
            <a:fillRect/>
          </a:stretch>
        </p:blipFill>
        <p:spPr>
          <a:xfrm>
            <a:off x="1408239" y="3839451"/>
            <a:ext cx="7457380" cy="433675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5334000" y="1082226"/>
            <a:ext cx="7035864" cy="824778"/>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NHS Staff Survey Insights </a:t>
            </a:r>
          </a:p>
        </p:txBody>
      </p:sp>
      <p:sp>
        <p:nvSpPr>
          <p:cNvPr id="21" name="TextBox 21"/>
          <p:cNvSpPr txBox="1"/>
          <p:nvPr/>
        </p:nvSpPr>
        <p:spPr>
          <a:xfrm>
            <a:off x="8534400" y="2240573"/>
            <a:ext cx="8001000" cy="4431983"/>
          </a:xfrm>
          <a:prstGeom prst="rect">
            <a:avLst/>
          </a:prstGeom>
        </p:spPr>
        <p:txBody>
          <a:bodyPr wrap="square" lIns="0" tIns="0" rIns="0" bIns="0" rtlCol="0" anchor="t">
            <a:spAutoFit/>
          </a:bodyPr>
          <a:lstStyle/>
          <a:p>
            <a:pPr marL="457200" lvl="0" indent="-457200">
              <a:lnSpc>
                <a:spcPct val="200000"/>
              </a:lnSpc>
              <a:buFont typeface="Arial" panose="020B0604020202020204" pitchFamily="34" charset="0"/>
              <a:buChar char="•"/>
            </a:pPr>
            <a:r>
              <a:rPr lang="en-US" sz="2400" dirty="0">
                <a:latin typeface="+mj-lt"/>
              </a:rPr>
              <a:t>2025 survey results show effective staff engagement and morale. </a:t>
            </a:r>
          </a:p>
          <a:p>
            <a:pPr marL="457200" lvl="0" indent="-457200">
              <a:lnSpc>
                <a:spcPct val="200000"/>
              </a:lnSpc>
              <a:buFont typeface="Arial" panose="020B0604020202020204" pitchFamily="34" charset="0"/>
              <a:buChar char="•"/>
            </a:pPr>
            <a:r>
              <a:rPr lang="en-US" sz="2400" dirty="0">
                <a:latin typeface="+mj-lt"/>
              </a:rPr>
              <a:t>This indicates a complex landscape in the staff retention process (Medscape, 2025).</a:t>
            </a:r>
          </a:p>
          <a:p>
            <a:pPr marL="457200" lvl="0" indent="-457200">
              <a:lnSpc>
                <a:spcPct val="200000"/>
              </a:lnSpc>
              <a:buFont typeface="Arial" panose="020B0604020202020204" pitchFamily="34" charset="0"/>
              <a:buChar char="•"/>
            </a:pPr>
            <a:r>
              <a:rPr lang="en-US" sz="2400" dirty="0">
                <a:latin typeface="+mj-lt"/>
              </a:rPr>
              <a:t>This also includes the concern about burnout, workload pressures, and pay satisfaction (The King’s Fund, 2025).</a:t>
            </a:r>
          </a:p>
        </p:txBody>
      </p:sp>
      <p:sp>
        <p:nvSpPr>
          <p:cNvPr id="24" name="TextBox 23">
            <a:extLst>
              <a:ext uri="{FF2B5EF4-FFF2-40B4-BE49-F238E27FC236}">
                <a16:creationId xmlns:a16="http://schemas.microsoft.com/office/drawing/2014/main" id="{D4BF1D9E-ED74-D997-0CAD-1CBA4703B5E4}"/>
              </a:ext>
            </a:extLst>
          </p:cNvPr>
          <p:cNvSpPr txBox="1"/>
          <p:nvPr/>
        </p:nvSpPr>
        <p:spPr>
          <a:xfrm>
            <a:off x="1981200" y="8423053"/>
            <a:ext cx="5638800" cy="369332"/>
          </a:xfrm>
          <a:prstGeom prst="rect">
            <a:avLst/>
          </a:prstGeom>
          <a:noFill/>
        </p:spPr>
        <p:txBody>
          <a:bodyPr wrap="square" rtlCol="0">
            <a:spAutoFit/>
          </a:bodyPr>
          <a:lstStyle/>
          <a:p>
            <a:pPr algn="ctr"/>
            <a:r>
              <a:rPr lang="en-US" dirty="0"/>
              <a:t>(Source: The King’s Fund, 2025)</a:t>
            </a:r>
            <a:endParaRPr lang="en-IN" dirty="0"/>
          </a:p>
        </p:txBody>
      </p:sp>
      <p:pic>
        <p:nvPicPr>
          <p:cNvPr id="22" name="image19.png"/>
          <p:cNvPicPr/>
          <p:nvPr/>
        </p:nvPicPr>
        <p:blipFill>
          <a:blip r:embed="rId3"/>
          <a:srcRect/>
          <a:stretch>
            <a:fillRect/>
          </a:stretch>
        </p:blipFill>
        <p:spPr>
          <a:xfrm>
            <a:off x="1219200" y="2552700"/>
            <a:ext cx="7162800" cy="5870353"/>
          </a:xfrm>
          <a:prstGeom prst="rect">
            <a:avLst/>
          </a:prstGeom>
          <a:ln/>
        </p:spPr>
      </p:pic>
    </p:spTree>
    <p:extLst>
      <p:ext uri="{BB962C8B-B14F-4D97-AF65-F5344CB8AC3E}">
        <p14:creationId xmlns:p14="http://schemas.microsoft.com/office/powerpoint/2010/main" val="3068274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260505" y="1066800"/>
            <a:ext cx="13766990" cy="812723"/>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HCM Challenge 1: Workforce Shortages &amp; Capacity Strain</a:t>
            </a:r>
          </a:p>
        </p:txBody>
      </p:sp>
      <p:sp>
        <p:nvSpPr>
          <p:cNvPr id="30" name="TextBox 30"/>
          <p:cNvSpPr txBox="1"/>
          <p:nvPr/>
        </p:nvSpPr>
        <p:spPr>
          <a:xfrm>
            <a:off x="13421113" y="-1265424"/>
            <a:ext cx="3000899" cy="1252730"/>
          </a:xfrm>
          <a:prstGeom prst="rect">
            <a:avLst/>
          </a:prstGeom>
        </p:spPr>
        <p:txBody>
          <a:bodyPr lIns="50800" tIns="50800" rIns="50800" bIns="50800" rtlCol="0" anchor="ctr"/>
          <a:lstStyle/>
          <a:p>
            <a:pPr algn="ctr">
              <a:lnSpc>
                <a:spcPts val="3295"/>
              </a:lnSpc>
            </a:pPr>
            <a:endParaRPr/>
          </a:p>
        </p:txBody>
      </p:sp>
      <p:sp>
        <p:nvSpPr>
          <p:cNvPr id="32" name="TextBox 32"/>
          <p:cNvSpPr txBox="1"/>
          <p:nvPr/>
        </p:nvSpPr>
        <p:spPr>
          <a:xfrm>
            <a:off x="1248039" y="2779492"/>
            <a:ext cx="7438761" cy="5917774"/>
          </a:xfrm>
          <a:prstGeom prst="rect">
            <a:avLst/>
          </a:prstGeom>
        </p:spPr>
        <p:txBody>
          <a:bodyPr wrap="square" lIns="0" tIns="0" rIns="0" bIns="0" rtlCol="0" anchor="t">
            <a:spAutoFit/>
          </a:bodyPr>
          <a:lstStyle/>
          <a:p>
            <a:pPr marL="457200" lvl="0" indent="-457200">
              <a:lnSpc>
                <a:spcPct val="200000"/>
              </a:lnSpc>
              <a:buFont typeface="Arial" panose="020B0604020202020204" pitchFamily="34" charset="0"/>
              <a:buChar char="•"/>
            </a:pPr>
            <a:r>
              <a:rPr lang="en-US" sz="2800" dirty="0"/>
              <a:t>NHS has almost 100,020 vacancies in Q2 2025/26, which is a fall of 9% since last year (NHS Provider, 2025). </a:t>
            </a:r>
          </a:p>
          <a:p>
            <a:pPr marL="457200" lvl="0" indent="-457200">
              <a:lnSpc>
                <a:spcPct val="200000"/>
              </a:lnSpc>
              <a:buFont typeface="Arial" panose="020B0604020202020204" pitchFamily="34" charset="0"/>
              <a:buChar char="•"/>
            </a:pPr>
            <a:r>
              <a:rPr lang="en-US" sz="2800" dirty="0"/>
              <a:t>The staffing shortage and the workload pressure are reported by almost 80% of the staff. </a:t>
            </a:r>
          </a:p>
          <a:p>
            <a:pPr marL="457200" lvl="0" indent="-457200">
              <a:lnSpc>
                <a:spcPct val="200000"/>
              </a:lnSpc>
              <a:buFont typeface="Arial" panose="020B0604020202020204" pitchFamily="34" charset="0"/>
              <a:buChar char="•"/>
            </a:pPr>
            <a:r>
              <a:rPr lang="en-US" sz="2800" dirty="0"/>
              <a:t>63% report shows lower job satisfaction and morale from the workload issues. </a:t>
            </a:r>
          </a:p>
        </p:txBody>
      </p:sp>
      <p:sp>
        <p:nvSpPr>
          <p:cNvPr id="37" name="TextBox 36">
            <a:extLst>
              <a:ext uri="{FF2B5EF4-FFF2-40B4-BE49-F238E27FC236}">
                <a16:creationId xmlns:a16="http://schemas.microsoft.com/office/drawing/2014/main" id="{8EBACEA0-A597-4000-9152-DE0B6AAC53BE}"/>
              </a:ext>
            </a:extLst>
          </p:cNvPr>
          <p:cNvSpPr txBox="1"/>
          <p:nvPr/>
        </p:nvSpPr>
        <p:spPr>
          <a:xfrm>
            <a:off x="10601713" y="8773509"/>
            <a:ext cx="5638800" cy="369332"/>
          </a:xfrm>
          <a:prstGeom prst="rect">
            <a:avLst/>
          </a:prstGeom>
          <a:noFill/>
        </p:spPr>
        <p:txBody>
          <a:bodyPr wrap="square" rtlCol="0">
            <a:spAutoFit/>
          </a:bodyPr>
          <a:lstStyle/>
          <a:p>
            <a:pPr algn="ctr"/>
            <a:r>
              <a:rPr lang="en-IN" dirty="0"/>
              <a:t>(Source: NHS Provider, 2025)</a:t>
            </a:r>
          </a:p>
        </p:txBody>
      </p:sp>
      <p:pic>
        <p:nvPicPr>
          <p:cNvPr id="14" name="image6.png"/>
          <p:cNvPicPr/>
          <p:nvPr/>
        </p:nvPicPr>
        <p:blipFill>
          <a:blip r:embed="rId3"/>
          <a:srcRect/>
          <a:stretch>
            <a:fillRect/>
          </a:stretch>
        </p:blipFill>
        <p:spPr>
          <a:xfrm>
            <a:off x="9525000" y="3009900"/>
            <a:ext cx="7620000" cy="5562600"/>
          </a:xfrm>
          <a:prstGeom prst="rect">
            <a:avLst/>
          </a:prstGeo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260505" y="1066800"/>
            <a:ext cx="13766990" cy="812723"/>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HCM Challenge 2: Burnout &amp; Wellbeing Risk</a:t>
            </a:r>
          </a:p>
        </p:txBody>
      </p:sp>
      <p:sp>
        <p:nvSpPr>
          <p:cNvPr id="32" name="TextBox 32"/>
          <p:cNvSpPr txBox="1"/>
          <p:nvPr/>
        </p:nvSpPr>
        <p:spPr>
          <a:xfrm>
            <a:off x="1991488" y="2793734"/>
            <a:ext cx="6095997" cy="6385851"/>
          </a:xfrm>
          <a:prstGeom prst="rect">
            <a:avLst/>
          </a:prstGeom>
        </p:spPr>
        <p:txBody>
          <a:bodyPr wrap="square" lIns="0" tIns="0" rIns="0" bIns="0" rtlCol="0" anchor="t">
            <a:spAutoFit/>
          </a:bodyPr>
          <a:lstStyle/>
          <a:p>
            <a:pPr marL="457200" lvl="0" indent="-457200" algn="just">
              <a:lnSpc>
                <a:spcPct val="150000"/>
              </a:lnSpc>
              <a:buFont typeface="Arial" panose="020B0604020202020204" pitchFamily="34" charset="0"/>
              <a:buChar char="•"/>
            </a:pPr>
            <a:r>
              <a:rPr lang="en-US" sz="2800"/>
              <a:t>The sickness and absence rate was 5.3% in September 2025, which is higher than in September 2024 (NHS Provider, 2026).</a:t>
            </a:r>
          </a:p>
          <a:p>
            <a:pPr marL="457200" lvl="0" indent="-457200" algn="just">
              <a:lnSpc>
                <a:spcPct val="150000"/>
              </a:lnSpc>
              <a:buFont typeface="Arial" panose="020B0604020202020204" pitchFamily="34" charset="0"/>
              <a:buChar char="•"/>
            </a:pPr>
            <a:r>
              <a:rPr lang="en-US" sz="2800"/>
              <a:t>The mental health sick days continue at a high trend and rate. </a:t>
            </a:r>
          </a:p>
          <a:p>
            <a:pPr marL="457200" lvl="0" indent="-457200" algn="just">
              <a:lnSpc>
                <a:spcPct val="150000"/>
              </a:lnSpc>
              <a:buFont typeface="Arial" panose="020B0604020202020204" pitchFamily="34" charset="0"/>
              <a:buChar char="•"/>
            </a:pPr>
            <a:r>
              <a:rPr lang="en-US" sz="2800"/>
              <a:t>Almost 41% of the staff reported work-related stress, and 672,500 full-time equivalent days were lost (NHS Provider, 2026).</a:t>
            </a:r>
            <a:endParaRPr lang="en-US" sz="2800" dirty="0"/>
          </a:p>
        </p:txBody>
      </p:sp>
      <p:sp>
        <p:nvSpPr>
          <p:cNvPr id="37" name="TextBox 36">
            <a:extLst>
              <a:ext uri="{FF2B5EF4-FFF2-40B4-BE49-F238E27FC236}">
                <a16:creationId xmlns:a16="http://schemas.microsoft.com/office/drawing/2014/main" id="{300EF7B1-6570-C11C-78D4-445AC04F9518}"/>
              </a:ext>
            </a:extLst>
          </p:cNvPr>
          <p:cNvSpPr txBox="1"/>
          <p:nvPr/>
        </p:nvSpPr>
        <p:spPr>
          <a:xfrm>
            <a:off x="9753600" y="8495062"/>
            <a:ext cx="5638800" cy="369332"/>
          </a:xfrm>
          <a:prstGeom prst="rect">
            <a:avLst/>
          </a:prstGeom>
          <a:noFill/>
        </p:spPr>
        <p:txBody>
          <a:bodyPr wrap="square" rtlCol="0">
            <a:spAutoFit/>
          </a:bodyPr>
          <a:lstStyle/>
          <a:p>
            <a:pPr algn="ctr"/>
            <a:r>
              <a:rPr lang="en-IN" dirty="0"/>
              <a:t>(Source: NHS Provider, 2026)</a:t>
            </a:r>
          </a:p>
        </p:txBody>
      </p:sp>
      <p:pic>
        <p:nvPicPr>
          <p:cNvPr id="33" name="image15.png"/>
          <p:cNvPicPr/>
          <p:nvPr/>
        </p:nvPicPr>
        <p:blipFill>
          <a:blip r:embed="rId3"/>
          <a:srcRect/>
          <a:stretch>
            <a:fillRect/>
          </a:stretch>
        </p:blipFill>
        <p:spPr>
          <a:xfrm>
            <a:off x="8686800" y="2716486"/>
            <a:ext cx="8305800" cy="5398814"/>
          </a:xfrm>
          <a:prstGeom prst="rect">
            <a:avLst/>
          </a:prstGeom>
          <a:ln/>
        </p:spPr>
      </p:pic>
    </p:spTree>
    <p:extLst>
      <p:ext uri="{BB962C8B-B14F-4D97-AF65-F5344CB8AC3E}">
        <p14:creationId xmlns:p14="http://schemas.microsoft.com/office/powerpoint/2010/main" val="3216252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260505" y="1066800"/>
            <a:ext cx="13766990" cy="1774204"/>
          </a:xfrm>
          <a:prstGeom prst="rect">
            <a:avLst/>
          </a:prstGeom>
        </p:spPr>
        <p:txBody>
          <a:bodyPr lIns="0" tIns="0" rIns="0" bIns="0" rtlCol="0" anchor="t">
            <a:spAutoFit/>
          </a:bodyPr>
          <a:lstStyle/>
          <a:p>
            <a:pPr algn="ctr">
              <a:lnSpc>
                <a:spcPts val="7150"/>
              </a:lnSpc>
            </a:pPr>
            <a:r>
              <a:rPr lang="fr-FR" sz="4000" b="1" dirty="0">
                <a:solidFill>
                  <a:srgbClr val="034383"/>
                </a:solidFill>
                <a:latin typeface="+mj-lt"/>
                <a:ea typeface="Ubuntu Bold"/>
                <a:cs typeface="Ubuntu Bold"/>
                <a:sym typeface="Ubuntu Bold"/>
              </a:rPr>
              <a:t>HCM Challenge 3: Engagement &amp; </a:t>
            </a:r>
            <a:r>
              <a:rPr lang="fr-FR" sz="4000" b="1" dirty="0" err="1">
                <a:solidFill>
                  <a:srgbClr val="034383"/>
                </a:solidFill>
                <a:latin typeface="+mj-lt"/>
                <a:ea typeface="Ubuntu Bold"/>
                <a:cs typeface="Ubuntu Bold"/>
                <a:sym typeface="Ubuntu Bold"/>
              </a:rPr>
              <a:t>Psychological</a:t>
            </a:r>
            <a:r>
              <a:rPr lang="fr-FR" sz="4000" b="1" dirty="0">
                <a:solidFill>
                  <a:srgbClr val="034383"/>
                </a:solidFill>
                <a:latin typeface="+mj-lt"/>
                <a:ea typeface="Ubuntu Bold"/>
                <a:cs typeface="Ubuntu Bold"/>
                <a:sym typeface="Ubuntu Bold"/>
              </a:rPr>
              <a:t> </a:t>
            </a:r>
            <a:r>
              <a:rPr lang="fr-FR" sz="4000" b="1" dirty="0" err="1">
                <a:solidFill>
                  <a:srgbClr val="034383"/>
                </a:solidFill>
                <a:latin typeface="+mj-lt"/>
                <a:ea typeface="Ubuntu Bold"/>
                <a:cs typeface="Ubuntu Bold"/>
                <a:sym typeface="Ubuntu Bold"/>
              </a:rPr>
              <a:t>Contract</a:t>
            </a:r>
            <a:r>
              <a:rPr lang="fr-FR" sz="4000" b="1" dirty="0">
                <a:solidFill>
                  <a:srgbClr val="034383"/>
                </a:solidFill>
                <a:latin typeface="+mj-lt"/>
                <a:ea typeface="Ubuntu Bold"/>
                <a:cs typeface="Ubuntu Bold"/>
                <a:sym typeface="Ubuntu Bold"/>
              </a:rPr>
              <a:t> </a:t>
            </a:r>
            <a:r>
              <a:rPr lang="fr-FR" sz="4000" b="1" dirty="0" err="1">
                <a:solidFill>
                  <a:srgbClr val="034383"/>
                </a:solidFill>
                <a:latin typeface="+mj-lt"/>
                <a:ea typeface="Ubuntu Bold"/>
                <a:cs typeface="Ubuntu Bold"/>
                <a:sym typeface="Ubuntu Bold"/>
              </a:rPr>
              <a:t>Strain</a:t>
            </a:r>
            <a:endParaRPr lang="en-US" sz="4000" b="1" dirty="0">
              <a:solidFill>
                <a:srgbClr val="034383"/>
              </a:solidFill>
              <a:latin typeface="+mj-lt"/>
              <a:ea typeface="Ubuntu Bold"/>
              <a:cs typeface="Ubuntu Bold"/>
              <a:sym typeface="Ubuntu Bold"/>
            </a:endParaRPr>
          </a:p>
        </p:txBody>
      </p:sp>
      <p:sp>
        <p:nvSpPr>
          <p:cNvPr id="21" name="TextBox 21"/>
          <p:cNvSpPr txBox="1"/>
          <p:nvPr/>
        </p:nvSpPr>
        <p:spPr>
          <a:xfrm>
            <a:off x="355832" y="3154218"/>
            <a:ext cx="6096000" cy="739716"/>
          </a:xfrm>
          <a:prstGeom prst="rect">
            <a:avLst/>
          </a:prstGeom>
        </p:spPr>
        <p:txBody>
          <a:bodyPr lIns="0" tIns="0" rIns="0" bIns="0" rtlCol="0" anchor="t">
            <a:spAutoFit/>
          </a:bodyPr>
          <a:lstStyle/>
          <a:p>
            <a:pPr algn="ctr">
              <a:lnSpc>
                <a:spcPts val="5500"/>
              </a:lnSpc>
            </a:pPr>
            <a:r>
              <a:rPr lang="en-US" sz="5000" b="1" dirty="0">
                <a:solidFill>
                  <a:srgbClr val="FFFFFF"/>
                </a:solidFill>
                <a:latin typeface="Ubuntu Bold"/>
                <a:ea typeface="Ubuntu Bold"/>
                <a:cs typeface="Ubuntu Bold"/>
                <a:sym typeface="Ubuntu Bold"/>
              </a:rPr>
              <a:t>MISSION</a:t>
            </a:r>
          </a:p>
        </p:txBody>
      </p:sp>
      <p:sp>
        <p:nvSpPr>
          <p:cNvPr id="32" name="TextBox 32"/>
          <p:cNvSpPr txBox="1"/>
          <p:nvPr/>
        </p:nvSpPr>
        <p:spPr>
          <a:xfrm>
            <a:off x="1447800" y="3430602"/>
            <a:ext cx="7239000" cy="4524315"/>
          </a:xfrm>
          <a:prstGeom prst="rect">
            <a:avLst/>
          </a:prstGeom>
        </p:spPr>
        <p:txBody>
          <a:bodyPr wrap="square" lIns="0" tIns="0" rIns="0" bIns="0" rtlCol="0" anchor="t">
            <a:spAutoFit/>
          </a:bodyPr>
          <a:lstStyle/>
          <a:p>
            <a:pPr marL="457200" lvl="0" indent="-457200" algn="just">
              <a:lnSpc>
                <a:spcPct val="150000"/>
              </a:lnSpc>
              <a:buFont typeface="Arial" panose="020B0604020202020204" pitchFamily="34" charset="0"/>
              <a:buChar char="•"/>
            </a:pPr>
            <a:r>
              <a:rPr lang="en-US" sz="2800" dirty="0">
                <a:latin typeface="+mj-lt"/>
              </a:rPr>
              <a:t>Only almost 34% of the staff believe there are enough colleagues to do their job (Medscape, 2025). </a:t>
            </a:r>
          </a:p>
          <a:p>
            <a:pPr marL="457200" lvl="0" indent="-457200" algn="just">
              <a:lnSpc>
                <a:spcPct val="150000"/>
              </a:lnSpc>
              <a:buFont typeface="Arial" panose="020B0604020202020204" pitchFamily="34" charset="0"/>
              <a:buChar char="•"/>
            </a:pPr>
            <a:r>
              <a:rPr lang="en-US" sz="2800" dirty="0">
                <a:latin typeface="+mj-lt"/>
              </a:rPr>
              <a:t>There are almost 30% of people experience staff burnout, frustrations, and fatigue. </a:t>
            </a:r>
          </a:p>
          <a:p>
            <a:pPr marL="457200" lvl="0" indent="-457200" algn="just">
              <a:lnSpc>
                <a:spcPct val="150000"/>
              </a:lnSpc>
              <a:buFont typeface="Arial" panose="020B0604020202020204" pitchFamily="34" charset="0"/>
              <a:buChar char="•"/>
            </a:pPr>
            <a:r>
              <a:rPr lang="en-US" sz="2800" dirty="0">
                <a:latin typeface="+mj-lt"/>
              </a:rPr>
              <a:t>87.8% of the people, such as majority feels their role makes a difference (Oliver, 2025). </a:t>
            </a:r>
          </a:p>
        </p:txBody>
      </p:sp>
      <p:sp>
        <p:nvSpPr>
          <p:cNvPr id="36" name="TextBox 35">
            <a:extLst>
              <a:ext uri="{FF2B5EF4-FFF2-40B4-BE49-F238E27FC236}">
                <a16:creationId xmlns:a16="http://schemas.microsoft.com/office/drawing/2014/main" id="{5F211633-E8BC-B6F0-7605-1D07C4A373B8}"/>
              </a:ext>
            </a:extLst>
          </p:cNvPr>
          <p:cNvSpPr txBox="1"/>
          <p:nvPr/>
        </p:nvSpPr>
        <p:spPr>
          <a:xfrm>
            <a:off x="10896600" y="7806993"/>
            <a:ext cx="5638800" cy="369332"/>
          </a:xfrm>
          <a:prstGeom prst="rect">
            <a:avLst/>
          </a:prstGeom>
          <a:noFill/>
        </p:spPr>
        <p:txBody>
          <a:bodyPr wrap="square" rtlCol="0">
            <a:spAutoFit/>
          </a:bodyPr>
          <a:lstStyle/>
          <a:p>
            <a:pPr algn="ctr"/>
            <a:r>
              <a:rPr lang="en-IN" dirty="0"/>
              <a:t>(Source: Medscape, 2025). </a:t>
            </a:r>
          </a:p>
        </p:txBody>
      </p:sp>
      <p:pic>
        <p:nvPicPr>
          <p:cNvPr id="3" name="Picture 2"/>
          <p:cNvPicPr>
            <a:picLocks noChangeAspect="1"/>
          </p:cNvPicPr>
          <p:nvPr/>
        </p:nvPicPr>
        <p:blipFill>
          <a:blip r:embed="rId3"/>
          <a:stretch>
            <a:fillRect/>
          </a:stretch>
        </p:blipFill>
        <p:spPr>
          <a:xfrm>
            <a:off x="8991601" y="3524076"/>
            <a:ext cx="7772400" cy="3784511"/>
          </a:xfrm>
          <a:prstGeom prst="rect">
            <a:avLst/>
          </a:prstGeom>
        </p:spPr>
      </p:pic>
    </p:spTree>
    <p:extLst>
      <p:ext uri="{BB962C8B-B14F-4D97-AF65-F5344CB8AC3E}">
        <p14:creationId xmlns:p14="http://schemas.microsoft.com/office/powerpoint/2010/main" val="2948010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571405" y="858913"/>
            <a:ext cx="15584786" cy="812723"/>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Strategic Implications of Current HCM Challenges for the NHS</a:t>
            </a:r>
          </a:p>
        </p:txBody>
      </p:sp>
      <p:sp>
        <p:nvSpPr>
          <p:cNvPr id="24" name="TextBox 24"/>
          <p:cNvSpPr txBox="1"/>
          <p:nvPr/>
        </p:nvSpPr>
        <p:spPr>
          <a:xfrm>
            <a:off x="1447800" y="2247900"/>
            <a:ext cx="5657181" cy="7109639"/>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latin typeface="+mj-lt"/>
              </a:rPr>
              <a:t>The persistent shortages also reduce the capacity to deliver care (Medscape, 2025).</a:t>
            </a:r>
          </a:p>
          <a:p>
            <a:pPr marL="457200" indent="-457200" algn="just">
              <a:lnSpc>
                <a:spcPct val="150000"/>
              </a:lnSpc>
              <a:buFont typeface="Arial" panose="020B0604020202020204" pitchFamily="34" charset="0"/>
              <a:buChar char="•"/>
            </a:pPr>
            <a:r>
              <a:rPr lang="en-US" sz="2800" dirty="0">
                <a:latin typeface="+mj-lt"/>
              </a:rPr>
              <a:t>The burnout process also undermines the productivity, retentions and patient safety process.</a:t>
            </a:r>
          </a:p>
          <a:p>
            <a:pPr marL="457200" indent="-457200" algn="just">
              <a:lnSpc>
                <a:spcPct val="150000"/>
              </a:lnSpc>
              <a:buFont typeface="Arial" panose="020B0604020202020204" pitchFamily="34" charset="0"/>
              <a:buChar char="•"/>
            </a:pPr>
            <a:r>
              <a:rPr lang="en-US" sz="2800" dirty="0">
                <a:latin typeface="+mj-lt"/>
              </a:rPr>
              <a:t>The engagement strategies also erode the commitment of the organization (NHS England, 2025b). </a:t>
            </a:r>
          </a:p>
        </p:txBody>
      </p:sp>
      <p:sp>
        <p:nvSpPr>
          <p:cNvPr id="26" name="TextBox 25">
            <a:extLst>
              <a:ext uri="{FF2B5EF4-FFF2-40B4-BE49-F238E27FC236}">
                <a16:creationId xmlns:a16="http://schemas.microsoft.com/office/drawing/2014/main" id="{51064712-3B1C-5F8F-6831-6C22394BD7FC}"/>
              </a:ext>
            </a:extLst>
          </p:cNvPr>
          <p:cNvSpPr txBox="1"/>
          <p:nvPr/>
        </p:nvSpPr>
        <p:spPr>
          <a:xfrm>
            <a:off x="9363798" y="8524859"/>
            <a:ext cx="5638800" cy="369332"/>
          </a:xfrm>
          <a:prstGeom prst="rect">
            <a:avLst/>
          </a:prstGeom>
          <a:noFill/>
        </p:spPr>
        <p:txBody>
          <a:bodyPr wrap="square" rtlCol="0">
            <a:spAutoFit/>
          </a:bodyPr>
          <a:lstStyle/>
          <a:p>
            <a:pPr algn="ctr"/>
            <a:r>
              <a:rPr lang="en-IN" dirty="0"/>
              <a:t>(Source: Medscape, 2025). </a:t>
            </a:r>
          </a:p>
        </p:txBody>
      </p:sp>
      <p:pic>
        <p:nvPicPr>
          <p:cNvPr id="4" name="Picture 3"/>
          <p:cNvPicPr>
            <a:picLocks noChangeAspect="1"/>
          </p:cNvPicPr>
          <p:nvPr/>
        </p:nvPicPr>
        <p:blipFill>
          <a:blip r:embed="rId3"/>
          <a:stretch>
            <a:fillRect/>
          </a:stretch>
        </p:blipFill>
        <p:spPr>
          <a:xfrm>
            <a:off x="8001001" y="3086100"/>
            <a:ext cx="9185042" cy="5129412"/>
          </a:xfrm>
          <a:prstGeom prst="rect">
            <a:avLst/>
          </a:prstGeom>
        </p:spPr>
      </p:pic>
    </p:spTree>
    <p:extLst>
      <p:ext uri="{BB962C8B-B14F-4D97-AF65-F5344CB8AC3E}">
        <p14:creationId xmlns:p14="http://schemas.microsoft.com/office/powerpoint/2010/main" val="1368672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38200" y="944705"/>
            <a:ext cx="16098193" cy="2647328"/>
          </a:xfrm>
          <a:prstGeom prst="rect">
            <a:avLst/>
          </a:prstGeom>
        </p:spPr>
        <p:txBody>
          <a:bodyPr wrap="square" lIns="0" tIns="0" rIns="0" bIns="0" rtlCol="0" anchor="t">
            <a:spAutoFit/>
          </a:bodyPr>
          <a:lstStyle/>
          <a:p>
            <a:pPr algn="ctr">
              <a:lnSpc>
                <a:spcPts val="7150"/>
              </a:lnSpc>
            </a:pPr>
            <a:r>
              <a:rPr lang="en-US" sz="3600" b="1" dirty="0">
                <a:solidFill>
                  <a:srgbClr val="034383"/>
                </a:solidFill>
                <a:latin typeface="+mj-lt"/>
                <a:ea typeface="Ubuntu Bold"/>
                <a:cs typeface="Ubuntu Bold"/>
                <a:sym typeface="Ubuntu Bold"/>
              </a:rPr>
              <a:t>STUDENT 2 – ROOT CAUSES OF JOB SATISFACTION CHALLENGES (Policy, Structural, Cultural, Leadership)</a:t>
            </a:r>
          </a:p>
          <a:p>
            <a:pPr>
              <a:lnSpc>
                <a:spcPts val="7150"/>
              </a:lnSpc>
            </a:pPr>
            <a:r>
              <a:rPr lang="en-US" sz="3600" b="1" dirty="0">
                <a:solidFill>
                  <a:srgbClr val="034383"/>
                </a:solidFill>
                <a:latin typeface="+mj-lt"/>
                <a:ea typeface="Ubuntu Bold"/>
                <a:cs typeface="Ubuntu Bold"/>
                <a:sym typeface="Ubuntu Bold"/>
              </a:rPr>
              <a:t>     Root Cause 1: Structural Workforce Planning Gaps </a:t>
            </a:r>
          </a:p>
        </p:txBody>
      </p:sp>
      <p:sp>
        <p:nvSpPr>
          <p:cNvPr id="13" name="TextBox 13"/>
          <p:cNvSpPr txBox="1"/>
          <p:nvPr/>
        </p:nvSpPr>
        <p:spPr>
          <a:xfrm>
            <a:off x="2133600" y="4033693"/>
            <a:ext cx="6401602" cy="4463530"/>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US" sz="2800" dirty="0"/>
              <a:t>The NHS workforce shortage forces the excess workload by 80% (GOV.UK, 2025).</a:t>
            </a:r>
          </a:p>
          <a:p>
            <a:pPr marL="285750" indent="-285750" algn="just">
              <a:lnSpc>
                <a:spcPct val="150000"/>
              </a:lnSpc>
              <a:buFont typeface="Arial" panose="020B0604020202020204" pitchFamily="34" charset="0"/>
              <a:buChar char="•"/>
            </a:pPr>
            <a:r>
              <a:rPr lang="en-US" sz="2800" dirty="0"/>
              <a:t>The training process lag and planning are still reactive, not predictive (O’Callaghan and </a:t>
            </a:r>
            <a:r>
              <a:rPr lang="en-US" sz="2800" dirty="0" err="1"/>
              <a:t>Sadath</a:t>
            </a:r>
            <a:r>
              <a:rPr lang="en-US" sz="2800" dirty="0"/>
              <a:t>, 2025). </a:t>
            </a:r>
          </a:p>
          <a:p>
            <a:pPr marL="285750" indent="-285750" algn="just">
              <a:lnSpc>
                <a:spcPct val="150000"/>
              </a:lnSpc>
              <a:buFont typeface="Arial" panose="020B0604020202020204" pitchFamily="34" charset="0"/>
              <a:buChar char="•"/>
            </a:pPr>
            <a:r>
              <a:rPr lang="en-US" sz="2800" dirty="0"/>
              <a:t>Only almost 34% of the staff believing in the adequate to do their job. </a:t>
            </a:r>
          </a:p>
        </p:txBody>
      </p:sp>
      <p:sp>
        <p:nvSpPr>
          <p:cNvPr id="28" name="Rectangle 27"/>
          <p:cNvSpPr/>
          <p:nvPr/>
        </p:nvSpPr>
        <p:spPr>
          <a:xfrm>
            <a:off x="13207908" y="8653020"/>
            <a:ext cx="2540184" cy="458074"/>
          </a:xfrm>
          <a:prstGeom prst="rect">
            <a:avLst/>
          </a:prstGeom>
        </p:spPr>
        <p:txBody>
          <a:bodyPr wrap="none">
            <a:spAutoFit/>
          </a:bodyPr>
          <a:lstStyle/>
          <a:p>
            <a:pPr algn="ctr">
              <a:lnSpc>
                <a:spcPct val="150000"/>
              </a:lnSpc>
              <a:spcBef>
                <a:spcPts val="1200"/>
              </a:spcBef>
              <a:spcAft>
                <a:spcPts val="0"/>
              </a:spcAft>
            </a:pPr>
            <a:r>
              <a:rPr lang="en-IN"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(Source: GOV.UK, 2025)</a:t>
            </a:r>
            <a:endParaRPr lang="en-IN" dirty="0">
              <a:solidFill>
                <a:srgbClr val="000000"/>
              </a:solidFill>
              <a:latin typeface="Times New Roman" panose="02020603050405020304" pitchFamily="18" charset="0"/>
              <a:ea typeface="Arial" panose="020B0604020202020204" pitchFamily="34" charset="0"/>
              <a:cs typeface="Arial" panose="020B0604020202020204" pitchFamily="34" charset="0"/>
            </a:endParaRPr>
          </a:p>
        </p:txBody>
      </p:sp>
      <p:pic>
        <p:nvPicPr>
          <p:cNvPr id="18" name="image3.png"/>
          <p:cNvPicPr/>
          <p:nvPr/>
        </p:nvPicPr>
        <p:blipFill>
          <a:blip r:embed="rId3"/>
          <a:srcRect/>
          <a:stretch>
            <a:fillRect/>
          </a:stretch>
        </p:blipFill>
        <p:spPr>
          <a:xfrm>
            <a:off x="11506200" y="2896523"/>
            <a:ext cx="5943600" cy="5600700"/>
          </a:xfrm>
          <a:prstGeom prst="rect">
            <a:avLst/>
          </a:prstGeo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351607" y="944705"/>
            <a:ext cx="15584786" cy="812723"/>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Root Cause 2: Policy &amp; Funding Pressures</a:t>
            </a:r>
          </a:p>
        </p:txBody>
      </p:sp>
      <p:sp>
        <p:nvSpPr>
          <p:cNvPr id="13" name="TextBox 13"/>
          <p:cNvSpPr txBox="1"/>
          <p:nvPr/>
        </p:nvSpPr>
        <p:spPr>
          <a:xfrm>
            <a:off x="1351607" y="2785163"/>
            <a:ext cx="6401602" cy="5109860"/>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US" sz="2800" dirty="0"/>
              <a:t>The pay growth is below of inflations, which is 3.3% for 1.4 million staff vs 3.45 of the CPI (The Guardian, 2025).</a:t>
            </a:r>
          </a:p>
          <a:p>
            <a:pPr marL="285750" indent="-285750" algn="just">
              <a:lnSpc>
                <a:spcPct val="150000"/>
              </a:lnSpc>
              <a:buFont typeface="Arial" panose="020B0604020202020204" pitchFamily="34" charset="0"/>
              <a:buChar char="•"/>
            </a:pPr>
            <a:r>
              <a:rPr lang="en-US" sz="2800" dirty="0"/>
              <a:t>The pay dissatisfaction is linked with the perceived lack of policy support (Payne et al., 2025). </a:t>
            </a:r>
          </a:p>
          <a:p>
            <a:pPr marL="285750" indent="-285750" algn="just">
              <a:lnSpc>
                <a:spcPct val="150000"/>
              </a:lnSpc>
              <a:buFont typeface="Arial" panose="020B0604020202020204" pitchFamily="34" charset="0"/>
              <a:buChar char="•"/>
            </a:pPr>
            <a:r>
              <a:rPr lang="en-US" sz="2800" dirty="0"/>
              <a:t>Budget constraints and trust deficits can limit the workforce investment process. </a:t>
            </a:r>
          </a:p>
        </p:txBody>
      </p:sp>
      <p:sp>
        <p:nvSpPr>
          <p:cNvPr id="28" name="Rectangle 27"/>
          <p:cNvSpPr/>
          <p:nvPr/>
        </p:nvSpPr>
        <p:spPr>
          <a:xfrm>
            <a:off x="11582400" y="7988530"/>
            <a:ext cx="2860720" cy="369332"/>
          </a:xfrm>
          <a:prstGeom prst="rect">
            <a:avLst/>
          </a:prstGeom>
        </p:spPr>
        <p:txBody>
          <a:bodyPr wrap="none">
            <a:spAutoFit/>
          </a:bodyPr>
          <a:lstStyle/>
          <a:p>
            <a:r>
              <a:rPr lang="en-IN" dirty="0"/>
              <a:t>(Source: The Guardian, 2025)</a:t>
            </a:r>
          </a:p>
        </p:txBody>
      </p:sp>
      <p:pic>
        <p:nvPicPr>
          <p:cNvPr id="19" name="image16.png"/>
          <p:cNvPicPr/>
          <p:nvPr/>
        </p:nvPicPr>
        <p:blipFill>
          <a:blip r:embed="rId3"/>
          <a:srcRect/>
          <a:stretch>
            <a:fillRect/>
          </a:stretch>
        </p:blipFill>
        <p:spPr>
          <a:xfrm>
            <a:off x="9220200" y="2457190"/>
            <a:ext cx="7543800" cy="5200910"/>
          </a:xfrm>
          <a:prstGeom prst="rect">
            <a:avLst/>
          </a:prstGeom>
          <a:ln/>
        </p:spPr>
      </p:pic>
    </p:spTree>
    <p:extLst>
      <p:ext uri="{BB962C8B-B14F-4D97-AF65-F5344CB8AC3E}">
        <p14:creationId xmlns:p14="http://schemas.microsoft.com/office/powerpoint/2010/main" val="2900818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2286000" y="1406819"/>
            <a:ext cx="15468600" cy="812723"/>
          </a:xfrm>
          <a:prstGeom prst="rect">
            <a:avLst/>
          </a:prstGeom>
        </p:spPr>
        <p:txBody>
          <a:bodyPr wrap="square" lIns="0" tIns="0" rIns="0" bIns="0" rtlCol="0" anchor="t">
            <a:spAutoFit/>
          </a:bodyPr>
          <a:lstStyle/>
          <a:p>
            <a:pPr>
              <a:lnSpc>
                <a:spcPts val="7150"/>
              </a:lnSpc>
            </a:pPr>
            <a:r>
              <a:rPr lang="en-US" sz="4000" b="1" dirty="0">
                <a:solidFill>
                  <a:srgbClr val="034383"/>
                </a:solidFill>
                <a:latin typeface="+mj-lt"/>
                <a:ea typeface="Ubuntu Bold"/>
                <a:cs typeface="Ubuntu Bold"/>
                <a:sym typeface="Ubuntu Bold"/>
              </a:rPr>
              <a:t>Root Cause 3: Leadership &amp; Psychological Safety Deficits</a:t>
            </a:r>
          </a:p>
        </p:txBody>
      </p:sp>
      <p:sp>
        <p:nvSpPr>
          <p:cNvPr id="21" name="TextBox 21"/>
          <p:cNvSpPr txBox="1"/>
          <p:nvPr/>
        </p:nvSpPr>
        <p:spPr>
          <a:xfrm>
            <a:off x="9296400" y="3531636"/>
            <a:ext cx="7035864" cy="4463530"/>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The leadership training under the investment process, and many managers are unprepared for the management process (Financial Times, 2025). </a:t>
            </a:r>
          </a:p>
          <a:p>
            <a:pPr marL="457200" indent="-457200" algn="just">
              <a:lnSpc>
                <a:spcPct val="150000"/>
              </a:lnSpc>
              <a:buFont typeface="Arial" panose="020B0604020202020204" pitchFamily="34" charset="0"/>
              <a:buChar char="•"/>
            </a:pPr>
            <a:r>
              <a:rPr lang="en-US" sz="2800" dirty="0"/>
              <a:t>The staff survey shows 25% of the report harassment patterns or bullying. </a:t>
            </a:r>
          </a:p>
          <a:p>
            <a:pPr marL="457200" indent="-457200" algn="just">
              <a:lnSpc>
                <a:spcPct val="150000"/>
              </a:lnSpc>
              <a:buFont typeface="Arial" panose="020B0604020202020204" pitchFamily="34" charset="0"/>
              <a:buChar char="•"/>
            </a:pPr>
            <a:r>
              <a:rPr lang="en-US" sz="2800" dirty="0"/>
              <a:t>There is psychological safety across the trusts. </a:t>
            </a:r>
          </a:p>
        </p:txBody>
      </p:sp>
      <p:sp>
        <p:nvSpPr>
          <p:cNvPr id="23" name="Rectangle 22"/>
          <p:cNvSpPr/>
          <p:nvPr/>
        </p:nvSpPr>
        <p:spPr>
          <a:xfrm>
            <a:off x="2895600" y="7810500"/>
            <a:ext cx="2997231" cy="369332"/>
          </a:xfrm>
          <a:prstGeom prst="rect">
            <a:avLst/>
          </a:prstGeom>
        </p:spPr>
        <p:txBody>
          <a:bodyPr wrap="none">
            <a:spAutoFit/>
          </a:bodyPr>
          <a:lstStyle/>
          <a:p>
            <a:r>
              <a:rPr lang="en-IN" dirty="0"/>
              <a:t>(Source: Financial Times, 2025)</a:t>
            </a:r>
          </a:p>
        </p:txBody>
      </p:sp>
      <p:pic>
        <p:nvPicPr>
          <p:cNvPr id="24" name="image18.png"/>
          <p:cNvPicPr/>
          <p:nvPr/>
        </p:nvPicPr>
        <p:blipFill>
          <a:blip r:embed="rId3"/>
          <a:srcRect/>
          <a:stretch>
            <a:fillRect/>
          </a:stretch>
        </p:blipFill>
        <p:spPr>
          <a:xfrm>
            <a:off x="1752600" y="3460864"/>
            <a:ext cx="6328296" cy="3663836"/>
          </a:xfrm>
          <a:prstGeom prst="rect">
            <a:avLst/>
          </a:prstGeom>
          <a:ln/>
        </p:spPr>
      </p:pic>
    </p:spTree>
    <p:extLst>
      <p:ext uri="{BB962C8B-B14F-4D97-AF65-F5344CB8AC3E}">
        <p14:creationId xmlns:p14="http://schemas.microsoft.com/office/powerpoint/2010/main" val="862726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1828800" y="1406819"/>
            <a:ext cx="15925800" cy="812723"/>
          </a:xfrm>
          <a:prstGeom prst="rect">
            <a:avLst/>
          </a:prstGeom>
        </p:spPr>
        <p:txBody>
          <a:bodyPr wrap="square" lIns="0" tIns="0" rIns="0" bIns="0" rtlCol="0" anchor="t">
            <a:spAutoFit/>
          </a:bodyPr>
          <a:lstStyle/>
          <a:p>
            <a:pPr>
              <a:lnSpc>
                <a:spcPts val="7150"/>
              </a:lnSpc>
            </a:pPr>
            <a:r>
              <a:rPr lang="en-US" sz="4000" b="1" dirty="0">
                <a:solidFill>
                  <a:srgbClr val="034383"/>
                </a:solidFill>
                <a:latin typeface="+mj-lt"/>
                <a:ea typeface="Ubuntu Bold"/>
                <a:cs typeface="Ubuntu Bold"/>
                <a:sym typeface="Ubuntu Bold"/>
              </a:rPr>
              <a:t>Root Cause 4: Bureaucracy &amp; Administrative Burden</a:t>
            </a:r>
          </a:p>
        </p:txBody>
      </p:sp>
      <p:sp>
        <p:nvSpPr>
          <p:cNvPr id="21" name="TextBox 21"/>
          <p:cNvSpPr txBox="1"/>
          <p:nvPr/>
        </p:nvSpPr>
        <p:spPr>
          <a:xfrm>
            <a:off x="8915400" y="3166917"/>
            <a:ext cx="7344176" cy="3877985"/>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The administrative complexity was also reported by 73% of the staff (GOV.UK, 2025). </a:t>
            </a:r>
          </a:p>
          <a:p>
            <a:pPr marL="457200" indent="-457200" algn="just">
              <a:lnSpc>
                <a:spcPct val="150000"/>
              </a:lnSpc>
              <a:buFont typeface="Arial" panose="020B0604020202020204" pitchFamily="34" charset="0"/>
              <a:buChar char="•"/>
            </a:pPr>
            <a:r>
              <a:rPr lang="en-US" sz="2800" dirty="0"/>
              <a:t>The managers are overwhelmed by the non-clinical tasks.</a:t>
            </a:r>
          </a:p>
          <a:p>
            <a:pPr marL="457200" indent="-457200" algn="just">
              <a:lnSpc>
                <a:spcPct val="150000"/>
              </a:lnSpc>
              <a:buFont typeface="Arial" panose="020B0604020202020204" pitchFamily="34" charset="0"/>
              <a:buChar char="•"/>
            </a:pPr>
            <a:r>
              <a:rPr lang="en-US" sz="2800" dirty="0"/>
              <a:t>The time pressures due to the documentation and the process. </a:t>
            </a:r>
          </a:p>
        </p:txBody>
      </p:sp>
      <p:sp>
        <p:nvSpPr>
          <p:cNvPr id="23" name="Rectangle 22"/>
          <p:cNvSpPr/>
          <p:nvPr/>
        </p:nvSpPr>
        <p:spPr>
          <a:xfrm>
            <a:off x="3409717" y="8061541"/>
            <a:ext cx="2442913" cy="369332"/>
          </a:xfrm>
          <a:prstGeom prst="rect">
            <a:avLst/>
          </a:prstGeom>
        </p:spPr>
        <p:txBody>
          <a:bodyPr wrap="none">
            <a:spAutoFit/>
          </a:bodyPr>
          <a:lstStyle/>
          <a:p>
            <a:r>
              <a:rPr lang="en-IN" dirty="0"/>
              <a:t>(Source: GOV.UK, 2025)</a:t>
            </a:r>
          </a:p>
        </p:txBody>
      </p:sp>
      <p:pic>
        <p:nvPicPr>
          <p:cNvPr id="12" name="image14.png"/>
          <p:cNvPicPr/>
          <p:nvPr/>
        </p:nvPicPr>
        <p:blipFill>
          <a:blip r:embed="rId3"/>
          <a:srcRect/>
          <a:stretch>
            <a:fillRect/>
          </a:stretch>
        </p:blipFill>
        <p:spPr>
          <a:xfrm>
            <a:off x="1295400" y="3166916"/>
            <a:ext cx="7315200" cy="4262584"/>
          </a:xfrm>
          <a:prstGeom prst="rect">
            <a:avLst/>
          </a:prstGeom>
          <a:ln/>
        </p:spPr>
      </p:pic>
    </p:spTree>
    <p:extLst>
      <p:ext uri="{BB962C8B-B14F-4D97-AF65-F5344CB8AC3E}">
        <p14:creationId xmlns:p14="http://schemas.microsoft.com/office/powerpoint/2010/main" val="1689742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20"/>
          <p:cNvSpPr txBox="1"/>
          <p:nvPr/>
        </p:nvSpPr>
        <p:spPr>
          <a:xfrm>
            <a:off x="1828800" y="1406819"/>
            <a:ext cx="15925800" cy="812723"/>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 Root Cause 5: Emotional Labor &amp; Moral Injury</a:t>
            </a:r>
          </a:p>
        </p:txBody>
      </p:sp>
      <p:sp>
        <p:nvSpPr>
          <p:cNvPr id="21" name="TextBox 21"/>
          <p:cNvSpPr txBox="1"/>
          <p:nvPr/>
        </p:nvSpPr>
        <p:spPr>
          <a:xfrm>
            <a:off x="9423929" y="3543300"/>
            <a:ext cx="7035864" cy="4463530"/>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There are almost 30% of the staff reported emotional exhaustion and burnout process (</a:t>
            </a:r>
            <a:r>
              <a:rPr lang="en-US" sz="2800" dirty="0" err="1"/>
              <a:t>MedScape</a:t>
            </a:r>
            <a:r>
              <a:rPr lang="en-US" sz="2800" dirty="0"/>
              <a:t>, 2025). </a:t>
            </a:r>
          </a:p>
          <a:p>
            <a:pPr marL="457200" indent="-457200" algn="just">
              <a:lnSpc>
                <a:spcPct val="150000"/>
              </a:lnSpc>
              <a:buFont typeface="Arial" panose="020B0604020202020204" pitchFamily="34" charset="0"/>
              <a:buChar char="•"/>
            </a:pPr>
            <a:r>
              <a:rPr lang="en-US" sz="2800" dirty="0"/>
              <a:t>41% of the staff feel unwell from the work-related stress issues (Kennedy et al., 2025). </a:t>
            </a:r>
          </a:p>
          <a:p>
            <a:pPr marL="457200" indent="-457200" algn="just">
              <a:lnSpc>
                <a:spcPct val="150000"/>
              </a:lnSpc>
              <a:buFont typeface="Arial" panose="020B0604020202020204" pitchFamily="34" charset="0"/>
              <a:buChar char="•"/>
            </a:pPr>
            <a:r>
              <a:rPr lang="en-US" sz="2800" dirty="0"/>
              <a:t>The psychological ill health is linked with the poor HCM outcomes. </a:t>
            </a:r>
          </a:p>
        </p:txBody>
      </p:sp>
      <p:sp>
        <p:nvSpPr>
          <p:cNvPr id="23" name="Rectangle 22"/>
          <p:cNvSpPr/>
          <p:nvPr/>
        </p:nvSpPr>
        <p:spPr>
          <a:xfrm>
            <a:off x="3276600" y="8572500"/>
            <a:ext cx="2499595" cy="369332"/>
          </a:xfrm>
          <a:prstGeom prst="rect">
            <a:avLst/>
          </a:prstGeom>
        </p:spPr>
        <p:txBody>
          <a:bodyPr wrap="none">
            <a:spAutoFit/>
          </a:bodyPr>
          <a:lstStyle/>
          <a:p>
            <a:r>
              <a:rPr lang="en-IN" dirty="0"/>
              <a:t>(Source: </a:t>
            </a:r>
            <a:r>
              <a:rPr lang="en-IN" dirty="0" err="1"/>
              <a:t>MedScape</a:t>
            </a:r>
            <a:r>
              <a:rPr lang="en-IN" dirty="0"/>
              <a:t>, 2025)</a:t>
            </a:r>
          </a:p>
        </p:txBody>
      </p:sp>
      <p:pic>
        <p:nvPicPr>
          <p:cNvPr id="16" name="Picture 15"/>
          <p:cNvPicPr>
            <a:picLocks noChangeAspect="1"/>
          </p:cNvPicPr>
          <p:nvPr/>
        </p:nvPicPr>
        <p:blipFill>
          <a:blip r:embed="rId3"/>
          <a:stretch>
            <a:fillRect/>
          </a:stretch>
        </p:blipFill>
        <p:spPr>
          <a:xfrm>
            <a:off x="1447800" y="3046582"/>
            <a:ext cx="7391399" cy="5456965"/>
          </a:xfrm>
          <a:prstGeom prst="rect">
            <a:avLst/>
          </a:prstGeom>
        </p:spPr>
      </p:pic>
    </p:spTree>
    <p:extLst>
      <p:ext uri="{BB962C8B-B14F-4D97-AF65-F5344CB8AC3E}">
        <p14:creationId xmlns:p14="http://schemas.microsoft.com/office/powerpoint/2010/main" val="1814771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rot="-10800000">
            <a:off x="6938080" y="8246207"/>
            <a:ext cx="6064231" cy="1370341"/>
            <a:chOff x="0" y="0"/>
            <a:chExt cx="1597164" cy="360913"/>
          </a:xfrm>
        </p:grpSpPr>
        <p:sp>
          <p:nvSpPr>
            <p:cNvPr id="5" name="Freeform 5"/>
            <p:cNvSpPr/>
            <p:nvPr/>
          </p:nvSpPr>
          <p:spPr>
            <a:xfrm>
              <a:off x="0" y="0"/>
              <a:ext cx="1597164" cy="360913"/>
            </a:xfrm>
            <a:custGeom>
              <a:avLst/>
              <a:gdLst/>
              <a:ahLst/>
              <a:cxnLst/>
              <a:rect l="l" t="t" r="r" b="b"/>
              <a:pathLst>
                <a:path w="1597164" h="360913">
                  <a:moveTo>
                    <a:pt x="0" y="0"/>
                  </a:moveTo>
                  <a:lnTo>
                    <a:pt x="1597164" y="0"/>
                  </a:lnTo>
                  <a:lnTo>
                    <a:pt x="1597164" y="360913"/>
                  </a:lnTo>
                  <a:lnTo>
                    <a:pt x="0" y="360913"/>
                  </a:lnTo>
                  <a:close/>
                </a:path>
              </a:pathLst>
            </a:custGeom>
            <a:solidFill>
              <a:srgbClr val="FFFFFF"/>
            </a:solidFill>
          </p:spPr>
          <p:txBody>
            <a:bodyPr/>
            <a:lstStyle/>
            <a:p>
              <a:endParaRPr lang="en-IN"/>
            </a:p>
          </p:txBody>
        </p:sp>
        <p:sp>
          <p:nvSpPr>
            <p:cNvPr id="6" name="TextBox 6"/>
            <p:cNvSpPr txBox="1"/>
            <p:nvPr/>
          </p:nvSpPr>
          <p:spPr>
            <a:xfrm>
              <a:off x="0" y="-38100"/>
              <a:ext cx="1597164" cy="399013"/>
            </a:xfrm>
            <a:prstGeom prst="rect">
              <a:avLst/>
            </a:prstGeom>
          </p:spPr>
          <p:txBody>
            <a:bodyPr lIns="50800" tIns="50800" rIns="50800" bIns="50800" rtlCol="0" anchor="ctr"/>
            <a:lstStyle/>
            <a:p>
              <a:pPr algn="ctr">
                <a:lnSpc>
                  <a:spcPts val="3295"/>
                </a:lnSpc>
              </a:pPr>
              <a:endParaRPr/>
            </a:p>
          </p:txBody>
        </p:sp>
      </p:grpSp>
      <p:sp>
        <p:nvSpPr>
          <p:cNvPr id="20" name="TextBox 20"/>
          <p:cNvSpPr txBox="1"/>
          <p:nvPr/>
        </p:nvSpPr>
        <p:spPr>
          <a:xfrm>
            <a:off x="-228600" y="1406819"/>
            <a:ext cx="17983200" cy="812723"/>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Root Cause Synthesis</a:t>
            </a:r>
          </a:p>
        </p:txBody>
      </p:sp>
      <p:sp>
        <p:nvSpPr>
          <p:cNvPr id="21" name="TextBox 21"/>
          <p:cNvSpPr txBox="1"/>
          <p:nvPr/>
        </p:nvSpPr>
        <p:spPr>
          <a:xfrm>
            <a:off x="1676400" y="3543300"/>
            <a:ext cx="14783393" cy="1938992"/>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The workforce shortage and reactive planning also amplify the job pressure (</a:t>
            </a:r>
            <a:r>
              <a:rPr lang="en-US" sz="2800" dirty="0" err="1"/>
              <a:t>Onyejesi</a:t>
            </a:r>
            <a:r>
              <a:rPr lang="en-US" sz="2800" dirty="0"/>
              <a:t> et al., 2025). </a:t>
            </a:r>
          </a:p>
          <a:p>
            <a:pPr marL="457200" indent="-457200" algn="just">
              <a:lnSpc>
                <a:spcPct val="150000"/>
              </a:lnSpc>
              <a:buFont typeface="Arial" panose="020B0604020202020204" pitchFamily="34" charset="0"/>
              <a:buChar char="•"/>
            </a:pPr>
            <a:r>
              <a:rPr lang="en-US" sz="2800" dirty="0"/>
              <a:t>The cultural issues and the leadership gaps worsen the psychological strains. </a:t>
            </a:r>
          </a:p>
          <a:p>
            <a:pPr marL="457200" indent="-457200" algn="just">
              <a:lnSpc>
                <a:spcPct val="150000"/>
              </a:lnSpc>
              <a:buFont typeface="Arial" panose="020B0604020202020204" pitchFamily="34" charset="0"/>
              <a:buChar char="•"/>
            </a:pPr>
            <a:r>
              <a:rPr lang="en-US" sz="2800" dirty="0"/>
              <a:t>The policy and the funding constraints also limit the rewards and support. </a:t>
            </a:r>
          </a:p>
        </p:txBody>
      </p:sp>
    </p:spTree>
    <p:extLst>
      <p:ext uri="{BB962C8B-B14F-4D97-AF65-F5344CB8AC3E}">
        <p14:creationId xmlns:p14="http://schemas.microsoft.com/office/powerpoint/2010/main" val="3297689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57200" y="710197"/>
            <a:ext cx="17522697" cy="2769989"/>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STUDENT 3 – CRITICAL REVIEW OF HRM THEORY &amp; ADVANCED SCHOLARSHIP</a:t>
            </a:r>
          </a:p>
          <a:p>
            <a:pPr algn="ctr">
              <a:lnSpc>
                <a:spcPts val="7150"/>
              </a:lnSpc>
            </a:pPr>
            <a:r>
              <a:rPr lang="en-US" sz="4000" b="1" dirty="0">
                <a:solidFill>
                  <a:srgbClr val="034383"/>
                </a:solidFill>
                <a:latin typeface="+mj-lt"/>
                <a:ea typeface="Ubuntu Bold"/>
                <a:cs typeface="Ubuntu Bold"/>
                <a:sym typeface="Ubuntu Bold"/>
              </a:rPr>
              <a:t>Theoretical Lens 1: Human capital theory</a:t>
            </a:r>
          </a:p>
        </p:txBody>
      </p:sp>
      <p:sp>
        <p:nvSpPr>
          <p:cNvPr id="11" name="TextBox 11"/>
          <p:cNvSpPr txBox="1"/>
          <p:nvPr/>
        </p:nvSpPr>
        <p:spPr>
          <a:xfrm>
            <a:off x="1676400" y="3480186"/>
            <a:ext cx="7439025" cy="5473614"/>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400" dirty="0"/>
              <a:t>NHS clinical staff also shows the high investment human capital needs long term retention strategies (Shevchenko et al., 2025). a</a:t>
            </a:r>
          </a:p>
          <a:p>
            <a:pPr marL="457200" indent="-457200" algn="just">
              <a:lnSpc>
                <a:spcPct val="150000"/>
              </a:lnSpc>
              <a:buFont typeface="Arial" panose="020B0604020202020204" pitchFamily="34" charset="0"/>
              <a:buChar char="•"/>
            </a:pPr>
            <a:r>
              <a:rPr lang="en-US" sz="2400" dirty="0"/>
              <a:t>The evidence supports strategic investment in the skills development and retention infrastructure.</a:t>
            </a:r>
          </a:p>
          <a:p>
            <a:pPr marL="457200" indent="-457200" algn="just">
              <a:lnSpc>
                <a:spcPct val="150000"/>
              </a:lnSpc>
              <a:buFont typeface="Arial" panose="020B0604020202020204" pitchFamily="34" charset="0"/>
              <a:buChar char="•"/>
            </a:pPr>
            <a:r>
              <a:rPr lang="en-US" sz="2400" dirty="0"/>
              <a:t>Burnout and turnover also reduce the return on training and development investment.</a:t>
            </a:r>
          </a:p>
          <a:p>
            <a:pPr marL="457200" indent="-457200" algn="just">
              <a:lnSpc>
                <a:spcPct val="150000"/>
              </a:lnSpc>
              <a:buFont typeface="Arial" panose="020B0604020202020204" pitchFamily="34" charset="0"/>
              <a:buChar char="•"/>
            </a:pPr>
            <a:r>
              <a:rPr lang="en-US" sz="2400" dirty="0"/>
              <a:t>Around 100,000 vacancies were shown in 2025/26, which weakened the workforce investment (NHS England, 2025c). </a:t>
            </a:r>
          </a:p>
        </p:txBody>
      </p:sp>
      <p:sp>
        <p:nvSpPr>
          <p:cNvPr id="15" name="Rectangle 14"/>
          <p:cNvSpPr/>
          <p:nvPr/>
        </p:nvSpPr>
        <p:spPr>
          <a:xfrm>
            <a:off x="11678135" y="8408172"/>
            <a:ext cx="3313729" cy="458074"/>
          </a:xfrm>
          <a:prstGeom prst="rect">
            <a:avLst/>
          </a:prstGeom>
        </p:spPr>
        <p:txBody>
          <a:bodyPr wrap="none">
            <a:spAutoFit/>
          </a:bodyPr>
          <a:lstStyle/>
          <a:p>
            <a:pPr algn="ctr">
              <a:lnSpc>
                <a:spcPct val="150000"/>
              </a:lnSpc>
              <a:spcBef>
                <a:spcPts val="1200"/>
              </a:spcBef>
              <a:spcAft>
                <a:spcPts val="0"/>
              </a:spcAft>
            </a:pPr>
            <a:r>
              <a:rPr lang="fr-FR"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(Source: </a:t>
            </a:r>
            <a:r>
              <a:rPr lang="fr-FR"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Shevchenko</a:t>
            </a:r>
            <a:r>
              <a:rPr lang="fr-FR"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et al., 2025)</a:t>
            </a:r>
            <a:endParaRPr lang="en-IN" dirty="0">
              <a:solidFill>
                <a:srgbClr val="000000"/>
              </a:solidFill>
              <a:latin typeface="Times New Roman" panose="02020603050405020304" pitchFamily="18" charset="0"/>
              <a:ea typeface="Arial" panose="020B0604020202020204" pitchFamily="34" charset="0"/>
              <a:cs typeface="Arial" panose="020B0604020202020204" pitchFamily="34" charset="0"/>
            </a:endParaRPr>
          </a:p>
        </p:txBody>
      </p:sp>
      <p:pic>
        <p:nvPicPr>
          <p:cNvPr id="10" name="Picture 9"/>
          <p:cNvPicPr>
            <a:picLocks noChangeAspect="1"/>
          </p:cNvPicPr>
          <p:nvPr/>
        </p:nvPicPr>
        <p:blipFill>
          <a:blip r:embed="rId3"/>
          <a:stretch>
            <a:fillRect/>
          </a:stretch>
        </p:blipFill>
        <p:spPr>
          <a:xfrm>
            <a:off x="10058400" y="4000499"/>
            <a:ext cx="6553200" cy="411639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33400" y="1188666"/>
            <a:ext cx="16493623" cy="812723"/>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Theoretical Lens 2: Resource-Based View (RBV) </a:t>
            </a:r>
          </a:p>
        </p:txBody>
      </p:sp>
      <p:sp>
        <p:nvSpPr>
          <p:cNvPr id="8" name="TextBox 8"/>
          <p:cNvSpPr txBox="1"/>
          <p:nvPr/>
        </p:nvSpPr>
        <p:spPr>
          <a:xfrm rot="16200000">
            <a:off x="-5087387" y="4509766"/>
            <a:ext cx="10698089" cy="1678559"/>
          </a:xfrm>
          <a:prstGeom prst="rect">
            <a:avLst/>
          </a:prstGeom>
        </p:spPr>
        <p:txBody>
          <a:bodyPr lIns="50800" tIns="50800" rIns="50800" bIns="50800" rtlCol="0" anchor="ctr"/>
          <a:lstStyle/>
          <a:p>
            <a:pPr algn="ctr">
              <a:lnSpc>
                <a:spcPts val="3295"/>
              </a:lnSpc>
            </a:pPr>
            <a:endParaRPr/>
          </a:p>
        </p:txBody>
      </p:sp>
      <p:sp>
        <p:nvSpPr>
          <p:cNvPr id="11" name="TextBox 11"/>
          <p:cNvSpPr txBox="1"/>
          <p:nvPr/>
        </p:nvSpPr>
        <p:spPr>
          <a:xfrm>
            <a:off x="2008524" y="2778096"/>
            <a:ext cx="6532689" cy="5756191"/>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The skilled clinicians also constitute the value and are scarce in the organizational resources. </a:t>
            </a:r>
          </a:p>
          <a:p>
            <a:pPr marL="457200" indent="-457200" algn="just">
              <a:lnSpc>
                <a:spcPct val="150000"/>
              </a:lnSpc>
              <a:buFont typeface="Arial" panose="020B0604020202020204" pitchFamily="34" charset="0"/>
              <a:buChar char="•"/>
            </a:pPr>
            <a:r>
              <a:rPr lang="en-US" sz="2800" dirty="0"/>
              <a:t>The engagement can enhance the HR systems, which can strengthen the long-term service capability (</a:t>
            </a:r>
            <a:r>
              <a:rPr lang="en-US" sz="2800" dirty="0" err="1"/>
              <a:t>Eravia</a:t>
            </a:r>
            <a:r>
              <a:rPr lang="en-US" sz="2800" dirty="0"/>
              <a:t> and </a:t>
            </a:r>
            <a:r>
              <a:rPr lang="en-US" sz="2800" dirty="0" err="1"/>
              <a:t>Samsir</a:t>
            </a:r>
            <a:r>
              <a:rPr lang="en-US" sz="2800" dirty="0"/>
              <a:t>, 2025). </a:t>
            </a:r>
          </a:p>
          <a:p>
            <a:pPr marL="457200" indent="-457200" algn="just">
              <a:lnSpc>
                <a:spcPct val="150000"/>
              </a:lnSpc>
              <a:buFont typeface="Arial" panose="020B0604020202020204" pitchFamily="34" charset="0"/>
              <a:buChar char="•"/>
            </a:pPr>
            <a:r>
              <a:rPr lang="en-US" sz="2800" dirty="0"/>
              <a:t>Only 56% of staff feel valued by their organizations.</a:t>
            </a:r>
          </a:p>
        </p:txBody>
      </p:sp>
      <p:sp>
        <p:nvSpPr>
          <p:cNvPr id="15" name="Rectangle 14"/>
          <p:cNvSpPr/>
          <p:nvPr/>
        </p:nvSpPr>
        <p:spPr>
          <a:xfrm>
            <a:off x="11887200" y="7886700"/>
            <a:ext cx="2401811" cy="369332"/>
          </a:xfrm>
          <a:prstGeom prst="rect">
            <a:avLst/>
          </a:prstGeom>
        </p:spPr>
        <p:txBody>
          <a:bodyPr wrap="none">
            <a:spAutoFit/>
          </a:bodyPr>
          <a:lstStyle/>
          <a:p>
            <a:r>
              <a:rPr lang="en-IN" dirty="0"/>
              <a:t>(Source: LinkedIn, 2025)</a:t>
            </a:r>
          </a:p>
        </p:txBody>
      </p:sp>
      <p:pic>
        <p:nvPicPr>
          <p:cNvPr id="10" name="Picture 9"/>
          <p:cNvPicPr>
            <a:picLocks noChangeAspect="1"/>
          </p:cNvPicPr>
          <p:nvPr/>
        </p:nvPicPr>
        <p:blipFill>
          <a:blip r:embed="rId3"/>
          <a:stretch>
            <a:fillRect/>
          </a:stretch>
        </p:blipFill>
        <p:spPr>
          <a:xfrm>
            <a:off x="9491244" y="3390900"/>
            <a:ext cx="7543800" cy="4000148"/>
          </a:xfrm>
          <a:prstGeom prst="rect">
            <a:avLst/>
          </a:prstGeom>
        </p:spPr>
      </p:pic>
    </p:spTree>
    <p:extLst>
      <p:ext uri="{BB962C8B-B14F-4D97-AF65-F5344CB8AC3E}">
        <p14:creationId xmlns:p14="http://schemas.microsoft.com/office/powerpoint/2010/main" val="2366236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62000" y="1073136"/>
            <a:ext cx="15584786" cy="812723"/>
          </a:xfrm>
          <a:prstGeom prst="rect">
            <a:avLst/>
          </a:prstGeom>
        </p:spPr>
        <p:txBody>
          <a:bodyPr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Theoretical Lens 3: Job Demands–Resources model </a:t>
            </a:r>
          </a:p>
        </p:txBody>
      </p:sp>
      <p:sp>
        <p:nvSpPr>
          <p:cNvPr id="5" name="TextBox 5"/>
          <p:cNvSpPr txBox="1"/>
          <p:nvPr/>
        </p:nvSpPr>
        <p:spPr>
          <a:xfrm>
            <a:off x="1219200" y="3485333"/>
            <a:ext cx="8675914" cy="4463530"/>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NHS sickness absence averaged 5.3% in 2025, which reflects the sustained workforce strain (NIH, 2025).</a:t>
            </a:r>
          </a:p>
          <a:p>
            <a:pPr marL="457200" indent="-457200" algn="just">
              <a:lnSpc>
                <a:spcPct val="150000"/>
              </a:lnSpc>
              <a:buFont typeface="Arial" panose="020B0604020202020204" pitchFamily="34" charset="0"/>
              <a:buChar char="•"/>
            </a:pPr>
            <a:r>
              <a:rPr lang="en-US" sz="2800" dirty="0"/>
              <a:t>41% of the staff reported work-related stress in the 2024 NHS staff survey. </a:t>
            </a:r>
          </a:p>
          <a:p>
            <a:pPr marL="457200" indent="-457200" algn="just">
              <a:lnSpc>
                <a:spcPct val="150000"/>
              </a:lnSpc>
              <a:buFont typeface="Arial" panose="020B0604020202020204" pitchFamily="34" charset="0"/>
              <a:buChar char="•"/>
            </a:pPr>
            <a:r>
              <a:rPr lang="en-US" sz="2800" dirty="0"/>
              <a:t>The evidence supports the workload redesign and enhances managerial support to rebalance demand and resources (Chuang et al., 2025). </a:t>
            </a:r>
          </a:p>
        </p:txBody>
      </p:sp>
      <p:sp>
        <p:nvSpPr>
          <p:cNvPr id="8" name="Rectangle 7"/>
          <p:cNvSpPr/>
          <p:nvPr/>
        </p:nvSpPr>
        <p:spPr>
          <a:xfrm>
            <a:off x="12877800" y="7962900"/>
            <a:ext cx="2401811" cy="369332"/>
          </a:xfrm>
          <a:prstGeom prst="rect">
            <a:avLst/>
          </a:prstGeom>
        </p:spPr>
        <p:txBody>
          <a:bodyPr wrap="none">
            <a:spAutoFit/>
          </a:bodyPr>
          <a:lstStyle/>
          <a:p>
            <a:r>
              <a:rPr lang="en-IN" dirty="0"/>
              <a:t>(Source: LinkedIn, 2025)</a:t>
            </a:r>
          </a:p>
        </p:txBody>
      </p:sp>
      <p:pic>
        <p:nvPicPr>
          <p:cNvPr id="4" name="Picture 3"/>
          <p:cNvPicPr>
            <a:picLocks noChangeAspect="1"/>
          </p:cNvPicPr>
          <p:nvPr/>
        </p:nvPicPr>
        <p:blipFill rotWithShape="1">
          <a:blip r:embed="rId3"/>
          <a:srcRect t="30327"/>
          <a:stretch/>
        </p:blipFill>
        <p:spPr>
          <a:xfrm>
            <a:off x="10515600" y="2705100"/>
            <a:ext cx="6326260" cy="49530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04800" y="1478405"/>
            <a:ext cx="16230600" cy="812723"/>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Theoretical Lens 4: Psychological Contract Theory</a:t>
            </a:r>
          </a:p>
        </p:txBody>
      </p:sp>
      <p:sp>
        <p:nvSpPr>
          <p:cNvPr id="5" name="TextBox 5"/>
          <p:cNvSpPr txBox="1"/>
          <p:nvPr/>
        </p:nvSpPr>
        <p:spPr>
          <a:xfrm>
            <a:off x="1371600" y="3467100"/>
            <a:ext cx="8675914" cy="4463530"/>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Staff expect the organizational support to help in exchange for the commitment and care delivery (Howard and </a:t>
            </a:r>
            <a:r>
              <a:rPr lang="en-US" sz="2800" dirty="0" err="1"/>
              <a:t>Kasprzyk</a:t>
            </a:r>
            <a:r>
              <a:rPr lang="en-US" sz="2800" dirty="0"/>
              <a:t>, 2025).</a:t>
            </a:r>
          </a:p>
          <a:p>
            <a:pPr marL="457200" indent="-457200" algn="just">
              <a:lnSpc>
                <a:spcPct val="150000"/>
              </a:lnSpc>
              <a:buFont typeface="Arial" panose="020B0604020202020204" pitchFamily="34" charset="0"/>
              <a:buChar char="•"/>
            </a:pPr>
            <a:r>
              <a:rPr lang="en-US" sz="2800" dirty="0"/>
              <a:t>The evidence supports the transparent communications and recognitions to restore the relational contracts. </a:t>
            </a:r>
          </a:p>
          <a:p>
            <a:pPr marL="457200" indent="-457200" algn="just">
              <a:lnSpc>
                <a:spcPct val="150000"/>
              </a:lnSpc>
              <a:buFont typeface="Arial" panose="020B0604020202020204" pitchFamily="34" charset="0"/>
              <a:buChar char="•"/>
            </a:pPr>
            <a:r>
              <a:rPr lang="en-US" sz="2800" dirty="0"/>
              <a:t>The perceived breaches reduce trust and increase turnover intentions. </a:t>
            </a:r>
          </a:p>
        </p:txBody>
      </p:sp>
      <p:sp>
        <p:nvSpPr>
          <p:cNvPr id="8" name="Rectangle 7"/>
          <p:cNvSpPr/>
          <p:nvPr/>
        </p:nvSpPr>
        <p:spPr>
          <a:xfrm>
            <a:off x="12038552" y="7930630"/>
            <a:ext cx="2505814" cy="369332"/>
          </a:xfrm>
          <a:prstGeom prst="rect">
            <a:avLst/>
          </a:prstGeom>
        </p:spPr>
        <p:txBody>
          <a:bodyPr wrap="none">
            <a:spAutoFit/>
          </a:bodyPr>
          <a:lstStyle/>
          <a:p>
            <a:r>
              <a:rPr lang="en-IN" dirty="0"/>
              <a:t>(Source: HR Cloud, 2025)</a:t>
            </a:r>
          </a:p>
        </p:txBody>
      </p:sp>
      <p:pic>
        <p:nvPicPr>
          <p:cNvPr id="6" name="Picture 5"/>
          <p:cNvPicPr>
            <a:picLocks noChangeAspect="1"/>
          </p:cNvPicPr>
          <p:nvPr/>
        </p:nvPicPr>
        <p:blipFill>
          <a:blip r:embed="rId3"/>
          <a:stretch>
            <a:fillRect/>
          </a:stretch>
        </p:blipFill>
        <p:spPr>
          <a:xfrm>
            <a:off x="10319402" y="3162300"/>
            <a:ext cx="5944115" cy="4054191"/>
          </a:xfrm>
          <a:prstGeom prst="rect">
            <a:avLst/>
          </a:prstGeom>
        </p:spPr>
      </p:pic>
    </p:spTree>
    <p:extLst>
      <p:ext uri="{BB962C8B-B14F-4D97-AF65-F5344CB8AC3E}">
        <p14:creationId xmlns:p14="http://schemas.microsoft.com/office/powerpoint/2010/main" val="3227028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20486" y="1257300"/>
            <a:ext cx="15240000" cy="923330"/>
          </a:xfrm>
          <a:prstGeom prst="rect">
            <a:avLst/>
          </a:prstGeom>
        </p:spPr>
        <p:txBody>
          <a:bodyPr wrap="square" lIns="0" tIns="0" rIns="0" bIns="0" rtlCol="0" anchor="t">
            <a:spAutoFit/>
          </a:bodyPr>
          <a:lstStyle/>
          <a:p>
            <a:pPr algn="ctr">
              <a:lnSpc>
                <a:spcPts val="7150"/>
              </a:lnSpc>
            </a:pPr>
            <a:r>
              <a:rPr lang="fr-FR" sz="4400" b="1" dirty="0">
                <a:solidFill>
                  <a:srgbClr val="034383"/>
                </a:solidFill>
                <a:latin typeface="+mj-lt"/>
                <a:ea typeface="Ubuntu Bold"/>
                <a:cs typeface="Ubuntu Bold"/>
                <a:sym typeface="Ubuntu Bold"/>
              </a:rPr>
              <a:t>Organisationnel </a:t>
            </a:r>
            <a:r>
              <a:rPr lang="fr-FR" sz="4400" b="1" dirty="0" err="1">
                <a:solidFill>
                  <a:srgbClr val="034383"/>
                </a:solidFill>
                <a:latin typeface="+mj-lt"/>
                <a:ea typeface="Ubuntu Bold"/>
                <a:cs typeface="Ubuntu Bold"/>
                <a:sym typeface="Ubuntu Bold"/>
              </a:rPr>
              <a:t>Development</a:t>
            </a:r>
            <a:r>
              <a:rPr lang="fr-FR" sz="4400" b="1" dirty="0">
                <a:solidFill>
                  <a:srgbClr val="034383"/>
                </a:solidFill>
                <a:latin typeface="+mj-lt"/>
                <a:ea typeface="Ubuntu Bold"/>
                <a:cs typeface="Ubuntu Bold"/>
                <a:sym typeface="Ubuntu Bold"/>
              </a:rPr>
              <a:t> Theory</a:t>
            </a:r>
            <a:endParaRPr lang="en-US" sz="4400" b="1" dirty="0">
              <a:solidFill>
                <a:srgbClr val="034383"/>
              </a:solidFill>
              <a:latin typeface="+mj-lt"/>
              <a:ea typeface="Ubuntu Bold"/>
              <a:cs typeface="Ubuntu Bold"/>
              <a:sym typeface="Ubuntu Bold"/>
            </a:endParaRPr>
          </a:p>
        </p:txBody>
      </p:sp>
      <p:sp>
        <p:nvSpPr>
          <p:cNvPr id="5" name="TextBox 5"/>
          <p:cNvSpPr txBox="1"/>
          <p:nvPr/>
        </p:nvSpPr>
        <p:spPr>
          <a:xfrm>
            <a:off x="1362433" y="3302448"/>
            <a:ext cx="8391167" cy="5170646"/>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The cultural transformation also needs systematic leadership and structural reforms. </a:t>
            </a:r>
          </a:p>
          <a:p>
            <a:pPr marL="457200" indent="-457200" algn="just">
              <a:lnSpc>
                <a:spcPct val="150000"/>
              </a:lnSpc>
              <a:buFont typeface="Arial" panose="020B0604020202020204" pitchFamily="34" charset="0"/>
              <a:buChar char="•"/>
            </a:pPr>
            <a:r>
              <a:rPr lang="en-US" sz="2800" dirty="0"/>
              <a:t>Evidence supports the long-term changes in strategies over the short-term policy adjustments (Zhao et al., 2025).</a:t>
            </a:r>
          </a:p>
          <a:p>
            <a:pPr marL="457200" indent="-457200" algn="just">
              <a:lnSpc>
                <a:spcPct val="150000"/>
              </a:lnSpc>
              <a:buFont typeface="Arial" panose="020B0604020202020204" pitchFamily="34" charset="0"/>
              <a:buChar char="•"/>
            </a:pPr>
            <a:r>
              <a:rPr lang="en-US" sz="2800" dirty="0"/>
              <a:t>The OD interventions also promote psychological safety and collaborative practices (NHS Transformation Unit, 2025). </a:t>
            </a:r>
          </a:p>
        </p:txBody>
      </p:sp>
      <p:sp>
        <p:nvSpPr>
          <p:cNvPr id="8" name="Rectangle 7"/>
          <p:cNvSpPr/>
          <p:nvPr/>
        </p:nvSpPr>
        <p:spPr>
          <a:xfrm>
            <a:off x="11506200" y="8191500"/>
            <a:ext cx="3971280" cy="369332"/>
          </a:xfrm>
          <a:prstGeom prst="rect">
            <a:avLst/>
          </a:prstGeom>
        </p:spPr>
        <p:txBody>
          <a:bodyPr wrap="none">
            <a:spAutoFit/>
          </a:bodyPr>
          <a:lstStyle/>
          <a:p>
            <a:r>
              <a:rPr lang="en-IN" dirty="0"/>
              <a:t>(Source: NHS Transformation Unit, 2025)</a:t>
            </a:r>
          </a:p>
        </p:txBody>
      </p:sp>
      <p:pic>
        <p:nvPicPr>
          <p:cNvPr id="7" name="image11.png"/>
          <p:cNvPicPr/>
          <p:nvPr/>
        </p:nvPicPr>
        <p:blipFill>
          <a:blip r:embed="rId3"/>
          <a:srcRect/>
          <a:stretch>
            <a:fillRect/>
          </a:stretch>
        </p:blipFill>
        <p:spPr>
          <a:xfrm>
            <a:off x="10058400" y="3009900"/>
            <a:ext cx="6858000" cy="4739406"/>
          </a:xfrm>
          <a:prstGeom prst="rect">
            <a:avLst/>
          </a:prstGeom>
          <a:ln/>
        </p:spPr>
      </p:pic>
    </p:spTree>
    <p:extLst>
      <p:ext uri="{BB962C8B-B14F-4D97-AF65-F5344CB8AC3E}">
        <p14:creationId xmlns:p14="http://schemas.microsoft.com/office/powerpoint/2010/main" val="1524544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219200" y="1057275"/>
            <a:ext cx="16040100" cy="6271711"/>
            <a:chOff x="-6125130" y="38100"/>
            <a:chExt cx="21386799" cy="8362280"/>
          </a:xfrm>
        </p:grpSpPr>
        <p:sp>
          <p:nvSpPr>
            <p:cNvPr id="10" name="TextBox 10"/>
            <p:cNvSpPr txBox="1"/>
            <p:nvPr/>
          </p:nvSpPr>
          <p:spPr>
            <a:xfrm>
              <a:off x="-6125130" y="38100"/>
              <a:ext cx="21386799" cy="1231106"/>
            </a:xfrm>
            <a:prstGeom prst="rect">
              <a:avLst/>
            </a:prstGeom>
          </p:spPr>
          <p:txBody>
            <a:bodyPr wrap="square" lIns="0" tIns="0" rIns="0" bIns="0" rtlCol="0" anchor="t">
              <a:spAutoFit/>
            </a:bodyPr>
            <a:lstStyle/>
            <a:p>
              <a:pPr algn="ctr">
                <a:lnSpc>
                  <a:spcPts val="7150"/>
                </a:lnSpc>
              </a:pPr>
              <a:r>
                <a:rPr lang="en-US" sz="4400" b="1" dirty="0">
                  <a:solidFill>
                    <a:srgbClr val="034383"/>
                  </a:solidFill>
                  <a:latin typeface="+mj-lt"/>
                  <a:ea typeface="Ubuntu Bold"/>
                  <a:cs typeface="Ubuntu Bold"/>
                  <a:sym typeface="Ubuntu Bold"/>
                </a:rPr>
                <a:t>Critical Evaluation</a:t>
              </a:r>
            </a:p>
          </p:txBody>
        </p:sp>
        <p:sp>
          <p:nvSpPr>
            <p:cNvPr id="11" name="TextBox 11"/>
            <p:cNvSpPr txBox="1"/>
            <p:nvPr/>
          </p:nvSpPr>
          <p:spPr>
            <a:xfrm>
              <a:off x="3623076" y="3229734"/>
              <a:ext cx="11384593" cy="5170646"/>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The job satisfaction challenges has explained by the theories.</a:t>
              </a:r>
            </a:p>
            <a:p>
              <a:pPr marL="457200" indent="-457200" algn="just">
                <a:lnSpc>
                  <a:spcPct val="150000"/>
                </a:lnSpc>
                <a:buFont typeface="Arial" panose="020B0604020202020204" pitchFamily="34" charset="0"/>
                <a:buChar char="•"/>
              </a:pPr>
              <a:r>
                <a:rPr lang="en-US" sz="2800" dirty="0"/>
                <a:t>The structural, psychological, and strategic factors also interact dynamically.</a:t>
              </a:r>
            </a:p>
            <a:p>
              <a:pPr marL="457200" indent="-457200" algn="just">
                <a:lnSpc>
                  <a:spcPct val="150000"/>
                </a:lnSpc>
                <a:buFont typeface="Arial" panose="020B0604020202020204" pitchFamily="34" charset="0"/>
                <a:buChar char="•"/>
              </a:pPr>
              <a:r>
                <a:rPr lang="en-US" sz="2800" dirty="0"/>
                <a:t>The integrated HR strategies also combine the investment, cultural reform, and workload redesign.</a:t>
              </a:r>
            </a:p>
          </p:txBody>
        </p:sp>
      </p:grpSp>
      <p:sp>
        <p:nvSpPr>
          <p:cNvPr id="17" name="Rectangle 16"/>
          <p:cNvSpPr/>
          <p:nvPr/>
        </p:nvSpPr>
        <p:spPr>
          <a:xfrm>
            <a:off x="3124200" y="8420100"/>
            <a:ext cx="3070072" cy="385362"/>
          </a:xfrm>
          <a:prstGeom prst="rect">
            <a:avLst/>
          </a:prstGeom>
        </p:spPr>
        <p:txBody>
          <a:bodyPr wrap="none">
            <a:spAutoFit/>
          </a:bodyPr>
          <a:lstStyle/>
          <a:p>
            <a:pPr algn="ctr">
              <a:lnSpc>
                <a:spcPct val="115000"/>
              </a:lnSpc>
              <a:spcAft>
                <a:spcPts val="0"/>
              </a:spcAft>
            </a:pPr>
            <a:r>
              <a:rPr lang="en-IN"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(Source: NHS England, 2025c)</a:t>
            </a:r>
            <a:endParaRPr lang="en-IN" dirty="0">
              <a:solidFill>
                <a:srgbClr val="000000"/>
              </a:solidFill>
              <a:latin typeface="Times New Roman" panose="02020603050405020304" pitchFamily="18" charset="0"/>
              <a:ea typeface="Arial" panose="020B0604020202020204" pitchFamily="34" charset="0"/>
              <a:cs typeface="Arial" panose="020B0604020202020204" pitchFamily="34" charset="0"/>
            </a:endParaRPr>
          </a:p>
        </p:txBody>
      </p:sp>
      <p:pic>
        <p:nvPicPr>
          <p:cNvPr id="12" name="Picture 11"/>
          <p:cNvPicPr>
            <a:picLocks noChangeAspect="1"/>
          </p:cNvPicPr>
          <p:nvPr/>
        </p:nvPicPr>
        <p:blipFill>
          <a:blip r:embed="rId3"/>
          <a:stretch>
            <a:fillRect/>
          </a:stretch>
        </p:blipFill>
        <p:spPr>
          <a:xfrm>
            <a:off x="1008646" y="3448996"/>
            <a:ext cx="7242543" cy="4399566"/>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085850" y="1028700"/>
            <a:ext cx="16116300" cy="6918041"/>
            <a:chOff x="-6226730" y="38100"/>
            <a:chExt cx="21488399" cy="9224053"/>
          </a:xfrm>
        </p:grpSpPr>
        <p:sp>
          <p:nvSpPr>
            <p:cNvPr id="10" name="TextBox 10"/>
            <p:cNvSpPr txBox="1"/>
            <p:nvPr/>
          </p:nvSpPr>
          <p:spPr>
            <a:xfrm>
              <a:off x="-6226730" y="38100"/>
              <a:ext cx="21488399" cy="2462212"/>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STUDENT 4 - EVIDENCE-BASED RECOMMENDATIONS &amp; INNOVATIVE HR SOLUTIONS Strategic Workforce Planning Reform</a:t>
              </a:r>
            </a:p>
          </p:txBody>
        </p:sp>
        <p:sp>
          <p:nvSpPr>
            <p:cNvPr id="11" name="TextBox 11"/>
            <p:cNvSpPr txBox="1"/>
            <p:nvPr/>
          </p:nvSpPr>
          <p:spPr>
            <a:xfrm>
              <a:off x="3623076" y="3229734"/>
              <a:ext cx="11384593" cy="6032419"/>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NHS vacancy levels remain close to 100,000 roles, which require predictive workforce modelling. </a:t>
              </a:r>
            </a:p>
            <a:p>
              <a:pPr marL="457200" indent="-457200" algn="just">
                <a:lnSpc>
                  <a:spcPct val="150000"/>
                </a:lnSpc>
                <a:buFont typeface="Arial" panose="020B0604020202020204" pitchFamily="34" charset="0"/>
                <a:buChar char="•"/>
              </a:pPr>
              <a:r>
                <a:rPr lang="en-US" sz="2800" dirty="0"/>
                <a:t>The vacancy figures were 99,860 total NHS vacancies in 2025 (NHS, 2025d). </a:t>
              </a:r>
            </a:p>
            <a:p>
              <a:pPr marL="457200" indent="-457200" algn="just">
                <a:lnSpc>
                  <a:spcPct val="150000"/>
                </a:lnSpc>
                <a:buFont typeface="Arial" panose="020B0604020202020204" pitchFamily="34" charset="0"/>
                <a:buChar char="•"/>
              </a:pPr>
              <a:r>
                <a:rPr lang="en-US" sz="2800" dirty="0"/>
                <a:t>The evidence-based support also includes strategic workforce planning frameworks to stabilize the staffing capacity.</a:t>
              </a:r>
            </a:p>
          </p:txBody>
        </p:sp>
      </p:grpSp>
      <p:sp>
        <p:nvSpPr>
          <p:cNvPr id="17" name="Rectangle 16"/>
          <p:cNvSpPr/>
          <p:nvPr/>
        </p:nvSpPr>
        <p:spPr>
          <a:xfrm>
            <a:off x="3962400" y="8572500"/>
            <a:ext cx="2153988" cy="369332"/>
          </a:xfrm>
          <a:prstGeom prst="rect">
            <a:avLst/>
          </a:prstGeom>
        </p:spPr>
        <p:txBody>
          <a:bodyPr wrap="none">
            <a:spAutoFit/>
          </a:bodyPr>
          <a:lstStyle/>
          <a:p>
            <a:r>
              <a:rPr lang="en-IN" dirty="0"/>
              <a:t>(Source: NHS, 2025d)</a:t>
            </a:r>
          </a:p>
        </p:txBody>
      </p:sp>
      <p:pic>
        <p:nvPicPr>
          <p:cNvPr id="8" name="Picture 7"/>
          <p:cNvPicPr>
            <a:picLocks noChangeAspect="1"/>
          </p:cNvPicPr>
          <p:nvPr/>
        </p:nvPicPr>
        <p:blipFill>
          <a:blip r:embed="rId3"/>
          <a:stretch>
            <a:fillRect/>
          </a:stretch>
        </p:blipFill>
        <p:spPr>
          <a:xfrm>
            <a:off x="1752600" y="3077082"/>
            <a:ext cx="5944115" cy="5322269"/>
          </a:xfrm>
          <a:prstGeom prst="rect">
            <a:avLst/>
          </a:prstGeom>
        </p:spPr>
      </p:pic>
    </p:spTree>
    <p:extLst>
      <p:ext uri="{BB962C8B-B14F-4D97-AF65-F5344CB8AC3E}">
        <p14:creationId xmlns:p14="http://schemas.microsoft.com/office/powerpoint/2010/main" val="27457813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295399" y="1001128"/>
            <a:ext cx="16116300" cy="6572257"/>
            <a:chOff x="-6226730" y="38100"/>
            <a:chExt cx="21488399" cy="8763008"/>
          </a:xfrm>
        </p:grpSpPr>
        <p:sp>
          <p:nvSpPr>
            <p:cNvPr id="10" name="TextBox 10"/>
            <p:cNvSpPr txBox="1"/>
            <p:nvPr/>
          </p:nvSpPr>
          <p:spPr>
            <a:xfrm>
              <a:off x="-6226730" y="38100"/>
              <a:ext cx="21488399" cy="2314737"/>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Cultural solution- Leadership Development &amp; Psychological Safety Reform</a:t>
              </a:r>
            </a:p>
          </p:txBody>
        </p:sp>
        <p:sp>
          <p:nvSpPr>
            <p:cNvPr id="11" name="TextBox 11"/>
            <p:cNvSpPr txBox="1"/>
            <p:nvPr/>
          </p:nvSpPr>
          <p:spPr>
            <a:xfrm>
              <a:off x="3596339" y="3630462"/>
              <a:ext cx="11106533" cy="5170646"/>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Only almost 56% of NHS staff feel valued by their organizations (NHS Employers, 2025). </a:t>
              </a:r>
            </a:p>
            <a:p>
              <a:pPr marL="457200" indent="-457200" algn="just">
                <a:lnSpc>
                  <a:spcPct val="150000"/>
                </a:lnSpc>
                <a:buFont typeface="Arial" panose="020B0604020202020204" pitchFamily="34" charset="0"/>
                <a:buChar char="•"/>
              </a:pPr>
              <a:r>
                <a:rPr lang="en-US" sz="2800" dirty="0"/>
                <a:t>Psychological safety also strongly predicts engagement and retention in the healthcare process. </a:t>
              </a:r>
            </a:p>
            <a:p>
              <a:pPr marL="457200" indent="-457200" algn="just">
                <a:lnSpc>
                  <a:spcPct val="150000"/>
                </a:lnSpc>
                <a:buFont typeface="Arial" panose="020B0604020202020204" pitchFamily="34" charset="0"/>
                <a:buChar char="•"/>
              </a:pPr>
              <a:r>
                <a:rPr lang="en-US" sz="2800" dirty="0"/>
                <a:t>The bullying and harassment were reported by 26% of the staff. </a:t>
              </a:r>
            </a:p>
          </p:txBody>
        </p:sp>
      </p:grpSp>
      <p:sp>
        <p:nvSpPr>
          <p:cNvPr id="17" name="Rectangle 16"/>
          <p:cNvSpPr/>
          <p:nvPr/>
        </p:nvSpPr>
        <p:spPr>
          <a:xfrm>
            <a:off x="3049301" y="8191500"/>
            <a:ext cx="3198312" cy="385362"/>
          </a:xfrm>
          <a:prstGeom prst="rect">
            <a:avLst/>
          </a:prstGeom>
        </p:spPr>
        <p:txBody>
          <a:bodyPr wrap="none">
            <a:spAutoFit/>
          </a:bodyPr>
          <a:lstStyle/>
          <a:p>
            <a:pPr algn="ctr">
              <a:lnSpc>
                <a:spcPct val="115000"/>
              </a:lnSpc>
              <a:spcAft>
                <a:spcPts val="0"/>
              </a:spcAft>
            </a:pPr>
            <a:r>
              <a:rPr lang="en-IN"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(Source: NHS Employers, 2025)</a:t>
            </a:r>
            <a:endParaRPr lang="en-IN" dirty="0">
              <a:solidFill>
                <a:srgbClr val="000000"/>
              </a:solidFill>
              <a:latin typeface="Times New Roman" panose="02020603050405020304" pitchFamily="18" charset="0"/>
              <a:ea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3"/>
          <a:stretch>
            <a:fillRect/>
          </a:stretch>
        </p:blipFill>
        <p:spPr>
          <a:xfrm>
            <a:off x="1295399" y="3238500"/>
            <a:ext cx="7130658" cy="4372985"/>
          </a:xfrm>
          <a:prstGeom prst="rect">
            <a:avLst/>
          </a:prstGeom>
        </p:spPr>
      </p:pic>
    </p:spTree>
    <p:extLst>
      <p:ext uri="{BB962C8B-B14F-4D97-AF65-F5344CB8AC3E}">
        <p14:creationId xmlns:p14="http://schemas.microsoft.com/office/powerpoint/2010/main" val="24832023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524000" y="1057275"/>
            <a:ext cx="15735300" cy="6629339"/>
            <a:chOff x="-5718730" y="38100"/>
            <a:chExt cx="20980399" cy="8839117"/>
          </a:xfrm>
        </p:grpSpPr>
        <p:sp>
          <p:nvSpPr>
            <p:cNvPr id="10" name="TextBox 10"/>
            <p:cNvSpPr txBox="1"/>
            <p:nvPr/>
          </p:nvSpPr>
          <p:spPr>
            <a:xfrm>
              <a:off x="-5718730" y="38100"/>
              <a:ext cx="20980399" cy="1231106"/>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Flexible Working &amp; Job Redesign Innovation</a:t>
              </a:r>
            </a:p>
          </p:txBody>
        </p:sp>
        <p:sp>
          <p:nvSpPr>
            <p:cNvPr id="11" name="TextBox 11"/>
            <p:cNvSpPr txBox="1"/>
            <p:nvPr/>
          </p:nvSpPr>
          <p:spPr>
            <a:xfrm>
              <a:off x="2815670" y="2844799"/>
              <a:ext cx="11379199" cy="6032418"/>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In 2025, almost 62% of the NHS staff reported the flexible working options (Picker Institute, 2025). </a:t>
              </a:r>
            </a:p>
            <a:p>
              <a:pPr marL="457200" indent="-457200" algn="just">
                <a:lnSpc>
                  <a:spcPct val="150000"/>
                </a:lnSpc>
                <a:buFont typeface="Arial" panose="020B0604020202020204" pitchFamily="34" charset="0"/>
                <a:buChar char="•"/>
              </a:pPr>
              <a:r>
                <a:rPr lang="en-US" sz="2800" dirty="0"/>
                <a:t>The evidence also focus on autonomy and flexibility, which positively focus on the retentions and job satisfactions (Vu et al., 2025). </a:t>
              </a:r>
            </a:p>
            <a:p>
              <a:pPr marL="457200" indent="-457200" algn="just">
                <a:lnSpc>
                  <a:spcPct val="150000"/>
                </a:lnSpc>
                <a:buFont typeface="Arial" panose="020B0604020202020204" pitchFamily="34" charset="0"/>
                <a:buChar char="•"/>
              </a:pPr>
              <a:r>
                <a:rPr lang="en-US" sz="2800" dirty="0"/>
                <a:t>The job redesign includes the task reallocations from the clinical support and reduces the risk of burnout. </a:t>
              </a:r>
            </a:p>
          </p:txBody>
        </p:sp>
      </p:grpSp>
      <p:sp>
        <p:nvSpPr>
          <p:cNvPr id="17" name="Rectangle 16"/>
          <p:cNvSpPr/>
          <p:nvPr/>
        </p:nvSpPr>
        <p:spPr>
          <a:xfrm>
            <a:off x="2667000" y="8267700"/>
            <a:ext cx="2942409" cy="369332"/>
          </a:xfrm>
          <a:prstGeom prst="rect">
            <a:avLst/>
          </a:prstGeom>
        </p:spPr>
        <p:txBody>
          <a:bodyPr wrap="none">
            <a:spAutoFit/>
          </a:bodyPr>
          <a:lstStyle/>
          <a:p>
            <a:r>
              <a:rPr lang="en-IN" dirty="0"/>
              <a:t>(Source: Picker Institute, 2025)</a:t>
            </a:r>
          </a:p>
        </p:txBody>
      </p:sp>
      <p:pic>
        <p:nvPicPr>
          <p:cNvPr id="13" name="image5.png"/>
          <p:cNvPicPr/>
          <p:nvPr/>
        </p:nvPicPr>
        <p:blipFill>
          <a:blip r:embed="rId3"/>
          <a:srcRect/>
          <a:stretch>
            <a:fillRect/>
          </a:stretch>
        </p:blipFill>
        <p:spPr>
          <a:xfrm>
            <a:off x="1524000" y="2248757"/>
            <a:ext cx="5334000" cy="5665774"/>
          </a:xfrm>
          <a:prstGeom prst="rect">
            <a:avLst/>
          </a:prstGeom>
          <a:ln/>
        </p:spPr>
      </p:pic>
    </p:spTree>
    <p:extLst>
      <p:ext uri="{BB962C8B-B14F-4D97-AF65-F5344CB8AC3E}">
        <p14:creationId xmlns:p14="http://schemas.microsoft.com/office/powerpoint/2010/main" val="11962548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143001" y="1057274"/>
            <a:ext cx="15677693" cy="6811539"/>
            <a:chOff x="-6226730" y="38100"/>
            <a:chExt cx="21488399" cy="8054408"/>
          </a:xfrm>
        </p:grpSpPr>
        <p:sp>
          <p:nvSpPr>
            <p:cNvPr id="10" name="TextBox 10"/>
            <p:cNvSpPr txBox="1"/>
            <p:nvPr/>
          </p:nvSpPr>
          <p:spPr>
            <a:xfrm>
              <a:off x="-6226730" y="38100"/>
              <a:ext cx="21488399" cy="1231106"/>
            </a:xfrm>
            <a:prstGeom prst="rect">
              <a:avLst/>
            </a:prstGeom>
          </p:spPr>
          <p:txBody>
            <a:bodyPr wrap="square" lIns="0" tIns="0" rIns="0" bIns="0" rtlCol="0" anchor="t">
              <a:spAutoFit/>
            </a:bodyPr>
            <a:lstStyle/>
            <a:p>
              <a:pPr algn="ctr">
                <a:lnSpc>
                  <a:spcPts val="7150"/>
                </a:lnSpc>
              </a:pPr>
              <a:r>
                <a:rPr lang="en-US" sz="4400" b="1" dirty="0">
                  <a:solidFill>
                    <a:srgbClr val="034383"/>
                  </a:solidFill>
                  <a:latin typeface="+mj-lt"/>
                  <a:ea typeface="Ubuntu Bold"/>
                  <a:cs typeface="Ubuntu Bold"/>
                  <a:sym typeface="Ubuntu Bold"/>
                </a:rPr>
                <a:t>Reward &amp; Career Pathway Reform</a:t>
              </a:r>
            </a:p>
          </p:txBody>
        </p:sp>
        <p:sp>
          <p:nvSpPr>
            <p:cNvPr id="11" name="TextBox 11"/>
            <p:cNvSpPr txBox="1"/>
            <p:nvPr/>
          </p:nvSpPr>
          <p:spPr>
            <a:xfrm>
              <a:off x="4217509" y="1978399"/>
              <a:ext cx="11044160" cy="6114109"/>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Only 27% of NHS staff are satisfied with their career progression opportunities (NHS Support federations, 2025). </a:t>
              </a:r>
            </a:p>
            <a:p>
              <a:pPr marL="457200" indent="-457200" algn="just">
                <a:lnSpc>
                  <a:spcPct val="150000"/>
                </a:lnSpc>
                <a:buFont typeface="Arial" panose="020B0604020202020204" pitchFamily="34" charset="0"/>
                <a:buChar char="•"/>
              </a:pPr>
              <a:r>
                <a:rPr lang="en-US" sz="2800" dirty="0"/>
                <a:t>The structured career pathways and the competency frameworks increase the internal mobility and satisfaction (</a:t>
              </a:r>
              <a:r>
                <a:rPr lang="en-US" sz="2800" dirty="0" err="1"/>
                <a:t>Saha</a:t>
              </a:r>
              <a:r>
                <a:rPr lang="en-US" sz="2800" dirty="0"/>
                <a:t> et al., 2025). </a:t>
              </a:r>
            </a:p>
            <a:p>
              <a:pPr marL="457200" indent="-457200" algn="just">
                <a:lnSpc>
                  <a:spcPct val="150000"/>
                </a:lnSpc>
                <a:buFont typeface="Arial" panose="020B0604020202020204" pitchFamily="34" charset="0"/>
                <a:buChar char="•"/>
              </a:pPr>
              <a:r>
                <a:rPr lang="en-US" sz="2800" dirty="0"/>
                <a:t>Individual process multi-dimension systems lead to higher engagement outcomes than the pay. </a:t>
              </a:r>
            </a:p>
          </p:txBody>
        </p:sp>
      </p:grpSp>
      <p:sp>
        <p:nvSpPr>
          <p:cNvPr id="17" name="Rectangle 16"/>
          <p:cNvSpPr/>
          <p:nvPr/>
        </p:nvSpPr>
        <p:spPr>
          <a:xfrm>
            <a:off x="2209800" y="8420100"/>
            <a:ext cx="3872279" cy="369332"/>
          </a:xfrm>
          <a:prstGeom prst="rect">
            <a:avLst/>
          </a:prstGeom>
        </p:spPr>
        <p:txBody>
          <a:bodyPr wrap="none">
            <a:spAutoFit/>
          </a:bodyPr>
          <a:lstStyle/>
          <a:p>
            <a:r>
              <a:rPr lang="en-IN" dirty="0"/>
              <a:t>(Source: NHS Support federations, 2025)</a:t>
            </a:r>
          </a:p>
        </p:txBody>
      </p:sp>
      <p:pic>
        <p:nvPicPr>
          <p:cNvPr id="13" name="image8.png"/>
          <p:cNvPicPr/>
          <p:nvPr/>
        </p:nvPicPr>
        <p:blipFill>
          <a:blip r:embed="rId3"/>
          <a:srcRect b="11859"/>
          <a:stretch>
            <a:fillRect/>
          </a:stretch>
        </p:blipFill>
        <p:spPr>
          <a:xfrm>
            <a:off x="1295400" y="2698167"/>
            <a:ext cx="7086600" cy="5216364"/>
          </a:xfrm>
          <a:prstGeom prst="rect">
            <a:avLst/>
          </a:prstGeom>
          <a:ln/>
        </p:spPr>
      </p:pic>
    </p:spTree>
    <p:extLst>
      <p:ext uri="{BB962C8B-B14F-4D97-AF65-F5344CB8AC3E}">
        <p14:creationId xmlns:p14="http://schemas.microsoft.com/office/powerpoint/2010/main" val="38505456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458836" y="1057275"/>
            <a:ext cx="15800463" cy="7199470"/>
            <a:chOff x="-5805616" y="38100"/>
            <a:chExt cx="21067283" cy="9599292"/>
          </a:xfrm>
        </p:grpSpPr>
        <p:sp>
          <p:nvSpPr>
            <p:cNvPr id="10" name="TextBox 10"/>
            <p:cNvSpPr txBox="1"/>
            <p:nvPr/>
          </p:nvSpPr>
          <p:spPr>
            <a:xfrm>
              <a:off x="-5805616" y="38100"/>
              <a:ext cx="21067283" cy="1231107"/>
            </a:xfrm>
            <a:prstGeom prst="rect">
              <a:avLst/>
            </a:prstGeom>
          </p:spPr>
          <p:txBody>
            <a:bodyPr wrap="square" lIns="0" tIns="0" rIns="0" bIns="0" rtlCol="0" anchor="t">
              <a:spAutoFit/>
            </a:bodyPr>
            <a:lstStyle/>
            <a:p>
              <a:pPr algn="ctr">
                <a:lnSpc>
                  <a:spcPts val="7150"/>
                </a:lnSpc>
              </a:pPr>
              <a:r>
                <a:rPr lang="en-US" sz="4000" b="1" dirty="0">
                  <a:solidFill>
                    <a:srgbClr val="034383"/>
                  </a:solidFill>
                  <a:latin typeface="+mj-lt"/>
                  <a:ea typeface="Ubuntu Bold"/>
                  <a:cs typeface="Ubuntu Bold"/>
                  <a:sym typeface="Ubuntu Bold"/>
                </a:rPr>
                <a:t>Proactive Wellbeing &amp; Human Capital Protection Infrastructure</a:t>
              </a:r>
            </a:p>
          </p:txBody>
        </p:sp>
        <p:sp>
          <p:nvSpPr>
            <p:cNvPr id="11" name="TextBox 11"/>
            <p:cNvSpPr txBox="1"/>
            <p:nvPr/>
          </p:nvSpPr>
          <p:spPr>
            <a:xfrm>
              <a:off x="3323669" y="2743198"/>
              <a:ext cx="11582399" cy="6894194"/>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t>The sickness and absence rate in December 2025 was high, with 5.2% and the primary cause was mental health (The King’s Fund, 2025).</a:t>
              </a:r>
            </a:p>
            <a:p>
              <a:pPr marL="457200" indent="-457200" algn="just">
                <a:lnSpc>
                  <a:spcPct val="150000"/>
                </a:lnSpc>
                <a:buFont typeface="Arial" panose="020B0604020202020204" pitchFamily="34" charset="0"/>
                <a:buChar char="•"/>
              </a:pPr>
              <a:r>
                <a:rPr lang="en-US" sz="2800" dirty="0"/>
                <a:t>The prevention of wellbeing Programme reduces the long term absence by almost 28% in the healthcare setting (Barnes and Cartwright, 2025). </a:t>
              </a:r>
            </a:p>
            <a:p>
              <a:pPr marL="457200" indent="-457200" algn="just">
                <a:lnSpc>
                  <a:spcPct val="150000"/>
                </a:lnSpc>
                <a:buFont typeface="Arial" panose="020B0604020202020204" pitchFamily="34" charset="0"/>
                <a:buChar char="•"/>
              </a:pPr>
              <a:r>
                <a:rPr lang="en-US" sz="2800" dirty="0"/>
                <a:t>The evidence shows the embedding of mental health support within the organizational strategy. </a:t>
              </a:r>
            </a:p>
          </p:txBody>
        </p:sp>
      </p:grpSp>
      <p:sp>
        <p:nvSpPr>
          <p:cNvPr id="17" name="Rectangle 16"/>
          <p:cNvSpPr/>
          <p:nvPr/>
        </p:nvSpPr>
        <p:spPr>
          <a:xfrm>
            <a:off x="2715212" y="8376195"/>
            <a:ext cx="3097836" cy="369332"/>
          </a:xfrm>
          <a:prstGeom prst="rect">
            <a:avLst/>
          </a:prstGeom>
        </p:spPr>
        <p:txBody>
          <a:bodyPr wrap="none">
            <a:spAutoFit/>
          </a:bodyPr>
          <a:lstStyle/>
          <a:p>
            <a:r>
              <a:rPr lang="en-IN" dirty="0"/>
              <a:t>(Source: The King’s Fund, 2025)</a:t>
            </a:r>
          </a:p>
        </p:txBody>
      </p:sp>
      <p:pic>
        <p:nvPicPr>
          <p:cNvPr id="13" name="image7.png"/>
          <p:cNvPicPr/>
          <p:nvPr/>
        </p:nvPicPr>
        <p:blipFill>
          <a:blip r:embed="rId3"/>
          <a:srcRect/>
          <a:stretch>
            <a:fillRect/>
          </a:stretch>
        </p:blipFill>
        <p:spPr>
          <a:xfrm>
            <a:off x="1458836" y="2378836"/>
            <a:ext cx="6542164" cy="5660264"/>
          </a:xfrm>
          <a:prstGeom prst="rect">
            <a:avLst/>
          </a:prstGeom>
          <a:ln/>
        </p:spPr>
      </p:pic>
    </p:spTree>
    <p:extLst>
      <p:ext uri="{BB962C8B-B14F-4D97-AF65-F5344CB8AC3E}">
        <p14:creationId xmlns:p14="http://schemas.microsoft.com/office/powerpoint/2010/main" val="2699462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2133600" y="1057275"/>
            <a:ext cx="15125700" cy="5519790"/>
            <a:chOff x="-4905930" y="38100"/>
            <a:chExt cx="20167599" cy="7359719"/>
          </a:xfrm>
        </p:grpSpPr>
        <p:sp>
          <p:nvSpPr>
            <p:cNvPr id="10" name="TextBox 10"/>
            <p:cNvSpPr txBox="1"/>
            <p:nvPr/>
          </p:nvSpPr>
          <p:spPr>
            <a:xfrm>
              <a:off x="-4905930" y="38100"/>
              <a:ext cx="20167599" cy="1231106"/>
            </a:xfrm>
            <a:prstGeom prst="rect">
              <a:avLst/>
            </a:prstGeom>
          </p:spPr>
          <p:txBody>
            <a:bodyPr wrap="square" lIns="0" tIns="0" rIns="0" bIns="0" rtlCol="0" anchor="t">
              <a:spAutoFit/>
            </a:bodyPr>
            <a:lstStyle/>
            <a:p>
              <a:pPr algn="ctr">
                <a:lnSpc>
                  <a:spcPts val="7150"/>
                </a:lnSpc>
              </a:pPr>
              <a:r>
                <a:rPr lang="en-US" sz="4400" b="1" dirty="0">
                  <a:solidFill>
                    <a:srgbClr val="034383"/>
                  </a:solidFill>
                  <a:latin typeface="+mj-lt"/>
                  <a:ea typeface="Ubuntu Bold"/>
                  <a:cs typeface="Ubuntu Bold"/>
                  <a:sym typeface="Ubuntu Bold"/>
                </a:rPr>
                <a:t>Integrated </a:t>
              </a:r>
              <a:r>
                <a:rPr lang="en-US" sz="4000" b="1" dirty="0">
                  <a:solidFill>
                    <a:srgbClr val="034383"/>
                  </a:solidFill>
                  <a:latin typeface="+mj-lt"/>
                  <a:ea typeface="Ubuntu Bold"/>
                  <a:cs typeface="Ubuntu Bold"/>
                  <a:sym typeface="Ubuntu Bold"/>
                </a:rPr>
                <a:t>Strategic</a:t>
              </a:r>
              <a:r>
                <a:rPr lang="en-US" sz="4400" b="1" dirty="0">
                  <a:solidFill>
                    <a:srgbClr val="034383"/>
                  </a:solidFill>
                  <a:latin typeface="+mj-lt"/>
                  <a:ea typeface="Ubuntu Bold"/>
                  <a:cs typeface="Ubuntu Bold"/>
                  <a:sym typeface="Ubuntu Bold"/>
                </a:rPr>
                <a:t> HR Model for NHS Job Satisfaction</a:t>
              </a:r>
            </a:p>
          </p:txBody>
        </p:sp>
        <p:sp>
          <p:nvSpPr>
            <p:cNvPr id="11" name="TextBox 11"/>
            <p:cNvSpPr txBox="1"/>
            <p:nvPr/>
          </p:nvSpPr>
          <p:spPr>
            <a:xfrm>
              <a:off x="3018870" y="2227173"/>
              <a:ext cx="11665330" cy="5170646"/>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t>The integrated HR model also combines the workforce planning, leadership development and the cultural transformation process. </a:t>
              </a:r>
            </a:p>
            <a:p>
              <a:pPr marL="457200" indent="-457200" algn="just">
                <a:lnSpc>
                  <a:spcPct val="150000"/>
                </a:lnSpc>
                <a:buFont typeface="Arial" panose="020B0604020202020204" pitchFamily="34" charset="0"/>
                <a:buChar char="•"/>
              </a:pPr>
              <a:r>
                <a:rPr lang="en-US" sz="2800" dirty="0"/>
                <a:t>The effective system is also aligned with the reward and the flexibility process (</a:t>
              </a:r>
              <a:r>
                <a:rPr lang="en-US" sz="2800" dirty="0" err="1"/>
                <a:t>Durojaiye</a:t>
              </a:r>
              <a:r>
                <a:rPr lang="en-US" sz="2800" dirty="0"/>
                <a:t> et al., 2025). </a:t>
              </a:r>
            </a:p>
            <a:p>
              <a:pPr marL="457200" indent="-457200" algn="just">
                <a:lnSpc>
                  <a:spcPct val="150000"/>
                </a:lnSpc>
                <a:buFont typeface="Arial" panose="020B0604020202020204" pitchFamily="34" charset="0"/>
                <a:buChar char="•"/>
              </a:pPr>
              <a:r>
                <a:rPr lang="en-US" sz="2800" dirty="0"/>
                <a:t>The model includes the training for the staff (NIH, 2023).</a:t>
              </a:r>
            </a:p>
          </p:txBody>
        </p:sp>
      </p:grpSp>
      <p:sp>
        <p:nvSpPr>
          <p:cNvPr id="17" name="Rectangle 16"/>
          <p:cNvSpPr/>
          <p:nvPr/>
        </p:nvSpPr>
        <p:spPr>
          <a:xfrm>
            <a:off x="2590800" y="8112007"/>
            <a:ext cx="2940228" cy="369332"/>
          </a:xfrm>
          <a:prstGeom prst="rect">
            <a:avLst/>
          </a:prstGeom>
        </p:spPr>
        <p:txBody>
          <a:bodyPr wrap="none">
            <a:spAutoFit/>
          </a:bodyPr>
          <a:lstStyle/>
          <a:p>
            <a:r>
              <a:rPr lang="en-IN" dirty="0"/>
              <a:t>(Source: </a:t>
            </a:r>
            <a:r>
              <a:rPr lang="en-IN" dirty="0" err="1"/>
              <a:t>Durojaiye</a:t>
            </a:r>
            <a:r>
              <a:rPr lang="en-IN" dirty="0"/>
              <a:t> et al., 2025)</a:t>
            </a:r>
          </a:p>
        </p:txBody>
      </p:sp>
      <p:pic>
        <p:nvPicPr>
          <p:cNvPr id="14" name="image23.png"/>
          <p:cNvPicPr/>
          <p:nvPr/>
        </p:nvPicPr>
        <p:blipFill>
          <a:blip r:embed="rId3"/>
          <a:srcRect/>
          <a:stretch>
            <a:fillRect/>
          </a:stretch>
        </p:blipFill>
        <p:spPr>
          <a:xfrm>
            <a:off x="1286236" y="2530674"/>
            <a:ext cx="6486164" cy="5203626"/>
          </a:xfrm>
          <a:prstGeom prst="rect">
            <a:avLst/>
          </a:prstGeom>
          <a:ln/>
        </p:spPr>
      </p:pic>
    </p:spTree>
    <p:extLst>
      <p:ext uri="{BB962C8B-B14F-4D97-AF65-F5344CB8AC3E}">
        <p14:creationId xmlns:p14="http://schemas.microsoft.com/office/powerpoint/2010/main" val="29257728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143000" y="876300"/>
            <a:ext cx="15987941" cy="5770811"/>
            <a:chOff x="-4093131" y="-203200"/>
            <a:chExt cx="19185912" cy="7694417"/>
          </a:xfrm>
        </p:grpSpPr>
        <p:sp>
          <p:nvSpPr>
            <p:cNvPr id="10" name="TextBox 10"/>
            <p:cNvSpPr txBox="1"/>
            <p:nvPr/>
          </p:nvSpPr>
          <p:spPr>
            <a:xfrm>
              <a:off x="-4093131" y="-203200"/>
              <a:ext cx="19185912" cy="1231107"/>
            </a:xfrm>
            <a:prstGeom prst="rect">
              <a:avLst/>
            </a:prstGeom>
          </p:spPr>
          <p:txBody>
            <a:bodyPr wrap="square" lIns="0" tIns="0" rIns="0" bIns="0" rtlCol="0" anchor="t">
              <a:spAutoFit/>
            </a:bodyPr>
            <a:lstStyle/>
            <a:p>
              <a:pPr algn="ctr">
                <a:lnSpc>
                  <a:spcPts val="7150"/>
                </a:lnSpc>
              </a:pPr>
              <a:r>
                <a:rPr lang="en-US" sz="5400" b="1" dirty="0">
                  <a:solidFill>
                    <a:srgbClr val="034383"/>
                  </a:solidFill>
                  <a:latin typeface="+mj-lt"/>
                  <a:ea typeface="Ubuntu Bold"/>
                  <a:cs typeface="Ubuntu Bold"/>
                  <a:sym typeface="Ubuntu Bold"/>
                </a:rPr>
                <a:t>References</a:t>
              </a:r>
            </a:p>
          </p:txBody>
        </p:sp>
        <p:sp>
          <p:nvSpPr>
            <p:cNvPr id="11" name="TextBox 11"/>
            <p:cNvSpPr txBox="1"/>
            <p:nvPr/>
          </p:nvSpPr>
          <p:spPr>
            <a:xfrm>
              <a:off x="-4001690" y="1027907"/>
              <a:ext cx="19003028" cy="6463310"/>
            </a:xfrm>
            <a:prstGeom prst="rect">
              <a:avLst/>
            </a:prstGeom>
          </p:spPr>
          <p:txBody>
            <a:bodyPr wrap="square" lIns="0" tIns="0" rIns="0" bIns="0" rtlCol="0" anchor="t">
              <a:spAutoFit/>
            </a:bodyPr>
            <a:lstStyle/>
            <a:p>
              <a:pPr lvl="0"/>
              <a:r>
                <a:rPr lang="en-IN" sz="1500" dirty="0"/>
                <a:t>Barnes, A.J.E. and Cartwright, C., (2025). Inequalities in flexible working arrangements in the UK-Research briefing. </a:t>
              </a:r>
            </a:p>
            <a:p>
              <a:pPr lvl="0"/>
              <a:r>
                <a:rPr lang="en-IN" sz="1500" dirty="0"/>
                <a:t>Chuang, Y.T., Chiang, H.L. and Lin, A.P., (2025). . Insights from the Job Demands–Resources Model: AI's dual impact on employees’ work and life well-being. </a:t>
              </a:r>
              <a:r>
                <a:rPr lang="en-IN" sz="1500" i="1" dirty="0"/>
                <a:t>International Journal of Information Management</a:t>
              </a:r>
              <a:r>
                <a:rPr lang="en-IN" sz="1500" dirty="0"/>
                <a:t>, </a:t>
              </a:r>
              <a:r>
                <a:rPr lang="en-IN" sz="1500" i="1" dirty="0"/>
                <a:t>83</a:t>
              </a:r>
              <a:r>
                <a:rPr lang="en-IN" sz="1500" dirty="0"/>
                <a:t>, p.102887. </a:t>
              </a:r>
            </a:p>
            <a:p>
              <a:pPr lvl="0"/>
              <a:r>
                <a:rPr lang="en-IN" sz="1500" dirty="0"/>
                <a:t>Durojaiye, O.C., Fiori, C. and Cartwright, K., (2025). Delivery of Outpatient Parenteral Antimicrobial Therapy (OPAT) in an Ever-Changing National Health Service (UK): Benefits, Barriers, and Opportunities. </a:t>
              </a:r>
              <a:r>
                <a:rPr lang="en-IN" sz="1500" i="1" dirty="0"/>
                <a:t>Antibiotics</a:t>
              </a:r>
              <a:r>
                <a:rPr lang="en-IN" sz="1500" dirty="0"/>
                <a:t>, </a:t>
              </a:r>
              <a:r>
                <a:rPr lang="en-IN" sz="1500" i="1" dirty="0"/>
                <a:t>14</a:t>
              </a:r>
              <a:r>
                <a:rPr lang="en-IN" sz="1500" dirty="0"/>
                <a:t>(5), p.451.</a:t>
              </a:r>
            </a:p>
            <a:p>
              <a:pPr lvl="0"/>
              <a:r>
                <a:rPr lang="en-IN" sz="1500" dirty="0" err="1"/>
                <a:t>Eravia</a:t>
              </a:r>
              <a:r>
                <a:rPr lang="en-IN" sz="1500" dirty="0"/>
                <a:t>, D. and </a:t>
              </a:r>
              <a:r>
                <a:rPr lang="en-IN" sz="1500" dirty="0" err="1"/>
                <a:t>Samsir</a:t>
              </a:r>
              <a:r>
                <a:rPr lang="en-IN" sz="1500" dirty="0"/>
                <a:t>, S., (2025). . </a:t>
              </a:r>
              <a:r>
                <a:rPr lang="en-IN" sz="1500" dirty="0" err="1"/>
                <a:t>Meningkatkan</a:t>
              </a:r>
              <a:r>
                <a:rPr lang="en-IN" sz="1500" dirty="0"/>
                <a:t> </a:t>
              </a:r>
              <a:r>
                <a:rPr lang="en-IN" sz="1500" dirty="0" err="1"/>
                <a:t>daya</a:t>
              </a:r>
              <a:r>
                <a:rPr lang="en-IN" sz="1500" dirty="0"/>
                <a:t> </a:t>
              </a:r>
              <a:r>
                <a:rPr lang="en-IN" sz="1500" dirty="0" err="1"/>
                <a:t>saing</a:t>
              </a:r>
              <a:r>
                <a:rPr lang="en-IN" sz="1500" dirty="0"/>
                <a:t> UMKM </a:t>
              </a:r>
              <a:r>
                <a:rPr lang="en-IN" sz="1500" dirty="0" err="1"/>
                <a:t>melalui</a:t>
              </a:r>
              <a:r>
                <a:rPr lang="en-IN" sz="1500" dirty="0"/>
                <a:t> </a:t>
              </a:r>
              <a:r>
                <a:rPr lang="en-IN" sz="1500" dirty="0" err="1"/>
                <a:t>integrasi</a:t>
              </a:r>
              <a:r>
                <a:rPr lang="en-IN" sz="1500" dirty="0"/>
                <a:t> Resource Based View (RBV) dan digital marketing: </a:t>
              </a:r>
              <a:r>
                <a:rPr lang="en-IN" sz="1500" dirty="0" err="1"/>
                <a:t>Tinjauan</a:t>
              </a:r>
              <a:r>
                <a:rPr lang="en-IN" sz="1500" dirty="0"/>
                <a:t> </a:t>
              </a:r>
              <a:r>
                <a:rPr lang="en-IN" sz="1500" dirty="0" err="1"/>
                <a:t>literatur</a:t>
              </a:r>
              <a:r>
                <a:rPr lang="en-IN" sz="1500" dirty="0"/>
                <a:t> </a:t>
              </a:r>
              <a:r>
                <a:rPr lang="en-IN" sz="1500" dirty="0" err="1"/>
                <a:t>empiris</a:t>
              </a:r>
              <a:r>
                <a:rPr lang="en-IN" sz="1500" dirty="0"/>
                <a:t>. </a:t>
              </a:r>
              <a:r>
                <a:rPr lang="en-IN" sz="1500" i="1" dirty="0" err="1"/>
                <a:t>Jurnal</a:t>
              </a:r>
              <a:r>
                <a:rPr lang="en-IN" sz="1500" i="1" dirty="0"/>
                <a:t> </a:t>
              </a:r>
              <a:r>
                <a:rPr lang="en-IN" sz="1500" i="1" dirty="0" err="1"/>
                <a:t>Bisnis</a:t>
              </a:r>
              <a:r>
                <a:rPr lang="en-IN" sz="1500" i="1" dirty="0"/>
                <a:t> </a:t>
              </a:r>
              <a:r>
                <a:rPr lang="en-IN" sz="1500" i="1" dirty="0" err="1"/>
                <a:t>Mahasiswa</a:t>
              </a:r>
              <a:r>
                <a:rPr lang="en-IN" sz="1500" dirty="0"/>
                <a:t>, </a:t>
              </a:r>
              <a:r>
                <a:rPr lang="en-IN" sz="1500" i="1" dirty="0"/>
                <a:t>5</a:t>
              </a:r>
              <a:r>
                <a:rPr lang="en-IN" sz="1500" dirty="0"/>
                <a:t>(5), pp.2671-2685.</a:t>
              </a:r>
            </a:p>
            <a:p>
              <a:pPr lvl="0"/>
              <a:r>
                <a:rPr lang="en-US" sz="1500" dirty="0"/>
                <a:t>Financial Times, (2025). Lack of training for NHS managers raises concerns about Streeting reforms. </a:t>
              </a:r>
              <a:endParaRPr lang="en-IN" sz="1500" dirty="0"/>
            </a:p>
            <a:p>
              <a:pPr lvl="0"/>
              <a:r>
                <a:rPr lang="en-US" sz="1500" dirty="0"/>
                <a:t>GOV.UK, (2025). Chapter 2: where the NHS is today</a:t>
              </a:r>
              <a:endParaRPr lang="en-IN" sz="1500" dirty="0"/>
            </a:p>
            <a:p>
              <a:pPr lvl="0"/>
              <a:r>
                <a:rPr lang="en-IN" sz="1500" dirty="0"/>
                <a:t>Howard, M.C. and </a:t>
              </a:r>
              <a:r>
                <a:rPr lang="en-IN" sz="1500" dirty="0" err="1"/>
                <a:t>Kasprzyk</a:t>
              </a:r>
              <a:r>
                <a:rPr lang="en-IN" sz="1500" dirty="0"/>
                <a:t>, M., (2025). Integrating modern research on social courage via psychological contract theory: direct and interactive effects of work engagement and moral disengagement. </a:t>
              </a:r>
              <a:r>
                <a:rPr lang="en-IN" sz="1500" i="1" dirty="0"/>
                <a:t>Journal of Organizational Effectiveness: People and Performance</a:t>
              </a:r>
              <a:r>
                <a:rPr lang="en-IN" sz="1500" dirty="0"/>
                <a:t>, </a:t>
              </a:r>
              <a:r>
                <a:rPr lang="en-IN" sz="1500" i="1" dirty="0"/>
                <a:t>12</a:t>
              </a:r>
              <a:r>
                <a:rPr lang="en-IN" sz="1500" dirty="0"/>
                <a:t>(3), pp.459-478. </a:t>
              </a:r>
            </a:p>
            <a:p>
              <a:pPr lvl="0"/>
              <a:r>
                <a:rPr lang="en-IN" sz="1500" dirty="0"/>
                <a:t>Kennedy, E., Ryan, M., England, A., Sarkodie, B., Khine, R. and </a:t>
              </a:r>
              <a:r>
                <a:rPr lang="en-IN" sz="1500" dirty="0" err="1"/>
                <a:t>McEntee</a:t>
              </a:r>
              <a:r>
                <a:rPr lang="en-IN" sz="1500" dirty="0"/>
                <a:t>, M.F., (2025). High workload and under-appreciation lead to burnout and low job satisfaction among radiographers. </a:t>
              </a:r>
              <a:r>
                <a:rPr lang="en-IN" sz="1500" i="1" dirty="0"/>
                <a:t>Radiography</a:t>
              </a:r>
              <a:r>
                <a:rPr lang="en-IN" sz="1500" dirty="0"/>
                <a:t>, </a:t>
              </a:r>
              <a:r>
                <a:rPr lang="en-IN" sz="1500" i="1" dirty="0"/>
                <a:t>31</a:t>
              </a:r>
              <a:r>
                <a:rPr lang="en-IN" sz="1500" dirty="0"/>
                <a:t>(1), pp.231-240. </a:t>
              </a:r>
            </a:p>
            <a:p>
              <a:pPr lvl="0"/>
              <a:r>
                <a:rPr lang="en-US" sz="1500" dirty="0"/>
                <a:t>Medscape, (2025). NHS Staff Survey Shows Less Burnout but Ongoing Concerns. </a:t>
              </a:r>
            </a:p>
            <a:p>
              <a:pPr lvl="0"/>
              <a:r>
                <a:rPr lang="en-IN" sz="1500" dirty="0"/>
                <a:t>NHS Employers, (2025). </a:t>
              </a:r>
              <a:r>
                <a:rPr lang="en-US" sz="1500" dirty="0"/>
                <a:t>NHS Staff Survey 2024: health and wellbeing overview. </a:t>
              </a:r>
              <a:endParaRPr lang="en-IN" sz="1500" dirty="0"/>
            </a:p>
            <a:p>
              <a:pPr lvl="0"/>
              <a:r>
                <a:rPr lang="en-US" sz="1500" dirty="0"/>
                <a:t>NHS England, (2025a). NHS Staff Survey in England.</a:t>
              </a:r>
              <a:endParaRPr lang="en-IN" sz="1500" dirty="0"/>
            </a:p>
            <a:p>
              <a:pPr lvl="0"/>
              <a:r>
                <a:rPr lang="en-US" sz="1500" dirty="0"/>
                <a:t>NHS England, (2025b). NHS workforce statistics. </a:t>
              </a:r>
            </a:p>
            <a:p>
              <a:pPr lvl="0"/>
              <a:r>
                <a:rPr lang="en-US" sz="1500" dirty="0"/>
                <a:t>NHS England, (2025c). Statistical work areas. </a:t>
              </a:r>
            </a:p>
            <a:p>
              <a:pPr lvl="0"/>
              <a:r>
                <a:rPr lang="en-US" sz="1500" dirty="0"/>
                <a:t>NHS England, (2025d). NHS Workforce Statistics - July 2025 (Including selected preliminary statistics for August 2025). </a:t>
              </a:r>
            </a:p>
            <a:p>
              <a:pPr lvl="0"/>
              <a:r>
                <a:rPr lang="en-US" sz="1500" dirty="0"/>
                <a:t>NHS England, (2026). NHS Workforce Statistics - November 2025. </a:t>
              </a:r>
            </a:p>
            <a:p>
              <a:pPr lvl="0"/>
              <a:r>
                <a:rPr lang="en-US" sz="1500" dirty="0"/>
                <a:t>NHS Provider, (2025). NHS Digital workforce statistics – November 2025. </a:t>
              </a:r>
              <a:endParaRPr lang="en-IN" sz="1500" dirty="0"/>
            </a:p>
          </p:txBody>
        </p:sp>
      </p:grpSp>
    </p:spTree>
    <p:extLst>
      <p:ext uri="{BB962C8B-B14F-4D97-AF65-F5344CB8AC3E}">
        <p14:creationId xmlns:p14="http://schemas.microsoft.com/office/powerpoint/2010/main" val="30955914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143001" y="1116564"/>
            <a:ext cx="15621000" cy="6051088"/>
            <a:chOff x="-4093131" y="117152"/>
            <a:chExt cx="19206228" cy="7089532"/>
          </a:xfrm>
        </p:grpSpPr>
        <p:sp>
          <p:nvSpPr>
            <p:cNvPr id="10" name="TextBox 10"/>
            <p:cNvSpPr txBox="1"/>
            <p:nvPr/>
          </p:nvSpPr>
          <p:spPr>
            <a:xfrm>
              <a:off x="-4093131" y="117152"/>
              <a:ext cx="15261669" cy="1139715"/>
            </a:xfrm>
            <a:prstGeom prst="rect">
              <a:avLst/>
            </a:prstGeom>
          </p:spPr>
          <p:txBody>
            <a:bodyPr lIns="0" tIns="0" rIns="0" bIns="0" rtlCol="0" anchor="t">
              <a:spAutoFit/>
            </a:bodyPr>
            <a:lstStyle/>
            <a:p>
              <a:pPr algn="ctr">
                <a:lnSpc>
                  <a:spcPts val="7150"/>
                </a:lnSpc>
              </a:pPr>
              <a:r>
                <a:rPr lang="en-US" sz="5400" b="1" dirty="0">
                  <a:solidFill>
                    <a:srgbClr val="034383"/>
                  </a:solidFill>
                  <a:latin typeface="+mj-lt"/>
                  <a:ea typeface="Ubuntu Bold"/>
                  <a:cs typeface="Ubuntu Bold"/>
                  <a:sym typeface="Ubuntu Bold"/>
                </a:rPr>
                <a:t>References</a:t>
              </a:r>
            </a:p>
          </p:txBody>
        </p:sp>
        <p:sp>
          <p:nvSpPr>
            <p:cNvPr id="11" name="TextBox 11"/>
            <p:cNvSpPr txBox="1"/>
            <p:nvPr/>
          </p:nvSpPr>
          <p:spPr>
            <a:xfrm>
              <a:off x="-3889931" y="1256868"/>
              <a:ext cx="19003028" cy="5949816"/>
            </a:xfrm>
            <a:prstGeom prst="rect">
              <a:avLst/>
            </a:prstGeom>
          </p:spPr>
          <p:txBody>
            <a:bodyPr wrap="square" lIns="0" tIns="0" rIns="0" bIns="0" rtlCol="0" anchor="t">
              <a:spAutoFit/>
            </a:bodyPr>
            <a:lstStyle/>
            <a:p>
              <a:pPr lvl="0"/>
              <a:r>
                <a:rPr lang="en-US" sz="1500" dirty="0"/>
                <a:t>NHS Provider, (2026). NHS Digital Workforce statistics: December 2025. </a:t>
              </a:r>
            </a:p>
            <a:p>
              <a:pPr lvl="0"/>
              <a:endParaRPr lang="en-IN" sz="1500" dirty="0"/>
            </a:p>
            <a:p>
              <a:pPr lvl="0"/>
              <a:r>
                <a:rPr lang="en-US" sz="1500" dirty="0"/>
                <a:t>NHS Support federations, (2025). Staff Shortages. </a:t>
              </a:r>
              <a:endParaRPr lang="en-IN" sz="1500" dirty="0"/>
            </a:p>
            <a:p>
              <a:pPr lvl="0"/>
              <a:r>
                <a:rPr lang="en-US" sz="1500" dirty="0"/>
                <a:t>NHS Transformation Unit, (2025). NHS Sickness Absence Rates across England. </a:t>
              </a:r>
            </a:p>
            <a:p>
              <a:pPr lvl="0"/>
              <a:r>
                <a:rPr lang="en-US" sz="1500" dirty="0"/>
                <a:t>NIH, (2025). A healing challenge: examining NHS staff sickness absence rates. </a:t>
              </a:r>
            </a:p>
            <a:p>
              <a:pPr lvl="0"/>
              <a:r>
                <a:rPr lang="en-IN" sz="1500" dirty="0"/>
                <a:t>O’Callaghan, C. and </a:t>
              </a:r>
              <a:r>
                <a:rPr lang="en-IN" sz="1500" dirty="0" err="1"/>
                <a:t>Sadath</a:t>
              </a:r>
              <a:r>
                <a:rPr lang="en-IN" sz="1500" dirty="0"/>
                <a:t>, A., (2025). Exploring job satisfaction and turnover intentions among nurses: Insights from a cross-sectional study. </a:t>
              </a:r>
              <a:r>
                <a:rPr lang="en-IN" sz="1500" i="1" dirty="0"/>
                <a:t>Cogent Psychology</a:t>
              </a:r>
              <a:r>
                <a:rPr lang="en-IN" sz="1500" dirty="0"/>
                <a:t>, </a:t>
              </a:r>
              <a:r>
                <a:rPr lang="en-IN" sz="1500" i="1" dirty="0"/>
                <a:t>12</a:t>
              </a:r>
              <a:r>
                <a:rPr lang="en-IN" sz="1500" dirty="0"/>
                <a:t>(1), p.2481733. </a:t>
              </a:r>
            </a:p>
            <a:p>
              <a:pPr lvl="0"/>
              <a:r>
                <a:rPr lang="en-IN" sz="1500" dirty="0"/>
                <a:t>Oliver, D., (2025). David Oliver: Abolishing NHS England is no panacea for the NHS’s woes. </a:t>
              </a:r>
              <a:r>
                <a:rPr lang="en-IN" sz="1500" i="1" dirty="0" err="1"/>
                <a:t>bmj</a:t>
              </a:r>
              <a:r>
                <a:rPr lang="en-IN" sz="1500" dirty="0"/>
                <a:t>, </a:t>
              </a:r>
              <a:r>
                <a:rPr lang="en-IN" sz="1500" i="1" dirty="0"/>
                <a:t>388</a:t>
              </a:r>
              <a:r>
                <a:rPr lang="en-IN" sz="1500" dirty="0"/>
                <a:t>. </a:t>
              </a:r>
            </a:p>
            <a:p>
              <a:pPr lvl="0"/>
              <a:r>
                <a:rPr lang="en-IN" sz="1500" dirty="0" err="1"/>
                <a:t>Onyejesi</a:t>
              </a:r>
              <a:r>
                <a:rPr lang="en-IN" sz="1500" dirty="0"/>
                <a:t>, C.R., James, T. and </a:t>
              </a:r>
              <a:r>
                <a:rPr lang="en-IN" sz="1500" dirty="0" err="1"/>
                <a:t>Kharicha</a:t>
              </a:r>
              <a:r>
                <a:rPr lang="en-IN" sz="1500" dirty="0"/>
                <a:t>, K., (2025). Understanding why health professionals are leaving the UK national health service (NHS)–A systematic review and narrative synthesis. </a:t>
              </a:r>
              <a:r>
                <a:rPr lang="en-IN" sz="1500" i="1" dirty="0"/>
                <a:t>Journal of Health Services Research &amp; Policy</a:t>
              </a:r>
              <a:r>
                <a:rPr lang="en-IN" sz="1500" dirty="0"/>
                <a:t>, p.13558196251384845.</a:t>
              </a:r>
            </a:p>
            <a:p>
              <a:pPr lvl="0"/>
              <a:r>
                <a:rPr lang="en-IN" sz="1500" dirty="0"/>
                <a:t>Payne, S.R., Kane, A., Thomas, K., </a:t>
              </a:r>
              <a:r>
                <a:rPr lang="en-IN" sz="1500" dirty="0" err="1"/>
                <a:t>Bolderston</a:t>
              </a:r>
              <a:r>
                <a:rPr lang="en-IN" sz="1500" dirty="0"/>
                <a:t>, H., Greville-Harris, M. and Turner, K.J., (2025). Stress among UK consultant urologists and factors influencing when they leave full-time NHS practice. </a:t>
              </a:r>
              <a:r>
                <a:rPr lang="en-IN" sz="1500" i="1" dirty="0"/>
                <a:t>Journal of Clinical Urology</a:t>
              </a:r>
              <a:r>
                <a:rPr lang="en-IN" sz="1500" dirty="0"/>
                <a:t>, </a:t>
              </a:r>
              <a:r>
                <a:rPr lang="en-IN" sz="1500" i="1" dirty="0"/>
                <a:t>18</a:t>
              </a:r>
              <a:r>
                <a:rPr lang="en-IN" sz="1500" dirty="0"/>
                <a:t>(3), pp.221-230. </a:t>
              </a:r>
            </a:p>
            <a:p>
              <a:pPr lvl="0"/>
              <a:r>
                <a:rPr lang="en-IN" sz="1500" dirty="0"/>
                <a:t>Picker Institute, (2025). </a:t>
              </a:r>
              <a:r>
                <a:rPr lang="en-US" sz="1500" dirty="0"/>
                <a:t>Flexible Working in the NHS: Evidence from the 2024 Staff Survey. </a:t>
              </a:r>
            </a:p>
            <a:p>
              <a:pPr lvl="0"/>
              <a:r>
                <a:rPr lang="en-IN" sz="1500" dirty="0"/>
                <a:t>Saha, K., Patel, B. and </a:t>
              </a:r>
              <a:r>
                <a:rPr lang="en-IN" sz="1500" dirty="0" err="1"/>
                <a:t>Paladini</a:t>
              </a:r>
              <a:r>
                <a:rPr lang="en-IN" sz="1500" dirty="0"/>
                <a:t>, S., (2025). The role of leadership and cultural barriers in the adoption of lean six sigma in clinical pharmacy practice and medicine waste reduction. The case of NHS-UK. </a:t>
              </a:r>
              <a:r>
                <a:rPr lang="en-IN" sz="1500" i="1" dirty="0"/>
                <a:t>International Journal of Quality &amp; Reliability Management</a:t>
              </a:r>
              <a:r>
                <a:rPr lang="en-IN" sz="1500" dirty="0"/>
                <a:t>, </a:t>
              </a:r>
              <a:r>
                <a:rPr lang="en-IN" sz="1500" i="1" dirty="0"/>
                <a:t>42</a:t>
              </a:r>
              <a:r>
                <a:rPr lang="en-IN" sz="1500" dirty="0"/>
                <a:t>(3), pp.809-836. </a:t>
              </a:r>
            </a:p>
            <a:p>
              <a:pPr lvl="0"/>
              <a:r>
                <a:rPr lang="en-IN" sz="1500" dirty="0"/>
                <a:t>Shevchenko, I., </a:t>
              </a:r>
              <a:r>
                <a:rPr lang="en-IN" sz="1500" dirty="0" err="1"/>
                <a:t>Omelyanenko</a:t>
              </a:r>
              <a:r>
                <a:rPr lang="en-IN" sz="1500" dirty="0"/>
                <a:t>, V., </a:t>
              </a:r>
              <a:r>
                <a:rPr lang="en-IN" sz="1500" dirty="0" err="1"/>
                <a:t>Chuprun</a:t>
              </a:r>
              <a:r>
                <a:rPr lang="en-IN" sz="1500" dirty="0"/>
                <a:t>, Y., </a:t>
              </a:r>
              <a:r>
                <a:rPr lang="en-IN" sz="1500" dirty="0" err="1"/>
                <a:t>Ippolitova</a:t>
              </a:r>
              <a:r>
                <a:rPr lang="en-IN" sz="1500" dirty="0"/>
                <a:t>, I. and </a:t>
              </a:r>
              <a:r>
                <a:rPr lang="en-IN" sz="1500" dirty="0" err="1"/>
                <a:t>Shchokin</a:t>
              </a:r>
              <a:r>
                <a:rPr lang="en-IN" sz="1500" dirty="0"/>
                <a:t>, R., (2025). Advancing the knowledge economy: The impact of innovations and human capital. </a:t>
              </a:r>
              <a:r>
                <a:rPr lang="en-IN" sz="1500" i="1" dirty="0"/>
                <a:t>Journal of Posthumanism</a:t>
              </a:r>
              <a:r>
                <a:rPr lang="en-IN" sz="1500" dirty="0"/>
                <a:t>, </a:t>
              </a:r>
              <a:r>
                <a:rPr lang="en-IN" sz="1500" i="1" dirty="0"/>
                <a:t>5</a:t>
              </a:r>
              <a:r>
                <a:rPr lang="en-IN" sz="1500" dirty="0"/>
                <a:t>(1), pp.1270-1283. </a:t>
              </a:r>
            </a:p>
            <a:p>
              <a:pPr lvl="0"/>
              <a:r>
                <a:rPr lang="en-US" sz="1500" dirty="0"/>
                <a:t>The Guardian, (2025). Health unions call 3.3% pay rise for 1.4m NHS staff in England ‘an insult’. </a:t>
              </a:r>
            </a:p>
            <a:p>
              <a:pPr lvl="0"/>
              <a:r>
                <a:rPr lang="en-US" sz="1500" dirty="0"/>
                <a:t>The King’s Fund, (2025). NHS workforce in a nutshell. </a:t>
              </a:r>
            </a:p>
            <a:p>
              <a:pPr lvl="0"/>
              <a:r>
                <a:rPr lang="en-IN" sz="1500" dirty="0"/>
                <a:t>Vu, V., </a:t>
              </a:r>
              <a:r>
                <a:rPr lang="en-IN" sz="1500" dirty="0" err="1"/>
                <a:t>Buléon</a:t>
              </a:r>
              <a:r>
                <a:rPr lang="en-IN" sz="1500" dirty="0"/>
                <a:t>, C., Le, T.A., Lua, C.C.P., Martin, F., Minehart, R. and </a:t>
              </a:r>
              <a:r>
                <a:rPr lang="en-IN" sz="1500" dirty="0" err="1"/>
                <a:t>Macaire</a:t>
              </a:r>
              <a:r>
                <a:rPr lang="en-IN" sz="1500" dirty="0"/>
                <a:t>, P., (2025). Changing minds, saving lives: how training psychological safety transforms healthcare. </a:t>
              </a:r>
              <a:r>
                <a:rPr lang="en-IN" sz="1500" i="1" dirty="0"/>
                <a:t>BMJ Open Quality</a:t>
              </a:r>
              <a:r>
                <a:rPr lang="en-IN" sz="1500" dirty="0"/>
                <a:t>, </a:t>
              </a:r>
              <a:r>
                <a:rPr lang="en-IN" sz="1500" i="1" dirty="0"/>
                <a:t>14</a:t>
              </a:r>
              <a:r>
                <a:rPr lang="en-IN" sz="1500" dirty="0"/>
                <a:t>(2). </a:t>
              </a:r>
            </a:p>
            <a:p>
              <a:pPr lvl="0"/>
              <a:r>
                <a:rPr lang="en-IN" sz="1500" dirty="0"/>
                <a:t>Zhao, S., </a:t>
              </a:r>
              <a:r>
                <a:rPr lang="en-IN" sz="1500" dirty="0" err="1"/>
                <a:t>Renxi</a:t>
              </a:r>
              <a:r>
                <a:rPr lang="en-IN" sz="1500" dirty="0"/>
                <a:t>, W., Giglio, C. and </a:t>
              </a:r>
              <a:r>
                <a:rPr lang="en-IN" sz="1500" dirty="0" err="1"/>
                <a:t>Appolloni</a:t>
              </a:r>
              <a:r>
                <a:rPr lang="en-IN" sz="1500" dirty="0"/>
                <a:t>, A., (2025).  Impact of leadership styles and organisational citizenship behaviours on organisational green innovation performance: The moderating role of organisational legitimacy. </a:t>
              </a:r>
              <a:r>
                <a:rPr lang="en-IN" sz="1500" i="1" dirty="0"/>
                <a:t>Business Strategy and the Environment</a:t>
              </a:r>
              <a:r>
                <a:rPr lang="en-IN" sz="1500" dirty="0"/>
                <a:t>, </a:t>
              </a:r>
              <a:r>
                <a:rPr lang="en-IN" sz="1500" i="1" dirty="0"/>
                <a:t>34</a:t>
              </a:r>
              <a:r>
                <a:rPr lang="en-IN" sz="1500" dirty="0"/>
                <a:t>(3), pp.3209-3225. </a:t>
              </a:r>
            </a:p>
          </p:txBody>
        </p:sp>
      </p:grpSp>
    </p:spTree>
    <p:extLst>
      <p:ext uri="{BB962C8B-B14F-4D97-AF65-F5344CB8AC3E}">
        <p14:creationId xmlns:p14="http://schemas.microsoft.com/office/powerpoint/2010/main" val="2305423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3182694" y="4305179"/>
            <a:ext cx="11922611" cy="1752841"/>
          </a:xfrm>
          <a:prstGeom prst="rect">
            <a:avLst/>
          </a:prstGeom>
        </p:spPr>
        <p:txBody>
          <a:bodyPr lIns="0" tIns="0" rIns="0" bIns="0" rtlCol="0" anchor="t">
            <a:spAutoFit/>
          </a:bodyPr>
          <a:lstStyle/>
          <a:p>
            <a:pPr algn="ctr">
              <a:lnSpc>
                <a:spcPts val="13231"/>
              </a:lnSpc>
            </a:pPr>
            <a:r>
              <a:rPr lang="en-US" sz="14400" b="1" dirty="0">
                <a:solidFill>
                  <a:srgbClr val="034383"/>
                </a:solidFill>
                <a:latin typeface="+mj-lt"/>
                <a:ea typeface="Ubuntu Bold"/>
                <a:cs typeface="Ubuntu Bold"/>
                <a:sym typeface="Ubuntu Bold"/>
              </a:rPr>
              <a:t>THANK YOU</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Custom 10">
      <a:majorFont>
        <a:latin typeface="Times New Roman"/>
        <a:ea typeface=""/>
        <a:cs typeface=""/>
      </a:majorFont>
      <a:minorFont>
        <a:latin typeface="Times New Roman"/>
        <a:ea typeface=""/>
        <a:cs typeface=""/>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177</TotalTime>
  <Words>5004</Words>
  <Application>Microsoft Office PowerPoint</Application>
  <PresentationFormat>Custom</PresentationFormat>
  <Paragraphs>244</Paragraphs>
  <Slides>29</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Times New Roman</vt:lpstr>
      <vt:lpstr>Calibri</vt:lpstr>
      <vt:lpstr>Arial</vt:lpstr>
      <vt:lpstr>Wingdings</vt:lpstr>
      <vt:lpstr>Ubuntu Bold</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Admin</dc:creator>
  <cp:keywords/>
  <dc:description/>
  <cp:lastModifiedBy>reddygaaru02@outlook.com</cp:lastModifiedBy>
  <cp:revision>49</cp:revision>
  <dcterms:created xsi:type="dcterms:W3CDTF">2006-08-16T00:00:00Z</dcterms:created>
  <dcterms:modified xsi:type="dcterms:W3CDTF">2026-03-07T23:32:47Z</dcterms:modified>
  <cp:category/>
  <dc:identifier>DAHA55mCZX4</dc:identifier>
</cp:coreProperties>
</file>