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54" r:id="rId1"/>
  </p:sldMasterIdLst>
  <p:notesMasterIdLst>
    <p:notesMasterId r:id="rId15"/>
  </p:notesMasterIdLst>
  <p:sldIdLst>
    <p:sldId id="269" r:id="rId2"/>
    <p:sldId id="256" r:id="rId3"/>
    <p:sldId id="257" r:id="rId4"/>
    <p:sldId id="258" r:id="rId5"/>
    <p:sldId id="264" r:id="rId6"/>
    <p:sldId id="259" r:id="rId7"/>
    <p:sldId id="266" r:id="rId8"/>
    <p:sldId id="263" r:id="rId9"/>
    <p:sldId id="265" r:id="rId10"/>
    <p:sldId id="267" r:id="rId11"/>
    <p:sldId id="268" r:id="rId12"/>
    <p:sldId id="262"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047FF-8EAF-2744-8901-F93E7B7DE458}" v="2607" dt="2025-04-12T00:28:25.4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74"/>
    <p:restoredTop sz="94651"/>
  </p:normalViewPr>
  <p:slideViewPr>
    <p:cSldViewPr snapToGrid="0">
      <p:cViewPr>
        <p:scale>
          <a:sx n="104" d="100"/>
          <a:sy n="104" d="100"/>
        </p:scale>
        <p:origin x="144"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endy Chan" userId="2017946e206e2eaa" providerId="Windows Live" clId="Web-{D66EA4E5-CE2B-EE08-A2C3-005ADB41B476}"/>
    <pc:docChg chg="modSld">
      <pc:chgData name="Wendy Chan" userId="2017946e206e2eaa" providerId="Windows Live" clId="Web-{D66EA4E5-CE2B-EE08-A2C3-005ADB41B476}" dt="2025-04-09T05:16:10.867" v="122" actId="20577"/>
      <pc:docMkLst>
        <pc:docMk/>
      </pc:docMkLst>
      <pc:sldChg chg="modSp">
        <pc:chgData name="Wendy Chan" userId="2017946e206e2eaa" providerId="Windows Live" clId="Web-{D66EA4E5-CE2B-EE08-A2C3-005ADB41B476}" dt="2025-04-09T05:09:13.179" v="29" actId="20577"/>
        <pc:sldMkLst>
          <pc:docMk/>
          <pc:sldMk cId="563795678" sldId="256"/>
        </pc:sldMkLst>
        <pc:spChg chg="mod">
          <ac:chgData name="Wendy Chan" userId="2017946e206e2eaa" providerId="Windows Live" clId="Web-{D66EA4E5-CE2B-EE08-A2C3-005ADB41B476}" dt="2025-04-09T05:09:13.179" v="29" actId="20577"/>
          <ac:spMkLst>
            <pc:docMk/>
            <pc:sldMk cId="563795678" sldId="256"/>
            <ac:spMk id="3" creationId="{778DDB77-BF55-EF07-FE4C-C19648198C10}"/>
          </ac:spMkLst>
        </pc:spChg>
      </pc:sldChg>
      <pc:sldChg chg="modSp">
        <pc:chgData name="Wendy Chan" userId="2017946e206e2eaa" providerId="Windows Live" clId="Web-{D66EA4E5-CE2B-EE08-A2C3-005ADB41B476}" dt="2025-04-09T05:16:10.867" v="122" actId="20577"/>
        <pc:sldMkLst>
          <pc:docMk/>
          <pc:sldMk cId="3185123173" sldId="257"/>
        </pc:sldMkLst>
        <pc:graphicFrameChg chg="modGraphic">
          <ac:chgData name="Wendy Chan" userId="2017946e206e2eaa" providerId="Windows Live" clId="Web-{D66EA4E5-CE2B-EE08-A2C3-005ADB41B476}" dt="2025-04-09T05:16:10.867" v="122" actId="20577"/>
          <ac:graphicFrameMkLst>
            <pc:docMk/>
            <pc:sldMk cId="3185123173" sldId="257"/>
            <ac:graphicFrameMk id="7" creationId="{06EE6ECD-9788-58AB-32F4-950465C66160}"/>
          </ac:graphicFrameMkLst>
        </pc:graphicFrameChg>
      </pc:sldChg>
      <pc:sldChg chg="modSp">
        <pc:chgData name="Wendy Chan" userId="2017946e206e2eaa" providerId="Windows Live" clId="Web-{D66EA4E5-CE2B-EE08-A2C3-005ADB41B476}" dt="2025-04-09T05:15:31.850" v="108" actId="20577"/>
        <pc:sldMkLst>
          <pc:docMk/>
          <pc:sldMk cId="2223071912" sldId="258"/>
        </pc:sldMkLst>
        <pc:spChg chg="mod">
          <ac:chgData name="Wendy Chan" userId="2017946e206e2eaa" providerId="Windows Live" clId="Web-{D66EA4E5-CE2B-EE08-A2C3-005ADB41B476}" dt="2025-04-09T05:15:31.850" v="108" actId="20577"/>
          <ac:spMkLst>
            <pc:docMk/>
            <pc:sldMk cId="2223071912" sldId="258"/>
            <ac:spMk id="3" creationId="{2FA459CE-5602-FD5E-8B8D-7952F63CB6D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C127EF-445A-3649-99F4-F4B836E7A232}" type="doc">
      <dgm:prSet loTypeId="urn:microsoft.com/office/officeart/2005/8/layout/radial6" loCatId="" qsTypeId="urn:microsoft.com/office/officeart/2005/8/quickstyle/simple1" qsCatId="simple" csTypeId="urn:microsoft.com/office/officeart/2005/8/colors/accent6_2" csCatId="accent6" phldr="1"/>
      <dgm:spPr/>
      <dgm:t>
        <a:bodyPr/>
        <a:lstStyle/>
        <a:p>
          <a:endParaRPr lang="en-GB"/>
        </a:p>
      </dgm:t>
    </dgm:pt>
    <dgm:pt modelId="{8D4A1AAA-0E17-9C44-A590-C657B0D4AF42}">
      <dgm:prSet phldrT="[Text]"/>
      <dgm:spPr/>
      <dgm:t>
        <a:bodyPr/>
        <a:lstStyle/>
        <a:p>
          <a:r>
            <a:rPr lang="en-GB" dirty="0"/>
            <a:t>Five-year plan for repositioning the brand since 2020</a:t>
          </a:r>
        </a:p>
      </dgm:t>
    </dgm:pt>
    <dgm:pt modelId="{A8AED178-2474-9348-A667-3F7783CFB863}" type="parTrans" cxnId="{AA36B3DA-2743-2344-A106-97BE7B4989E0}">
      <dgm:prSet/>
      <dgm:spPr/>
      <dgm:t>
        <a:bodyPr/>
        <a:lstStyle/>
        <a:p>
          <a:endParaRPr lang="en-GB"/>
        </a:p>
      </dgm:t>
    </dgm:pt>
    <dgm:pt modelId="{90F1D50F-50E4-984D-99C1-27F07275E757}" type="sibTrans" cxnId="{AA36B3DA-2743-2344-A106-97BE7B4989E0}">
      <dgm:prSet/>
      <dgm:spPr/>
      <dgm:t>
        <a:bodyPr/>
        <a:lstStyle/>
        <a:p>
          <a:endParaRPr lang="en-GB"/>
        </a:p>
      </dgm:t>
    </dgm:pt>
    <dgm:pt modelId="{A2D45BFA-E7AE-534E-B683-9C00E790FE59}">
      <dgm:prSet phldrT="[Text]"/>
      <dgm:spPr/>
      <dgm:t>
        <a:bodyPr/>
        <a:lstStyle/>
        <a:p>
          <a:r>
            <a:rPr lang="en-GB" dirty="0"/>
            <a:t>Dual product line – one is the original </a:t>
          </a:r>
          <a:r>
            <a:rPr lang="en-GB" dirty="0" err="1"/>
            <a:t>Moiselle</a:t>
          </a:r>
          <a:r>
            <a:rPr lang="en-GB" dirty="0"/>
            <a:t>, second  Extend new product with young, on-trend and unique style</a:t>
          </a:r>
        </a:p>
      </dgm:t>
    </dgm:pt>
    <dgm:pt modelId="{9BACBC68-9583-BF4C-810C-53A160C0DCBD}" type="parTrans" cxnId="{3F459CB6-CB3C-374A-A6F0-3B56F7E7F211}">
      <dgm:prSet/>
      <dgm:spPr/>
      <dgm:t>
        <a:bodyPr/>
        <a:lstStyle/>
        <a:p>
          <a:endParaRPr lang="en-GB"/>
        </a:p>
      </dgm:t>
    </dgm:pt>
    <dgm:pt modelId="{D03A14B8-B722-684B-9518-6829AE27D8AF}" type="sibTrans" cxnId="{3F459CB6-CB3C-374A-A6F0-3B56F7E7F211}">
      <dgm:prSet/>
      <dgm:spPr/>
      <dgm:t>
        <a:bodyPr/>
        <a:lstStyle/>
        <a:p>
          <a:endParaRPr lang="en-GB"/>
        </a:p>
      </dgm:t>
    </dgm:pt>
    <dgm:pt modelId="{AD08F75B-369F-0E41-B0F6-860C111593A1}">
      <dgm:prSet phldrT="[Text]"/>
      <dgm:spPr/>
      <dgm:t>
        <a:bodyPr/>
        <a:lstStyle/>
        <a:p>
          <a:r>
            <a:rPr lang="en-GB" dirty="0"/>
            <a:t>Omnichannel - Create own e-commerce websites </a:t>
          </a:r>
          <a:r>
            <a:rPr lang="en-GB" dirty="0" err="1"/>
            <a:t>Moiselle</a:t>
          </a:r>
          <a:r>
            <a:rPr lang="en-GB" dirty="0"/>
            <a:t> and M-</a:t>
          </a:r>
          <a:r>
            <a:rPr lang="en-GB" dirty="0" err="1"/>
            <a:t>Conzept</a:t>
          </a:r>
          <a:endParaRPr lang="en-GB" dirty="0"/>
        </a:p>
      </dgm:t>
    </dgm:pt>
    <dgm:pt modelId="{0017097A-CB6A-B64F-9253-A2A93911B6B1}" type="parTrans" cxnId="{749F99A5-0971-E64D-819B-9F5C93D75DD3}">
      <dgm:prSet/>
      <dgm:spPr/>
      <dgm:t>
        <a:bodyPr/>
        <a:lstStyle/>
        <a:p>
          <a:endParaRPr lang="en-GB"/>
        </a:p>
      </dgm:t>
    </dgm:pt>
    <dgm:pt modelId="{76462CC1-A565-2A4C-9E25-A6D4F8170ED0}" type="sibTrans" cxnId="{749F99A5-0971-E64D-819B-9F5C93D75DD3}">
      <dgm:prSet/>
      <dgm:spPr/>
      <dgm:t>
        <a:bodyPr/>
        <a:lstStyle/>
        <a:p>
          <a:endParaRPr lang="en-GB"/>
        </a:p>
      </dgm:t>
    </dgm:pt>
    <dgm:pt modelId="{50D43F44-D1D0-DD43-AA4B-56E04FD3D8DC}">
      <dgm:prSet phldrT="[Text]"/>
      <dgm:spPr/>
      <dgm:t>
        <a:bodyPr/>
        <a:lstStyle/>
        <a:p>
          <a:r>
            <a:rPr lang="en-GB" dirty="0"/>
            <a:t>Open two theme stores - eco-friendly, lifestyle and unique </a:t>
          </a:r>
        </a:p>
      </dgm:t>
    </dgm:pt>
    <dgm:pt modelId="{FFC27DFD-C9D5-8F47-B4F0-8BEF1C044F3B}" type="parTrans" cxnId="{EE2A943F-0A7B-394A-9D93-194A5D26E8DB}">
      <dgm:prSet/>
      <dgm:spPr/>
      <dgm:t>
        <a:bodyPr/>
        <a:lstStyle/>
        <a:p>
          <a:endParaRPr lang="en-GB"/>
        </a:p>
      </dgm:t>
    </dgm:pt>
    <dgm:pt modelId="{644072BC-E1C4-FD47-B622-2DFAA08A0291}" type="sibTrans" cxnId="{EE2A943F-0A7B-394A-9D93-194A5D26E8DB}">
      <dgm:prSet/>
      <dgm:spPr/>
      <dgm:t>
        <a:bodyPr/>
        <a:lstStyle/>
        <a:p>
          <a:endParaRPr lang="en-GB"/>
        </a:p>
      </dgm:t>
    </dgm:pt>
    <dgm:pt modelId="{03B165AC-D68B-2D4B-AA0D-4315D99E65CC}" type="pres">
      <dgm:prSet presAssocID="{32C127EF-445A-3649-99F4-F4B836E7A232}" presName="Name0" presStyleCnt="0">
        <dgm:presLayoutVars>
          <dgm:chMax val="1"/>
          <dgm:dir/>
          <dgm:animLvl val="ctr"/>
          <dgm:resizeHandles val="exact"/>
        </dgm:presLayoutVars>
      </dgm:prSet>
      <dgm:spPr/>
    </dgm:pt>
    <dgm:pt modelId="{42E7D2CA-AA39-104B-8F58-5BB1DC67EF46}" type="pres">
      <dgm:prSet presAssocID="{8D4A1AAA-0E17-9C44-A590-C657B0D4AF42}" presName="centerShape" presStyleLbl="node0" presStyleIdx="0" presStyleCnt="1" custScaleX="72588" custScaleY="67597"/>
      <dgm:spPr/>
    </dgm:pt>
    <dgm:pt modelId="{CF1C4B60-FA5F-2A45-A525-9E7ECD626827}" type="pres">
      <dgm:prSet presAssocID="{A2D45BFA-E7AE-534E-B683-9C00E790FE59}" presName="node" presStyleLbl="node1" presStyleIdx="0" presStyleCnt="3" custScaleX="141099" custScaleY="126528">
        <dgm:presLayoutVars>
          <dgm:bulletEnabled val="1"/>
        </dgm:presLayoutVars>
      </dgm:prSet>
      <dgm:spPr/>
    </dgm:pt>
    <dgm:pt modelId="{E0F3B0A7-975F-6543-AFD8-1F69E96AE9D8}" type="pres">
      <dgm:prSet presAssocID="{A2D45BFA-E7AE-534E-B683-9C00E790FE59}" presName="dummy" presStyleCnt="0"/>
      <dgm:spPr/>
    </dgm:pt>
    <dgm:pt modelId="{E52B17F3-6167-F04C-9C3D-DD663F19F5DD}" type="pres">
      <dgm:prSet presAssocID="{D03A14B8-B722-684B-9518-6829AE27D8AF}" presName="sibTrans" presStyleLbl="sibTrans2D1" presStyleIdx="0" presStyleCnt="3"/>
      <dgm:spPr/>
    </dgm:pt>
    <dgm:pt modelId="{F9E2FEF1-42C1-4B48-AB2D-B336ABAD5976}" type="pres">
      <dgm:prSet presAssocID="{AD08F75B-369F-0E41-B0F6-860C111593A1}" presName="node" presStyleLbl="node1" presStyleIdx="1" presStyleCnt="3" custScaleX="139637" custScaleY="125123">
        <dgm:presLayoutVars>
          <dgm:bulletEnabled val="1"/>
        </dgm:presLayoutVars>
      </dgm:prSet>
      <dgm:spPr/>
    </dgm:pt>
    <dgm:pt modelId="{206BB080-F632-7142-87FB-BD38FEDE0873}" type="pres">
      <dgm:prSet presAssocID="{AD08F75B-369F-0E41-B0F6-860C111593A1}" presName="dummy" presStyleCnt="0"/>
      <dgm:spPr/>
    </dgm:pt>
    <dgm:pt modelId="{F1281886-7A13-D942-863B-F14C411E6C87}" type="pres">
      <dgm:prSet presAssocID="{76462CC1-A565-2A4C-9E25-A6D4F8170ED0}" presName="sibTrans" presStyleLbl="sibTrans2D1" presStyleIdx="1" presStyleCnt="3"/>
      <dgm:spPr/>
    </dgm:pt>
    <dgm:pt modelId="{883433C1-1D56-6A40-9F89-CB6AA59A360F}" type="pres">
      <dgm:prSet presAssocID="{50D43F44-D1D0-DD43-AA4B-56E04FD3D8DC}" presName="node" presStyleLbl="node1" presStyleIdx="2" presStyleCnt="3" custScaleX="140255" custScaleY="130510">
        <dgm:presLayoutVars>
          <dgm:bulletEnabled val="1"/>
        </dgm:presLayoutVars>
      </dgm:prSet>
      <dgm:spPr/>
    </dgm:pt>
    <dgm:pt modelId="{79622F3C-2177-954D-8024-BFA11EE11088}" type="pres">
      <dgm:prSet presAssocID="{50D43F44-D1D0-DD43-AA4B-56E04FD3D8DC}" presName="dummy" presStyleCnt="0"/>
      <dgm:spPr/>
    </dgm:pt>
    <dgm:pt modelId="{78D6A7FE-D271-4B4E-82BF-DD54F07D893E}" type="pres">
      <dgm:prSet presAssocID="{644072BC-E1C4-FD47-B622-2DFAA08A0291}" presName="sibTrans" presStyleLbl="sibTrans2D1" presStyleIdx="2" presStyleCnt="3"/>
      <dgm:spPr/>
    </dgm:pt>
  </dgm:ptLst>
  <dgm:cxnLst>
    <dgm:cxn modelId="{BD5D3818-33A8-FC44-AABF-DDD81BD2B815}" type="presOf" srcId="{50D43F44-D1D0-DD43-AA4B-56E04FD3D8DC}" destId="{883433C1-1D56-6A40-9F89-CB6AA59A360F}" srcOrd="0" destOrd="0" presId="urn:microsoft.com/office/officeart/2005/8/layout/radial6"/>
    <dgm:cxn modelId="{83AB2425-28DC-5D4B-9012-FA4E94A693AE}" type="presOf" srcId="{76462CC1-A565-2A4C-9E25-A6D4F8170ED0}" destId="{F1281886-7A13-D942-863B-F14C411E6C87}" srcOrd="0" destOrd="0" presId="urn:microsoft.com/office/officeart/2005/8/layout/radial6"/>
    <dgm:cxn modelId="{083A0634-5054-7146-B184-E451CBC25E5A}" type="presOf" srcId="{8D4A1AAA-0E17-9C44-A590-C657B0D4AF42}" destId="{42E7D2CA-AA39-104B-8F58-5BB1DC67EF46}" srcOrd="0" destOrd="0" presId="urn:microsoft.com/office/officeart/2005/8/layout/radial6"/>
    <dgm:cxn modelId="{09B1463E-736D-C348-98F3-6E7A902D9374}" type="presOf" srcId="{A2D45BFA-E7AE-534E-B683-9C00E790FE59}" destId="{CF1C4B60-FA5F-2A45-A525-9E7ECD626827}" srcOrd="0" destOrd="0" presId="urn:microsoft.com/office/officeart/2005/8/layout/radial6"/>
    <dgm:cxn modelId="{2A20003F-4FDD-434B-ADB5-DF59FB696AF3}" type="presOf" srcId="{32C127EF-445A-3649-99F4-F4B836E7A232}" destId="{03B165AC-D68B-2D4B-AA0D-4315D99E65CC}" srcOrd="0" destOrd="0" presId="urn:microsoft.com/office/officeart/2005/8/layout/radial6"/>
    <dgm:cxn modelId="{EE2A943F-0A7B-394A-9D93-194A5D26E8DB}" srcId="{8D4A1AAA-0E17-9C44-A590-C657B0D4AF42}" destId="{50D43F44-D1D0-DD43-AA4B-56E04FD3D8DC}" srcOrd="2" destOrd="0" parTransId="{FFC27DFD-C9D5-8F47-B4F0-8BEF1C044F3B}" sibTransId="{644072BC-E1C4-FD47-B622-2DFAA08A0291}"/>
    <dgm:cxn modelId="{1656237C-A213-FF4B-BA6A-66361B0DB012}" type="presOf" srcId="{644072BC-E1C4-FD47-B622-2DFAA08A0291}" destId="{78D6A7FE-D271-4B4E-82BF-DD54F07D893E}" srcOrd="0" destOrd="0" presId="urn:microsoft.com/office/officeart/2005/8/layout/radial6"/>
    <dgm:cxn modelId="{749F99A5-0971-E64D-819B-9F5C93D75DD3}" srcId="{8D4A1AAA-0E17-9C44-A590-C657B0D4AF42}" destId="{AD08F75B-369F-0E41-B0F6-860C111593A1}" srcOrd="1" destOrd="0" parTransId="{0017097A-CB6A-B64F-9253-A2A93911B6B1}" sibTransId="{76462CC1-A565-2A4C-9E25-A6D4F8170ED0}"/>
    <dgm:cxn modelId="{3F459CB6-CB3C-374A-A6F0-3B56F7E7F211}" srcId="{8D4A1AAA-0E17-9C44-A590-C657B0D4AF42}" destId="{A2D45BFA-E7AE-534E-B683-9C00E790FE59}" srcOrd="0" destOrd="0" parTransId="{9BACBC68-9583-BF4C-810C-53A160C0DCBD}" sibTransId="{D03A14B8-B722-684B-9518-6829AE27D8AF}"/>
    <dgm:cxn modelId="{40AA07C1-2DD0-C345-9F2B-FA69E05CF61C}" type="presOf" srcId="{D03A14B8-B722-684B-9518-6829AE27D8AF}" destId="{E52B17F3-6167-F04C-9C3D-DD663F19F5DD}" srcOrd="0" destOrd="0" presId="urn:microsoft.com/office/officeart/2005/8/layout/radial6"/>
    <dgm:cxn modelId="{AA36B3DA-2743-2344-A106-97BE7B4989E0}" srcId="{32C127EF-445A-3649-99F4-F4B836E7A232}" destId="{8D4A1AAA-0E17-9C44-A590-C657B0D4AF42}" srcOrd="0" destOrd="0" parTransId="{A8AED178-2474-9348-A667-3F7783CFB863}" sibTransId="{90F1D50F-50E4-984D-99C1-27F07275E757}"/>
    <dgm:cxn modelId="{3068B1F1-E6D0-B64E-9061-03CBCFE06019}" type="presOf" srcId="{AD08F75B-369F-0E41-B0F6-860C111593A1}" destId="{F9E2FEF1-42C1-4B48-AB2D-B336ABAD5976}" srcOrd="0" destOrd="0" presId="urn:microsoft.com/office/officeart/2005/8/layout/radial6"/>
    <dgm:cxn modelId="{5D54BD90-1B71-3249-92BD-C8CA89DC2A66}" type="presParOf" srcId="{03B165AC-D68B-2D4B-AA0D-4315D99E65CC}" destId="{42E7D2CA-AA39-104B-8F58-5BB1DC67EF46}" srcOrd="0" destOrd="0" presId="urn:microsoft.com/office/officeart/2005/8/layout/radial6"/>
    <dgm:cxn modelId="{033BF791-C394-1D4C-B600-8F59BC0D1EFC}" type="presParOf" srcId="{03B165AC-D68B-2D4B-AA0D-4315D99E65CC}" destId="{CF1C4B60-FA5F-2A45-A525-9E7ECD626827}" srcOrd="1" destOrd="0" presId="urn:microsoft.com/office/officeart/2005/8/layout/radial6"/>
    <dgm:cxn modelId="{A27D542E-5BCC-C142-A1B7-F74C93B6B0A4}" type="presParOf" srcId="{03B165AC-D68B-2D4B-AA0D-4315D99E65CC}" destId="{E0F3B0A7-975F-6543-AFD8-1F69E96AE9D8}" srcOrd="2" destOrd="0" presId="urn:microsoft.com/office/officeart/2005/8/layout/radial6"/>
    <dgm:cxn modelId="{3DB31C56-3091-A749-AD86-41903A35B438}" type="presParOf" srcId="{03B165AC-D68B-2D4B-AA0D-4315D99E65CC}" destId="{E52B17F3-6167-F04C-9C3D-DD663F19F5DD}" srcOrd="3" destOrd="0" presId="urn:microsoft.com/office/officeart/2005/8/layout/radial6"/>
    <dgm:cxn modelId="{BC64277D-EF95-FB42-BE3F-9CD4EDA1A6EB}" type="presParOf" srcId="{03B165AC-D68B-2D4B-AA0D-4315D99E65CC}" destId="{F9E2FEF1-42C1-4B48-AB2D-B336ABAD5976}" srcOrd="4" destOrd="0" presId="urn:microsoft.com/office/officeart/2005/8/layout/radial6"/>
    <dgm:cxn modelId="{A5DE48A1-F26E-4C4C-B7DF-A5BC40B46899}" type="presParOf" srcId="{03B165AC-D68B-2D4B-AA0D-4315D99E65CC}" destId="{206BB080-F632-7142-87FB-BD38FEDE0873}" srcOrd="5" destOrd="0" presId="urn:microsoft.com/office/officeart/2005/8/layout/radial6"/>
    <dgm:cxn modelId="{9B250993-58E0-3C40-9EA5-B857D1265F2F}" type="presParOf" srcId="{03B165AC-D68B-2D4B-AA0D-4315D99E65CC}" destId="{F1281886-7A13-D942-863B-F14C411E6C87}" srcOrd="6" destOrd="0" presId="urn:microsoft.com/office/officeart/2005/8/layout/radial6"/>
    <dgm:cxn modelId="{75CEC79A-2520-CC49-80E6-8A918E02CDF8}" type="presParOf" srcId="{03B165AC-D68B-2D4B-AA0D-4315D99E65CC}" destId="{883433C1-1D56-6A40-9F89-CB6AA59A360F}" srcOrd="7" destOrd="0" presId="urn:microsoft.com/office/officeart/2005/8/layout/radial6"/>
    <dgm:cxn modelId="{E9F5477D-531C-D443-98D8-8E12AC26BA66}" type="presParOf" srcId="{03B165AC-D68B-2D4B-AA0D-4315D99E65CC}" destId="{79622F3C-2177-954D-8024-BFA11EE11088}" srcOrd="8" destOrd="0" presId="urn:microsoft.com/office/officeart/2005/8/layout/radial6"/>
    <dgm:cxn modelId="{C16E12E2-C6B4-D242-8924-AE0B09BB5F23}" type="presParOf" srcId="{03B165AC-D68B-2D4B-AA0D-4315D99E65CC}" destId="{78D6A7FE-D271-4B4E-82BF-DD54F07D893E}" srcOrd="9" destOrd="0" presId="urn:microsoft.com/office/officeart/2005/8/layout/radial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6A7FE-D271-4B4E-82BF-DD54F07D893E}">
      <dsp:nvSpPr>
        <dsp:cNvPr id="0" name=""/>
        <dsp:cNvSpPr/>
      </dsp:nvSpPr>
      <dsp:spPr>
        <a:xfrm>
          <a:off x="1897055" y="783775"/>
          <a:ext cx="4579101" cy="4579101"/>
        </a:xfrm>
        <a:prstGeom prst="blockArc">
          <a:avLst>
            <a:gd name="adj1" fmla="val 9000000"/>
            <a:gd name="adj2" fmla="val 16200000"/>
            <a:gd name="adj3" fmla="val 4641"/>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281886-7A13-D942-863B-F14C411E6C87}">
      <dsp:nvSpPr>
        <dsp:cNvPr id="0" name=""/>
        <dsp:cNvSpPr/>
      </dsp:nvSpPr>
      <dsp:spPr>
        <a:xfrm>
          <a:off x="1897055" y="783775"/>
          <a:ext cx="4579101" cy="4579101"/>
        </a:xfrm>
        <a:prstGeom prst="blockArc">
          <a:avLst>
            <a:gd name="adj1" fmla="val 1800000"/>
            <a:gd name="adj2" fmla="val 9000000"/>
            <a:gd name="adj3" fmla="val 4641"/>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52B17F3-6167-F04C-9C3D-DD663F19F5DD}">
      <dsp:nvSpPr>
        <dsp:cNvPr id="0" name=""/>
        <dsp:cNvSpPr/>
      </dsp:nvSpPr>
      <dsp:spPr>
        <a:xfrm>
          <a:off x="1897055" y="783775"/>
          <a:ext cx="4579101" cy="4579101"/>
        </a:xfrm>
        <a:prstGeom prst="blockArc">
          <a:avLst>
            <a:gd name="adj1" fmla="val 16200000"/>
            <a:gd name="adj2" fmla="val 1800000"/>
            <a:gd name="adj3" fmla="val 4641"/>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2E7D2CA-AA39-104B-8F58-5BB1DC67EF46}">
      <dsp:nvSpPr>
        <dsp:cNvPr id="0" name=""/>
        <dsp:cNvSpPr/>
      </dsp:nvSpPr>
      <dsp:spPr>
        <a:xfrm>
          <a:off x="3421344" y="2360682"/>
          <a:ext cx="1530523" cy="1425288"/>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Five-year plan for repositioning the brand since 2020</a:t>
          </a:r>
        </a:p>
      </dsp:txBody>
      <dsp:txXfrm>
        <a:off x="3645484" y="2569411"/>
        <a:ext cx="1082243" cy="1007830"/>
      </dsp:txXfrm>
    </dsp:sp>
    <dsp:sp modelId="{CF1C4B60-FA5F-2A45-A525-9E7ECD626827}">
      <dsp:nvSpPr>
        <dsp:cNvPr id="0" name=""/>
        <dsp:cNvSpPr/>
      </dsp:nvSpPr>
      <dsp:spPr>
        <a:xfrm>
          <a:off x="3145327" y="-96838"/>
          <a:ext cx="2082558" cy="186749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Dual product line – one is the original </a:t>
          </a:r>
          <a:r>
            <a:rPr lang="en-GB" sz="1300" kern="1200" dirty="0" err="1"/>
            <a:t>Moiselle</a:t>
          </a:r>
          <a:r>
            <a:rPr lang="en-GB" sz="1300" kern="1200" dirty="0"/>
            <a:t>, second  Extend new product with young, on-trend and unique style</a:t>
          </a:r>
        </a:p>
      </dsp:txBody>
      <dsp:txXfrm>
        <a:off x="3450311" y="176651"/>
        <a:ext cx="1472590" cy="1320519"/>
      </dsp:txXfrm>
    </dsp:sp>
    <dsp:sp modelId="{F9E2FEF1-42C1-4B48-AB2D-B336ABAD5976}">
      <dsp:nvSpPr>
        <dsp:cNvPr id="0" name=""/>
        <dsp:cNvSpPr/>
      </dsp:nvSpPr>
      <dsp:spPr>
        <a:xfrm>
          <a:off x="5092909" y="3268154"/>
          <a:ext cx="2060980" cy="1846759"/>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Omnichannel - Create own e-commerce websites </a:t>
          </a:r>
          <a:r>
            <a:rPr lang="en-GB" sz="1300" kern="1200" dirty="0" err="1"/>
            <a:t>Moiselle</a:t>
          </a:r>
          <a:r>
            <a:rPr lang="en-GB" sz="1300" kern="1200" dirty="0"/>
            <a:t> and M-</a:t>
          </a:r>
          <a:r>
            <a:rPr lang="en-GB" sz="1300" kern="1200" dirty="0" err="1"/>
            <a:t>Conzept</a:t>
          </a:r>
          <a:endParaRPr lang="en-GB" sz="1300" kern="1200" dirty="0"/>
        </a:p>
      </dsp:txBody>
      <dsp:txXfrm>
        <a:off x="5394733" y="3538606"/>
        <a:ext cx="1457332" cy="1305855"/>
      </dsp:txXfrm>
    </dsp:sp>
    <dsp:sp modelId="{883433C1-1D56-6A40-9F89-CB6AA59A360F}">
      <dsp:nvSpPr>
        <dsp:cNvPr id="0" name=""/>
        <dsp:cNvSpPr/>
      </dsp:nvSpPr>
      <dsp:spPr>
        <a:xfrm>
          <a:off x="1214762" y="3228399"/>
          <a:ext cx="2070101" cy="1926269"/>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Open two theme stores - eco-friendly, lifestyle and unique </a:t>
          </a:r>
        </a:p>
      </dsp:txBody>
      <dsp:txXfrm>
        <a:off x="1517921" y="3510495"/>
        <a:ext cx="1463783" cy="1362077"/>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6F4BF8-D5F2-A243-8F65-58405EFDB9A6}" type="datetimeFigureOut">
              <a:rPr lang="en-US" smtClean="0"/>
              <a:t>4/8/25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8DDB4A-906C-7344-8B85-668A034B99FF}" type="slidenum">
              <a:rPr lang="en-US" smtClean="0"/>
              <a:t>‹#›</a:t>
            </a:fld>
            <a:endParaRPr lang="en-US"/>
          </a:p>
        </p:txBody>
      </p:sp>
    </p:spTree>
    <p:extLst>
      <p:ext uri="{BB962C8B-B14F-4D97-AF65-F5344CB8AC3E}">
        <p14:creationId xmlns:p14="http://schemas.microsoft.com/office/powerpoint/2010/main" val="3674575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8DDB4A-906C-7344-8B85-668A034B99FF}" type="slidenum">
              <a:rPr lang="en-US" smtClean="0"/>
              <a:t>2</a:t>
            </a:fld>
            <a:endParaRPr lang="en-US"/>
          </a:p>
        </p:txBody>
      </p:sp>
    </p:spTree>
    <p:extLst>
      <p:ext uri="{BB962C8B-B14F-4D97-AF65-F5344CB8AC3E}">
        <p14:creationId xmlns:p14="http://schemas.microsoft.com/office/powerpoint/2010/main" val="2791290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r>
              <a:rPr lang="en-HK" sz="1800" dirty="0" err="1">
                <a:effectLst/>
                <a:latin typeface="Times New Roman" panose="02020603050405020304" pitchFamily="18" charset="0"/>
              </a:rPr>
              <a:t>Moiselle</a:t>
            </a:r>
            <a:r>
              <a:rPr lang="en-HK" sz="1800" dirty="0">
                <a:effectLst/>
                <a:latin typeface="Times New Roman" panose="02020603050405020304" pitchFamily="18" charset="0"/>
              </a:rPr>
              <a:t> International Holding Limited, 2015) (</a:t>
            </a:r>
            <a:r>
              <a:rPr lang="en-HK" sz="1800" dirty="0" err="1">
                <a:effectLst/>
                <a:latin typeface="Times New Roman" panose="02020603050405020304" pitchFamily="18" charset="0"/>
              </a:rPr>
              <a:t>Moiselle</a:t>
            </a:r>
            <a:r>
              <a:rPr lang="en-HK" sz="1800" dirty="0">
                <a:effectLst/>
                <a:latin typeface="Times New Roman" panose="02020603050405020304" pitchFamily="18" charset="0"/>
              </a:rPr>
              <a:t> International Holding Limited, 2022)</a:t>
            </a:r>
            <a:endParaRPr lang="en-US" dirty="0"/>
          </a:p>
        </p:txBody>
      </p:sp>
      <p:sp>
        <p:nvSpPr>
          <p:cNvPr id="4" name="Slide Number Placeholder 3"/>
          <p:cNvSpPr>
            <a:spLocks noGrp="1"/>
          </p:cNvSpPr>
          <p:nvPr>
            <p:ph type="sldNum" sz="quarter" idx="5"/>
          </p:nvPr>
        </p:nvSpPr>
        <p:spPr/>
        <p:txBody>
          <a:bodyPr/>
          <a:lstStyle/>
          <a:p>
            <a:fld id="{688DDB4A-906C-7344-8B85-668A034B99FF}" type="slidenum">
              <a:rPr lang="en-US" smtClean="0"/>
              <a:t>4</a:t>
            </a:fld>
            <a:endParaRPr lang="en-US"/>
          </a:p>
        </p:txBody>
      </p:sp>
    </p:spTree>
    <p:extLst>
      <p:ext uri="{BB962C8B-B14F-4D97-AF65-F5344CB8AC3E}">
        <p14:creationId xmlns:p14="http://schemas.microsoft.com/office/powerpoint/2010/main" val="342329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8DDB4A-906C-7344-8B85-668A034B99FF}" type="slidenum">
              <a:rPr lang="en-US" smtClean="0"/>
              <a:t>5</a:t>
            </a:fld>
            <a:endParaRPr lang="en-US"/>
          </a:p>
        </p:txBody>
      </p:sp>
    </p:spTree>
    <p:extLst>
      <p:ext uri="{BB962C8B-B14F-4D97-AF65-F5344CB8AC3E}">
        <p14:creationId xmlns:p14="http://schemas.microsoft.com/office/powerpoint/2010/main" val="2657986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8DDB4A-906C-7344-8B85-668A034B99FF}" type="slidenum">
              <a:rPr lang="en-US" smtClean="0"/>
              <a:t>6</a:t>
            </a:fld>
            <a:endParaRPr lang="en-US"/>
          </a:p>
        </p:txBody>
      </p:sp>
    </p:spTree>
    <p:extLst>
      <p:ext uri="{BB962C8B-B14F-4D97-AF65-F5344CB8AC3E}">
        <p14:creationId xmlns:p14="http://schemas.microsoft.com/office/powerpoint/2010/main" val="3833407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HK" sz="1200" dirty="0">
                <a:effectLst/>
                <a:latin typeface="Times New Roman" panose="02020603050405020304" pitchFamily="18" charset="0"/>
              </a:rPr>
              <a:t>(</a:t>
            </a:r>
            <a:r>
              <a:rPr lang="en-HK" sz="1200" dirty="0" err="1">
                <a:effectLst/>
                <a:latin typeface="Times New Roman" panose="02020603050405020304" pitchFamily="18" charset="0"/>
              </a:rPr>
              <a:t>Moiselle</a:t>
            </a:r>
            <a:r>
              <a:rPr lang="en-HK" sz="1200" dirty="0">
                <a:effectLst/>
                <a:latin typeface="Times New Roman" panose="02020603050405020304" pitchFamily="18" charset="0"/>
              </a:rPr>
              <a:t> International Holding Limited, 2024)</a:t>
            </a:r>
            <a:endParaRPr lang="en-US" dirty="0"/>
          </a:p>
          <a:p>
            <a:endParaRPr lang="en-US" dirty="0"/>
          </a:p>
        </p:txBody>
      </p:sp>
      <p:sp>
        <p:nvSpPr>
          <p:cNvPr id="4" name="Slide Number Placeholder 3"/>
          <p:cNvSpPr>
            <a:spLocks noGrp="1"/>
          </p:cNvSpPr>
          <p:nvPr>
            <p:ph type="sldNum" sz="quarter" idx="5"/>
          </p:nvPr>
        </p:nvSpPr>
        <p:spPr/>
        <p:txBody>
          <a:bodyPr/>
          <a:lstStyle/>
          <a:p>
            <a:fld id="{688DDB4A-906C-7344-8B85-668A034B99FF}" type="slidenum">
              <a:rPr lang="en-US" smtClean="0"/>
              <a:t>8</a:t>
            </a:fld>
            <a:endParaRPr lang="en-US"/>
          </a:p>
        </p:txBody>
      </p:sp>
    </p:spTree>
    <p:extLst>
      <p:ext uri="{BB962C8B-B14F-4D97-AF65-F5344CB8AC3E}">
        <p14:creationId xmlns:p14="http://schemas.microsoft.com/office/powerpoint/2010/main" val="1865508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4/6/25</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384086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4/6/25</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71668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4/6/25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96848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4/6/25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29400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4/6/25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82146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4/6/25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78512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4/6/25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34847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4/6/25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79472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4/6/25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20233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4/6/25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6927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4/6/25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34935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4/6/25</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4146457324"/>
      </p:ext>
    </p:extLst>
  </p:cSld>
  <p:clrMap bg1="lt1" tx1="dk1" bg2="lt2" tx2="dk2" accent1="accent1" accent2="accent2" accent3="accent3" accent4="accent4" accent5="accent5" accent6="accent6" hlink="hlink" folHlink="folHlink"/>
  <p:sldLayoutIdLst>
    <p:sldLayoutId id="2147483947" r:id="rId1"/>
    <p:sldLayoutId id="2147483948" r:id="rId2"/>
    <p:sldLayoutId id="2147483949" r:id="rId3"/>
    <p:sldLayoutId id="2147483950" r:id="rId4"/>
    <p:sldLayoutId id="2147483951" r:id="rId5"/>
    <p:sldLayoutId id="2147483952" r:id="rId6"/>
    <p:sldLayoutId id="2147483943" r:id="rId7"/>
    <p:sldLayoutId id="2147483944" r:id="rId8"/>
    <p:sldLayoutId id="2147483945" r:id="rId9"/>
    <p:sldLayoutId id="2147483946" r:id="rId10"/>
    <p:sldLayoutId id="214748395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svg"/><Relationship Id="rId3" Type="http://schemas.openxmlformats.org/officeDocument/2006/relationships/image" Target="../media/image6.png"/><Relationship Id="rId7" Type="http://schemas.openxmlformats.org/officeDocument/2006/relationships/image" Target="../media/image10.svg"/><Relationship Id="rId12"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svg"/><Relationship Id="rId5" Type="http://schemas.openxmlformats.org/officeDocument/2006/relationships/image" Target="../media/image8.sv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svg"/><Relationship Id="rId1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1.png"/><Relationship Id="rId7" Type="http://schemas.openxmlformats.org/officeDocument/2006/relationships/diagramData" Target="../diagrams/data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png"/><Relationship Id="rId11" Type="http://schemas.microsoft.com/office/2007/relationships/diagramDrawing" Target="../diagrams/drawing1.xml"/><Relationship Id="rId5" Type="http://schemas.openxmlformats.org/officeDocument/2006/relationships/image" Target="../media/image5.png"/><Relationship Id="rId10" Type="http://schemas.openxmlformats.org/officeDocument/2006/relationships/diagramColors" Target="../diagrams/colors1.xml"/><Relationship Id="rId4" Type="http://schemas.openxmlformats.org/officeDocument/2006/relationships/image" Target="../media/image4.png"/><Relationship Id="rId9"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3CA6D0-4D42-8583-787E-D9D80BCEE752}"/>
              </a:ext>
            </a:extLst>
          </p:cNvPr>
          <p:cNvPicPr>
            <a:picLocks noChangeAspect="1"/>
          </p:cNvPicPr>
          <p:nvPr/>
        </p:nvPicPr>
        <p:blipFill>
          <a:blip r:embed="rId2"/>
          <a:stretch>
            <a:fillRect/>
          </a:stretch>
        </p:blipFill>
        <p:spPr>
          <a:xfrm>
            <a:off x="3541236" y="0"/>
            <a:ext cx="4862393" cy="6858000"/>
          </a:xfrm>
          <a:prstGeom prst="rect">
            <a:avLst/>
          </a:prstGeom>
        </p:spPr>
      </p:pic>
    </p:spTree>
    <p:extLst>
      <p:ext uri="{BB962C8B-B14F-4D97-AF65-F5344CB8AC3E}">
        <p14:creationId xmlns:p14="http://schemas.microsoft.com/office/powerpoint/2010/main" val="1824771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7DA29CF3-8B8B-4DDF-A19B-72E0059DD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645D0BB-2F07-EC1C-40E6-EE6703BF85B4}"/>
              </a:ext>
            </a:extLst>
          </p:cNvPr>
          <p:cNvSpPr>
            <a:spLocks noGrp="1"/>
          </p:cNvSpPr>
          <p:nvPr>
            <p:ph type="ctrTitle"/>
          </p:nvPr>
        </p:nvSpPr>
        <p:spPr>
          <a:xfrm>
            <a:off x="0" y="13981"/>
            <a:ext cx="6467060" cy="888841"/>
          </a:xfrm>
        </p:spPr>
        <p:txBody>
          <a:bodyPr anchor="b">
            <a:noAutofit/>
          </a:bodyPr>
          <a:lstStyle/>
          <a:p>
            <a:r>
              <a:rPr lang="en-US" sz="2800" dirty="0">
                <a:latin typeface="+mn-lt"/>
              </a:rPr>
              <a:t>University of Wales Trinity Saint David</a:t>
            </a:r>
            <a:br>
              <a:rPr lang="en-US" sz="3000" dirty="0">
                <a:latin typeface="+mn-lt"/>
              </a:rPr>
            </a:br>
            <a:r>
              <a:rPr lang="en-US" sz="2200" dirty="0">
                <a:latin typeface="+mn-lt"/>
              </a:rPr>
              <a:t>HKBM7015: Change and Stability Management </a:t>
            </a:r>
          </a:p>
        </p:txBody>
      </p:sp>
      <p:sp>
        <p:nvSpPr>
          <p:cNvPr id="3" name="Subtitle 2">
            <a:extLst>
              <a:ext uri="{FF2B5EF4-FFF2-40B4-BE49-F238E27FC236}">
                <a16:creationId xmlns:a16="http://schemas.microsoft.com/office/drawing/2014/main" id="{778DDB77-BF55-EF07-FE4C-C19648198C10}"/>
              </a:ext>
            </a:extLst>
          </p:cNvPr>
          <p:cNvSpPr>
            <a:spLocks noGrp="1"/>
          </p:cNvSpPr>
          <p:nvPr>
            <p:ph type="subTitle" idx="1"/>
          </p:nvPr>
        </p:nvSpPr>
        <p:spPr>
          <a:xfrm>
            <a:off x="177355" y="2369384"/>
            <a:ext cx="6594506" cy="1881985"/>
          </a:xfrm>
        </p:spPr>
        <p:txBody>
          <a:bodyPr anchor="t">
            <a:noAutofit/>
          </a:bodyPr>
          <a:lstStyle/>
          <a:p>
            <a:pPr algn="l"/>
            <a:r>
              <a:rPr lang="en-US" sz="2600" dirty="0">
                <a:latin typeface="+mj-lt"/>
              </a:rPr>
              <a:t>Case analysis on Change Management at </a:t>
            </a:r>
            <a:r>
              <a:rPr lang="en-US" sz="2600" dirty="0" err="1">
                <a:latin typeface="+mj-lt"/>
              </a:rPr>
              <a:t>Moiselle</a:t>
            </a:r>
            <a:r>
              <a:rPr lang="en-US" sz="2600" dirty="0">
                <a:latin typeface="+mj-lt"/>
              </a:rPr>
              <a:t> International Holding Limited:</a:t>
            </a:r>
            <a:r>
              <a:rPr lang="en-US" sz="2800" dirty="0">
                <a:latin typeface="+mj-lt"/>
              </a:rPr>
              <a:t> </a:t>
            </a:r>
            <a:r>
              <a:rPr lang="en-US" sz="2200" dirty="0">
                <a:latin typeface="+mj-lt"/>
              </a:rPr>
              <a:t>Lesson learned on repositioning in a fashion brand</a:t>
            </a:r>
          </a:p>
        </p:txBody>
      </p:sp>
      <p:grpSp>
        <p:nvGrpSpPr>
          <p:cNvPr id="83" name="Group 82">
            <a:extLst>
              <a:ext uri="{FF2B5EF4-FFF2-40B4-BE49-F238E27FC236}">
                <a16:creationId xmlns:a16="http://schemas.microsoft.com/office/drawing/2014/main" id="{2C96D671-CB09-4A40-87DE-E5042068B0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76" name="Picture 75">
              <a:extLst>
                <a:ext uri="{FF2B5EF4-FFF2-40B4-BE49-F238E27FC236}">
                  <a16:creationId xmlns:a16="http://schemas.microsoft.com/office/drawing/2014/main" id="{21A0628A-CD3B-450E-BF5A-04678A41E4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77" name="Picture 76">
              <a:extLst>
                <a:ext uri="{FF2B5EF4-FFF2-40B4-BE49-F238E27FC236}">
                  <a16:creationId xmlns:a16="http://schemas.microsoft.com/office/drawing/2014/main" id="{E96386AA-8B39-4EAE-8E84-F62C12CCE9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54" name="Picture 53" descr="A letter with leaves and acorns&#10;&#10;Description automatically generated">
            <a:extLst>
              <a:ext uri="{FF2B5EF4-FFF2-40B4-BE49-F238E27FC236}">
                <a16:creationId xmlns:a16="http://schemas.microsoft.com/office/drawing/2014/main" id="{32396A0B-FAFE-7589-35F7-C8349CC1CE36}"/>
              </a:ext>
            </a:extLst>
          </p:cNvPr>
          <p:cNvPicPr>
            <a:picLocks noChangeAspect="1"/>
          </p:cNvPicPr>
          <p:nvPr/>
        </p:nvPicPr>
        <p:blipFill>
          <a:blip r:embed="rId4">
            <a:alphaModFix/>
          </a:blip>
          <a:srcRect b="6000"/>
          <a:stretch/>
        </p:blipFill>
        <p:spPr>
          <a:xfrm>
            <a:off x="6671775" y="891938"/>
            <a:ext cx="5046291" cy="5046291"/>
          </a:xfrm>
          <a:custGeom>
            <a:avLst/>
            <a:gdLst/>
            <a:ahLst/>
            <a:cxnLst/>
            <a:rect l="l" t="t" r="r" b="b"/>
            <a:pathLst>
              <a:path w="4800600" h="4800600">
                <a:moveTo>
                  <a:pt x="2400300" y="0"/>
                </a:moveTo>
                <a:cubicBezTo>
                  <a:pt x="3725949" y="0"/>
                  <a:pt x="4800600" y="1074651"/>
                  <a:pt x="4800600" y="2400300"/>
                </a:cubicBezTo>
                <a:cubicBezTo>
                  <a:pt x="4800600" y="3725949"/>
                  <a:pt x="3725949" y="4800600"/>
                  <a:pt x="2400300" y="4800600"/>
                </a:cubicBezTo>
                <a:cubicBezTo>
                  <a:pt x="1074651" y="4800600"/>
                  <a:pt x="0" y="3725949"/>
                  <a:pt x="0" y="2400300"/>
                </a:cubicBezTo>
                <a:cubicBezTo>
                  <a:pt x="0" y="1074651"/>
                  <a:pt x="1074651" y="0"/>
                  <a:pt x="2400300" y="0"/>
                </a:cubicBezTo>
                <a:close/>
              </a:path>
            </a:pathLst>
          </a:custGeom>
        </p:spPr>
      </p:pic>
      <p:sp>
        <p:nvSpPr>
          <p:cNvPr id="58" name="TextBox 57">
            <a:extLst>
              <a:ext uri="{FF2B5EF4-FFF2-40B4-BE49-F238E27FC236}">
                <a16:creationId xmlns:a16="http://schemas.microsoft.com/office/drawing/2014/main" id="{4C3F9485-0562-6B29-EE1A-B88E5AF1424A}"/>
              </a:ext>
            </a:extLst>
          </p:cNvPr>
          <p:cNvSpPr txBox="1"/>
          <p:nvPr/>
        </p:nvSpPr>
        <p:spPr>
          <a:xfrm>
            <a:off x="361551" y="5588267"/>
            <a:ext cx="5339682" cy="923330"/>
          </a:xfrm>
          <a:prstGeom prst="rect">
            <a:avLst/>
          </a:prstGeom>
          <a:noFill/>
        </p:spPr>
        <p:txBody>
          <a:bodyPr wrap="square" rtlCol="0">
            <a:spAutoFit/>
          </a:bodyPr>
          <a:lstStyle/>
          <a:p>
            <a:pPr algn="ctr"/>
            <a:r>
              <a:rPr lang="en-US" dirty="0"/>
              <a:t>Presented by: Chan Sze Wan (Wendy)</a:t>
            </a:r>
          </a:p>
          <a:p>
            <a:pPr algn="ctr"/>
            <a:r>
              <a:rPr lang="en-US" dirty="0"/>
              <a:t>Student No.: 2425266</a:t>
            </a:r>
          </a:p>
          <a:p>
            <a:pPr algn="ctr"/>
            <a:r>
              <a:rPr lang="en-US" dirty="0"/>
              <a:t>Date: 12 April 2025</a:t>
            </a:r>
          </a:p>
        </p:txBody>
      </p:sp>
    </p:spTree>
    <p:extLst>
      <p:ext uri="{BB962C8B-B14F-4D97-AF65-F5344CB8AC3E}">
        <p14:creationId xmlns:p14="http://schemas.microsoft.com/office/powerpoint/2010/main" val="563795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1" name="Rectangle 7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72" name="Group 71">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46" name="Picture 45">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47" name="Picture 46">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5" name="TextBox 4">
            <a:extLst>
              <a:ext uri="{FF2B5EF4-FFF2-40B4-BE49-F238E27FC236}">
                <a16:creationId xmlns:a16="http://schemas.microsoft.com/office/drawing/2014/main" id="{52D8F799-723D-2904-A9BA-7A06E95FCD61}"/>
              </a:ext>
            </a:extLst>
          </p:cNvPr>
          <p:cNvSpPr txBox="1"/>
          <p:nvPr/>
        </p:nvSpPr>
        <p:spPr>
          <a:xfrm>
            <a:off x="227076" y="0"/>
            <a:ext cx="5867400" cy="1117100"/>
          </a:xfrm>
          <a:prstGeom prst="rect">
            <a:avLst/>
          </a:prstGeom>
        </p:spPr>
        <p:txBody>
          <a:bodyPr vert="horz" lIns="91440" tIns="45720" rIns="91440" bIns="45720" rtlCol="0" anchor="ctr">
            <a:normAutofit/>
          </a:bodyPr>
          <a:lstStyle/>
          <a:p>
            <a:pPr>
              <a:spcBef>
                <a:spcPct val="0"/>
              </a:spcBef>
              <a:spcAft>
                <a:spcPts val="600"/>
              </a:spcAft>
            </a:pPr>
            <a:r>
              <a:rPr lang="en-US" sz="4400" dirty="0">
                <a:latin typeface="+mj-lt"/>
                <a:ea typeface="+mj-ea"/>
                <a:cs typeface="+mj-cs"/>
              </a:rPr>
              <a:t>Table of contents </a:t>
            </a:r>
          </a:p>
        </p:txBody>
      </p:sp>
      <p:grpSp>
        <p:nvGrpSpPr>
          <p:cNvPr id="37" name="Group 36">
            <a:extLst>
              <a:ext uri="{FF2B5EF4-FFF2-40B4-BE49-F238E27FC236}">
                <a16:creationId xmlns:a16="http://schemas.microsoft.com/office/drawing/2014/main" id="{12514646-3E96-1566-014C-FE114DB266F8}"/>
              </a:ext>
            </a:extLst>
          </p:cNvPr>
          <p:cNvGrpSpPr/>
          <p:nvPr/>
        </p:nvGrpSpPr>
        <p:grpSpPr>
          <a:xfrm>
            <a:off x="227453" y="1299707"/>
            <a:ext cx="6613472" cy="5295571"/>
            <a:chOff x="227453" y="1299707"/>
            <a:chExt cx="6613472" cy="5295571"/>
          </a:xfrm>
        </p:grpSpPr>
        <p:sp>
          <p:nvSpPr>
            <p:cNvPr id="38" name="Rounded Rectangle 37">
              <a:extLst>
                <a:ext uri="{FF2B5EF4-FFF2-40B4-BE49-F238E27FC236}">
                  <a16:creationId xmlns:a16="http://schemas.microsoft.com/office/drawing/2014/main" id="{EB8C37FE-FF25-0F31-90AF-0A43F51B669C}"/>
                </a:ext>
              </a:extLst>
            </p:cNvPr>
            <p:cNvSpPr/>
            <p:nvPr/>
          </p:nvSpPr>
          <p:spPr>
            <a:xfrm>
              <a:off x="227453" y="1299707"/>
              <a:ext cx="6613472" cy="68745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2">
              <a:schemeClr val="accent2">
                <a:tint val="4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39" name="Rectangle 38" descr="Play">
              <a:extLst>
                <a:ext uri="{FF2B5EF4-FFF2-40B4-BE49-F238E27FC236}">
                  <a16:creationId xmlns:a16="http://schemas.microsoft.com/office/drawing/2014/main" id="{3BCF2765-ECD0-6831-9480-B0A976D64A94}"/>
                </a:ext>
              </a:extLst>
            </p:cNvPr>
            <p:cNvSpPr/>
            <p:nvPr/>
          </p:nvSpPr>
          <p:spPr>
            <a:xfrm>
              <a:off x="435408" y="1454385"/>
              <a:ext cx="378471" cy="37810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0">
              <a:schemeClr val="lt1">
                <a:hueOff val="0"/>
                <a:satOff val="0"/>
                <a:lumOff val="0"/>
                <a:alphaOff val="0"/>
              </a:schemeClr>
            </a:lnRef>
            <a:fillRef idx="3">
              <a:scrgbClr r="0" g="0" b="0"/>
            </a:fillRef>
            <a:effectRef idx="3">
              <a:schemeClr val="accent2">
                <a:hueOff val="0"/>
                <a:satOff val="0"/>
                <a:lumOff val="0"/>
                <a:alphaOff val="0"/>
              </a:schemeClr>
            </a:effectRef>
            <a:fontRef idx="minor">
              <a:schemeClr val="lt1"/>
            </a:fontRef>
          </p:style>
          <p:txBody>
            <a:bodyPr/>
            <a:lstStyle/>
            <a:p>
              <a:endParaRPr lang="en-US"/>
            </a:p>
          </p:txBody>
        </p:sp>
        <p:sp>
          <p:nvSpPr>
            <p:cNvPr id="40" name="Freeform 39">
              <a:extLst>
                <a:ext uri="{FF2B5EF4-FFF2-40B4-BE49-F238E27FC236}">
                  <a16:creationId xmlns:a16="http://schemas.microsoft.com/office/drawing/2014/main" id="{B8AD7F65-5A74-6E50-5CE7-056443641659}"/>
                </a:ext>
              </a:extLst>
            </p:cNvPr>
            <p:cNvSpPr/>
            <p:nvPr/>
          </p:nvSpPr>
          <p:spPr>
            <a:xfrm>
              <a:off x="1021836" y="1299707"/>
              <a:ext cx="5795027" cy="730423"/>
            </a:xfrm>
            <a:custGeom>
              <a:avLst/>
              <a:gdLst>
                <a:gd name="connsiteX0" fmla="*/ 0 w 5795027"/>
                <a:gd name="connsiteY0" fmla="*/ 0 h 730423"/>
                <a:gd name="connsiteX1" fmla="*/ 5795027 w 5795027"/>
                <a:gd name="connsiteY1" fmla="*/ 0 h 730423"/>
                <a:gd name="connsiteX2" fmla="*/ 5795027 w 5795027"/>
                <a:gd name="connsiteY2" fmla="*/ 730423 h 730423"/>
                <a:gd name="connsiteX3" fmla="*/ 0 w 5795027"/>
                <a:gd name="connsiteY3" fmla="*/ 730423 h 730423"/>
                <a:gd name="connsiteX4" fmla="*/ 0 w 5795027"/>
                <a:gd name="connsiteY4" fmla="*/ 0 h 73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95027" h="730423">
                  <a:moveTo>
                    <a:pt x="0" y="0"/>
                  </a:moveTo>
                  <a:lnTo>
                    <a:pt x="5795027" y="0"/>
                  </a:lnTo>
                  <a:lnTo>
                    <a:pt x="5795027" y="730423"/>
                  </a:lnTo>
                  <a:lnTo>
                    <a:pt x="0" y="73042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7303" tIns="77303" rIns="77303" bIns="77303" numCol="1" spcCol="1270" anchor="ctr" anchorCtr="0">
              <a:noAutofit/>
            </a:bodyPr>
            <a:lstStyle/>
            <a:p>
              <a:pPr>
                <a:lnSpc>
                  <a:spcPct val="115000"/>
                </a:lnSpc>
                <a:spcAft>
                  <a:spcPts val="800"/>
                </a:spcAft>
              </a:pPr>
              <a:r>
                <a:rPr lang="en-HK" sz="1800" kern="100" dirty="0">
                  <a:effectLst/>
                  <a:latin typeface="Aptos" panose="020B0004020202020204" pitchFamily="34" charset="0"/>
                  <a:ea typeface="PMingLiU" panose="02020500000000000000" pitchFamily="18" charset="-120"/>
                  <a:cs typeface="Times New Roman" panose="02020603050405020304" pitchFamily="18" charset="0"/>
                </a:rPr>
                <a:t>1. </a:t>
              </a: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Overview of </a:t>
              </a:r>
              <a:r>
                <a:rPr lang="en-US" sz="1800" kern="100" dirty="0" err="1">
                  <a:effectLst/>
                  <a:latin typeface="Aptos" panose="020B0004020202020204" pitchFamily="34" charset="0"/>
                  <a:ea typeface="PMingLiU" panose="02020500000000000000" pitchFamily="18" charset="-120"/>
                  <a:cs typeface="Times New Roman" panose="02020603050405020304" pitchFamily="18" charset="0"/>
                </a:rPr>
                <a:t>Moiselle’s</a:t>
              </a: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 background and business development in 1997 to 2019</a:t>
              </a:r>
              <a:endParaRPr lang="en-HK" sz="1800" kern="100" dirty="0">
                <a:effectLst/>
                <a:latin typeface="Aptos" panose="020B0004020202020204" pitchFamily="34" charset="0"/>
                <a:ea typeface="PMingLiU" panose="02020500000000000000" pitchFamily="18" charset="-120"/>
                <a:cs typeface="Times New Roman" panose="02020603050405020304" pitchFamily="18" charset="0"/>
              </a:endParaRPr>
            </a:p>
          </p:txBody>
        </p:sp>
        <p:sp>
          <p:nvSpPr>
            <p:cNvPr id="42" name="Rounded Rectangle 41">
              <a:extLst>
                <a:ext uri="{FF2B5EF4-FFF2-40B4-BE49-F238E27FC236}">
                  <a16:creationId xmlns:a16="http://schemas.microsoft.com/office/drawing/2014/main" id="{B9191222-2A6F-2ED5-A5B4-7E6C6D90A52E}"/>
                </a:ext>
              </a:extLst>
            </p:cNvPr>
            <p:cNvSpPr/>
            <p:nvPr/>
          </p:nvSpPr>
          <p:spPr>
            <a:xfrm>
              <a:off x="227453" y="2212736"/>
              <a:ext cx="6613472" cy="68745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2">
              <a:schemeClr val="accent2">
                <a:tint val="4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44" name="Rectangle 43" descr="Advertising">
              <a:extLst>
                <a:ext uri="{FF2B5EF4-FFF2-40B4-BE49-F238E27FC236}">
                  <a16:creationId xmlns:a16="http://schemas.microsoft.com/office/drawing/2014/main" id="{3112676B-D85D-FC9D-D584-7C5B000AAC64}"/>
                </a:ext>
              </a:extLst>
            </p:cNvPr>
            <p:cNvSpPr/>
            <p:nvPr/>
          </p:nvSpPr>
          <p:spPr>
            <a:xfrm>
              <a:off x="435408" y="2367414"/>
              <a:ext cx="378471" cy="378101"/>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0">
              <a:schemeClr val="lt1">
                <a:hueOff val="0"/>
                <a:satOff val="0"/>
                <a:lumOff val="0"/>
                <a:alphaOff val="0"/>
              </a:schemeClr>
            </a:lnRef>
            <a:fillRef idx="3">
              <a:scrgbClr r="0" g="0" b="0"/>
            </a:fillRef>
            <a:effectRef idx="3">
              <a:schemeClr val="accent2">
                <a:hueOff val="0"/>
                <a:satOff val="0"/>
                <a:lumOff val="0"/>
                <a:alphaOff val="0"/>
              </a:schemeClr>
            </a:effectRef>
            <a:fontRef idx="minor">
              <a:schemeClr val="lt1"/>
            </a:fontRef>
          </p:style>
          <p:txBody>
            <a:bodyPr/>
            <a:lstStyle/>
            <a:p>
              <a:endParaRPr lang="en-US"/>
            </a:p>
          </p:txBody>
        </p:sp>
        <p:sp>
          <p:nvSpPr>
            <p:cNvPr id="48" name="Freeform 47">
              <a:extLst>
                <a:ext uri="{FF2B5EF4-FFF2-40B4-BE49-F238E27FC236}">
                  <a16:creationId xmlns:a16="http://schemas.microsoft.com/office/drawing/2014/main" id="{65280AA4-BCF5-A903-F7DA-C138B502E967}"/>
                </a:ext>
              </a:extLst>
            </p:cNvPr>
            <p:cNvSpPr/>
            <p:nvPr/>
          </p:nvSpPr>
          <p:spPr>
            <a:xfrm>
              <a:off x="1021836" y="2212736"/>
              <a:ext cx="5795027" cy="730423"/>
            </a:xfrm>
            <a:custGeom>
              <a:avLst/>
              <a:gdLst>
                <a:gd name="connsiteX0" fmla="*/ 0 w 5795027"/>
                <a:gd name="connsiteY0" fmla="*/ 0 h 730423"/>
                <a:gd name="connsiteX1" fmla="*/ 5795027 w 5795027"/>
                <a:gd name="connsiteY1" fmla="*/ 0 h 730423"/>
                <a:gd name="connsiteX2" fmla="*/ 5795027 w 5795027"/>
                <a:gd name="connsiteY2" fmla="*/ 730423 h 730423"/>
                <a:gd name="connsiteX3" fmla="*/ 0 w 5795027"/>
                <a:gd name="connsiteY3" fmla="*/ 730423 h 730423"/>
                <a:gd name="connsiteX4" fmla="*/ 0 w 5795027"/>
                <a:gd name="connsiteY4" fmla="*/ 0 h 73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95027" h="730423">
                  <a:moveTo>
                    <a:pt x="0" y="0"/>
                  </a:moveTo>
                  <a:lnTo>
                    <a:pt x="5795027" y="0"/>
                  </a:lnTo>
                  <a:lnTo>
                    <a:pt x="5795027" y="730423"/>
                  </a:lnTo>
                  <a:lnTo>
                    <a:pt x="0" y="73042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7303" tIns="77303" rIns="77303" bIns="77303" numCol="1" spcCol="1270" anchor="ctr" anchorCtr="0">
              <a:noAutofit/>
            </a:bodyPr>
            <a:lstStyle/>
            <a:p>
              <a:pPr>
                <a:lnSpc>
                  <a:spcPct val="115000"/>
                </a:lnSpc>
                <a:spcAft>
                  <a:spcPts val="800"/>
                </a:spcAft>
              </a:pP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2. Critical analysis for the needs to change</a:t>
              </a:r>
              <a:endParaRPr lang="en-HK" sz="1800" kern="100" dirty="0">
                <a:effectLst/>
                <a:latin typeface="Aptos" panose="020B0004020202020204" pitchFamily="34" charset="0"/>
                <a:ea typeface="PMingLiU" panose="02020500000000000000" pitchFamily="18" charset="-120"/>
                <a:cs typeface="Times New Roman" panose="02020603050405020304" pitchFamily="18" charset="0"/>
              </a:endParaRPr>
            </a:p>
          </p:txBody>
        </p:sp>
        <p:sp>
          <p:nvSpPr>
            <p:cNvPr id="49" name="Rounded Rectangle 48">
              <a:extLst>
                <a:ext uri="{FF2B5EF4-FFF2-40B4-BE49-F238E27FC236}">
                  <a16:creationId xmlns:a16="http://schemas.microsoft.com/office/drawing/2014/main" id="{1691AE87-B1CF-C485-1D22-0D87425088D5}"/>
                </a:ext>
              </a:extLst>
            </p:cNvPr>
            <p:cNvSpPr/>
            <p:nvPr/>
          </p:nvSpPr>
          <p:spPr>
            <a:xfrm>
              <a:off x="227453" y="3125766"/>
              <a:ext cx="6613472" cy="68745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2">
              <a:schemeClr val="accent2">
                <a:tint val="4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50" name="Rectangle 49" descr="Key">
              <a:extLst>
                <a:ext uri="{FF2B5EF4-FFF2-40B4-BE49-F238E27FC236}">
                  <a16:creationId xmlns:a16="http://schemas.microsoft.com/office/drawing/2014/main" id="{7D575B8E-3E3F-2A93-97A1-94F9A234036C}"/>
                </a:ext>
              </a:extLst>
            </p:cNvPr>
            <p:cNvSpPr/>
            <p:nvPr/>
          </p:nvSpPr>
          <p:spPr>
            <a:xfrm>
              <a:off x="435408" y="3280444"/>
              <a:ext cx="378471" cy="378101"/>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0">
              <a:schemeClr val="lt1">
                <a:hueOff val="0"/>
                <a:satOff val="0"/>
                <a:lumOff val="0"/>
                <a:alphaOff val="0"/>
              </a:schemeClr>
            </a:lnRef>
            <a:fillRef idx="3">
              <a:scrgbClr r="0" g="0" b="0"/>
            </a:fillRef>
            <a:effectRef idx="3">
              <a:schemeClr val="accent2">
                <a:hueOff val="0"/>
                <a:satOff val="0"/>
                <a:lumOff val="0"/>
                <a:alphaOff val="0"/>
              </a:schemeClr>
            </a:effectRef>
            <a:fontRef idx="minor">
              <a:schemeClr val="lt1"/>
            </a:fontRef>
          </p:style>
          <p:txBody>
            <a:bodyPr/>
            <a:lstStyle/>
            <a:p>
              <a:endParaRPr lang="en-US"/>
            </a:p>
          </p:txBody>
        </p:sp>
        <p:sp>
          <p:nvSpPr>
            <p:cNvPr id="51" name="Freeform 50">
              <a:extLst>
                <a:ext uri="{FF2B5EF4-FFF2-40B4-BE49-F238E27FC236}">
                  <a16:creationId xmlns:a16="http://schemas.microsoft.com/office/drawing/2014/main" id="{F99D453C-A524-080F-B054-556F82EAFA6C}"/>
                </a:ext>
              </a:extLst>
            </p:cNvPr>
            <p:cNvSpPr/>
            <p:nvPr/>
          </p:nvSpPr>
          <p:spPr>
            <a:xfrm>
              <a:off x="1021836" y="3125766"/>
              <a:ext cx="5795027" cy="730423"/>
            </a:xfrm>
            <a:custGeom>
              <a:avLst/>
              <a:gdLst>
                <a:gd name="connsiteX0" fmla="*/ 0 w 5795027"/>
                <a:gd name="connsiteY0" fmla="*/ 0 h 730423"/>
                <a:gd name="connsiteX1" fmla="*/ 5795027 w 5795027"/>
                <a:gd name="connsiteY1" fmla="*/ 0 h 730423"/>
                <a:gd name="connsiteX2" fmla="*/ 5795027 w 5795027"/>
                <a:gd name="connsiteY2" fmla="*/ 730423 h 730423"/>
                <a:gd name="connsiteX3" fmla="*/ 0 w 5795027"/>
                <a:gd name="connsiteY3" fmla="*/ 730423 h 730423"/>
                <a:gd name="connsiteX4" fmla="*/ 0 w 5795027"/>
                <a:gd name="connsiteY4" fmla="*/ 0 h 73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95027" h="730423">
                  <a:moveTo>
                    <a:pt x="0" y="0"/>
                  </a:moveTo>
                  <a:lnTo>
                    <a:pt x="5795027" y="0"/>
                  </a:lnTo>
                  <a:lnTo>
                    <a:pt x="5795027" y="730423"/>
                  </a:lnTo>
                  <a:lnTo>
                    <a:pt x="0" y="73042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7303" tIns="77303" rIns="77303" bIns="77303" numCol="1" spcCol="1270" anchor="ctr" anchorCtr="0">
              <a:noAutofit/>
            </a:bodyPr>
            <a:lstStyle/>
            <a:p>
              <a:pPr>
                <a:lnSpc>
                  <a:spcPct val="115000"/>
                </a:lnSpc>
                <a:spcAft>
                  <a:spcPts val="800"/>
                </a:spcAft>
              </a:pP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3. The change strategy for </a:t>
              </a:r>
              <a:r>
                <a:rPr lang="en-US" sz="1800" kern="100" dirty="0" err="1">
                  <a:effectLst/>
                  <a:latin typeface="Aptos" panose="020B0004020202020204" pitchFamily="34" charset="0"/>
                  <a:ea typeface="PMingLiU" panose="02020500000000000000" pitchFamily="18" charset="-120"/>
                  <a:cs typeface="Times New Roman" panose="02020603050405020304" pitchFamily="18" charset="0"/>
                </a:rPr>
                <a:t>Moiselle</a:t>
              </a: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 Repositioning Youthful, On-trend and </a:t>
              </a:r>
              <a:r>
                <a:rPr lang="en-US" kern="100" dirty="0">
                  <a:latin typeface="Aptos" panose="020B0004020202020204" pitchFamily="34" charset="0"/>
                  <a:ea typeface="PMingLiU" panose="02020500000000000000" pitchFamily="18" charset="-120"/>
                  <a:cs typeface="Times New Roman" panose="02020603050405020304" pitchFamily="18" charset="0"/>
                </a:rPr>
                <a:t>U</a:t>
              </a: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nique brand </a:t>
              </a:r>
              <a:endParaRPr lang="en-HK" sz="1800" kern="100" dirty="0">
                <a:effectLst/>
                <a:latin typeface="Aptos" panose="020B0004020202020204" pitchFamily="34" charset="0"/>
                <a:ea typeface="PMingLiU" panose="02020500000000000000" pitchFamily="18" charset="-120"/>
                <a:cs typeface="Times New Roman" panose="02020603050405020304" pitchFamily="18" charset="0"/>
              </a:endParaRPr>
            </a:p>
          </p:txBody>
        </p:sp>
        <p:sp>
          <p:nvSpPr>
            <p:cNvPr id="53" name="Rounded Rectangle 52">
              <a:extLst>
                <a:ext uri="{FF2B5EF4-FFF2-40B4-BE49-F238E27FC236}">
                  <a16:creationId xmlns:a16="http://schemas.microsoft.com/office/drawing/2014/main" id="{F6CE7938-4042-13D9-2173-87431483431B}"/>
                </a:ext>
              </a:extLst>
            </p:cNvPr>
            <p:cNvSpPr/>
            <p:nvPr/>
          </p:nvSpPr>
          <p:spPr>
            <a:xfrm>
              <a:off x="227453" y="4038795"/>
              <a:ext cx="6613472" cy="68745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2">
              <a:schemeClr val="accent2">
                <a:tint val="4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55" name="Rectangle 54" descr="Hierarchy">
              <a:extLst>
                <a:ext uri="{FF2B5EF4-FFF2-40B4-BE49-F238E27FC236}">
                  <a16:creationId xmlns:a16="http://schemas.microsoft.com/office/drawing/2014/main" id="{B7BB3EFB-600B-9470-51CB-EABDDBF8160C}"/>
                </a:ext>
              </a:extLst>
            </p:cNvPr>
            <p:cNvSpPr/>
            <p:nvPr/>
          </p:nvSpPr>
          <p:spPr>
            <a:xfrm>
              <a:off x="435408" y="4193473"/>
              <a:ext cx="378471" cy="378101"/>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0">
              <a:schemeClr val="lt1">
                <a:hueOff val="0"/>
                <a:satOff val="0"/>
                <a:lumOff val="0"/>
                <a:alphaOff val="0"/>
              </a:schemeClr>
            </a:lnRef>
            <a:fillRef idx="3">
              <a:scrgbClr r="0" g="0" b="0"/>
            </a:fillRef>
            <a:effectRef idx="3">
              <a:schemeClr val="accent2">
                <a:hueOff val="0"/>
                <a:satOff val="0"/>
                <a:lumOff val="0"/>
                <a:alphaOff val="0"/>
              </a:schemeClr>
            </a:effectRef>
            <a:fontRef idx="minor">
              <a:schemeClr val="lt1"/>
            </a:fontRef>
          </p:style>
          <p:txBody>
            <a:bodyPr/>
            <a:lstStyle/>
            <a:p>
              <a:endParaRPr lang="en-US"/>
            </a:p>
          </p:txBody>
        </p:sp>
        <p:sp>
          <p:nvSpPr>
            <p:cNvPr id="59" name="Freeform 58">
              <a:extLst>
                <a:ext uri="{FF2B5EF4-FFF2-40B4-BE49-F238E27FC236}">
                  <a16:creationId xmlns:a16="http://schemas.microsoft.com/office/drawing/2014/main" id="{F1A4E1FA-0D91-2956-725B-DDEC46C2F201}"/>
                </a:ext>
              </a:extLst>
            </p:cNvPr>
            <p:cNvSpPr/>
            <p:nvPr/>
          </p:nvSpPr>
          <p:spPr>
            <a:xfrm>
              <a:off x="1021836" y="4038795"/>
              <a:ext cx="5795027" cy="730423"/>
            </a:xfrm>
            <a:custGeom>
              <a:avLst/>
              <a:gdLst>
                <a:gd name="connsiteX0" fmla="*/ 0 w 5795027"/>
                <a:gd name="connsiteY0" fmla="*/ 0 h 730423"/>
                <a:gd name="connsiteX1" fmla="*/ 5795027 w 5795027"/>
                <a:gd name="connsiteY1" fmla="*/ 0 h 730423"/>
                <a:gd name="connsiteX2" fmla="*/ 5795027 w 5795027"/>
                <a:gd name="connsiteY2" fmla="*/ 730423 h 730423"/>
                <a:gd name="connsiteX3" fmla="*/ 0 w 5795027"/>
                <a:gd name="connsiteY3" fmla="*/ 730423 h 730423"/>
                <a:gd name="connsiteX4" fmla="*/ 0 w 5795027"/>
                <a:gd name="connsiteY4" fmla="*/ 0 h 73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95027" h="730423">
                  <a:moveTo>
                    <a:pt x="0" y="0"/>
                  </a:moveTo>
                  <a:lnTo>
                    <a:pt x="5795027" y="0"/>
                  </a:lnTo>
                  <a:lnTo>
                    <a:pt x="5795027" y="730423"/>
                  </a:lnTo>
                  <a:lnTo>
                    <a:pt x="0" y="73042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7303" tIns="77303" rIns="77303" bIns="77303" numCol="1" spcCol="1270" anchor="ctr" anchorCtr="0">
              <a:noAutofit/>
            </a:bodyPr>
            <a:lstStyle/>
            <a:p>
              <a:pPr>
                <a:lnSpc>
                  <a:spcPct val="115000"/>
                </a:lnSpc>
                <a:spcAft>
                  <a:spcPts val="800"/>
                </a:spcAft>
              </a:pP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4. Evaluation of the benefits and obstacles for the change</a:t>
              </a:r>
              <a:endParaRPr lang="en-HK" sz="1800" kern="100" dirty="0">
                <a:effectLst/>
                <a:latin typeface="Aptos" panose="020B0004020202020204" pitchFamily="34" charset="0"/>
                <a:ea typeface="PMingLiU" panose="02020500000000000000" pitchFamily="18" charset="-120"/>
                <a:cs typeface="Times New Roman" panose="02020603050405020304" pitchFamily="18" charset="0"/>
              </a:endParaRPr>
            </a:p>
          </p:txBody>
        </p:sp>
        <p:sp>
          <p:nvSpPr>
            <p:cNvPr id="63" name="Rounded Rectangle 62">
              <a:extLst>
                <a:ext uri="{FF2B5EF4-FFF2-40B4-BE49-F238E27FC236}">
                  <a16:creationId xmlns:a16="http://schemas.microsoft.com/office/drawing/2014/main" id="{9232D83B-7B3C-67BA-B1E3-8069E1FEC09E}"/>
                </a:ext>
              </a:extLst>
            </p:cNvPr>
            <p:cNvSpPr/>
            <p:nvPr/>
          </p:nvSpPr>
          <p:spPr>
            <a:xfrm>
              <a:off x="227453" y="4951825"/>
              <a:ext cx="6613472" cy="68745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2">
              <a:schemeClr val="accent2">
                <a:tint val="4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69" name="Rectangle 68" descr="Scales of Justice">
              <a:extLst>
                <a:ext uri="{FF2B5EF4-FFF2-40B4-BE49-F238E27FC236}">
                  <a16:creationId xmlns:a16="http://schemas.microsoft.com/office/drawing/2014/main" id="{C9E2D2F7-D93A-C1A1-9A41-A7221077E6C8}"/>
                </a:ext>
              </a:extLst>
            </p:cNvPr>
            <p:cNvSpPr/>
            <p:nvPr/>
          </p:nvSpPr>
          <p:spPr>
            <a:xfrm>
              <a:off x="435408" y="5106503"/>
              <a:ext cx="378471" cy="378101"/>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p:spPr>
          <p:style>
            <a:lnRef idx="0">
              <a:schemeClr val="lt1">
                <a:hueOff val="0"/>
                <a:satOff val="0"/>
                <a:lumOff val="0"/>
                <a:alphaOff val="0"/>
              </a:schemeClr>
            </a:lnRef>
            <a:fillRef idx="3">
              <a:scrgbClr r="0" g="0" b="0"/>
            </a:fillRef>
            <a:effectRef idx="3">
              <a:schemeClr val="accent2">
                <a:hueOff val="0"/>
                <a:satOff val="0"/>
                <a:lumOff val="0"/>
                <a:alphaOff val="0"/>
              </a:schemeClr>
            </a:effectRef>
            <a:fontRef idx="minor">
              <a:schemeClr val="lt1"/>
            </a:fontRef>
          </p:style>
          <p:txBody>
            <a:bodyPr/>
            <a:lstStyle/>
            <a:p>
              <a:endParaRPr lang="en-US"/>
            </a:p>
          </p:txBody>
        </p:sp>
        <p:sp>
          <p:nvSpPr>
            <p:cNvPr id="80" name="Freeform 79">
              <a:extLst>
                <a:ext uri="{FF2B5EF4-FFF2-40B4-BE49-F238E27FC236}">
                  <a16:creationId xmlns:a16="http://schemas.microsoft.com/office/drawing/2014/main" id="{3907C1E9-49D8-F7AC-0A92-36F433EB83E5}"/>
                </a:ext>
              </a:extLst>
            </p:cNvPr>
            <p:cNvSpPr/>
            <p:nvPr/>
          </p:nvSpPr>
          <p:spPr>
            <a:xfrm>
              <a:off x="1021836" y="4951825"/>
              <a:ext cx="5795027" cy="730423"/>
            </a:xfrm>
            <a:custGeom>
              <a:avLst/>
              <a:gdLst>
                <a:gd name="connsiteX0" fmla="*/ 0 w 5795027"/>
                <a:gd name="connsiteY0" fmla="*/ 0 h 730423"/>
                <a:gd name="connsiteX1" fmla="*/ 5795027 w 5795027"/>
                <a:gd name="connsiteY1" fmla="*/ 0 h 730423"/>
                <a:gd name="connsiteX2" fmla="*/ 5795027 w 5795027"/>
                <a:gd name="connsiteY2" fmla="*/ 730423 h 730423"/>
                <a:gd name="connsiteX3" fmla="*/ 0 w 5795027"/>
                <a:gd name="connsiteY3" fmla="*/ 730423 h 730423"/>
                <a:gd name="connsiteX4" fmla="*/ 0 w 5795027"/>
                <a:gd name="connsiteY4" fmla="*/ 0 h 73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95027" h="730423">
                  <a:moveTo>
                    <a:pt x="0" y="0"/>
                  </a:moveTo>
                  <a:lnTo>
                    <a:pt x="5795027" y="0"/>
                  </a:lnTo>
                  <a:lnTo>
                    <a:pt x="5795027" y="730423"/>
                  </a:lnTo>
                  <a:lnTo>
                    <a:pt x="0" y="73042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7303" tIns="77303" rIns="77303" bIns="77303" numCol="1" spcCol="1270" anchor="ctr" anchorCtr="0">
              <a:noAutofit/>
            </a:bodyPr>
            <a:lstStyle/>
            <a:p>
              <a:pPr>
                <a:lnSpc>
                  <a:spcPct val="115000"/>
                </a:lnSpc>
                <a:spcAft>
                  <a:spcPts val="800"/>
                </a:spcAft>
              </a:pP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5. The reasons for the failure</a:t>
              </a:r>
              <a:endParaRPr lang="en-HK" sz="1800" kern="100" dirty="0">
                <a:effectLst/>
                <a:latin typeface="Aptos" panose="020B0004020202020204" pitchFamily="34" charset="0"/>
                <a:ea typeface="PMingLiU" panose="02020500000000000000" pitchFamily="18" charset="-120"/>
                <a:cs typeface="Times New Roman" panose="02020603050405020304" pitchFamily="18" charset="0"/>
              </a:endParaRPr>
            </a:p>
          </p:txBody>
        </p:sp>
        <p:sp>
          <p:nvSpPr>
            <p:cNvPr id="84" name="Rounded Rectangle 83">
              <a:extLst>
                <a:ext uri="{FF2B5EF4-FFF2-40B4-BE49-F238E27FC236}">
                  <a16:creationId xmlns:a16="http://schemas.microsoft.com/office/drawing/2014/main" id="{69E8E3A2-8326-0593-34F2-2C1972D32E9E}"/>
                </a:ext>
              </a:extLst>
            </p:cNvPr>
            <p:cNvSpPr/>
            <p:nvPr/>
          </p:nvSpPr>
          <p:spPr>
            <a:xfrm>
              <a:off x="227453" y="5864855"/>
              <a:ext cx="6613472" cy="68745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2">
              <a:schemeClr val="accent2">
                <a:tint val="4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86" name="Freeform 85">
              <a:extLst>
                <a:ext uri="{FF2B5EF4-FFF2-40B4-BE49-F238E27FC236}">
                  <a16:creationId xmlns:a16="http://schemas.microsoft.com/office/drawing/2014/main" id="{1FEE3508-A4F6-FF79-5DEA-FA45C6803839}"/>
                </a:ext>
              </a:extLst>
            </p:cNvPr>
            <p:cNvSpPr/>
            <p:nvPr/>
          </p:nvSpPr>
          <p:spPr>
            <a:xfrm>
              <a:off x="1021836" y="5864855"/>
              <a:ext cx="5795027" cy="730423"/>
            </a:xfrm>
            <a:custGeom>
              <a:avLst/>
              <a:gdLst>
                <a:gd name="connsiteX0" fmla="*/ 0 w 5795027"/>
                <a:gd name="connsiteY0" fmla="*/ 0 h 730423"/>
                <a:gd name="connsiteX1" fmla="*/ 5795027 w 5795027"/>
                <a:gd name="connsiteY1" fmla="*/ 0 h 730423"/>
                <a:gd name="connsiteX2" fmla="*/ 5795027 w 5795027"/>
                <a:gd name="connsiteY2" fmla="*/ 730423 h 730423"/>
                <a:gd name="connsiteX3" fmla="*/ 0 w 5795027"/>
                <a:gd name="connsiteY3" fmla="*/ 730423 h 730423"/>
                <a:gd name="connsiteX4" fmla="*/ 0 w 5795027"/>
                <a:gd name="connsiteY4" fmla="*/ 0 h 73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95027" h="730423">
                  <a:moveTo>
                    <a:pt x="0" y="0"/>
                  </a:moveTo>
                  <a:lnTo>
                    <a:pt x="5795027" y="0"/>
                  </a:lnTo>
                  <a:lnTo>
                    <a:pt x="5795027" y="730423"/>
                  </a:lnTo>
                  <a:lnTo>
                    <a:pt x="0" y="73042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7303" tIns="77303" rIns="77303" bIns="77303" numCol="1" spcCol="1270" anchor="ctr" anchorCtr="0">
              <a:noAutofit/>
            </a:bodyPr>
            <a:lstStyle/>
            <a:p>
              <a:pPr>
                <a:lnSpc>
                  <a:spcPct val="115000"/>
                </a:lnSpc>
                <a:spcAft>
                  <a:spcPts val="800"/>
                </a:spcAft>
              </a:pPr>
              <a:r>
                <a:rPr lang="en-US" sz="1800" kern="100" dirty="0">
                  <a:effectLst/>
                  <a:latin typeface="Aptos" panose="020B0004020202020204" pitchFamily="34" charset="0"/>
                  <a:ea typeface="PMingLiU" panose="02020500000000000000" pitchFamily="18" charset="-120"/>
                  <a:cs typeface="Times New Roman" panose="02020603050405020304" pitchFamily="18" charset="0"/>
                </a:rPr>
                <a:t>6. Conclusion and Recommendation</a:t>
              </a:r>
              <a:endParaRPr lang="en-HK" sz="1800" kern="100" dirty="0">
                <a:effectLst/>
                <a:latin typeface="Aptos" panose="020B0004020202020204" pitchFamily="34" charset="0"/>
                <a:ea typeface="PMingLiU" panose="02020500000000000000" pitchFamily="18" charset="-120"/>
                <a:cs typeface="Times New Roman" panose="02020603050405020304" pitchFamily="18" charset="0"/>
              </a:endParaRPr>
            </a:p>
          </p:txBody>
        </p:sp>
      </p:grpSp>
      <p:pic>
        <p:nvPicPr>
          <p:cNvPr id="33" name="Content Placeholder 32" descr="A letter with leaves and acorns&#10;&#10;Description automatically generated">
            <a:extLst>
              <a:ext uri="{FF2B5EF4-FFF2-40B4-BE49-F238E27FC236}">
                <a16:creationId xmlns:a16="http://schemas.microsoft.com/office/drawing/2014/main" id="{1590B887-D832-0FAD-EE7F-FD6DCDE4A064}"/>
              </a:ext>
            </a:extLst>
          </p:cNvPr>
          <p:cNvPicPr>
            <a:picLocks noGrp="1" noChangeAspect="1"/>
          </p:cNvPicPr>
          <p:nvPr>
            <p:ph idx="1"/>
          </p:nvPr>
        </p:nvPicPr>
        <p:blipFill>
          <a:blip r:embed="rId14">
            <a:alphaModFix/>
          </a:blip>
          <a:srcRect b="6000"/>
          <a:stretch/>
        </p:blipFill>
        <p:spPr>
          <a:xfrm>
            <a:off x="6840925" y="1227494"/>
            <a:ext cx="4913753" cy="4913753"/>
          </a:xfrm>
          <a:custGeom>
            <a:avLst/>
            <a:gdLst/>
            <a:ahLst/>
            <a:cxnLst/>
            <a:rect l="l" t="t" r="r" b="b"/>
            <a:pathLst>
              <a:path w="4800600" h="4800600">
                <a:moveTo>
                  <a:pt x="2400300" y="0"/>
                </a:moveTo>
                <a:cubicBezTo>
                  <a:pt x="3725949" y="0"/>
                  <a:pt x="4800600" y="1074651"/>
                  <a:pt x="4800600" y="2400300"/>
                </a:cubicBezTo>
                <a:cubicBezTo>
                  <a:pt x="4800600" y="3725949"/>
                  <a:pt x="3725949" y="4800600"/>
                  <a:pt x="2400300" y="4800600"/>
                </a:cubicBezTo>
                <a:cubicBezTo>
                  <a:pt x="1074651" y="4800600"/>
                  <a:pt x="0" y="3725949"/>
                  <a:pt x="0" y="2400300"/>
                </a:cubicBezTo>
                <a:cubicBezTo>
                  <a:pt x="0" y="1074651"/>
                  <a:pt x="1074651" y="0"/>
                  <a:pt x="2400300" y="0"/>
                </a:cubicBezTo>
                <a:close/>
              </a:path>
            </a:pathLst>
          </a:custGeom>
        </p:spPr>
      </p:pic>
      <p:sp>
        <p:nvSpPr>
          <p:cNvPr id="87" name="Cloud 86">
            <a:extLst>
              <a:ext uri="{FF2B5EF4-FFF2-40B4-BE49-F238E27FC236}">
                <a16:creationId xmlns:a16="http://schemas.microsoft.com/office/drawing/2014/main" id="{B66F16F3-5524-6C10-F983-B39C95CFB67E}"/>
              </a:ext>
            </a:extLst>
          </p:cNvPr>
          <p:cNvSpPr/>
          <p:nvPr/>
        </p:nvSpPr>
        <p:spPr>
          <a:xfrm>
            <a:off x="435408" y="6016487"/>
            <a:ext cx="378471" cy="371061"/>
          </a:xfrm>
          <a:prstGeom prst="cloud">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5123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2FF701-F9DF-25F2-5970-DC421C410B43}"/>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2C091E87-FFAF-3355-2B1D-2259042C8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29">
            <a:extLst>
              <a:ext uri="{FF2B5EF4-FFF2-40B4-BE49-F238E27FC236}">
                <a16:creationId xmlns:a16="http://schemas.microsoft.com/office/drawing/2014/main" id="{C5EE7F57-8A40-528F-0DA9-BC3963CCDC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2" name="Rectangle 31">
            <a:extLst>
              <a:ext uri="{FF2B5EF4-FFF2-40B4-BE49-F238E27FC236}">
                <a16:creationId xmlns:a16="http://schemas.microsoft.com/office/drawing/2014/main" id="{B3136E51-FE15-9EDD-8FB0-C6EB0F946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A letter with leaves and acorns&#10;&#10;Description automatically generated">
            <a:extLst>
              <a:ext uri="{FF2B5EF4-FFF2-40B4-BE49-F238E27FC236}">
                <a16:creationId xmlns:a16="http://schemas.microsoft.com/office/drawing/2014/main" id="{90FF1E2D-65A3-5A1D-2DBF-71814A5242B6}"/>
              </a:ext>
            </a:extLst>
          </p:cNvPr>
          <p:cNvPicPr>
            <a:picLocks noGrp="1" noChangeAspect="1"/>
          </p:cNvPicPr>
          <p:nvPr>
            <p:ph idx="1"/>
          </p:nvPr>
        </p:nvPicPr>
        <p:blipFill>
          <a:blip r:embed="rId4">
            <a:alphaModFix amt="20000"/>
          </a:blip>
          <a:srcRect t="20568" r="-1" b="26567"/>
          <a:stretch/>
        </p:blipFill>
        <p:spPr>
          <a:xfrm>
            <a:off x="3283" y="12600"/>
            <a:ext cx="12191980" cy="6856614"/>
          </a:xfrm>
          <a:prstGeom prst="rect">
            <a:avLst/>
          </a:prstGeom>
        </p:spPr>
      </p:pic>
      <p:grpSp>
        <p:nvGrpSpPr>
          <p:cNvPr id="34" name="Group 33">
            <a:extLst>
              <a:ext uri="{FF2B5EF4-FFF2-40B4-BE49-F238E27FC236}">
                <a16:creationId xmlns:a16="http://schemas.microsoft.com/office/drawing/2014/main" id="{30EDCD93-49B2-1F45-86C5-D075DEAC5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5" name="Picture 34">
              <a:extLst>
                <a:ext uri="{FF2B5EF4-FFF2-40B4-BE49-F238E27FC236}">
                  <a16:creationId xmlns:a16="http://schemas.microsoft.com/office/drawing/2014/main" id="{B9B67164-BCE4-A0CC-9867-332C758537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A4673561-7773-6AA5-B6A2-14CE8EB948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3" name="TextBox 2">
            <a:extLst>
              <a:ext uri="{FF2B5EF4-FFF2-40B4-BE49-F238E27FC236}">
                <a16:creationId xmlns:a16="http://schemas.microsoft.com/office/drawing/2014/main" id="{2FA459CE-5602-FD5E-8B8D-7952F63CB6D0}"/>
              </a:ext>
            </a:extLst>
          </p:cNvPr>
          <p:cNvSpPr txBox="1"/>
          <p:nvPr/>
        </p:nvSpPr>
        <p:spPr>
          <a:xfrm>
            <a:off x="14114" y="12681"/>
            <a:ext cx="10565241" cy="1292662"/>
          </a:xfrm>
          <a:prstGeom prst="rect">
            <a:avLst/>
          </a:prstGeom>
          <a:noFill/>
        </p:spPr>
        <p:txBody>
          <a:bodyPr wrap="square" lIns="91440" tIns="45720" rIns="91440" bIns="45720" rtlCol="0" anchor="t">
            <a:spAutoFit/>
          </a:bodyPr>
          <a:lstStyle/>
          <a:p>
            <a:r>
              <a:rPr lang="en-US" sz="3000" dirty="0">
                <a:latin typeface="+mj-lt"/>
              </a:rPr>
              <a:t>Overview of </a:t>
            </a:r>
            <a:r>
              <a:rPr lang="en-US" sz="3000" dirty="0" err="1">
                <a:latin typeface="+mj-lt"/>
              </a:rPr>
              <a:t>Moiselle’s</a:t>
            </a:r>
            <a:r>
              <a:rPr lang="en-US" sz="3000" dirty="0">
                <a:latin typeface="+mj-lt"/>
              </a:rPr>
              <a:t> background and business development </a:t>
            </a:r>
          </a:p>
          <a:p>
            <a:r>
              <a:rPr lang="en-US" sz="3000" dirty="0">
                <a:latin typeface="+mj-lt"/>
              </a:rPr>
              <a:t>in 1997 to 2019</a:t>
            </a:r>
          </a:p>
          <a:p>
            <a:r>
              <a:rPr lang="en-US" dirty="0"/>
              <a:t> </a:t>
            </a:r>
          </a:p>
        </p:txBody>
      </p:sp>
      <p:sp>
        <p:nvSpPr>
          <p:cNvPr id="9" name="TextBox 8">
            <a:extLst>
              <a:ext uri="{FF2B5EF4-FFF2-40B4-BE49-F238E27FC236}">
                <a16:creationId xmlns:a16="http://schemas.microsoft.com/office/drawing/2014/main" id="{7508AD2A-CF87-BB21-3540-2B0DAB850123}"/>
              </a:ext>
            </a:extLst>
          </p:cNvPr>
          <p:cNvSpPr txBox="1"/>
          <p:nvPr/>
        </p:nvSpPr>
        <p:spPr>
          <a:xfrm>
            <a:off x="53834" y="1175348"/>
            <a:ext cx="12057828" cy="5693866"/>
          </a:xfrm>
          <a:prstGeom prst="rect">
            <a:avLst/>
          </a:prstGeom>
          <a:noFill/>
        </p:spPr>
        <p:txBody>
          <a:bodyPr wrap="square" rtlCol="0">
            <a:spAutoFit/>
          </a:bodyPr>
          <a:lstStyle/>
          <a:p>
            <a:r>
              <a:rPr lang="en-US" b="1" dirty="0"/>
              <a:t>Successful branding’s history of </a:t>
            </a:r>
            <a:r>
              <a:rPr lang="en-US" b="1" dirty="0" err="1"/>
              <a:t>Moiselle</a:t>
            </a:r>
            <a:r>
              <a:rPr lang="en-US" b="1" dirty="0"/>
              <a:t> </a:t>
            </a:r>
          </a:p>
          <a:p>
            <a:r>
              <a:rPr lang="en-US" sz="1600" dirty="0" err="1"/>
              <a:t>Moiselle</a:t>
            </a:r>
            <a:r>
              <a:rPr lang="en-US" sz="1600" dirty="0"/>
              <a:t> is a renowned Hong Kong-based women fashion brand for its high-end and luxury designs, high-quality clothes' fabrics, and exquisite craftsmanship, founded by Mr. Chan Yum Kit and Ms. Tsui How </a:t>
            </a:r>
            <a:r>
              <a:rPr lang="en-US" sz="1600" dirty="0" err="1"/>
              <a:t>Kiu</a:t>
            </a:r>
            <a:r>
              <a:rPr lang="en-US" sz="1600" dirty="0"/>
              <a:t>, Shirley.  </a:t>
            </a:r>
          </a:p>
          <a:p>
            <a:endParaRPr lang="en-US" sz="1600" dirty="0"/>
          </a:p>
          <a:p>
            <a:r>
              <a:rPr lang="en-US" b="1" dirty="0"/>
              <a:t>Business model:</a:t>
            </a:r>
          </a:p>
          <a:p>
            <a:pPr marL="285750" indent="-285750">
              <a:buFont typeface="Wingdings" pitchFamily="2" charset="2"/>
              <a:buChar char="v"/>
            </a:pPr>
            <a:r>
              <a:rPr lang="en-US" sz="1600" dirty="0" err="1"/>
              <a:t>Moiselle’s</a:t>
            </a:r>
            <a:r>
              <a:rPr lang="en-US" sz="1600" dirty="0"/>
              <a:t> value proposition: exquisite designs, emphasizing intricate details like embroidery and beading, which highlight the elegant and beauty of Asian's women.</a:t>
            </a:r>
          </a:p>
          <a:p>
            <a:pPr marL="285750" indent="-285750">
              <a:buFont typeface="Wingdings" pitchFamily="2" charset="2"/>
              <a:buChar char="v"/>
            </a:pPr>
            <a:r>
              <a:rPr lang="en-US" sz="1600" dirty="0"/>
              <a:t>Diversified products and services: from elegant day wear to tailor-made formal dresses</a:t>
            </a:r>
          </a:p>
          <a:p>
            <a:pPr marL="285750" indent="-285750">
              <a:buFont typeface="Wingdings" pitchFamily="2" charset="2"/>
              <a:buChar char="v"/>
            </a:pPr>
            <a:r>
              <a:rPr lang="en-US" sz="1600" dirty="0"/>
              <a:t>Target consumer: upper-class women in Hong Kong, China, Macau and Taiwan</a:t>
            </a:r>
          </a:p>
          <a:p>
            <a:endParaRPr lang="en-US" dirty="0"/>
          </a:p>
          <a:p>
            <a:r>
              <a:rPr lang="en-US" b="1" dirty="0"/>
              <a:t>Key milestone:</a:t>
            </a:r>
          </a:p>
          <a:p>
            <a:endParaRPr lang="en-US" b="1" dirty="0"/>
          </a:p>
          <a:p>
            <a:pPr marL="285750" indent="-285750">
              <a:buFont typeface="Wingdings" pitchFamily="2" charset="2"/>
              <a:buChar char="v"/>
            </a:pPr>
            <a:endParaRPr lang="en-US" dirty="0"/>
          </a:p>
          <a:p>
            <a:endParaRPr lang="en-US" dirty="0">
              <a:latin typeface="Aptos" panose="020B0004020202020204" pitchFamily="34" charset="0"/>
              <a:ea typeface="PMingLiU" panose="02020500000000000000" pitchFamily="18" charset="-120"/>
              <a:cs typeface="Times New Roman" panose="02020603050405020304" pitchFamily="18" charset="0"/>
            </a:endParaRPr>
          </a:p>
          <a:p>
            <a:r>
              <a:rPr lang="en-US" b="1" dirty="0"/>
              <a:t>                   </a:t>
            </a:r>
          </a:p>
          <a:p>
            <a:r>
              <a:rPr lang="en-US" b="1" dirty="0"/>
              <a:t>1997                                                                                                                                                                                      2019</a:t>
            </a:r>
          </a:p>
          <a:p>
            <a:endParaRPr lang="en-US" b="1" dirty="0"/>
          </a:p>
          <a:p>
            <a:endParaRPr lang="en-US" dirty="0"/>
          </a:p>
          <a:p>
            <a:pPr marL="285750" indent="-285750">
              <a:buFont typeface="Wingdings" pitchFamily="2" charset="2"/>
              <a:buChar char="v"/>
            </a:pPr>
            <a:endParaRPr lang="en-US" dirty="0"/>
          </a:p>
          <a:p>
            <a:endParaRPr lang="en-US" dirty="0"/>
          </a:p>
          <a:p>
            <a:pPr marL="285750" indent="-285750">
              <a:buFont typeface="Wingdings" pitchFamily="2" charset="2"/>
              <a:buChar char="v"/>
            </a:pPr>
            <a:endParaRPr lang="en-US" dirty="0"/>
          </a:p>
        </p:txBody>
      </p:sp>
      <p:cxnSp>
        <p:nvCxnSpPr>
          <p:cNvPr id="23" name="Straight Connector 22">
            <a:extLst>
              <a:ext uri="{FF2B5EF4-FFF2-40B4-BE49-F238E27FC236}">
                <a16:creationId xmlns:a16="http://schemas.microsoft.com/office/drawing/2014/main" id="{21452CCB-10D0-D859-AF7B-02CBC2D46E28}"/>
              </a:ext>
            </a:extLst>
          </p:cNvPr>
          <p:cNvCxnSpPr>
            <a:cxnSpLocks/>
          </p:cNvCxnSpPr>
          <p:nvPr/>
        </p:nvCxnSpPr>
        <p:spPr>
          <a:xfrm>
            <a:off x="967899" y="4972912"/>
            <a:ext cx="0" cy="2517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0CCF06A-032C-5676-FF3D-CD0F8B0CEFF8}"/>
              </a:ext>
            </a:extLst>
          </p:cNvPr>
          <p:cNvCxnSpPr>
            <a:cxnSpLocks/>
          </p:cNvCxnSpPr>
          <p:nvPr/>
        </p:nvCxnSpPr>
        <p:spPr>
          <a:xfrm flipV="1">
            <a:off x="964585" y="5195240"/>
            <a:ext cx="10100980" cy="563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C2DECE23-7998-F1E0-C188-0680BF77875C}"/>
              </a:ext>
            </a:extLst>
          </p:cNvPr>
          <p:cNvSpPr txBox="1"/>
          <p:nvPr/>
        </p:nvSpPr>
        <p:spPr>
          <a:xfrm>
            <a:off x="343583" y="4302053"/>
            <a:ext cx="1822173" cy="461665"/>
          </a:xfrm>
          <a:prstGeom prst="rect">
            <a:avLst/>
          </a:prstGeom>
          <a:noFill/>
        </p:spPr>
        <p:txBody>
          <a:bodyPr wrap="square" rtlCol="0">
            <a:spAutoFit/>
          </a:bodyPr>
          <a:lstStyle/>
          <a:p>
            <a:r>
              <a:rPr lang="en-US" sz="1200" dirty="0">
                <a:effectLst/>
                <a:latin typeface="Aptos" panose="020B0004020202020204" pitchFamily="34" charset="0"/>
                <a:ea typeface="PMingLiU" panose="02020500000000000000" pitchFamily="18" charset="-120"/>
                <a:cs typeface="Times New Roman" panose="02020603050405020304" pitchFamily="18" charset="0"/>
              </a:rPr>
              <a:t>Establishment and Early Success</a:t>
            </a:r>
            <a:endParaRPr lang="en-US" sz="1200" dirty="0"/>
          </a:p>
        </p:txBody>
      </p:sp>
      <p:sp>
        <p:nvSpPr>
          <p:cNvPr id="31" name="TextBox 30">
            <a:extLst>
              <a:ext uri="{FF2B5EF4-FFF2-40B4-BE49-F238E27FC236}">
                <a16:creationId xmlns:a16="http://schemas.microsoft.com/office/drawing/2014/main" id="{FDE2813B-8718-51E6-9755-568F42C68DC6}"/>
              </a:ext>
            </a:extLst>
          </p:cNvPr>
          <p:cNvSpPr txBox="1"/>
          <p:nvPr/>
        </p:nvSpPr>
        <p:spPr>
          <a:xfrm>
            <a:off x="975397" y="5553177"/>
            <a:ext cx="1822173" cy="646331"/>
          </a:xfrm>
          <a:prstGeom prst="rect">
            <a:avLst/>
          </a:prstGeom>
          <a:noFill/>
        </p:spPr>
        <p:txBody>
          <a:bodyPr wrap="square" rtlCol="0">
            <a:spAutoFit/>
          </a:bodyPr>
          <a:lstStyle/>
          <a:p>
            <a:r>
              <a:rPr lang="en-US" sz="1200" dirty="0">
                <a:effectLst/>
                <a:latin typeface="Aptos" panose="020B0004020202020204" pitchFamily="34" charset="0"/>
                <a:ea typeface="PMingLiU" panose="02020500000000000000" pitchFamily="18" charset="-120"/>
                <a:cs typeface="Times New Roman" panose="02020603050405020304" pitchFamily="18" charset="0"/>
              </a:rPr>
              <a:t>Several awards in</a:t>
            </a:r>
            <a:r>
              <a:rPr lang="en-US" sz="1200" dirty="0">
                <a:latin typeface="Aptos" panose="020B0004020202020204" pitchFamily="34" charset="0"/>
                <a:ea typeface="PMingLiU" panose="02020500000000000000" pitchFamily="18" charset="-120"/>
                <a:cs typeface="Times New Roman" panose="02020603050405020304" pitchFamily="18" charset="0"/>
              </a:rPr>
              <a:t> “</a:t>
            </a:r>
            <a:r>
              <a:rPr lang="en-US" sz="1200" dirty="0">
                <a:effectLst/>
                <a:latin typeface="Aptos" panose="020B0004020202020204" pitchFamily="34" charset="0"/>
                <a:ea typeface="PMingLiU" panose="02020500000000000000" pitchFamily="18" charset="-120"/>
                <a:cs typeface="Times New Roman" panose="02020603050405020304" pitchFamily="18" charset="0"/>
              </a:rPr>
              <a:t>New Fashion Collection Award” in 2001 and 2003</a:t>
            </a:r>
            <a:endParaRPr lang="en-US" sz="1200" dirty="0"/>
          </a:p>
        </p:txBody>
      </p:sp>
      <p:sp>
        <p:nvSpPr>
          <p:cNvPr id="37" name="TextBox 36">
            <a:extLst>
              <a:ext uri="{FF2B5EF4-FFF2-40B4-BE49-F238E27FC236}">
                <a16:creationId xmlns:a16="http://schemas.microsoft.com/office/drawing/2014/main" id="{C7CC7752-4034-3C81-FE17-C2B67642448E}"/>
              </a:ext>
            </a:extLst>
          </p:cNvPr>
          <p:cNvSpPr txBox="1"/>
          <p:nvPr/>
        </p:nvSpPr>
        <p:spPr>
          <a:xfrm>
            <a:off x="2635706" y="4195813"/>
            <a:ext cx="1822173" cy="646331"/>
          </a:xfrm>
          <a:prstGeom prst="rect">
            <a:avLst/>
          </a:prstGeom>
          <a:noFill/>
        </p:spPr>
        <p:txBody>
          <a:bodyPr wrap="square" rtlCol="0">
            <a:spAutoFit/>
          </a:bodyPr>
          <a:lstStyle/>
          <a:p>
            <a:r>
              <a:rPr lang="en-US" sz="1200" dirty="0">
                <a:latin typeface="Aptos" panose="020B0004020202020204" pitchFamily="34" charset="0"/>
                <a:ea typeface="PMingLiU" panose="02020500000000000000" pitchFamily="18" charset="-120"/>
                <a:cs typeface="Times New Roman" panose="02020603050405020304" pitchFamily="18" charset="0"/>
              </a:rPr>
              <a:t>L</a:t>
            </a:r>
            <a:r>
              <a:rPr lang="en-US" sz="1200" dirty="0">
                <a:effectLst/>
                <a:latin typeface="Aptos" panose="020B0004020202020204" pitchFamily="34" charset="0"/>
                <a:ea typeface="PMingLiU" panose="02020500000000000000" pitchFamily="18" charset="-120"/>
                <a:cs typeface="Times New Roman" panose="02020603050405020304" pitchFamily="18" charset="0"/>
              </a:rPr>
              <a:t>isted on the main board of the Stock Exchange of Hong Kong in 2002 </a:t>
            </a:r>
            <a:endParaRPr lang="en-US" sz="1200" dirty="0"/>
          </a:p>
        </p:txBody>
      </p:sp>
      <p:cxnSp>
        <p:nvCxnSpPr>
          <p:cNvPr id="39" name="Straight Connector 38">
            <a:extLst>
              <a:ext uri="{FF2B5EF4-FFF2-40B4-BE49-F238E27FC236}">
                <a16:creationId xmlns:a16="http://schemas.microsoft.com/office/drawing/2014/main" id="{95DC76E9-EDE9-181B-9550-3E740F5D002C}"/>
              </a:ext>
            </a:extLst>
          </p:cNvPr>
          <p:cNvCxnSpPr>
            <a:cxnSpLocks/>
          </p:cNvCxnSpPr>
          <p:nvPr/>
        </p:nvCxnSpPr>
        <p:spPr>
          <a:xfrm>
            <a:off x="3375991" y="4972912"/>
            <a:ext cx="0" cy="2517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75298FB-1A4E-E2BA-C21A-E2854EDF9F6A}"/>
              </a:ext>
            </a:extLst>
          </p:cNvPr>
          <p:cNvCxnSpPr>
            <a:cxnSpLocks/>
          </p:cNvCxnSpPr>
          <p:nvPr/>
        </p:nvCxnSpPr>
        <p:spPr>
          <a:xfrm>
            <a:off x="1886484" y="5184543"/>
            <a:ext cx="0" cy="2517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4BA2821-B052-BD6F-FB4D-8C8C0F538323}"/>
              </a:ext>
            </a:extLst>
          </p:cNvPr>
          <p:cNvCxnSpPr>
            <a:cxnSpLocks/>
          </p:cNvCxnSpPr>
          <p:nvPr/>
        </p:nvCxnSpPr>
        <p:spPr>
          <a:xfrm>
            <a:off x="6109253" y="4942659"/>
            <a:ext cx="0" cy="2517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6ECBEF00-6181-7357-7FA4-00817F4AC449}"/>
              </a:ext>
            </a:extLst>
          </p:cNvPr>
          <p:cNvSpPr txBox="1"/>
          <p:nvPr/>
        </p:nvSpPr>
        <p:spPr>
          <a:xfrm>
            <a:off x="5425969" y="4186392"/>
            <a:ext cx="1822173" cy="646331"/>
          </a:xfrm>
          <a:prstGeom prst="rect">
            <a:avLst/>
          </a:prstGeom>
          <a:noFill/>
        </p:spPr>
        <p:txBody>
          <a:bodyPr wrap="square" rtlCol="0">
            <a:spAutoFit/>
          </a:bodyPr>
          <a:lstStyle/>
          <a:p>
            <a:r>
              <a:rPr lang="en-US" sz="1200" dirty="0">
                <a:latin typeface="Aptos" panose="020B0004020202020204" pitchFamily="34" charset="0"/>
                <a:ea typeface="PMingLiU" panose="02020500000000000000" pitchFamily="18" charset="-120"/>
                <a:cs typeface="Times New Roman" panose="02020603050405020304" pitchFamily="18" charset="0"/>
              </a:rPr>
              <a:t>Expanded its operations across other Asian areas since 2002</a:t>
            </a:r>
            <a:endParaRPr lang="en-US" sz="1200" dirty="0"/>
          </a:p>
        </p:txBody>
      </p:sp>
      <p:cxnSp>
        <p:nvCxnSpPr>
          <p:cNvPr id="44" name="Straight Connector 43">
            <a:extLst>
              <a:ext uri="{FF2B5EF4-FFF2-40B4-BE49-F238E27FC236}">
                <a16:creationId xmlns:a16="http://schemas.microsoft.com/office/drawing/2014/main" id="{74EB86E1-03C7-9DAA-2717-95F7C38674FF}"/>
              </a:ext>
            </a:extLst>
          </p:cNvPr>
          <p:cNvCxnSpPr>
            <a:cxnSpLocks/>
          </p:cNvCxnSpPr>
          <p:nvPr/>
        </p:nvCxnSpPr>
        <p:spPr>
          <a:xfrm>
            <a:off x="7547792" y="5163923"/>
            <a:ext cx="0" cy="2517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1D17F7A2-0869-9802-FF99-F43E00BEB54A}"/>
              </a:ext>
            </a:extLst>
          </p:cNvPr>
          <p:cNvSpPr txBox="1"/>
          <p:nvPr/>
        </p:nvSpPr>
        <p:spPr>
          <a:xfrm>
            <a:off x="6739254" y="5516014"/>
            <a:ext cx="1822173" cy="646331"/>
          </a:xfrm>
          <a:prstGeom prst="rect">
            <a:avLst/>
          </a:prstGeom>
          <a:noFill/>
        </p:spPr>
        <p:txBody>
          <a:bodyPr wrap="square" rtlCol="0">
            <a:spAutoFit/>
          </a:bodyPr>
          <a:lstStyle/>
          <a:p>
            <a:r>
              <a:rPr lang="en-US" sz="1200" dirty="0">
                <a:latin typeface="Aptos" panose="020B0004020202020204" pitchFamily="34" charset="0"/>
                <a:ea typeface="PMingLiU" panose="02020500000000000000" pitchFamily="18" charset="-120"/>
                <a:cs typeface="Times New Roman" panose="02020603050405020304" pitchFamily="18" charset="0"/>
              </a:rPr>
              <a:t>Record the highest profit HKD$ </a:t>
            </a:r>
            <a:r>
              <a:rPr lang="en-HK" sz="1200" dirty="0"/>
              <a:t>87.6 in million in 2011</a:t>
            </a:r>
            <a:endParaRPr lang="en-US" sz="1200" dirty="0"/>
          </a:p>
        </p:txBody>
      </p:sp>
      <p:cxnSp>
        <p:nvCxnSpPr>
          <p:cNvPr id="49" name="Straight Connector 48">
            <a:extLst>
              <a:ext uri="{FF2B5EF4-FFF2-40B4-BE49-F238E27FC236}">
                <a16:creationId xmlns:a16="http://schemas.microsoft.com/office/drawing/2014/main" id="{2B60FC8D-2A3F-2F35-29CD-FE4A75BB1345}"/>
              </a:ext>
            </a:extLst>
          </p:cNvPr>
          <p:cNvCxnSpPr>
            <a:cxnSpLocks/>
          </p:cNvCxnSpPr>
          <p:nvPr/>
        </p:nvCxnSpPr>
        <p:spPr>
          <a:xfrm>
            <a:off x="4774095" y="5163923"/>
            <a:ext cx="0" cy="2517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4BD87801-1C00-72A2-7D11-C83A8EA62D37}"/>
              </a:ext>
            </a:extLst>
          </p:cNvPr>
          <p:cNvSpPr txBox="1"/>
          <p:nvPr/>
        </p:nvSpPr>
        <p:spPr>
          <a:xfrm>
            <a:off x="3995518" y="5461246"/>
            <a:ext cx="1822173" cy="830997"/>
          </a:xfrm>
          <a:prstGeom prst="rect">
            <a:avLst/>
          </a:prstGeom>
          <a:noFill/>
        </p:spPr>
        <p:txBody>
          <a:bodyPr wrap="square" rtlCol="0">
            <a:spAutoFit/>
          </a:bodyPr>
          <a:lstStyle/>
          <a:p>
            <a:r>
              <a:rPr lang="en-US" sz="1200" dirty="0">
                <a:latin typeface="Aptos" panose="020B0004020202020204" pitchFamily="34" charset="0"/>
                <a:ea typeface="PMingLiU" panose="02020500000000000000" pitchFamily="18" charset="-120"/>
                <a:cs typeface="Times New Roman" panose="02020603050405020304" pitchFamily="18" charset="0"/>
              </a:rPr>
              <a:t>Extended multi-brand like self brand </a:t>
            </a:r>
            <a:r>
              <a:rPr lang="en-US" sz="1200" dirty="0" err="1">
                <a:latin typeface="Aptos" panose="020B0004020202020204" pitchFamily="34" charset="0"/>
                <a:ea typeface="PMingLiU" panose="02020500000000000000" pitchFamily="18" charset="-120"/>
                <a:cs typeface="Times New Roman" panose="02020603050405020304" pitchFamily="18" charset="0"/>
              </a:rPr>
              <a:t>m.d.m.s</a:t>
            </a:r>
            <a:r>
              <a:rPr lang="en-US" sz="1200" dirty="0">
                <a:latin typeface="Aptos" panose="020B0004020202020204" pitchFamily="34" charset="0"/>
                <a:ea typeface="PMingLiU" panose="02020500000000000000" pitchFamily="18" charset="-120"/>
                <a:cs typeface="Times New Roman" panose="02020603050405020304" pitchFamily="18" charset="0"/>
              </a:rPr>
              <a:t>, </a:t>
            </a:r>
            <a:r>
              <a:rPr lang="en-US" sz="1200" dirty="0" err="1">
                <a:latin typeface="Aptos" panose="020B0004020202020204" pitchFamily="34" charset="0"/>
                <a:ea typeface="PMingLiU" panose="02020500000000000000" pitchFamily="18" charset="-120"/>
                <a:cs typeface="Times New Roman" panose="02020603050405020304" pitchFamily="18" charset="0"/>
              </a:rPr>
              <a:t>imaroon</a:t>
            </a:r>
            <a:r>
              <a:rPr lang="en-US" sz="1200" dirty="0">
                <a:latin typeface="Aptos" panose="020B0004020202020204" pitchFamily="34" charset="0"/>
                <a:ea typeface="PMingLiU" panose="02020500000000000000" pitchFamily="18" charset="-120"/>
                <a:cs typeface="Times New Roman" panose="02020603050405020304" pitchFamily="18" charset="0"/>
              </a:rPr>
              <a:t>, Italy brand </a:t>
            </a:r>
            <a:r>
              <a:rPr lang="en-US" sz="1200" dirty="0" err="1">
                <a:latin typeface="Aptos" panose="020B0004020202020204" pitchFamily="34" charset="0"/>
                <a:ea typeface="PMingLiU" panose="02020500000000000000" pitchFamily="18" charset="-120"/>
                <a:cs typeface="Times New Roman" panose="02020603050405020304" pitchFamily="18" charset="0"/>
              </a:rPr>
              <a:t>Coccinelle</a:t>
            </a:r>
            <a:r>
              <a:rPr lang="en-US" sz="1200" dirty="0">
                <a:latin typeface="Aptos" panose="020B0004020202020204" pitchFamily="34" charset="0"/>
                <a:ea typeface="PMingLiU" panose="02020500000000000000" pitchFamily="18" charset="-120"/>
                <a:cs typeface="Times New Roman" panose="02020603050405020304" pitchFamily="18" charset="0"/>
              </a:rPr>
              <a:t> </a:t>
            </a:r>
            <a:endParaRPr lang="en-US" sz="1200" dirty="0"/>
          </a:p>
        </p:txBody>
      </p:sp>
      <p:cxnSp>
        <p:nvCxnSpPr>
          <p:cNvPr id="52" name="Straight Connector 51">
            <a:extLst>
              <a:ext uri="{FF2B5EF4-FFF2-40B4-BE49-F238E27FC236}">
                <a16:creationId xmlns:a16="http://schemas.microsoft.com/office/drawing/2014/main" id="{AB0444D1-6F32-8C0E-DA94-AA3C5BCF8EA8}"/>
              </a:ext>
            </a:extLst>
          </p:cNvPr>
          <p:cNvCxnSpPr>
            <a:cxnSpLocks/>
          </p:cNvCxnSpPr>
          <p:nvPr/>
        </p:nvCxnSpPr>
        <p:spPr>
          <a:xfrm>
            <a:off x="8919392" y="4932752"/>
            <a:ext cx="0" cy="2517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DB34B20E-1EF8-07E9-69E6-7CB1378526F1}"/>
              </a:ext>
            </a:extLst>
          </p:cNvPr>
          <p:cNvSpPr txBox="1"/>
          <p:nvPr/>
        </p:nvSpPr>
        <p:spPr>
          <a:xfrm>
            <a:off x="8095693" y="4117288"/>
            <a:ext cx="1822173" cy="830997"/>
          </a:xfrm>
          <a:prstGeom prst="rect">
            <a:avLst/>
          </a:prstGeom>
          <a:noFill/>
        </p:spPr>
        <p:txBody>
          <a:bodyPr wrap="square" rtlCol="0">
            <a:spAutoFit/>
          </a:bodyPr>
          <a:lstStyle/>
          <a:p>
            <a:r>
              <a:rPr lang="en-US" sz="1200" dirty="0"/>
              <a:t>Turning point: Record first time profit loss HKD$ 62. 3 million in 2016</a:t>
            </a:r>
          </a:p>
        </p:txBody>
      </p:sp>
      <p:cxnSp>
        <p:nvCxnSpPr>
          <p:cNvPr id="56" name="Straight Connector 55">
            <a:extLst>
              <a:ext uri="{FF2B5EF4-FFF2-40B4-BE49-F238E27FC236}">
                <a16:creationId xmlns:a16="http://schemas.microsoft.com/office/drawing/2014/main" id="{0145A0F6-5D28-6334-84B9-6C4C64E49AA0}"/>
              </a:ext>
            </a:extLst>
          </p:cNvPr>
          <p:cNvCxnSpPr>
            <a:cxnSpLocks/>
          </p:cNvCxnSpPr>
          <p:nvPr/>
        </p:nvCxnSpPr>
        <p:spPr>
          <a:xfrm>
            <a:off x="10251235" y="5164664"/>
            <a:ext cx="0" cy="2517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96DC8A5C-71A9-506C-3840-2CD40FF0E809}"/>
              </a:ext>
            </a:extLst>
          </p:cNvPr>
          <p:cNvSpPr txBox="1"/>
          <p:nvPr/>
        </p:nvSpPr>
        <p:spPr>
          <a:xfrm>
            <a:off x="9340148" y="5415228"/>
            <a:ext cx="1822173" cy="461665"/>
          </a:xfrm>
          <a:prstGeom prst="rect">
            <a:avLst/>
          </a:prstGeom>
          <a:noFill/>
        </p:spPr>
        <p:txBody>
          <a:bodyPr wrap="square" rtlCol="0">
            <a:spAutoFit/>
          </a:bodyPr>
          <a:lstStyle/>
          <a:p>
            <a:r>
              <a:rPr lang="en-US" sz="1200" dirty="0"/>
              <a:t>Consecutive years recorded profit loss</a:t>
            </a:r>
          </a:p>
        </p:txBody>
      </p:sp>
    </p:spTree>
    <p:extLst>
      <p:ext uri="{BB962C8B-B14F-4D97-AF65-F5344CB8AC3E}">
        <p14:creationId xmlns:p14="http://schemas.microsoft.com/office/powerpoint/2010/main" val="2223071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46D5B0-B3E1-EA2D-BB2F-4DC17ED75EB5}"/>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80E3C2C3-F603-10AD-AA15-B08A1401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29">
            <a:extLst>
              <a:ext uri="{FF2B5EF4-FFF2-40B4-BE49-F238E27FC236}">
                <a16:creationId xmlns:a16="http://schemas.microsoft.com/office/drawing/2014/main" id="{C6774060-E22C-EDE8-9EE6-7A75F3000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2" name="Rectangle 31">
            <a:extLst>
              <a:ext uri="{FF2B5EF4-FFF2-40B4-BE49-F238E27FC236}">
                <a16:creationId xmlns:a16="http://schemas.microsoft.com/office/drawing/2014/main" id="{8CF163D0-C7E7-E1A2-1027-2B78E6E4D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A letter with leaves and acorns&#10;&#10;Description automatically generated">
            <a:extLst>
              <a:ext uri="{FF2B5EF4-FFF2-40B4-BE49-F238E27FC236}">
                <a16:creationId xmlns:a16="http://schemas.microsoft.com/office/drawing/2014/main" id="{DA4FF8A6-97DF-5BF6-B33F-B63897E0BB94}"/>
              </a:ext>
            </a:extLst>
          </p:cNvPr>
          <p:cNvPicPr>
            <a:picLocks noGrp="1" noChangeAspect="1"/>
          </p:cNvPicPr>
          <p:nvPr>
            <p:ph idx="1"/>
          </p:nvPr>
        </p:nvPicPr>
        <p:blipFill>
          <a:blip r:embed="rId4">
            <a:alphaModFix amt="20000"/>
          </a:blip>
          <a:srcRect t="20568" r="-1" b="26567"/>
          <a:stretch/>
        </p:blipFill>
        <p:spPr>
          <a:xfrm>
            <a:off x="20" y="1386"/>
            <a:ext cx="12191980" cy="6856614"/>
          </a:xfrm>
          <a:prstGeom prst="rect">
            <a:avLst/>
          </a:prstGeom>
        </p:spPr>
      </p:pic>
      <p:grpSp>
        <p:nvGrpSpPr>
          <p:cNvPr id="34" name="Group 33">
            <a:extLst>
              <a:ext uri="{FF2B5EF4-FFF2-40B4-BE49-F238E27FC236}">
                <a16:creationId xmlns:a16="http://schemas.microsoft.com/office/drawing/2014/main" id="{C653A822-4F4B-5507-93A6-BD13D02E1C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5" name="Picture 34">
              <a:extLst>
                <a:ext uri="{FF2B5EF4-FFF2-40B4-BE49-F238E27FC236}">
                  <a16:creationId xmlns:a16="http://schemas.microsoft.com/office/drawing/2014/main" id="{A97D113B-24C6-6392-B5CB-7A3EAD50A9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68A4BB07-6E10-480A-576F-DC7B9699ECF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98C1C25C-B6EB-7B02-E99A-490B4A217544}"/>
              </a:ext>
            </a:extLst>
          </p:cNvPr>
          <p:cNvSpPr txBox="1"/>
          <p:nvPr/>
        </p:nvSpPr>
        <p:spPr>
          <a:xfrm>
            <a:off x="6266" y="15276"/>
            <a:ext cx="10986052" cy="646331"/>
          </a:xfrm>
          <a:prstGeom prst="rect">
            <a:avLst/>
          </a:prstGeom>
          <a:noFill/>
        </p:spPr>
        <p:txBody>
          <a:bodyPr wrap="square" rtlCol="0">
            <a:spAutoFit/>
          </a:bodyPr>
          <a:lstStyle/>
          <a:p>
            <a:r>
              <a:rPr lang="en-US" sz="3600" kern="100" dirty="0">
                <a:effectLst/>
                <a:latin typeface="Aptos" panose="020B0004020202020204" pitchFamily="34" charset="0"/>
                <a:ea typeface="PMingLiU" panose="02020500000000000000" pitchFamily="18" charset="-120"/>
                <a:cs typeface="Times New Roman" panose="02020603050405020304" pitchFamily="18" charset="0"/>
              </a:rPr>
              <a:t>Critical analysis for the needs to change</a:t>
            </a:r>
            <a:endParaRPr lang="en-US" sz="3600" dirty="0"/>
          </a:p>
        </p:txBody>
      </p:sp>
      <p:sp>
        <p:nvSpPr>
          <p:cNvPr id="3" name="TextBox 2">
            <a:extLst>
              <a:ext uri="{FF2B5EF4-FFF2-40B4-BE49-F238E27FC236}">
                <a16:creationId xmlns:a16="http://schemas.microsoft.com/office/drawing/2014/main" id="{D4AA51E0-89E1-B939-293C-35FD1B46CF02}"/>
              </a:ext>
            </a:extLst>
          </p:cNvPr>
          <p:cNvSpPr txBox="1"/>
          <p:nvPr/>
        </p:nvSpPr>
        <p:spPr>
          <a:xfrm>
            <a:off x="-1" y="743530"/>
            <a:ext cx="12099235" cy="2308324"/>
          </a:xfrm>
          <a:prstGeom prst="rect">
            <a:avLst/>
          </a:prstGeom>
          <a:noFill/>
        </p:spPr>
        <p:txBody>
          <a:bodyPr wrap="square" rtlCol="0">
            <a:spAutoFit/>
          </a:bodyPr>
          <a:lstStyle/>
          <a:p>
            <a:pPr marL="285750" indent="-285750">
              <a:buFont typeface="Arial" panose="020B0604020202020204" pitchFamily="34" charset="0"/>
              <a:buChar char="•"/>
            </a:pPr>
            <a:r>
              <a:rPr lang="en-US" dirty="0"/>
              <a:t>In the complex and rapidly-changing business environment,  the most difficult is not the turbulence, it is to keep going act with the original logic, without any changing (Peter Drucker, 1980), especially in the fashion market's characteristics of short life cycles, high fluctuation, difficult to predictability and high-impulse purchasing </a:t>
            </a:r>
            <a:r>
              <a:rPr lang="en-HK" sz="1800" dirty="0">
                <a:effectLst/>
                <a:latin typeface="Times New Roman" panose="02020603050405020304" pitchFamily="18" charset="0"/>
              </a:rPr>
              <a:t>(Christopher, </a:t>
            </a:r>
            <a:r>
              <a:rPr lang="en-HK" sz="1800" dirty="0" err="1">
                <a:effectLst/>
                <a:latin typeface="Times New Roman" panose="02020603050405020304" pitchFamily="18" charset="0"/>
              </a:rPr>
              <a:t>Lowson</a:t>
            </a:r>
            <a:r>
              <a:rPr lang="en-HK" sz="1800" dirty="0">
                <a:effectLst/>
                <a:latin typeface="Times New Roman" panose="02020603050405020304" pitchFamily="18" charset="0"/>
              </a:rPr>
              <a:t> and Peck, 2004)</a:t>
            </a:r>
            <a:r>
              <a:rPr lang="en-US" dirty="0"/>
              <a:t>. </a:t>
            </a:r>
          </a:p>
          <a:p>
            <a:pPr marL="285750" indent="-285750">
              <a:buFont typeface="Arial" panose="020B0604020202020204" pitchFamily="34" charset="0"/>
              <a:buChar char="•"/>
            </a:pPr>
            <a:r>
              <a:rPr lang="en-US" dirty="0"/>
              <a:t>In the past ten years, there are three keys' factors -</a:t>
            </a:r>
            <a:r>
              <a:rPr lang="en-US" b="1" dirty="0"/>
              <a:t> Technological, Economic and Social</a:t>
            </a:r>
            <a:r>
              <a:rPr lang="en-US" dirty="0"/>
              <a:t>, affect the needs to change in </a:t>
            </a:r>
            <a:r>
              <a:rPr lang="en-US" dirty="0" err="1"/>
              <a:t>Moiselle</a:t>
            </a:r>
            <a:r>
              <a:rPr lang="en-US" dirty="0"/>
              <a:t>.</a:t>
            </a:r>
            <a:endParaRPr lang="en-US" b="1" dirty="0"/>
          </a:p>
          <a:p>
            <a:endParaRPr lang="en-US" b="1" dirty="0"/>
          </a:p>
          <a:p>
            <a:pPr marL="285750" indent="-285750">
              <a:buFont typeface="Arial" panose="020B0604020202020204" pitchFamily="34" charset="0"/>
              <a:buChar char="•"/>
            </a:pPr>
            <a:endParaRPr lang="en-US" b="1" dirty="0"/>
          </a:p>
        </p:txBody>
      </p:sp>
      <p:sp>
        <p:nvSpPr>
          <p:cNvPr id="22" name="TextBox 21">
            <a:extLst>
              <a:ext uri="{FF2B5EF4-FFF2-40B4-BE49-F238E27FC236}">
                <a16:creationId xmlns:a16="http://schemas.microsoft.com/office/drawing/2014/main" id="{9D56FE30-5628-3178-B869-541D0CE1FCAB}"/>
              </a:ext>
            </a:extLst>
          </p:cNvPr>
          <p:cNvSpPr txBox="1"/>
          <p:nvPr/>
        </p:nvSpPr>
        <p:spPr>
          <a:xfrm>
            <a:off x="361651" y="2808837"/>
            <a:ext cx="11590744" cy="2862322"/>
          </a:xfrm>
          <a:prstGeom prst="rect">
            <a:avLst/>
          </a:prstGeom>
          <a:noFill/>
        </p:spPr>
        <p:txBody>
          <a:bodyPr wrap="square" rtlCol="0">
            <a:spAutoFit/>
          </a:bodyPr>
          <a:lstStyle/>
          <a:p>
            <a:r>
              <a:rPr lang="en-US" b="1" dirty="0"/>
              <a:t>Technological Factor: </a:t>
            </a:r>
          </a:p>
          <a:p>
            <a:pPr marL="285750" indent="-285750">
              <a:buFont typeface="Arial" panose="020B0604020202020204" pitchFamily="34" charset="0"/>
              <a:buChar char="•"/>
            </a:pPr>
            <a:r>
              <a:rPr lang="en-US" b="1" dirty="0"/>
              <a:t>Fashion 4.0 - Development of E-commerce as a common trend in luxury wear industry </a:t>
            </a:r>
          </a:p>
          <a:p>
            <a:pPr marL="742950" lvl="1" indent="-285750">
              <a:buFont typeface="Wingdings" pitchFamily="2" charset="2"/>
              <a:buChar char="Ø"/>
            </a:pPr>
            <a:r>
              <a:rPr lang="en-US" dirty="0"/>
              <a:t>Consumer prefer online shopping since COVID-19:  in luxury fashion in Asia, more than 60% of luxury fashion sales are influenced by digital channels in Asia after COVID-19 (</a:t>
            </a:r>
            <a:r>
              <a:rPr lang="en-US" dirty="0" err="1"/>
              <a:t>Mckinsey</a:t>
            </a:r>
            <a:r>
              <a:rPr lang="en-US" dirty="0"/>
              <a:t>, 2024b)</a:t>
            </a:r>
          </a:p>
          <a:p>
            <a:pPr marL="742950" lvl="1" indent="-285750">
              <a:buFont typeface="Wingdings" pitchFamily="2" charset="2"/>
              <a:buChar char="Ø"/>
            </a:pPr>
            <a:r>
              <a:rPr lang="en-US" dirty="0"/>
              <a:t>As effective and agile digital marketing channel and big data analysis tool to increase customer loyalty, brand awareness and broader the consumer base (Bansal, 2024)</a:t>
            </a:r>
          </a:p>
          <a:p>
            <a:pPr marL="742950" lvl="1" indent="-285750">
              <a:buFont typeface="Wingdings" pitchFamily="2" charset="2"/>
              <a:buChar char="Ø"/>
            </a:pPr>
            <a:r>
              <a:rPr lang="en-US" dirty="0"/>
              <a:t>A numbers of famous luxury fashion brand has already launched its E-commerce platform: LVMH Group in 2017 (CN Logistics International Holdings Limited, 2022)</a:t>
            </a:r>
          </a:p>
          <a:p>
            <a:endParaRPr lang="en-US" dirty="0"/>
          </a:p>
          <a:p>
            <a:r>
              <a:rPr lang="en-US" b="1" dirty="0" err="1"/>
              <a:t>Moiselle’s</a:t>
            </a:r>
            <a:r>
              <a:rPr lang="en-US" b="1" dirty="0"/>
              <a:t> lag: Historically, heavily rely on physical shops in Hong Kong and China market. </a:t>
            </a:r>
          </a:p>
        </p:txBody>
      </p:sp>
      <p:sp>
        <p:nvSpPr>
          <p:cNvPr id="23" name="TextBox 22">
            <a:extLst>
              <a:ext uri="{FF2B5EF4-FFF2-40B4-BE49-F238E27FC236}">
                <a16:creationId xmlns:a16="http://schemas.microsoft.com/office/drawing/2014/main" id="{FA131CF9-5928-1C92-ABF6-1B475C313C6E}"/>
              </a:ext>
            </a:extLst>
          </p:cNvPr>
          <p:cNvSpPr txBox="1"/>
          <p:nvPr/>
        </p:nvSpPr>
        <p:spPr>
          <a:xfrm>
            <a:off x="306721" y="6051237"/>
            <a:ext cx="11358180" cy="646331"/>
          </a:xfrm>
          <a:prstGeom prst="rect">
            <a:avLst/>
          </a:prstGeom>
          <a:noFill/>
        </p:spPr>
        <p:txBody>
          <a:bodyPr wrap="square" rtlCol="0">
            <a:spAutoFit/>
          </a:bodyPr>
          <a:lstStyle/>
          <a:p>
            <a:r>
              <a:rPr lang="en-US" b="1" dirty="0"/>
              <a:t>Technology become existential. To compete in the fashion market,</a:t>
            </a:r>
            <a:r>
              <a:rPr lang="en-US" sz="1800" b="1" dirty="0"/>
              <a:t> </a:t>
            </a:r>
            <a:r>
              <a:rPr lang="en-US" sz="1800" b="1" dirty="0" err="1"/>
              <a:t>Moiselle</a:t>
            </a:r>
            <a:r>
              <a:rPr lang="en-US" sz="1800" b="1" dirty="0"/>
              <a:t> </a:t>
            </a:r>
            <a:r>
              <a:rPr lang="en-US" b="1" dirty="0"/>
              <a:t>must</a:t>
            </a:r>
            <a:r>
              <a:rPr lang="en-US" sz="1800" b="1" dirty="0"/>
              <a:t> do this disruptive transformation to gain competitive advantage.</a:t>
            </a:r>
          </a:p>
        </p:txBody>
      </p:sp>
    </p:spTree>
    <p:extLst>
      <p:ext uri="{BB962C8B-B14F-4D97-AF65-F5344CB8AC3E}">
        <p14:creationId xmlns:p14="http://schemas.microsoft.com/office/powerpoint/2010/main" val="3013791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E1E8D6-F88C-E696-BDD5-86F5A4053A2A}"/>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C557B6C1-0EF3-4390-ED7B-1BCDD993B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29">
            <a:extLst>
              <a:ext uri="{FF2B5EF4-FFF2-40B4-BE49-F238E27FC236}">
                <a16:creationId xmlns:a16="http://schemas.microsoft.com/office/drawing/2014/main" id="{E84C23E8-78A4-E4DA-CE27-3904F8E7AC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2" name="Rectangle 31">
            <a:extLst>
              <a:ext uri="{FF2B5EF4-FFF2-40B4-BE49-F238E27FC236}">
                <a16:creationId xmlns:a16="http://schemas.microsoft.com/office/drawing/2014/main" id="{A4299B95-9D04-3F5F-E938-3D195526F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A letter with leaves and acorns&#10;&#10;Description automatically generated">
            <a:extLst>
              <a:ext uri="{FF2B5EF4-FFF2-40B4-BE49-F238E27FC236}">
                <a16:creationId xmlns:a16="http://schemas.microsoft.com/office/drawing/2014/main" id="{5D7E6271-D7B0-6B37-7790-6BB1056AEBDA}"/>
              </a:ext>
            </a:extLst>
          </p:cNvPr>
          <p:cNvPicPr>
            <a:picLocks noGrp="1" noChangeAspect="1"/>
          </p:cNvPicPr>
          <p:nvPr>
            <p:ph idx="1"/>
          </p:nvPr>
        </p:nvPicPr>
        <p:blipFill>
          <a:blip r:embed="rId4">
            <a:alphaModFix amt="20000"/>
          </a:blip>
          <a:srcRect t="20568" r="-1" b="26567"/>
          <a:stretch/>
        </p:blipFill>
        <p:spPr>
          <a:xfrm>
            <a:off x="20" y="1386"/>
            <a:ext cx="12191980" cy="6856614"/>
          </a:xfrm>
          <a:prstGeom prst="rect">
            <a:avLst/>
          </a:prstGeom>
        </p:spPr>
      </p:pic>
      <p:grpSp>
        <p:nvGrpSpPr>
          <p:cNvPr id="34" name="Group 33">
            <a:extLst>
              <a:ext uri="{FF2B5EF4-FFF2-40B4-BE49-F238E27FC236}">
                <a16:creationId xmlns:a16="http://schemas.microsoft.com/office/drawing/2014/main" id="{1D03F212-ECD8-FA9F-3418-3F18AE17C2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5" name="Picture 34">
              <a:extLst>
                <a:ext uri="{FF2B5EF4-FFF2-40B4-BE49-F238E27FC236}">
                  <a16:creationId xmlns:a16="http://schemas.microsoft.com/office/drawing/2014/main" id="{EF01B1C2-DB2A-59F1-80D9-198DEEAB332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E1CA4AA7-913D-31F0-7A32-8F036E05756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921EAA5A-6582-BDBF-7A28-A7463F070E88}"/>
              </a:ext>
            </a:extLst>
          </p:cNvPr>
          <p:cNvSpPr txBox="1"/>
          <p:nvPr/>
        </p:nvSpPr>
        <p:spPr>
          <a:xfrm>
            <a:off x="2988" y="34075"/>
            <a:ext cx="8269299" cy="646331"/>
          </a:xfrm>
          <a:prstGeom prst="rect">
            <a:avLst/>
          </a:prstGeom>
          <a:noFill/>
        </p:spPr>
        <p:txBody>
          <a:bodyPr wrap="square" rtlCol="0">
            <a:spAutoFit/>
          </a:bodyPr>
          <a:lstStyle/>
          <a:p>
            <a:r>
              <a:rPr lang="en-US" sz="3600" kern="100" dirty="0">
                <a:effectLst/>
                <a:latin typeface="Aptos" panose="020B0004020202020204" pitchFamily="34" charset="0"/>
                <a:ea typeface="PMingLiU" panose="02020500000000000000" pitchFamily="18" charset="-120"/>
                <a:cs typeface="Times New Roman" panose="02020603050405020304" pitchFamily="18" charset="0"/>
              </a:rPr>
              <a:t>Critical analysis for the needs to change</a:t>
            </a:r>
            <a:endParaRPr lang="en-US" sz="3600" dirty="0"/>
          </a:p>
        </p:txBody>
      </p:sp>
      <p:sp>
        <p:nvSpPr>
          <p:cNvPr id="3" name="TextBox 2">
            <a:extLst>
              <a:ext uri="{FF2B5EF4-FFF2-40B4-BE49-F238E27FC236}">
                <a16:creationId xmlns:a16="http://schemas.microsoft.com/office/drawing/2014/main" id="{185AAFE8-860C-37B7-05C7-E9ED4B3D8020}"/>
              </a:ext>
            </a:extLst>
          </p:cNvPr>
          <p:cNvSpPr txBox="1"/>
          <p:nvPr/>
        </p:nvSpPr>
        <p:spPr>
          <a:xfrm>
            <a:off x="-1" y="743530"/>
            <a:ext cx="12099235" cy="923330"/>
          </a:xfrm>
          <a:prstGeom prst="rect">
            <a:avLst/>
          </a:prstGeom>
          <a:noFill/>
        </p:spPr>
        <p:txBody>
          <a:bodyPr wrap="square" rtlCol="0">
            <a:spAutoFit/>
          </a:bodyPr>
          <a:lstStyle/>
          <a:p>
            <a:endParaRPr lang="en-US" b="1" dirty="0"/>
          </a:p>
          <a:p>
            <a:endParaRPr lang="en-US" b="1" dirty="0"/>
          </a:p>
          <a:p>
            <a:pPr marL="285750" indent="-285750">
              <a:buFont typeface="Arial" panose="020B0604020202020204" pitchFamily="34" charset="0"/>
              <a:buChar char="•"/>
            </a:pPr>
            <a:endParaRPr lang="en-US" b="1" dirty="0"/>
          </a:p>
        </p:txBody>
      </p:sp>
      <p:sp>
        <p:nvSpPr>
          <p:cNvPr id="22" name="TextBox 21">
            <a:extLst>
              <a:ext uri="{FF2B5EF4-FFF2-40B4-BE49-F238E27FC236}">
                <a16:creationId xmlns:a16="http://schemas.microsoft.com/office/drawing/2014/main" id="{F8468D10-476A-0BFA-9E64-7277E519F80A}"/>
              </a:ext>
            </a:extLst>
          </p:cNvPr>
          <p:cNvSpPr txBox="1"/>
          <p:nvPr/>
        </p:nvSpPr>
        <p:spPr>
          <a:xfrm>
            <a:off x="193538" y="922637"/>
            <a:ext cx="5654815" cy="5909310"/>
          </a:xfrm>
          <a:prstGeom prst="rect">
            <a:avLst/>
          </a:prstGeom>
          <a:noFill/>
        </p:spPr>
        <p:txBody>
          <a:bodyPr wrap="square" rtlCol="0">
            <a:spAutoFit/>
          </a:bodyPr>
          <a:lstStyle/>
          <a:p>
            <a:r>
              <a:rPr lang="en-US" b="1" dirty="0"/>
              <a:t>Economic Factors: </a:t>
            </a:r>
          </a:p>
          <a:p>
            <a:endParaRPr lang="en-US" b="1" dirty="0"/>
          </a:p>
          <a:p>
            <a:pPr marL="285750" indent="-285750">
              <a:buFont typeface="Arial" panose="020B0604020202020204" pitchFamily="34" charset="0"/>
              <a:buChar char="•"/>
            </a:pPr>
            <a:r>
              <a:rPr lang="en-US" b="1" dirty="0"/>
              <a:t>External environment: </a:t>
            </a:r>
          </a:p>
          <a:p>
            <a:pPr marL="285750" indent="-285750">
              <a:buFont typeface="Wingdings" pitchFamily="2" charset="2"/>
              <a:buChar char="Ø"/>
            </a:pPr>
            <a:r>
              <a:rPr lang="en-US" dirty="0"/>
              <a:t>High operating cost structure, especially rental cost in Hong Kong </a:t>
            </a:r>
          </a:p>
          <a:p>
            <a:pPr marL="285750" indent="-285750">
              <a:buFont typeface="Wingdings" pitchFamily="2" charset="2"/>
              <a:buChar char="Ø"/>
            </a:pPr>
            <a:r>
              <a:rPr lang="en-US" dirty="0"/>
              <a:t>Sluggish consumer spending on luxury wear due to economic uncertainty during COVID-19 </a:t>
            </a:r>
          </a:p>
          <a:p>
            <a:endParaRPr lang="en-US" dirty="0"/>
          </a:p>
          <a:p>
            <a:endParaRPr lang="en-US" dirty="0"/>
          </a:p>
          <a:p>
            <a:endParaRPr lang="en-US" dirty="0"/>
          </a:p>
          <a:p>
            <a:pPr marL="285750" indent="-285750">
              <a:buFont typeface="Arial" panose="020B0604020202020204" pitchFamily="34" charset="0"/>
              <a:buChar char="•"/>
            </a:pPr>
            <a:r>
              <a:rPr lang="en-US" b="1" dirty="0"/>
              <a:t>Internal performance: </a:t>
            </a:r>
          </a:p>
          <a:p>
            <a:pPr marL="285750" indent="-285750">
              <a:buFont typeface="Wingdings" pitchFamily="2" charset="2"/>
              <a:buChar char="Ø"/>
            </a:pPr>
            <a:r>
              <a:rPr lang="en-US" dirty="0"/>
              <a:t> </a:t>
            </a:r>
            <a:r>
              <a:rPr lang="en-US" dirty="0" err="1"/>
              <a:t>Moiselle</a:t>
            </a:r>
            <a:r>
              <a:rPr lang="en-US" dirty="0"/>
              <a:t> faced consecutive profit loss since 2016</a:t>
            </a:r>
          </a:p>
          <a:p>
            <a:pPr marL="285750" indent="-285750">
              <a:buFont typeface="Wingdings" pitchFamily="2" charset="2"/>
              <a:buChar char="Ø"/>
            </a:pPr>
            <a:r>
              <a:rPr lang="en-US" dirty="0"/>
              <a:t>Cumulative profit loss in 2024: HKD$430,917,000 (as almost 2013 to 2015 the amount of profit gain)</a:t>
            </a:r>
            <a:endParaRPr lang="en-US" b="1" dirty="0"/>
          </a:p>
          <a:p>
            <a:endParaRPr lang="en-US" b="1" dirty="0"/>
          </a:p>
          <a:p>
            <a:pPr algn="ctr"/>
            <a:r>
              <a:rPr lang="en-US" sz="1800" b="1" dirty="0"/>
              <a:t>Under the above economic factors, </a:t>
            </a:r>
            <a:r>
              <a:rPr lang="en-US" sz="1800" b="1" dirty="0" err="1"/>
              <a:t>Moiselle</a:t>
            </a:r>
            <a:r>
              <a:rPr lang="en-US" sz="1800" b="1" dirty="0"/>
              <a:t> must adjust the business strategy for maximizing the profit and cost control. </a:t>
            </a:r>
          </a:p>
          <a:p>
            <a:pPr marL="285750" indent="-285750">
              <a:buFont typeface="Arial" panose="020B0604020202020204" pitchFamily="34" charset="0"/>
              <a:buChar char="•"/>
            </a:pPr>
            <a:endParaRPr lang="en-US" b="1" dirty="0"/>
          </a:p>
          <a:p>
            <a:endParaRPr lang="en-US" dirty="0"/>
          </a:p>
        </p:txBody>
      </p:sp>
      <p:graphicFrame>
        <p:nvGraphicFramePr>
          <p:cNvPr id="38" name="Table 37">
            <a:extLst>
              <a:ext uri="{FF2B5EF4-FFF2-40B4-BE49-F238E27FC236}">
                <a16:creationId xmlns:a16="http://schemas.microsoft.com/office/drawing/2014/main" id="{F91C3F01-9ECD-0ECF-DE45-B429DAB6DE2F}"/>
              </a:ext>
            </a:extLst>
          </p:cNvPr>
          <p:cNvGraphicFramePr>
            <a:graphicFrameLocks noGrp="1"/>
          </p:cNvGraphicFramePr>
          <p:nvPr>
            <p:extLst>
              <p:ext uri="{D42A27DB-BD31-4B8C-83A1-F6EECF244321}">
                <p14:modId xmlns:p14="http://schemas.microsoft.com/office/powerpoint/2010/main" val="3443643612"/>
              </p:ext>
            </p:extLst>
          </p:nvPr>
        </p:nvGraphicFramePr>
        <p:xfrm>
          <a:off x="6856539" y="3057730"/>
          <a:ext cx="5285672" cy="3347441"/>
        </p:xfrm>
        <a:graphic>
          <a:graphicData uri="http://schemas.openxmlformats.org/drawingml/2006/table">
            <a:tbl>
              <a:tblPr>
                <a:tableStyleId>{5C22544A-7EE6-4342-B048-85BDC9FD1C3A}</a:tableStyleId>
              </a:tblPr>
              <a:tblGrid>
                <a:gridCol w="755096">
                  <a:extLst>
                    <a:ext uri="{9D8B030D-6E8A-4147-A177-3AD203B41FA5}">
                      <a16:colId xmlns:a16="http://schemas.microsoft.com/office/drawing/2014/main" val="4067752983"/>
                    </a:ext>
                  </a:extLst>
                </a:gridCol>
                <a:gridCol w="755096">
                  <a:extLst>
                    <a:ext uri="{9D8B030D-6E8A-4147-A177-3AD203B41FA5}">
                      <a16:colId xmlns:a16="http://schemas.microsoft.com/office/drawing/2014/main" val="1248005572"/>
                    </a:ext>
                  </a:extLst>
                </a:gridCol>
                <a:gridCol w="755096">
                  <a:extLst>
                    <a:ext uri="{9D8B030D-6E8A-4147-A177-3AD203B41FA5}">
                      <a16:colId xmlns:a16="http://schemas.microsoft.com/office/drawing/2014/main" val="3996412822"/>
                    </a:ext>
                  </a:extLst>
                </a:gridCol>
                <a:gridCol w="755096">
                  <a:extLst>
                    <a:ext uri="{9D8B030D-6E8A-4147-A177-3AD203B41FA5}">
                      <a16:colId xmlns:a16="http://schemas.microsoft.com/office/drawing/2014/main" val="3430995074"/>
                    </a:ext>
                  </a:extLst>
                </a:gridCol>
                <a:gridCol w="755096">
                  <a:extLst>
                    <a:ext uri="{9D8B030D-6E8A-4147-A177-3AD203B41FA5}">
                      <a16:colId xmlns:a16="http://schemas.microsoft.com/office/drawing/2014/main" val="190832237"/>
                    </a:ext>
                  </a:extLst>
                </a:gridCol>
                <a:gridCol w="755096">
                  <a:extLst>
                    <a:ext uri="{9D8B030D-6E8A-4147-A177-3AD203B41FA5}">
                      <a16:colId xmlns:a16="http://schemas.microsoft.com/office/drawing/2014/main" val="323927376"/>
                    </a:ext>
                  </a:extLst>
                </a:gridCol>
                <a:gridCol w="755096">
                  <a:extLst>
                    <a:ext uri="{9D8B030D-6E8A-4147-A177-3AD203B41FA5}">
                      <a16:colId xmlns:a16="http://schemas.microsoft.com/office/drawing/2014/main" val="3733248431"/>
                    </a:ext>
                  </a:extLst>
                </a:gridCol>
              </a:tblGrid>
              <a:tr h="307061">
                <a:tc gridSpan="7">
                  <a:txBody>
                    <a:bodyPr/>
                    <a:lstStyle/>
                    <a:p>
                      <a:pPr algn="ctr" fontAlgn="ctr"/>
                      <a:r>
                        <a:rPr lang="en-HK" sz="1600" b="1" u="none" strike="noStrike" dirty="0" err="1">
                          <a:effectLst/>
                        </a:rPr>
                        <a:t>Moiselle</a:t>
                      </a:r>
                      <a:r>
                        <a:rPr lang="en-HK" sz="1600" b="1" u="none" strike="noStrike" dirty="0">
                          <a:effectLst/>
                        </a:rPr>
                        <a:t>' financial performance from 2014 to 2024</a:t>
                      </a:r>
                      <a:endParaRPr lang="en-HK" sz="1600" b="1" i="0" u="none" strike="noStrike" dirty="0">
                        <a:solidFill>
                          <a:srgbClr val="000000"/>
                        </a:solidFill>
                        <a:effectLst/>
                        <a:latin typeface="Aptos Narrow" panose="020B00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37125089"/>
                  </a:ext>
                </a:extLst>
              </a:tr>
              <a:tr h="885572">
                <a:tc>
                  <a:txBody>
                    <a:bodyPr/>
                    <a:lstStyle/>
                    <a:p>
                      <a:pPr algn="ctr" fontAlgn="b"/>
                      <a:r>
                        <a:rPr lang="en-HK" sz="1200" u="none" strike="noStrike" dirty="0">
                          <a:effectLst/>
                        </a:rPr>
                        <a:t>Year</a:t>
                      </a:r>
                      <a:endParaRPr lang="en-HK" sz="12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dirty="0">
                          <a:effectLst/>
                        </a:rPr>
                        <a:t>Revenue.                              (HKD in thousand)</a:t>
                      </a:r>
                      <a:endParaRPr lang="en-HK" sz="12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err="1">
                          <a:effectLst/>
                        </a:rPr>
                        <a:t>Annuel</a:t>
                      </a:r>
                      <a:r>
                        <a:rPr lang="en-HK" sz="1200" u="none" strike="noStrike" dirty="0">
                          <a:effectLst/>
                        </a:rPr>
                        <a:t> % Revenue </a:t>
                      </a:r>
                      <a:endParaRPr lang="en-HK" sz="12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a:effectLst/>
                        </a:rPr>
                        <a:t> Overall Operating Cost (HKD in thousand) </a:t>
                      </a:r>
                      <a:endParaRPr lang="en-HK" sz="12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 Annual % Overall Operating Cost  </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a:effectLst/>
                        </a:rPr>
                        <a:t> Profit Loss  (HKD in thousand) </a:t>
                      </a:r>
                      <a:endParaRPr lang="en-HK" sz="12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a:effectLst/>
                        </a:rPr>
                        <a:t>Annual % Profit Loss  </a:t>
                      </a:r>
                      <a:endParaRPr lang="en-HK" sz="1200" b="0"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955922957"/>
                  </a:ext>
                </a:extLst>
              </a:tr>
              <a:tr h="184418">
                <a:tc>
                  <a:txBody>
                    <a:bodyPr/>
                    <a:lstStyle/>
                    <a:p>
                      <a:pPr algn="ctr" fontAlgn="b"/>
                      <a:r>
                        <a:rPr lang="en-HK" sz="1200" u="none" strike="noStrike">
                          <a:effectLst/>
                        </a:rPr>
                        <a:t>2014</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458,677</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9%</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88,843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33,054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34%</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156689170"/>
                  </a:ext>
                </a:extLst>
              </a:tr>
              <a:tr h="184418">
                <a:tc>
                  <a:txBody>
                    <a:bodyPr/>
                    <a:lstStyle/>
                    <a:p>
                      <a:pPr algn="ctr" fontAlgn="b"/>
                      <a:r>
                        <a:rPr lang="en-HK" sz="1200" u="none" strike="noStrike">
                          <a:effectLst/>
                        </a:rPr>
                        <a:t>2015</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419,965</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70,422</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6,642</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-80%</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887165809"/>
                  </a:ext>
                </a:extLst>
              </a:tr>
              <a:tr h="184418">
                <a:tc>
                  <a:txBody>
                    <a:bodyPr/>
                    <a:lstStyle/>
                    <a:p>
                      <a:pPr algn="ctr" fontAlgn="b"/>
                      <a:r>
                        <a:rPr lang="en-HK" sz="1200" u="none" strike="noStrike">
                          <a:effectLst/>
                        </a:rPr>
                        <a:t>2016</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327,996</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-22%</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73,387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-62,308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-838%</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452615607"/>
                  </a:ext>
                </a:extLst>
              </a:tr>
              <a:tr h="184418">
                <a:tc>
                  <a:txBody>
                    <a:bodyPr/>
                    <a:lstStyle/>
                    <a:p>
                      <a:pPr algn="ctr" fontAlgn="b"/>
                      <a:r>
                        <a:rPr lang="en-HK" sz="1200" u="none" strike="noStrike">
                          <a:effectLst/>
                        </a:rPr>
                        <a:t>2017</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280,397</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-15%</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60,798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-55,135</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12%</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509962437"/>
                  </a:ext>
                </a:extLst>
              </a:tr>
              <a:tr h="184418">
                <a:tc>
                  <a:txBody>
                    <a:bodyPr/>
                    <a:lstStyle/>
                    <a:p>
                      <a:pPr algn="ctr" fontAlgn="b"/>
                      <a:r>
                        <a:rPr lang="en-HK" sz="1200" u="none" strike="noStrike">
                          <a:effectLst/>
                        </a:rPr>
                        <a:t>2018</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290,576</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68,787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-21,622</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61%</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298146887"/>
                  </a:ext>
                </a:extLst>
              </a:tr>
              <a:tr h="184418">
                <a:tc>
                  <a:txBody>
                    <a:bodyPr/>
                    <a:lstStyle/>
                    <a:p>
                      <a:pPr algn="ctr" fontAlgn="b"/>
                      <a:r>
                        <a:rPr lang="en-HK" sz="1200" u="none" strike="noStrike">
                          <a:effectLst/>
                        </a:rPr>
                        <a:t>2019</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251,021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45,793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-44,905</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-108%</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824111895"/>
                  </a:ext>
                </a:extLst>
              </a:tr>
              <a:tr h="184418">
                <a:tc>
                  <a:txBody>
                    <a:bodyPr/>
                    <a:lstStyle/>
                    <a:p>
                      <a:pPr algn="ctr" fontAlgn="b"/>
                      <a:r>
                        <a:rPr lang="en-HK" sz="1200" u="none" strike="noStrike">
                          <a:effectLst/>
                        </a:rPr>
                        <a:t>2020</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191,604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44,571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-119,134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-165%</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729836894"/>
                  </a:ext>
                </a:extLst>
              </a:tr>
              <a:tr h="184418">
                <a:tc>
                  <a:txBody>
                    <a:bodyPr/>
                    <a:lstStyle/>
                    <a:p>
                      <a:pPr algn="ctr" fontAlgn="b"/>
                      <a:r>
                        <a:rPr lang="en-HK" sz="1200" u="none" strike="noStrike">
                          <a:effectLst/>
                        </a:rPr>
                        <a:t>2021</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127,283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40,378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-9%</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-29,078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76%</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666122841"/>
                  </a:ext>
                </a:extLst>
              </a:tr>
              <a:tr h="184418">
                <a:tc>
                  <a:txBody>
                    <a:bodyPr/>
                    <a:lstStyle/>
                    <a:p>
                      <a:pPr algn="ctr" fontAlgn="b"/>
                      <a:r>
                        <a:rPr lang="en-HK" sz="1200" u="none" strike="noStrike">
                          <a:effectLst/>
                        </a:rPr>
                        <a:t>2022</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138,526</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9%</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41,920</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-44,469</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-53%</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528531677"/>
                  </a:ext>
                </a:extLst>
              </a:tr>
              <a:tr h="184418">
                <a:tc>
                  <a:txBody>
                    <a:bodyPr/>
                    <a:lstStyle/>
                    <a:p>
                      <a:pPr algn="ctr" fontAlgn="b"/>
                      <a:r>
                        <a:rPr lang="en-HK" sz="1200" u="none" strike="noStrike">
                          <a:effectLst/>
                        </a:rPr>
                        <a:t>2023</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127,946</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34,666</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-24,980</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44%</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4210289378"/>
                  </a:ext>
                </a:extLst>
              </a:tr>
              <a:tr h="184418">
                <a:tc>
                  <a:txBody>
                    <a:bodyPr/>
                    <a:lstStyle/>
                    <a:p>
                      <a:pPr algn="ctr" fontAlgn="b"/>
                      <a:r>
                        <a:rPr lang="en-HK" sz="1200" u="none" strike="noStrike">
                          <a:effectLst/>
                        </a:rPr>
                        <a:t>2024</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137,311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26,827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-29,286</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a:effectLst/>
                        </a:rPr>
                        <a:t>-17%</a:t>
                      </a:r>
                      <a:endParaRPr lang="en-HK" sz="1200" b="0"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90750140"/>
                  </a:ext>
                </a:extLst>
              </a:tr>
            </a:tbl>
          </a:graphicData>
        </a:graphic>
      </p:graphicFrame>
      <p:graphicFrame>
        <p:nvGraphicFramePr>
          <p:cNvPr id="40" name="Table 39">
            <a:extLst>
              <a:ext uri="{FF2B5EF4-FFF2-40B4-BE49-F238E27FC236}">
                <a16:creationId xmlns:a16="http://schemas.microsoft.com/office/drawing/2014/main" id="{7364556B-B488-1461-13CC-EF4A0F12C336}"/>
              </a:ext>
            </a:extLst>
          </p:cNvPr>
          <p:cNvGraphicFramePr>
            <a:graphicFrameLocks noGrp="1"/>
          </p:cNvGraphicFramePr>
          <p:nvPr>
            <p:extLst>
              <p:ext uri="{D42A27DB-BD31-4B8C-83A1-F6EECF244321}">
                <p14:modId xmlns:p14="http://schemas.microsoft.com/office/powerpoint/2010/main" val="4215794841"/>
              </p:ext>
            </p:extLst>
          </p:nvPr>
        </p:nvGraphicFramePr>
        <p:xfrm>
          <a:off x="7991016" y="146049"/>
          <a:ext cx="4102098" cy="2635250"/>
        </p:xfrm>
        <a:graphic>
          <a:graphicData uri="http://schemas.openxmlformats.org/drawingml/2006/table">
            <a:tbl>
              <a:tblPr>
                <a:tableStyleId>{5C22544A-7EE6-4342-B048-85BDC9FD1C3A}</a:tableStyleId>
              </a:tblPr>
              <a:tblGrid>
                <a:gridCol w="583282">
                  <a:extLst>
                    <a:ext uri="{9D8B030D-6E8A-4147-A177-3AD203B41FA5}">
                      <a16:colId xmlns:a16="http://schemas.microsoft.com/office/drawing/2014/main" val="1834425832"/>
                    </a:ext>
                  </a:extLst>
                </a:gridCol>
                <a:gridCol w="717150">
                  <a:extLst>
                    <a:ext uri="{9D8B030D-6E8A-4147-A177-3AD203B41FA5}">
                      <a16:colId xmlns:a16="http://schemas.microsoft.com/office/drawing/2014/main" val="337702984"/>
                    </a:ext>
                  </a:extLst>
                </a:gridCol>
                <a:gridCol w="162554">
                  <a:extLst>
                    <a:ext uri="{9D8B030D-6E8A-4147-A177-3AD203B41FA5}">
                      <a16:colId xmlns:a16="http://schemas.microsoft.com/office/drawing/2014/main" val="2526658382"/>
                    </a:ext>
                  </a:extLst>
                </a:gridCol>
                <a:gridCol w="162554">
                  <a:extLst>
                    <a:ext uri="{9D8B030D-6E8A-4147-A177-3AD203B41FA5}">
                      <a16:colId xmlns:a16="http://schemas.microsoft.com/office/drawing/2014/main" val="2162430046"/>
                    </a:ext>
                  </a:extLst>
                </a:gridCol>
                <a:gridCol w="353794">
                  <a:extLst>
                    <a:ext uri="{9D8B030D-6E8A-4147-A177-3AD203B41FA5}">
                      <a16:colId xmlns:a16="http://schemas.microsoft.com/office/drawing/2014/main" val="1844404373"/>
                    </a:ext>
                  </a:extLst>
                </a:gridCol>
                <a:gridCol w="191240">
                  <a:extLst>
                    <a:ext uri="{9D8B030D-6E8A-4147-A177-3AD203B41FA5}">
                      <a16:colId xmlns:a16="http://schemas.microsoft.com/office/drawing/2014/main" val="320735784"/>
                    </a:ext>
                  </a:extLst>
                </a:gridCol>
                <a:gridCol w="181678">
                  <a:extLst>
                    <a:ext uri="{9D8B030D-6E8A-4147-A177-3AD203B41FA5}">
                      <a16:colId xmlns:a16="http://schemas.microsoft.com/office/drawing/2014/main" val="3241629322"/>
                    </a:ext>
                  </a:extLst>
                </a:gridCol>
                <a:gridCol w="334670">
                  <a:extLst>
                    <a:ext uri="{9D8B030D-6E8A-4147-A177-3AD203B41FA5}">
                      <a16:colId xmlns:a16="http://schemas.microsoft.com/office/drawing/2014/main" val="4253418077"/>
                    </a:ext>
                  </a:extLst>
                </a:gridCol>
                <a:gridCol w="200802">
                  <a:extLst>
                    <a:ext uri="{9D8B030D-6E8A-4147-A177-3AD203B41FA5}">
                      <a16:colId xmlns:a16="http://schemas.microsoft.com/office/drawing/2014/main" val="336335326"/>
                    </a:ext>
                  </a:extLst>
                </a:gridCol>
                <a:gridCol w="124306">
                  <a:extLst>
                    <a:ext uri="{9D8B030D-6E8A-4147-A177-3AD203B41FA5}">
                      <a16:colId xmlns:a16="http://schemas.microsoft.com/office/drawing/2014/main" val="941081430"/>
                    </a:ext>
                  </a:extLst>
                </a:gridCol>
                <a:gridCol w="229488">
                  <a:extLst>
                    <a:ext uri="{9D8B030D-6E8A-4147-A177-3AD203B41FA5}">
                      <a16:colId xmlns:a16="http://schemas.microsoft.com/office/drawing/2014/main" val="579241833"/>
                    </a:ext>
                  </a:extLst>
                </a:gridCol>
                <a:gridCol w="200802">
                  <a:extLst>
                    <a:ext uri="{9D8B030D-6E8A-4147-A177-3AD203B41FA5}">
                      <a16:colId xmlns:a16="http://schemas.microsoft.com/office/drawing/2014/main" val="2485964760"/>
                    </a:ext>
                  </a:extLst>
                </a:gridCol>
                <a:gridCol w="315546">
                  <a:extLst>
                    <a:ext uri="{9D8B030D-6E8A-4147-A177-3AD203B41FA5}">
                      <a16:colId xmlns:a16="http://schemas.microsoft.com/office/drawing/2014/main" val="4016880825"/>
                    </a:ext>
                  </a:extLst>
                </a:gridCol>
                <a:gridCol w="200802">
                  <a:extLst>
                    <a:ext uri="{9D8B030D-6E8A-4147-A177-3AD203B41FA5}">
                      <a16:colId xmlns:a16="http://schemas.microsoft.com/office/drawing/2014/main" val="1385104294"/>
                    </a:ext>
                  </a:extLst>
                </a:gridCol>
                <a:gridCol w="143430">
                  <a:extLst>
                    <a:ext uri="{9D8B030D-6E8A-4147-A177-3AD203B41FA5}">
                      <a16:colId xmlns:a16="http://schemas.microsoft.com/office/drawing/2014/main" val="414959962"/>
                    </a:ext>
                  </a:extLst>
                </a:gridCol>
              </a:tblGrid>
              <a:tr h="165100">
                <a:tc gridSpan="15">
                  <a:txBody>
                    <a:bodyPr/>
                    <a:lstStyle/>
                    <a:p>
                      <a:pPr algn="ctr" fontAlgn="b"/>
                      <a:r>
                        <a:rPr lang="zh-TW" altLang="en-US" sz="1000" u="none" strike="noStrike">
                          <a:effectLst/>
                        </a:rPr>
                        <a:t>私 人 零 售 業 樓 宇  ─  租 金 及 售 價 指 數</a:t>
                      </a:r>
                      <a:endParaRPr lang="zh-TW" altLang="en-US" sz="1000" b="1" i="1" u="none" strike="noStrike">
                        <a:effectLst/>
                        <a:latin typeface="華康細明體"/>
                        <a:ea typeface="新細明體" panose="02020500000000000000" pitchFamily="18" charset="-12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356831260"/>
                  </a:ext>
                </a:extLst>
              </a:tr>
              <a:tr h="165100">
                <a:tc gridSpan="15">
                  <a:txBody>
                    <a:bodyPr/>
                    <a:lstStyle/>
                    <a:p>
                      <a:pPr algn="ctr" fontAlgn="b"/>
                      <a:r>
                        <a:rPr lang="en-HK" sz="1000" u="none" strike="noStrike" dirty="0">
                          <a:effectLst/>
                        </a:rPr>
                        <a:t>PRIVATE  RETAIL  -  RENTAL  AND  PRICE  INDICES</a:t>
                      </a:r>
                      <a:endParaRPr lang="en-HK" sz="1000" b="1" i="1" u="none" strike="noStrike" dirty="0">
                        <a:effectLst/>
                        <a:latin typeface="Times New Roman" panose="02020603050405020304" pitchFamily="18" charset="0"/>
                        <a:ea typeface="新細明體" panose="02020500000000000000" pitchFamily="18" charset="-12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24054093"/>
                  </a:ext>
                </a:extLst>
              </a:tr>
              <a:tr h="190500">
                <a:tc gridSpan="15">
                  <a:txBody>
                    <a:bodyPr/>
                    <a:lstStyle/>
                    <a:p>
                      <a:pPr algn="ctr" fontAlgn="t"/>
                      <a:r>
                        <a:rPr lang="en-HK" sz="900" u="none" strike="noStrike" dirty="0">
                          <a:effectLst/>
                        </a:rPr>
                        <a:t>( 1999 = 100 )   </a:t>
                      </a:r>
                      <a:endParaRPr lang="en-HK" sz="900" b="1" i="1" u="none" strike="noStrike" dirty="0">
                        <a:effectLst/>
                        <a:latin typeface="Times New Roman" panose="02020603050405020304" pitchFamily="18" charset="0"/>
                        <a:ea typeface="新細明體" panose="02020500000000000000" pitchFamily="18" charset="-120"/>
                      </a:endParaRPr>
                    </a:p>
                  </a:txBody>
                  <a:tcPr marL="9525" marR="9525" marT="9525"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17574757"/>
                  </a:ext>
                </a:extLst>
              </a:tr>
              <a:tr h="209550">
                <a:tc>
                  <a:txBody>
                    <a:bodyPr/>
                    <a:lstStyle/>
                    <a:p>
                      <a:pPr algn="ctr"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zh-TW" altLang="en-US" sz="750" u="none" strike="noStrike">
                          <a:effectLst/>
                        </a:rPr>
                        <a:t>年</a:t>
                      </a:r>
                      <a:endParaRPr lang="zh-TW" altLang="en-US" sz="750" b="0" i="0" u="none" strike="noStrike">
                        <a:effectLst/>
                        <a:latin typeface="華康細明體"/>
                        <a:ea typeface="新細明體" panose="02020500000000000000" pitchFamily="18" charset="-120"/>
                      </a:endParaRPr>
                    </a:p>
                  </a:txBody>
                  <a:tcPr marL="9525" marR="9525" marT="9525" marB="0" anchor="b"/>
                </a:tc>
                <a:tc>
                  <a:txBody>
                    <a:bodyPr/>
                    <a:lstStyle/>
                    <a:p>
                      <a:pPr algn="ctr"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750" u="none" strike="noStrike">
                          <a:effectLst/>
                        </a:rPr>
                        <a:t> </a:t>
                      </a:r>
                      <a:endParaRPr lang="en-HK" sz="750" b="0" i="0" u="none" strike="noStrike">
                        <a:effectLst/>
                        <a:latin typeface="華康細明體"/>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gridSpan="3">
                  <a:txBody>
                    <a:bodyPr/>
                    <a:lstStyle/>
                    <a:p>
                      <a:pPr algn="ctr" fontAlgn="b"/>
                      <a:r>
                        <a:rPr lang="zh-TW" altLang="en-US" sz="750" u="none" strike="noStrike">
                          <a:effectLst/>
                        </a:rPr>
                        <a:t>租金</a:t>
                      </a:r>
                      <a:endParaRPr lang="zh-TW" altLang="en-US" sz="750" b="0" i="0" u="none" strike="noStrike">
                        <a:effectLst/>
                        <a:latin typeface="華康細明體"/>
                        <a:ea typeface="新細明體" panose="02020500000000000000" pitchFamily="18" charset="-12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r>
                        <a:rPr lang="en-HK" sz="750" u="none" strike="noStrike">
                          <a:effectLst/>
                        </a:rPr>
                        <a:t> </a:t>
                      </a:r>
                      <a:endParaRPr lang="en-HK" sz="750" b="0" i="0" u="none" strike="noStrike">
                        <a:effectLst/>
                        <a:latin typeface="華康細明體"/>
                        <a:ea typeface="新細明體" panose="02020500000000000000" pitchFamily="18" charset="-120"/>
                      </a:endParaRPr>
                    </a:p>
                  </a:txBody>
                  <a:tcPr marL="9525" marR="9525" marT="9525" marB="0" anchor="b"/>
                </a:tc>
                <a:tc>
                  <a:txBody>
                    <a:bodyPr/>
                    <a:lstStyle/>
                    <a:p>
                      <a:pPr algn="l" fontAlgn="b"/>
                      <a:r>
                        <a:rPr lang="en-HK" sz="750" u="none" strike="noStrike">
                          <a:effectLst/>
                        </a:rPr>
                        <a:t> </a:t>
                      </a:r>
                      <a:endParaRPr lang="en-HK" sz="750" b="0" i="0" u="none" strike="noStrike">
                        <a:effectLst/>
                        <a:latin typeface="華康細明體"/>
                        <a:ea typeface="新細明體" panose="02020500000000000000" pitchFamily="18" charset="-120"/>
                      </a:endParaRPr>
                    </a:p>
                  </a:txBody>
                  <a:tcPr marL="9525" marR="9525" marT="9525" marB="0" anchor="b"/>
                </a:tc>
                <a:tc gridSpan="3">
                  <a:txBody>
                    <a:bodyPr/>
                    <a:lstStyle/>
                    <a:p>
                      <a:pPr algn="ctr" fontAlgn="b"/>
                      <a:r>
                        <a:rPr lang="zh-TW" altLang="en-US" sz="750" u="none" strike="noStrike">
                          <a:effectLst/>
                        </a:rPr>
                        <a:t>售價</a:t>
                      </a:r>
                      <a:r>
                        <a:rPr lang="en-US" altLang="zh-TW" sz="750" u="none" strike="noStrike" baseline="30000">
                          <a:effectLst/>
                        </a:rPr>
                        <a:t>#</a:t>
                      </a:r>
                      <a:endParaRPr lang="zh-TW" altLang="en-US" sz="750" b="0" i="0" u="none" strike="noStrike">
                        <a:effectLst/>
                        <a:latin typeface="華康細明體"/>
                        <a:ea typeface="新細明體" panose="02020500000000000000" pitchFamily="18" charset="-12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r>
                        <a:rPr lang="en-HK" sz="750" u="none" strike="noStrike">
                          <a:effectLst/>
                        </a:rPr>
                        <a:t> </a:t>
                      </a:r>
                      <a:endParaRPr lang="en-HK" sz="750" b="0" i="0" u="none" strike="noStrike">
                        <a:effectLst/>
                        <a:latin typeface="華康細明體"/>
                        <a:ea typeface="新細明體" panose="02020500000000000000" pitchFamily="18" charset="-120"/>
                      </a:endParaRPr>
                    </a:p>
                  </a:txBody>
                  <a:tcPr marL="9525" marR="9525" marT="9525" marB="0" anchor="b"/>
                </a:tc>
                <a:extLst>
                  <a:ext uri="{0D108BD9-81ED-4DB2-BD59-A6C34878D82A}">
                    <a16:rowId xmlns:a16="http://schemas.microsoft.com/office/drawing/2014/main" val="659658239"/>
                  </a:ext>
                </a:extLst>
              </a:tr>
              <a:tr h="190500">
                <a:tc>
                  <a:txBody>
                    <a:bodyPr/>
                    <a:lstStyle/>
                    <a:p>
                      <a:pPr algn="ctr" fontAlgn="t"/>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a:txBody>
                    <a:bodyPr/>
                    <a:lstStyle/>
                    <a:p>
                      <a:pPr algn="ctr" fontAlgn="t"/>
                      <a:r>
                        <a:rPr lang="en-HK" sz="800" u="none" strike="noStrike">
                          <a:effectLst/>
                        </a:rPr>
                        <a:t>Year</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a:txBody>
                    <a:bodyPr/>
                    <a:lstStyle/>
                    <a:p>
                      <a:pPr algn="ctr" fontAlgn="t"/>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a:txBody>
                    <a:bodyPr/>
                    <a:lstStyle/>
                    <a:p>
                      <a:pPr algn="ctr" fontAlgn="t"/>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a:txBody>
                    <a:bodyPr/>
                    <a:lstStyle/>
                    <a:p>
                      <a:pPr algn="l" fontAlgn="t"/>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a:txBody>
                    <a:bodyPr/>
                    <a:lstStyle/>
                    <a:p>
                      <a:pPr algn="l" fontAlgn="t"/>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gridSpan="3">
                  <a:txBody>
                    <a:bodyPr/>
                    <a:lstStyle/>
                    <a:p>
                      <a:pPr algn="ctr" fontAlgn="t"/>
                      <a:r>
                        <a:rPr lang="en-HK" sz="800" u="none" strike="noStrike">
                          <a:effectLst/>
                        </a:rPr>
                        <a:t>Rents</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hMerge="1">
                  <a:txBody>
                    <a:bodyPr/>
                    <a:lstStyle/>
                    <a:p>
                      <a:endParaRPr lang="en-US"/>
                    </a:p>
                  </a:txBody>
                  <a:tcPr/>
                </a:tc>
                <a:tc hMerge="1">
                  <a:txBody>
                    <a:bodyPr/>
                    <a:lstStyle/>
                    <a:p>
                      <a:endParaRPr lang="en-US"/>
                    </a:p>
                  </a:txBody>
                  <a:tcPr/>
                </a:tc>
                <a:tc>
                  <a:txBody>
                    <a:bodyPr/>
                    <a:lstStyle/>
                    <a:p>
                      <a:pPr algn="l" fontAlgn="t"/>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a:txBody>
                    <a:bodyPr/>
                    <a:lstStyle/>
                    <a:p>
                      <a:pPr algn="l" fontAlgn="t"/>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gridSpan="3">
                  <a:txBody>
                    <a:bodyPr/>
                    <a:lstStyle/>
                    <a:p>
                      <a:pPr algn="ctr" fontAlgn="t"/>
                      <a:r>
                        <a:rPr lang="en-HK" sz="800" u="none" strike="noStrike">
                          <a:effectLst/>
                        </a:rPr>
                        <a:t>Prices</a:t>
                      </a:r>
                      <a:r>
                        <a:rPr lang="en-HK" sz="800" u="none" strike="noStrike" baseline="30000">
                          <a:effectLst/>
                        </a:rPr>
                        <a:t>#</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tc hMerge="1">
                  <a:txBody>
                    <a:bodyPr/>
                    <a:lstStyle/>
                    <a:p>
                      <a:endParaRPr lang="en-US"/>
                    </a:p>
                  </a:txBody>
                  <a:tcPr/>
                </a:tc>
                <a:tc hMerge="1">
                  <a:txBody>
                    <a:bodyPr/>
                    <a:lstStyle/>
                    <a:p>
                      <a:endParaRPr lang="en-US"/>
                    </a:p>
                  </a:txBody>
                  <a:tcPr/>
                </a:tc>
                <a:tc>
                  <a:txBody>
                    <a:bodyPr/>
                    <a:lstStyle/>
                    <a:p>
                      <a:pPr algn="l" fontAlgn="t"/>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tc>
                <a:extLst>
                  <a:ext uri="{0D108BD9-81ED-4DB2-BD59-A6C34878D82A}">
                    <a16:rowId xmlns:a16="http://schemas.microsoft.com/office/drawing/2014/main" val="3084891618"/>
                  </a:ext>
                </a:extLst>
              </a:tr>
              <a:tr h="1397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2014</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173.1</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521.2</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1846500276"/>
                  </a:ext>
                </a:extLst>
              </a:tr>
              <a:tr h="1397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2015</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182.5</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559.2</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716461812"/>
                  </a:ext>
                </a:extLst>
              </a:tr>
              <a:tr h="2286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2016</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178.6</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526.9</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743599839"/>
                  </a:ext>
                </a:extLst>
              </a:tr>
              <a:tr h="1397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2017</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182.5</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558.4</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3791808138"/>
                  </a:ext>
                </a:extLst>
              </a:tr>
              <a:tr h="1397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2018</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187.0</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591.4</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2972279091"/>
                  </a:ext>
                </a:extLst>
              </a:tr>
              <a:tr h="1397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2019</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187.2</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549.7</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27034218"/>
                  </a:ext>
                </a:extLst>
              </a:tr>
              <a:tr h="1397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2020</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169.9</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518.9</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3697576513"/>
                  </a:ext>
                </a:extLst>
              </a:tr>
              <a:tr h="2286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2021</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172.0</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543.4</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151819406"/>
                  </a:ext>
                </a:extLst>
              </a:tr>
              <a:tr h="1397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2022</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167.0</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523.0</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2539821056"/>
                  </a:ext>
                </a:extLst>
              </a:tr>
              <a:tr h="1397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2023</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170.9</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488.3</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88782356"/>
                  </a:ext>
                </a:extLst>
              </a:tr>
              <a:tr h="139700">
                <a:tc>
                  <a:txBody>
                    <a:bodyPr/>
                    <a:lstStyle/>
                    <a:p>
                      <a:pPr algn="ctr" fontAlgn="b"/>
                      <a:r>
                        <a:rPr lang="en-HK" sz="800" u="none" strike="noStrike">
                          <a:effectLst/>
                        </a:rPr>
                        <a:t> </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ctr" fontAlgn="b"/>
                      <a:r>
                        <a:rPr lang="en-HK" sz="800" u="none" strike="noStrike">
                          <a:effectLst/>
                        </a:rPr>
                        <a:t>2024</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a:t>
                      </a:r>
                      <a:endParaRPr lang="en-HK" sz="800" b="1"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dirty="0">
                          <a:effectLst/>
                        </a:rPr>
                        <a:t> </a:t>
                      </a:r>
                      <a:endParaRPr lang="en-HK" sz="800" b="1" i="0" u="none" strike="noStrike" dirty="0">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165.3</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422.9</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r" fontAlgn="b"/>
                      <a:r>
                        <a:rPr lang="en-HK" sz="800" u="none" strike="noStrike">
                          <a:effectLst/>
                        </a:rPr>
                        <a:t> </a:t>
                      </a:r>
                      <a:endParaRPr lang="en-HK" sz="800" b="0" i="0" u="none" strike="noStrike">
                        <a:effectLst/>
                        <a:latin typeface="Times New Roman" panose="02020603050405020304" pitchFamily="18" charset="0"/>
                        <a:ea typeface="新細明體" panose="02020500000000000000" pitchFamily="18" charset="-120"/>
                      </a:endParaRPr>
                    </a:p>
                  </a:txBody>
                  <a:tcPr marL="9525" marR="9525" marT="9525" marB="0" anchor="b"/>
                </a:tc>
                <a:tc>
                  <a:txBody>
                    <a:bodyPr/>
                    <a:lstStyle/>
                    <a:p>
                      <a:pPr algn="l" fontAlgn="b"/>
                      <a:r>
                        <a:rPr lang="en-HK" sz="800" u="none" strike="noStrike" dirty="0">
                          <a:effectLst/>
                        </a:rPr>
                        <a:t> </a:t>
                      </a:r>
                      <a:endParaRPr lang="en-HK" sz="800" b="0" i="0" u="none" strike="noStrike" dirty="0">
                        <a:effectLst/>
                        <a:latin typeface="Times New Roman" panose="02020603050405020304" pitchFamily="18" charset="0"/>
                        <a:ea typeface="新細明體" panose="02020500000000000000" pitchFamily="18" charset="-120"/>
                      </a:endParaRPr>
                    </a:p>
                  </a:txBody>
                  <a:tcPr marL="9525" marR="9525" marT="9525" marB="0" anchor="b"/>
                </a:tc>
                <a:extLst>
                  <a:ext uri="{0D108BD9-81ED-4DB2-BD59-A6C34878D82A}">
                    <a16:rowId xmlns:a16="http://schemas.microsoft.com/office/drawing/2014/main" val="1712509557"/>
                  </a:ext>
                </a:extLst>
              </a:tr>
            </a:tbl>
          </a:graphicData>
        </a:graphic>
      </p:graphicFrame>
      <p:sp>
        <p:nvSpPr>
          <p:cNvPr id="41" name="TextBox 40">
            <a:extLst>
              <a:ext uri="{FF2B5EF4-FFF2-40B4-BE49-F238E27FC236}">
                <a16:creationId xmlns:a16="http://schemas.microsoft.com/office/drawing/2014/main" id="{A52E248C-33DD-44D6-7ABD-5E6DA12E7DBD}"/>
              </a:ext>
            </a:extLst>
          </p:cNvPr>
          <p:cNvSpPr txBox="1"/>
          <p:nvPr/>
        </p:nvSpPr>
        <p:spPr>
          <a:xfrm>
            <a:off x="7966093" y="2694381"/>
            <a:ext cx="4011950" cy="369332"/>
          </a:xfrm>
          <a:prstGeom prst="rect">
            <a:avLst/>
          </a:prstGeom>
          <a:noFill/>
        </p:spPr>
        <p:txBody>
          <a:bodyPr wrap="square" rtlCol="0">
            <a:spAutoFit/>
          </a:bodyPr>
          <a:lstStyle/>
          <a:p>
            <a:r>
              <a:rPr lang="en-HK" sz="1800" dirty="0">
                <a:effectLst/>
                <a:latin typeface="Times New Roman" panose="02020603050405020304" pitchFamily="18" charset="0"/>
              </a:rPr>
              <a:t>(Rating and Valuation Department, 2024)</a:t>
            </a:r>
            <a:endParaRPr lang="en-US" dirty="0"/>
          </a:p>
        </p:txBody>
      </p:sp>
      <p:sp>
        <p:nvSpPr>
          <p:cNvPr id="42" name="TextBox 41">
            <a:extLst>
              <a:ext uri="{FF2B5EF4-FFF2-40B4-BE49-F238E27FC236}">
                <a16:creationId xmlns:a16="http://schemas.microsoft.com/office/drawing/2014/main" id="{A5A207CD-4F6E-14F5-D75F-31CE0AB10DED}"/>
              </a:ext>
            </a:extLst>
          </p:cNvPr>
          <p:cNvSpPr txBox="1"/>
          <p:nvPr/>
        </p:nvSpPr>
        <p:spPr>
          <a:xfrm>
            <a:off x="7303894" y="6399188"/>
            <a:ext cx="4594636" cy="369332"/>
          </a:xfrm>
          <a:prstGeom prst="rect">
            <a:avLst/>
          </a:prstGeom>
          <a:noFill/>
        </p:spPr>
        <p:txBody>
          <a:bodyPr wrap="square" rtlCol="0">
            <a:spAutoFit/>
          </a:bodyPr>
          <a:lstStyle/>
          <a:p>
            <a:r>
              <a:rPr lang="en-HK" sz="1800" dirty="0">
                <a:effectLst/>
                <a:latin typeface="Times New Roman" panose="02020603050405020304" pitchFamily="18" charset="0"/>
              </a:rPr>
              <a:t>(</a:t>
            </a:r>
            <a:r>
              <a:rPr lang="en-HK" sz="1800" dirty="0" err="1">
                <a:effectLst/>
                <a:latin typeface="Times New Roman" panose="02020603050405020304" pitchFamily="18" charset="0"/>
              </a:rPr>
              <a:t>Moiselle</a:t>
            </a:r>
            <a:r>
              <a:rPr lang="en-HK" sz="1800" dirty="0">
                <a:effectLst/>
                <a:latin typeface="Times New Roman" panose="02020603050405020304" pitchFamily="18" charset="0"/>
              </a:rPr>
              <a:t> International Holding Limited, 2024)</a:t>
            </a:r>
            <a:endParaRPr lang="en-US" dirty="0"/>
          </a:p>
        </p:txBody>
      </p:sp>
    </p:spTree>
    <p:extLst>
      <p:ext uri="{BB962C8B-B14F-4D97-AF65-F5344CB8AC3E}">
        <p14:creationId xmlns:p14="http://schemas.microsoft.com/office/powerpoint/2010/main" val="3974057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192D9C-3A2F-7AC1-E6CE-133B65C7E9F8}"/>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369DBA46-6FB7-437E-DD28-EAF788C66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29">
            <a:extLst>
              <a:ext uri="{FF2B5EF4-FFF2-40B4-BE49-F238E27FC236}">
                <a16:creationId xmlns:a16="http://schemas.microsoft.com/office/drawing/2014/main" id="{2884F113-A6D2-231B-8FD8-40CA41F952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2" name="Rectangle 31">
            <a:extLst>
              <a:ext uri="{FF2B5EF4-FFF2-40B4-BE49-F238E27FC236}">
                <a16:creationId xmlns:a16="http://schemas.microsoft.com/office/drawing/2014/main" id="{77D40EE0-2754-96BC-10E4-7421826CB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A letter with leaves and acorns&#10;&#10;Description automatically generated">
            <a:extLst>
              <a:ext uri="{FF2B5EF4-FFF2-40B4-BE49-F238E27FC236}">
                <a16:creationId xmlns:a16="http://schemas.microsoft.com/office/drawing/2014/main" id="{476BC6CB-C7B5-EE1A-D07B-240B291750D2}"/>
              </a:ext>
            </a:extLst>
          </p:cNvPr>
          <p:cNvPicPr>
            <a:picLocks noGrp="1" noChangeAspect="1"/>
          </p:cNvPicPr>
          <p:nvPr>
            <p:ph idx="1"/>
          </p:nvPr>
        </p:nvPicPr>
        <p:blipFill>
          <a:blip r:embed="rId3">
            <a:alphaModFix amt="20000"/>
          </a:blip>
          <a:srcRect t="20568" r="-1" b="26567"/>
          <a:stretch/>
        </p:blipFill>
        <p:spPr>
          <a:xfrm>
            <a:off x="20" y="1386"/>
            <a:ext cx="12191980" cy="6856614"/>
          </a:xfrm>
          <a:prstGeom prst="rect">
            <a:avLst/>
          </a:prstGeom>
        </p:spPr>
      </p:pic>
      <p:grpSp>
        <p:nvGrpSpPr>
          <p:cNvPr id="34" name="Group 33">
            <a:extLst>
              <a:ext uri="{FF2B5EF4-FFF2-40B4-BE49-F238E27FC236}">
                <a16:creationId xmlns:a16="http://schemas.microsoft.com/office/drawing/2014/main" id="{ECE238FF-142B-6562-C637-36CD06F48D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5" name="Picture 34">
              <a:extLst>
                <a:ext uri="{FF2B5EF4-FFF2-40B4-BE49-F238E27FC236}">
                  <a16:creationId xmlns:a16="http://schemas.microsoft.com/office/drawing/2014/main" id="{FE270739-7D31-94A2-8F08-4874CF20526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D0FE237E-BEA5-8EC0-38BD-23A12BC9341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B3572C33-58F2-AC06-6C7C-1CDDECAC3E6F}"/>
              </a:ext>
            </a:extLst>
          </p:cNvPr>
          <p:cNvSpPr txBox="1"/>
          <p:nvPr/>
        </p:nvSpPr>
        <p:spPr>
          <a:xfrm>
            <a:off x="66261" y="59334"/>
            <a:ext cx="10986052" cy="646331"/>
          </a:xfrm>
          <a:prstGeom prst="rect">
            <a:avLst/>
          </a:prstGeom>
          <a:noFill/>
        </p:spPr>
        <p:txBody>
          <a:bodyPr wrap="square" rtlCol="0">
            <a:spAutoFit/>
          </a:bodyPr>
          <a:lstStyle/>
          <a:p>
            <a:r>
              <a:rPr lang="en-US" sz="3600" kern="100" dirty="0">
                <a:effectLst/>
                <a:latin typeface="Aptos" panose="020B0004020202020204" pitchFamily="34" charset="0"/>
                <a:ea typeface="PMingLiU" panose="02020500000000000000" pitchFamily="18" charset="-120"/>
                <a:cs typeface="Times New Roman" panose="02020603050405020304" pitchFamily="18" charset="0"/>
              </a:rPr>
              <a:t>Critical analysis for the needs to change</a:t>
            </a:r>
            <a:endParaRPr lang="en-US" sz="3600" dirty="0"/>
          </a:p>
        </p:txBody>
      </p:sp>
      <p:sp>
        <p:nvSpPr>
          <p:cNvPr id="3" name="TextBox 2">
            <a:extLst>
              <a:ext uri="{FF2B5EF4-FFF2-40B4-BE49-F238E27FC236}">
                <a16:creationId xmlns:a16="http://schemas.microsoft.com/office/drawing/2014/main" id="{66D03B29-381C-42F5-D4DB-7FC435B6AE80}"/>
              </a:ext>
            </a:extLst>
          </p:cNvPr>
          <p:cNvSpPr txBox="1"/>
          <p:nvPr/>
        </p:nvSpPr>
        <p:spPr>
          <a:xfrm>
            <a:off x="-1" y="743530"/>
            <a:ext cx="12099235" cy="923330"/>
          </a:xfrm>
          <a:prstGeom prst="rect">
            <a:avLst/>
          </a:prstGeom>
          <a:noFill/>
        </p:spPr>
        <p:txBody>
          <a:bodyPr wrap="square" rtlCol="0">
            <a:spAutoFit/>
          </a:bodyPr>
          <a:lstStyle/>
          <a:p>
            <a:endParaRPr lang="en-US" b="1" dirty="0"/>
          </a:p>
          <a:p>
            <a:endParaRPr lang="en-US" b="1" dirty="0"/>
          </a:p>
          <a:p>
            <a:pPr marL="285750" indent="-285750">
              <a:buFont typeface="Arial" panose="020B0604020202020204" pitchFamily="34" charset="0"/>
              <a:buChar char="•"/>
            </a:pPr>
            <a:endParaRPr lang="en-US" b="1" dirty="0"/>
          </a:p>
        </p:txBody>
      </p:sp>
      <p:sp>
        <p:nvSpPr>
          <p:cNvPr id="22" name="TextBox 21">
            <a:extLst>
              <a:ext uri="{FF2B5EF4-FFF2-40B4-BE49-F238E27FC236}">
                <a16:creationId xmlns:a16="http://schemas.microsoft.com/office/drawing/2014/main" id="{C4FD51CB-C260-27DF-FCE1-C079389A232E}"/>
              </a:ext>
            </a:extLst>
          </p:cNvPr>
          <p:cNvSpPr txBox="1"/>
          <p:nvPr/>
        </p:nvSpPr>
        <p:spPr>
          <a:xfrm>
            <a:off x="11815" y="939531"/>
            <a:ext cx="7199636" cy="5909310"/>
          </a:xfrm>
          <a:prstGeom prst="rect">
            <a:avLst/>
          </a:prstGeom>
          <a:noFill/>
        </p:spPr>
        <p:txBody>
          <a:bodyPr wrap="square" rtlCol="0">
            <a:spAutoFit/>
          </a:bodyPr>
          <a:lstStyle/>
          <a:p>
            <a:r>
              <a:rPr lang="en-US" b="1" dirty="0"/>
              <a:t>Social Factors: </a:t>
            </a:r>
          </a:p>
          <a:p>
            <a:pPr marL="285750" indent="-285750">
              <a:buFont typeface="Arial" panose="020B0604020202020204" pitchFamily="34" charset="0"/>
              <a:buChar char="•"/>
            </a:pPr>
            <a:r>
              <a:rPr lang="en-US" dirty="0"/>
              <a:t>Gen Z become main segmentation of fashion consumption change: </a:t>
            </a:r>
          </a:p>
          <a:p>
            <a:pPr marL="742950" lvl="1" indent="-285750">
              <a:buFont typeface="Wingdings" pitchFamily="2" charset="2"/>
              <a:buChar char="Ø"/>
            </a:pPr>
            <a:r>
              <a:rPr lang="en-US" dirty="0"/>
              <a:t>In 2030, Gen Z will have more than 70% of luxury spending globally (Dominguez, 2024). </a:t>
            </a:r>
          </a:p>
          <a:p>
            <a:pPr marL="742950" lvl="1" indent="-285750">
              <a:buFont typeface="Wingdings" pitchFamily="2" charset="2"/>
              <a:buChar char="Ø"/>
            </a:pPr>
            <a:r>
              <a:rPr lang="en-US" dirty="0"/>
              <a:t>Purchasing behavior of Gen Z: focus on unique and personalize; brand heritage, authenticity and the ability are the priority for Gen Z (Francis and </a:t>
            </a:r>
            <a:r>
              <a:rPr lang="en-US" dirty="0" err="1"/>
              <a:t>Hoefel</a:t>
            </a:r>
            <a:r>
              <a:rPr lang="en-US" dirty="0"/>
              <a:t>, 2018) </a:t>
            </a:r>
          </a:p>
          <a:p>
            <a:pPr marL="742950" lvl="1" indent="-285750">
              <a:buFont typeface="Wingdings" pitchFamily="2" charset="2"/>
              <a:buChar char="Ø"/>
            </a:pPr>
            <a:endParaRPr lang="en-US" dirty="0"/>
          </a:p>
          <a:p>
            <a:pPr marL="285750" indent="-285750">
              <a:buFont typeface="Arial" panose="020B0604020202020204" pitchFamily="34" charset="0"/>
              <a:buChar char="•"/>
            </a:pPr>
            <a:r>
              <a:rPr lang="en-US" dirty="0"/>
              <a:t>Changing consumer preferences and values in Asia</a:t>
            </a:r>
          </a:p>
          <a:p>
            <a:pPr marL="742950" lvl="1" indent="-285750">
              <a:buFont typeface="Wingdings" pitchFamily="2" charset="2"/>
              <a:buChar char="Ø"/>
            </a:pPr>
            <a:r>
              <a:rPr lang="en-US" dirty="0"/>
              <a:t>Consumer prefer “Sustainability” wear due to increasing eco- and social-awareness after COVID-19, especially in Gen Z and X (</a:t>
            </a:r>
            <a:r>
              <a:rPr lang="en-US" dirty="0" err="1"/>
              <a:t>Mckinsey</a:t>
            </a:r>
            <a:r>
              <a:rPr lang="en-US" dirty="0"/>
              <a:t> &amp; Company, 2020)</a:t>
            </a:r>
          </a:p>
          <a:p>
            <a:pPr marL="742950" lvl="1" indent="-285750">
              <a:buFont typeface="Wingdings" pitchFamily="2" charset="2"/>
              <a:buChar char="Ø"/>
            </a:pPr>
            <a:r>
              <a:rPr lang="en-US" dirty="0"/>
              <a:t>To cope with the preference on “</a:t>
            </a:r>
            <a:r>
              <a:rPr lang="en-US" dirty="0" err="1"/>
              <a:t>sustainabilitiy</a:t>
            </a:r>
            <a:r>
              <a:rPr lang="en-US" dirty="0"/>
              <a:t>”, some of the fashion launches wear with eco-friendly material, such as H&amp;M launch conscious line via making clothes with recycled materials (Jenna, 2016).</a:t>
            </a:r>
          </a:p>
          <a:p>
            <a:pPr marL="742950" lvl="1" indent="-285750">
              <a:buFont typeface="Wingdings" pitchFamily="2" charset="2"/>
              <a:buChar char="Ø"/>
            </a:pPr>
            <a:endParaRPr lang="en-US" b="1" dirty="0"/>
          </a:p>
          <a:p>
            <a:pPr algn="ctr"/>
            <a:r>
              <a:rPr lang="en-US" sz="1800" b="1" dirty="0"/>
              <a:t>Under the above social trends, </a:t>
            </a:r>
            <a:r>
              <a:rPr lang="en-US" sz="1800" b="1" dirty="0" err="1"/>
              <a:t>Moiselle</a:t>
            </a:r>
            <a:r>
              <a:rPr lang="en-US" sz="1800" b="1" dirty="0"/>
              <a:t> must adjust the brand strategy for attracting the segmentation. </a:t>
            </a:r>
            <a:endParaRPr lang="en-US" b="1" dirty="0"/>
          </a:p>
          <a:p>
            <a:endParaRPr lang="en-US" dirty="0"/>
          </a:p>
        </p:txBody>
      </p:sp>
      <p:pic>
        <p:nvPicPr>
          <p:cNvPr id="7" name="Picture 6">
            <a:extLst>
              <a:ext uri="{FF2B5EF4-FFF2-40B4-BE49-F238E27FC236}">
                <a16:creationId xmlns:a16="http://schemas.microsoft.com/office/drawing/2014/main" id="{02484D03-735F-E13D-0051-C6835A87E63C}"/>
              </a:ext>
            </a:extLst>
          </p:cNvPr>
          <p:cNvPicPr>
            <a:picLocks noChangeAspect="1"/>
          </p:cNvPicPr>
          <p:nvPr/>
        </p:nvPicPr>
        <p:blipFill>
          <a:blip r:embed="rId6"/>
          <a:stretch>
            <a:fillRect/>
          </a:stretch>
        </p:blipFill>
        <p:spPr>
          <a:xfrm>
            <a:off x="7301229" y="1559507"/>
            <a:ext cx="4484122" cy="4110445"/>
          </a:xfrm>
          <a:prstGeom prst="rect">
            <a:avLst/>
          </a:prstGeom>
        </p:spPr>
      </p:pic>
      <p:sp>
        <p:nvSpPr>
          <p:cNvPr id="8" name="TextBox 7">
            <a:extLst>
              <a:ext uri="{FF2B5EF4-FFF2-40B4-BE49-F238E27FC236}">
                <a16:creationId xmlns:a16="http://schemas.microsoft.com/office/drawing/2014/main" id="{F9FA445F-0E29-D89E-73B2-92CAED8C32B3}"/>
              </a:ext>
            </a:extLst>
          </p:cNvPr>
          <p:cNvSpPr txBox="1"/>
          <p:nvPr/>
        </p:nvSpPr>
        <p:spPr>
          <a:xfrm>
            <a:off x="8534400" y="5844926"/>
            <a:ext cx="3250951" cy="369332"/>
          </a:xfrm>
          <a:prstGeom prst="rect">
            <a:avLst/>
          </a:prstGeom>
          <a:noFill/>
        </p:spPr>
        <p:txBody>
          <a:bodyPr wrap="square" rtlCol="0">
            <a:spAutoFit/>
          </a:bodyPr>
          <a:lstStyle/>
          <a:p>
            <a:r>
              <a:rPr lang="en-HK" sz="1800" dirty="0">
                <a:effectLst/>
                <a:latin typeface="Times New Roman" panose="02020603050405020304" pitchFamily="18" charset="0"/>
              </a:rPr>
              <a:t>(McKinsey &amp; Company, 2024a)</a:t>
            </a:r>
            <a:endParaRPr lang="en-US" dirty="0"/>
          </a:p>
        </p:txBody>
      </p:sp>
    </p:spTree>
    <p:extLst>
      <p:ext uri="{BB962C8B-B14F-4D97-AF65-F5344CB8AC3E}">
        <p14:creationId xmlns:p14="http://schemas.microsoft.com/office/powerpoint/2010/main" val="899943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2024C7-7BB6-DE13-FA99-1ABA14DB449C}"/>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363FEADE-71A0-C1C1-F4C5-063B1CB30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29">
            <a:extLst>
              <a:ext uri="{FF2B5EF4-FFF2-40B4-BE49-F238E27FC236}">
                <a16:creationId xmlns:a16="http://schemas.microsoft.com/office/drawing/2014/main" id="{9EBD69DE-39B3-6036-B349-063C03D99A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2" name="Rectangle 31">
            <a:extLst>
              <a:ext uri="{FF2B5EF4-FFF2-40B4-BE49-F238E27FC236}">
                <a16:creationId xmlns:a16="http://schemas.microsoft.com/office/drawing/2014/main" id="{10C42951-171E-817B-423C-B5D053DCE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A letter with leaves and acorns&#10;&#10;Description automatically generated">
            <a:extLst>
              <a:ext uri="{FF2B5EF4-FFF2-40B4-BE49-F238E27FC236}">
                <a16:creationId xmlns:a16="http://schemas.microsoft.com/office/drawing/2014/main" id="{D0411C7E-DFAA-2C37-09F7-75A76C1FA782}"/>
              </a:ext>
            </a:extLst>
          </p:cNvPr>
          <p:cNvPicPr>
            <a:picLocks noGrp="1" noChangeAspect="1"/>
          </p:cNvPicPr>
          <p:nvPr>
            <p:ph idx="1"/>
          </p:nvPr>
        </p:nvPicPr>
        <p:blipFill>
          <a:blip r:embed="rId4">
            <a:alphaModFix amt="20000"/>
          </a:blip>
          <a:srcRect t="20568" r="-1" b="26567"/>
          <a:stretch/>
        </p:blipFill>
        <p:spPr>
          <a:xfrm>
            <a:off x="20" y="1386"/>
            <a:ext cx="12191980" cy="6856614"/>
          </a:xfrm>
          <a:prstGeom prst="rect">
            <a:avLst/>
          </a:prstGeom>
        </p:spPr>
      </p:pic>
      <p:grpSp>
        <p:nvGrpSpPr>
          <p:cNvPr id="34" name="Group 33">
            <a:extLst>
              <a:ext uri="{FF2B5EF4-FFF2-40B4-BE49-F238E27FC236}">
                <a16:creationId xmlns:a16="http://schemas.microsoft.com/office/drawing/2014/main" id="{FCD3E413-13D4-2AEA-7A8A-776A79F1FD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5" name="Picture 34">
              <a:extLst>
                <a:ext uri="{FF2B5EF4-FFF2-40B4-BE49-F238E27FC236}">
                  <a16:creationId xmlns:a16="http://schemas.microsoft.com/office/drawing/2014/main" id="{59D2CB45-2E9E-2C86-0EA0-EBA2D8FAD3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FF86F59E-A1A4-6EC2-D600-7E5B62C930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C0AFA394-225B-6037-51E0-A451AA602D6E}"/>
              </a:ext>
            </a:extLst>
          </p:cNvPr>
          <p:cNvSpPr txBox="1"/>
          <p:nvPr/>
        </p:nvSpPr>
        <p:spPr>
          <a:xfrm>
            <a:off x="79871" y="95603"/>
            <a:ext cx="12092021" cy="1077218"/>
          </a:xfrm>
          <a:prstGeom prst="rect">
            <a:avLst/>
          </a:prstGeom>
          <a:noFill/>
        </p:spPr>
        <p:txBody>
          <a:bodyPr wrap="square" rtlCol="0">
            <a:spAutoFit/>
          </a:bodyPr>
          <a:lstStyle/>
          <a:p>
            <a:r>
              <a:rPr lang="en-US" sz="3200" kern="100" dirty="0">
                <a:effectLst/>
                <a:latin typeface="Aptos" panose="020B0004020202020204" pitchFamily="34" charset="0"/>
                <a:ea typeface="PMingLiU" panose="02020500000000000000" pitchFamily="18" charset="-120"/>
                <a:cs typeface="Times New Roman" panose="02020603050405020304" pitchFamily="18" charset="0"/>
              </a:rPr>
              <a:t>The change strategy for </a:t>
            </a:r>
            <a:r>
              <a:rPr lang="en-US" sz="3200" kern="100" dirty="0" err="1">
                <a:effectLst/>
                <a:latin typeface="Aptos" panose="020B0004020202020204" pitchFamily="34" charset="0"/>
                <a:ea typeface="PMingLiU" panose="02020500000000000000" pitchFamily="18" charset="-120"/>
                <a:cs typeface="Times New Roman" panose="02020603050405020304" pitchFamily="18" charset="0"/>
              </a:rPr>
              <a:t>Moiselle</a:t>
            </a:r>
            <a:r>
              <a:rPr lang="en-US" sz="3200" kern="100" dirty="0">
                <a:effectLst/>
                <a:latin typeface="Aptos" panose="020B0004020202020204" pitchFamily="34" charset="0"/>
                <a:ea typeface="PMingLiU" panose="02020500000000000000" pitchFamily="18" charset="-120"/>
                <a:cs typeface="Times New Roman" panose="02020603050405020304" pitchFamily="18" charset="0"/>
              </a:rPr>
              <a:t>: Repositioning Youthful, On-trend and </a:t>
            </a:r>
            <a:r>
              <a:rPr lang="en-US" sz="3200" kern="100" dirty="0">
                <a:latin typeface="Aptos" panose="020B0004020202020204" pitchFamily="34" charset="0"/>
                <a:ea typeface="PMingLiU" panose="02020500000000000000" pitchFamily="18" charset="-120"/>
                <a:cs typeface="Times New Roman" panose="02020603050405020304" pitchFamily="18" charset="0"/>
              </a:rPr>
              <a:t>U</a:t>
            </a:r>
            <a:r>
              <a:rPr lang="en-US" sz="3200" kern="100" dirty="0">
                <a:effectLst/>
                <a:latin typeface="Aptos" panose="020B0004020202020204" pitchFamily="34" charset="0"/>
                <a:ea typeface="PMingLiU" panose="02020500000000000000" pitchFamily="18" charset="-120"/>
                <a:cs typeface="Times New Roman" panose="02020603050405020304" pitchFamily="18" charset="0"/>
              </a:rPr>
              <a:t>nique brand</a:t>
            </a:r>
            <a:endParaRPr lang="en-US" sz="3200" dirty="0"/>
          </a:p>
        </p:txBody>
      </p:sp>
      <p:graphicFrame>
        <p:nvGraphicFramePr>
          <p:cNvPr id="5" name="Diagram 4">
            <a:extLst>
              <a:ext uri="{FF2B5EF4-FFF2-40B4-BE49-F238E27FC236}">
                <a16:creationId xmlns:a16="http://schemas.microsoft.com/office/drawing/2014/main" id="{9340D300-4199-737F-AB8A-7470C0EB9F30}"/>
              </a:ext>
            </a:extLst>
          </p:cNvPr>
          <p:cNvGraphicFramePr/>
          <p:nvPr>
            <p:extLst>
              <p:ext uri="{D42A27DB-BD31-4B8C-83A1-F6EECF244321}">
                <p14:modId xmlns:p14="http://schemas.microsoft.com/office/powerpoint/2010/main" val="2796859679"/>
              </p:ext>
            </p:extLst>
          </p:nvPr>
        </p:nvGraphicFramePr>
        <p:xfrm>
          <a:off x="1862026" y="1166199"/>
          <a:ext cx="8368652" cy="556259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17856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FBB6D4-2E1A-329F-10FA-9F59C33DF2CA}"/>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5D0233AA-F7F1-B000-BBF6-61460904C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29">
            <a:extLst>
              <a:ext uri="{FF2B5EF4-FFF2-40B4-BE49-F238E27FC236}">
                <a16:creationId xmlns:a16="http://schemas.microsoft.com/office/drawing/2014/main" id="{0131B5FF-41F1-AEA8-5E40-866F6E8446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2" name="Rectangle 31">
            <a:extLst>
              <a:ext uri="{FF2B5EF4-FFF2-40B4-BE49-F238E27FC236}">
                <a16:creationId xmlns:a16="http://schemas.microsoft.com/office/drawing/2014/main" id="{A7A692BF-1D0F-8CC8-8434-E87C36CC18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A letter with leaves and acorns&#10;&#10;Description automatically generated">
            <a:extLst>
              <a:ext uri="{FF2B5EF4-FFF2-40B4-BE49-F238E27FC236}">
                <a16:creationId xmlns:a16="http://schemas.microsoft.com/office/drawing/2014/main" id="{48E23F41-CE09-2BD0-9CF9-D6060710BEBD}"/>
              </a:ext>
            </a:extLst>
          </p:cNvPr>
          <p:cNvPicPr>
            <a:picLocks noGrp="1" noChangeAspect="1"/>
          </p:cNvPicPr>
          <p:nvPr>
            <p:ph idx="1"/>
          </p:nvPr>
        </p:nvPicPr>
        <p:blipFill>
          <a:blip r:embed="rId3">
            <a:alphaModFix amt="20000"/>
          </a:blip>
          <a:srcRect t="20568" r="-1" b="26567"/>
          <a:stretch/>
        </p:blipFill>
        <p:spPr>
          <a:xfrm>
            <a:off x="20" y="1386"/>
            <a:ext cx="12191980" cy="6856614"/>
          </a:xfrm>
          <a:prstGeom prst="rect">
            <a:avLst/>
          </a:prstGeom>
        </p:spPr>
      </p:pic>
      <p:grpSp>
        <p:nvGrpSpPr>
          <p:cNvPr id="34" name="Group 33">
            <a:extLst>
              <a:ext uri="{FF2B5EF4-FFF2-40B4-BE49-F238E27FC236}">
                <a16:creationId xmlns:a16="http://schemas.microsoft.com/office/drawing/2014/main" id="{0BE37341-D22B-7406-8B05-28BBE682C5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5" name="Picture 34">
              <a:extLst>
                <a:ext uri="{FF2B5EF4-FFF2-40B4-BE49-F238E27FC236}">
                  <a16:creationId xmlns:a16="http://schemas.microsoft.com/office/drawing/2014/main" id="{371DF850-1906-DB72-0FB2-90D92C28824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E9C1D616-1682-F826-F9E1-741A03292ED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7E340B9F-BFD4-9333-81AE-3B8D57190A0D}"/>
              </a:ext>
            </a:extLst>
          </p:cNvPr>
          <p:cNvSpPr txBox="1"/>
          <p:nvPr/>
        </p:nvSpPr>
        <p:spPr>
          <a:xfrm>
            <a:off x="79871" y="95603"/>
            <a:ext cx="12092021" cy="584775"/>
          </a:xfrm>
          <a:prstGeom prst="rect">
            <a:avLst/>
          </a:prstGeom>
          <a:noFill/>
        </p:spPr>
        <p:txBody>
          <a:bodyPr wrap="square" rtlCol="0">
            <a:spAutoFit/>
          </a:bodyPr>
          <a:lstStyle/>
          <a:p>
            <a:r>
              <a:rPr lang="en-US" sz="3200" kern="100" dirty="0">
                <a:effectLst/>
                <a:latin typeface="Aptos" panose="020B0004020202020204" pitchFamily="34" charset="0"/>
                <a:ea typeface="PMingLiU" panose="02020500000000000000" pitchFamily="18" charset="-120"/>
                <a:cs typeface="Times New Roman" panose="02020603050405020304" pitchFamily="18" charset="0"/>
              </a:rPr>
              <a:t>Evaluation of the benefits and obstacles for the change</a:t>
            </a:r>
            <a:endParaRPr lang="en-US" sz="3200" dirty="0"/>
          </a:p>
        </p:txBody>
      </p:sp>
      <p:sp>
        <p:nvSpPr>
          <p:cNvPr id="7" name="TextBox 6">
            <a:extLst>
              <a:ext uri="{FF2B5EF4-FFF2-40B4-BE49-F238E27FC236}">
                <a16:creationId xmlns:a16="http://schemas.microsoft.com/office/drawing/2014/main" id="{9645B47B-616E-4C4C-4A8E-F3053E7FA504}"/>
              </a:ext>
            </a:extLst>
          </p:cNvPr>
          <p:cNvSpPr txBox="1"/>
          <p:nvPr/>
        </p:nvSpPr>
        <p:spPr>
          <a:xfrm>
            <a:off x="375946" y="1028343"/>
            <a:ext cx="10928158" cy="4524315"/>
          </a:xfrm>
          <a:prstGeom prst="rect">
            <a:avLst/>
          </a:prstGeom>
          <a:noFill/>
        </p:spPr>
        <p:txBody>
          <a:bodyPr wrap="square" rtlCol="0">
            <a:spAutoFit/>
          </a:bodyPr>
          <a:lstStyle/>
          <a:p>
            <a:r>
              <a:rPr lang="en-US" b="1" dirty="0"/>
              <a:t>Benefits:</a:t>
            </a:r>
          </a:p>
          <a:p>
            <a:r>
              <a:rPr lang="en-US" b="0" dirty="0"/>
              <a:t>1. Growth of luxury consumption by Asia’s young</a:t>
            </a:r>
          </a:p>
          <a:p>
            <a:endParaRPr lang="en-US" b="0" dirty="0"/>
          </a:p>
          <a:p>
            <a:r>
              <a:rPr lang="en-US" dirty="0"/>
              <a:t>2. </a:t>
            </a:r>
            <a:r>
              <a:rPr lang="en-US" b="0" dirty="0"/>
              <a:t>Mature e- and social commerce to reduce the development cost</a:t>
            </a:r>
          </a:p>
          <a:p>
            <a:endParaRPr lang="en-US" dirty="0"/>
          </a:p>
          <a:p>
            <a:endParaRPr lang="en-US" dirty="0"/>
          </a:p>
          <a:p>
            <a:r>
              <a:rPr lang="en-US" b="1" dirty="0"/>
              <a:t>Obstacles:</a:t>
            </a:r>
          </a:p>
          <a:p>
            <a:pPr algn="l"/>
            <a:r>
              <a:rPr lang="en-US" dirty="0"/>
              <a:t>1. Lack of experience for transformational change (Management)</a:t>
            </a:r>
          </a:p>
          <a:p>
            <a:pPr algn="l"/>
            <a:endParaRPr lang="en-US" dirty="0"/>
          </a:p>
          <a:p>
            <a:pPr algn="l"/>
            <a:r>
              <a:rPr lang="en-US" dirty="0"/>
              <a:t>2. Design and Creative Limitations</a:t>
            </a:r>
          </a:p>
          <a:p>
            <a:pPr algn="l"/>
            <a:endParaRPr lang="en-US" dirty="0"/>
          </a:p>
          <a:p>
            <a:r>
              <a:rPr lang="en-US" dirty="0"/>
              <a:t>3. Resistance to change by staff (</a:t>
            </a:r>
            <a:r>
              <a:rPr lang="en-US" dirty="0" err="1"/>
              <a:t>Furxhi</a:t>
            </a:r>
            <a:r>
              <a:rPr lang="en-US" dirty="0"/>
              <a:t>, 2021)</a:t>
            </a:r>
          </a:p>
          <a:p>
            <a:pPr algn="l"/>
            <a:endParaRPr lang="en-US" dirty="0"/>
          </a:p>
          <a:p>
            <a:pPr algn="l"/>
            <a:r>
              <a:rPr lang="en-US" dirty="0"/>
              <a:t>4. Create brand confusion with the brand legacy </a:t>
            </a:r>
            <a:r>
              <a:rPr lang="en-HK" sz="1800" dirty="0">
                <a:effectLst/>
                <a:latin typeface="Times New Roman" panose="02020603050405020304" pitchFamily="18" charset="0"/>
              </a:rPr>
              <a:t>(</a:t>
            </a:r>
            <a:r>
              <a:rPr lang="en-HK" sz="1800" dirty="0" err="1">
                <a:effectLst/>
                <a:latin typeface="Times New Roman" panose="02020603050405020304" pitchFamily="18" charset="0"/>
              </a:rPr>
              <a:t>Muzellec</a:t>
            </a:r>
            <a:r>
              <a:rPr lang="en-HK" sz="1800" dirty="0">
                <a:effectLst/>
                <a:latin typeface="Times New Roman" panose="02020603050405020304" pitchFamily="18" charset="0"/>
              </a:rPr>
              <a:t> and Lambkin, 2006)</a:t>
            </a:r>
            <a:endParaRPr lang="en-US" dirty="0"/>
          </a:p>
          <a:p>
            <a:pPr algn="ctr"/>
            <a:endParaRPr lang="en-US" dirty="0"/>
          </a:p>
          <a:p>
            <a:endParaRPr lang="en-US" dirty="0"/>
          </a:p>
        </p:txBody>
      </p:sp>
    </p:spTree>
    <p:extLst>
      <p:ext uri="{BB962C8B-B14F-4D97-AF65-F5344CB8AC3E}">
        <p14:creationId xmlns:p14="http://schemas.microsoft.com/office/powerpoint/2010/main" val="1558887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A9A8E1-F674-8647-F692-C88130D7C03C}"/>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44BFFBF1-2C69-B41E-015B-B2EC53426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29">
            <a:extLst>
              <a:ext uri="{FF2B5EF4-FFF2-40B4-BE49-F238E27FC236}">
                <a16:creationId xmlns:a16="http://schemas.microsoft.com/office/drawing/2014/main" id="{545DDB6E-0BA6-47C5-6E1B-977B92C493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2" name="Rectangle 31">
            <a:extLst>
              <a:ext uri="{FF2B5EF4-FFF2-40B4-BE49-F238E27FC236}">
                <a16:creationId xmlns:a16="http://schemas.microsoft.com/office/drawing/2014/main" id="{85596898-430E-4246-4FF9-080D9456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A letter with leaves and acorns&#10;&#10;Description automatically generated">
            <a:extLst>
              <a:ext uri="{FF2B5EF4-FFF2-40B4-BE49-F238E27FC236}">
                <a16:creationId xmlns:a16="http://schemas.microsoft.com/office/drawing/2014/main" id="{2F97B5DA-8CCB-42B7-066D-4C73147524DF}"/>
              </a:ext>
            </a:extLst>
          </p:cNvPr>
          <p:cNvPicPr>
            <a:picLocks noGrp="1" noChangeAspect="1"/>
          </p:cNvPicPr>
          <p:nvPr>
            <p:ph idx="1"/>
          </p:nvPr>
        </p:nvPicPr>
        <p:blipFill>
          <a:blip r:embed="rId3">
            <a:alphaModFix amt="20000"/>
          </a:blip>
          <a:srcRect t="20568" r="-1" b="26567"/>
          <a:stretch/>
        </p:blipFill>
        <p:spPr>
          <a:xfrm>
            <a:off x="20" y="1386"/>
            <a:ext cx="12191980" cy="6856614"/>
          </a:xfrm>
          <a:prstGeom prst="rect">
            <a:avLst/>
          </a:prstGeom>
        </p:spPr>
      </p:pic>
      <p:grpSp>
        <p:nvGrpSpPr>
          <p:cNvPr id="34" name="Group 33">
            <a:extLst>
              <a:ext uri="{FF2B5EF4-FFF2-40B4-BE49-F238E27FC236}">
                <a16:creationId xmlns:a16="http://schemas.microsoft.com/office/drawing/2014/main" id="{FC71D28F-C590-BD46-497D-4DAB901A5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5" name="Picture 34">
              <a:extLst>
                <a:ext uri="{FF2B5EF4-FFF2-40B4-BE49-F238E27FC236}">
                  <a16:creationId xmlns:a16="http://schemas.microsoft.com/office/drawing/2014/main" id="{93C46982-6571-3B68-FDC0-FBE01A0996C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6" name="Picture 35">
              <a:extLst>
                <a:ext uri="{FF2B5EF4-FFF2-40B4-BE49-F238E27FC236}">
                  <a16:creationId xmlns:a16="http://schemas.microsoft.com/office/drawing/2014/main" id="{AB2CA902-A8A0-6FB4-6002-E8B4F091692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5046C6FA-8146-C9C7-4CAC-611A893F6A3A}"/>
              </a:ext>
            </a:extLst>
          </p:cNvPr>
          <p:cNvSpPr txBox="1"/>
          <p:nvPr/>
        </p:nvSpPr>
        <p:spPr>
          <a:xfrm>
            <a:off x="79871" y="95603"/>
            <a:ext cx="12092021" cy="584775"/>
          </a:xfrm>
          <a:prstGeom prst="rect">
            <a:avLst/>
          </a:prstGeom>
          <a:noFill/>
        </p:spPr>
        <p:txBody>
          <a:bodyPr wrap="square" rtlCol="0">
            <a:spAutoFit/>
          </a:bodyPr>
          <a:lstStyle/>
          <a:p>
            <a:r>
              <a:rPr lang="en-US" sz="3200" kern="100" dirty="0">
                <a:effectLst/>
                <a:latin typeface="Aptos" panose="020B0004020202020204" pitchFamily="34" charset="0"/>
                <a:ea typeface="PMingLiU" panose="02020500000000000000" pitchFamily="18" charset="-120"/>
                <a:cs typeface="Times New Roman" panose="02020603050405020304" pitchFamily="18" charset="0"/>
              </a:rPr>
              <a:t>The reasons for the failure</a:t>
            </a:r>
            <a:endParaRPr lang="en-US" sz="3200" dirty="0"/>
          </a:p>
        </p:txBody>
      </p:sp>
      <p:graphicFrame>
        <p:nvGraphicFramePr>
          <p:cNvPr id="5" name="Table 4">
            <a:extLst>
              <a:ext uri="{FF2B5EF4-FFF2-40B4-BE49-F238E27FC236}">
                <a16:creationId xmlns:a16="http://schemas.microsoft.com/office/drawing/2014/main" id="{053CEC4C-C33C-777A-E241-2BFD05F9D8DC}"/>
              </a:ext>
            </a:extLst>
          </p:cNvPr>
          <p:cNvGraphicFramePr>
            <a:graphicFrameLocks noGrp="1"/>
          </p:cNvGraphicFramePr>
          <p:nvPr>
            <p:extLst>
              <p:ext uri="{D42A27DB-BD31-4B8C-83A1-F6EECF244321}">
                <p14:modId xmlns:p14="http://schemas.microsoft.com/office/powerpoint/2010/main" val="3718017975"/>
              </p:ext>
            </p:extLst>
          </p:nvPr>
        </p:nvGraphicFramePr>
        <p:xfrm>
          <a:off x="6794625" y="2938589"/>
          <a:ext cx="5115698" cy="3369121"/>
        </p:xfrm>
        <a:graphic>
          <a:graphicData uri="http://schemas.openxmlformats.org/drawingml/2006/table">
            <a:tbl>
              <a:tblPr>
                <a:tableStyleId>{5C22544A-7EE6-4342-B048-85BDC9FD1C3A}</a:tableStyleId>
              </a:tblPr>
              <a:tblGrid>
                <a:gridCol w="730814">
                  <a:extLst>
                    <a:ext uri="{9D8B030D-6E8A-4147-A177-3AD203B41FA5}">
                      <a16:colId xmlns:a16="http://schemas.microsoft.com/office/drawing/2014/main" val="4067752983"/>
                    </a:ext>
                  </a:extLst>
                </a:gridCol>
                <a:gridCol w="730814">
                  <a:extLst>
                    <a:ext uri="{9D8B030D-6E8A-4147-A177-3AD203B41FA5}">
                      <a16:colId xmlns:a16="http://schemas.microsoft.com/office/drawing/2014/main" val="1248005572"/>
                    </a:ext>
                  </a:extLst>
                </a:gridCol>
                <a:gridCol w="730814">
                  <a:extLst>
                    <a:ext uri="{9D8B030D-6E8A-4147-A177-3AD203B41FA5}">
                      <a16:colId xmlns:a16="http://schemas.microsoft.com/office/drawing/2014/main" val="3996412822"/>
                    </a:ext>
                  </a:extLst>
                </a:gridCol>
                <a:gridCol w="730814">
                  <a:extLst>
                    <a:ext uri="{9D8B030D-6E8A-4147-A177-3AD203B41FA5}">
                      <a16:colId xmlns:a16="http://schemas.microsoft.com/office/drawing/2014/main" val="3430995074"/>
                    </a:ext>
                  </a:extLst>
                </a:gridCol>
                <a:gridCol w="730814">
                  <a:extLst>
                    <a:ext uri="{9D8B030D-6E8A-4147-A177-3AD203B41FA5}">
                      <a16:colId xmlns:a16="http://schemas.microsoft.com/office/drawing/2014/main" val="190832237"/>
                    </a:ext>
                  </a:extLst>
                </a:gridCol>
                <a:gridCol w="730814">
                  <a:extLst>
                    <a:ext uri="{9D8B030D-6E8A-4147-A177-3AD203B41FA5}">
                      <a16:colId xmlns:a16="http://schemas.microsoft.com/office/drawing/2014/main" val="323927376"/>
                    </a:ext>
                  </a:extLst>
                </a:gridCol>
                <a:gridCol w="730814">
                  <a:extLst>
                    <a:ext uri="{9D8B030D-6E8A-4147-A177-3AD203B41FA5}">
                      <a16:colId xmlns:a16="http://schemas.microsoft.com/office/drawing/2014/main" val="3733248431"/>
                    </a:ext>
                  </a:extLst>
                </a:gridCol>
              </a:tblGrid>
              <a:tr h="328741">
                <a:tc gridSpan="7">
                  <a:txBody>
                    <a:bodyPr/>
                    <a:lstStyle/>
                    <a:p>
                      <a:pPr algn="ctr" fontAlgn="ctr"/>
                      <a:r>
                        <a:rPr lang="en-HK" sz="1600" b="1" u="none" strike="noStrike" dirty="0" err="1">
                          <a:effectLst/>
                        </a:rPr>
                        <a:t>Moiselle</a:t>
                      </a:r>
                      <a:r>
                        <a:rPr lang="en-HK" sz="1600" b="1" u="none" strike="noStrike" dirty="0">
                          <a:effectLst/>
                        </a:rPr>
                        <a:t>' financial performance from 2014 to 2024</a:t>
                      </a:r>
                      <a:endParaRPr lang="en-HK" sz="1600" b="1" i="0" u="none" strike="noStrike" dirty="0">
                        <a:solidFill>
                          <a:srgbClr val="000000"/>
                        </a:solidFill>
                        <a:effectLst/>
                        <a:latin typeface="Aptos Narrow" panose="020B0004020202020204" pitchFamily="34" charset="0"/>
                      </a:endParaRPr>
                    </a:p>
                  </a:txBody>
                  <a:tcPr marL="9525" marR="9525" marT="9525"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37125089"/>
                  </a:ext>
                </a:extLst>
              </a:tr>
              <a:tr h="883704">
                <a:tc>
                  <a:txBody>
                    <a:bodyPr/>
                    <a:lstStyle/>
                    <a:p>
                      <a:pPr algn="ctr" fontAlgn="b"/>
                      <a:r>
                        <a:rPr lang="en-HK" sz="1200" u="none" strike="noStrike">
                          <a:effectLst/>
                        </a:rPr>
                        <a:t>Year</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dirty="0">
                          <a:effectLst/>
                        </a:rPr>
                        <a:t>Revenue.                              (HKD in thousand)</a:t>
                      </a:r>
                      <a:endParaRPr lang="en-HK" sz="12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err="1">
                          <a:effectLst/>
                        </a:rPr>
                        <a:t>Annuel</a:t>
                      </a:r>
                      <a:r>
                        <a:rPr lang="en-HK" sz="1200" u="none" strike="noStrike" dirty="0">
                          <a:effectLst/>
                        </a:rPr>
                        <a:t> % Revenue </a:t>
                      </a:r>
                      <a:endParaRPr lang="en-HK" sz="12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 Overall Operating Cost (HKD in thousand) </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 Annual % Overall Operating Cost  </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a:effectLst/>
                        </a:rPr>
                        <a:t> Profit Loss  (HKD in thousand) </a:t>
                      </a:r>
                      <a:endParaRPr lang="en-HK" sz="12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a:effectLst/>
                        </a:rPr>
                        <a:t>Annual % Profit Loss  </a:t>
                      </a:r>
                      <a:endParaRPr lang="en-HK" sz="1200" b="0"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955922957"/>
                  </a:ext>
                </a:extLst>
              </a:tr>
              <a:tr h="184029">
                <a:tc>
                  <a:txBody>
                    <a:bodyPr/>
                    <a:lstStyle/>
                    <a:p>
                      <a:pPr algn="ctr" fontAlgn="b"/>
                      <a:r>
                        <a:rPr lang="en-HK" sz="1200" u="none" strike="noStrike">
                          <a:effectLst/>
                        </a:rPr>
                        <a:t>2014</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458,677</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9%</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88,843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33,054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34%</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156689170"/>
                  </a:ext>
                </a:extLst>
              </a:tr>
              <a:tr h="184029">
                <a:tc>
                  <a:txBody>
                    <a:bodyPr/>
                    <a:lstStyle/>
                    <a:p>
                      <a:pPr algn="ctr" fontAlgn="b"/>
                      <a:r>
                        <a:rPr lang="en-HK" sz="1200" u="none" strike="noStrike">
                          <a:effectLst/>
                        </a:rPr>
                        <a:t>2015</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419,965</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70,422</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6,642</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-80%</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887165809"/>
                  </a:ext>
                </a:extLst>
              </a:tr>
              <a:tr h="184029">
                <a:tc>
                  <a:txBody>
                    <a:bodyPr/>
                    <a:lstStyle/>
                    <a:p>
                      <a:pPr algn="ctr" fontAlgn="b"/>
                      <a:r>
                        <a:rPr lang="en-HK" sz="1200" u="none" strike="noStrike">
                          <a:effectLst/>
                        </a:rPr>
                        <a:t>2016</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327,996</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-22%</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73,387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-62,308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-838%</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452615607"/>
                  </a:ext>
                </a:extLst>
              </a:tr>
              <a:tr h="184029">
                <a:tc>
                  <a:txBody>
                    <a:bodyPr/>
                    <a:lstStyle/>
                    <a:p>
                      <a:pPr algn="ctr" fontAlgn="b"/>
                      <a:r>
                        <a:rPr lang="en-HK" sz="1200" u="none" strike="noStrike">
                          <a:effectLst/>
                        </a:rPr>
                        <a:t>2017</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280,397</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-15%</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60,798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-55,135</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12%</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509962437"/>
                  </a:ext>
                </a:extLst>
              </a:tr>
              <a:tr h="184029">
                <a:tc>
                  <a:txBody>
                    <a:bodyPr/>
                    <a:lstStyle/>
                    <a:p>
                      <a:pPr algn="ctr" fontAlgn="b"/>
                      <a:r>
                        <a:rPr lang="en-HK" sz="1200" u="none" strike="noStrike">
                          <a:effectLst/>
                        </a:rPr>
                        <a:t>2018</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b"/>
                      <a:r>
                        <a:rPr lang="en-HK" sz="1200" u="none" strike="noStrike">
                          <a:effectLst/>
                        </a:rPr>
                        <a:t>290,576</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68,787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-21,622</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61%</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298146887"/>
                  </a:ext>
                </a:extLst>
              </a:tr>
              <a:tr h="184029">
                <a:tc>
                  <a:txBody>
                    <a:bodyPr/>
                    <a:lstStyle/>
                    <a:p>
                      <a:pPr algn="ctr" fontAlgn="b"/>
                      <a:r>
                        <a:rPr lang="en-HK" sz="1200" u="none" strike="noStrike">
                          <a:effectLst/>
                        </a:rPr>
                        <a:t>2019</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251,021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45,793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-44,905</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-108%</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824111895"/>
                  </a:ext>
                </a:extLst>
              </a:tr>
              <a:tr h="184029">
                <a:tc>
                  <a:txBody>
                    <a:bodyPr/>
                    <a:lstStyle/>
                    <a:p>
                      <a:pPr algn="ctr" fontAlgn="b"/>
                      <a:r>
                        <a:rPr lang="en-HK" sz="1200" u="none" strike="noStrike">
                          <a:effectLst/>
                        </a:rPr>
                        <a:t>2020</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191,604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44,571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-119,134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-165%</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729836894"/>
                  </a:ext>
                </a:extLst>
              </a:tr>
              <a:tr h="184029">
                <a:tc>
                  <a:txBody>
                    <a:bodyPr/>
                    <a:lstStyle/>
                    <a:p>
                      <a:pPr algn="ctr" fontAlgn="b"/>
                      <a:r>
                        <a:rPr lang="en-HK" sz="1200" u="none" strike="noStrike">
                          <a:effectLst/>
                        </a:rPr>
                        <a:t>2021</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127,283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40,378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-9%</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-29,078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76%</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666122841"/>
                  </a:ext>
                </a:extLst>
              </a:tr>
              <a:tr h="184029">
                <a:tc>
                  <a:txBody>
                    <a:bodyPr/>
                    <a:lstStyle/>
                    <a:p>
                      <a:pPr algn="ctr" fontAlgn="b"/>
                      <a:r>
                        <a:rPr lang="en-HK" sz="1200" u="none" strike="noStrike">
                          <a:effectLst/>
                        </a:rPr>
                        <a:t>2022</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138,526</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9%</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41,920</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-44,469</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-53%</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528531677"/>
                  </a:ext>
                </a:extLst>
              </a:tr>
              <a:tr h="184029">
                <a:tc>
                  <a:txBody>
                    <a:bodyPr/>
                    <a:lstStyle/>
                    <a:p>
                      <a:pPr algn="ctr" fontAlgn="b"/>
                      <a:r>
                        <a:rPr lang="en-HK" sz="1200" u="none" strike="noStrike">
                          <a:effectLst/>
                        </a:rPr>
                        <a:t>2023</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127,946</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-8%</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34,666</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-17%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a:effectLst/>
                        </a:rPr>
                        <a:t>-24,980</a:t>
                      </a:r>
                      <a:endParaRPr lang="en-HK" sz="12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44%</a:t>
                      </a:r>
                      <a:endParaRPr lang="en-HK" sz="12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4210289378"/>
                  </a:ext>
                </a:extLst>
              </a:tr>
              <a:tr h="184029">
                <a:tc>
                  <a:txBody>
                    <a:bodyPr/>
                    <a:lstStyle/>
                    <a:p>
                      <a:pPr algn="ctr" fontAlgn="b"/>
                      <a:r>
                        <a:rPr lang="en-HK" sz="1200" u="none" strike="noStrike">
                          <a:effectLst/>
                        </a:rPr>
                        <a:t>2024</a:t>
                      </a:r>
                      <a:endParaRPr lang="en-HK" sz="1200" b="0" i="0" u="none" strike="noStrike">
                        <a:solidFill>
                          <a:srgbClr val="000000"/>
                        </a:solidFill>
                        <a:effectLst/>
                        <a:latin typeface="Aptos Narrow" panose="020B0004020202020204" pitchFamily="34" charset="0"/>
                      </a:endParaRPr>
                    </a:p>
                  </a:txBody>
                  <a:tcPr marL="9525" marR="9525" marT="9525" marB="0" anchor="b"/>
                </a:tc>
                <a:tc>
                  <a:txBody>
                    <a:bodyPr/>
                    <a:lstStyle/>
                    <a:p>
                      <a:pPr algn="ctr" fontAlgn="ctr"/>
                      <a:r>
                        <a:rPr lang="en-HK" sz="1200" u="none" strike="noStrike">
                          <a:effectLst/>
                        </a:rPr>
                        <a:t>137,311</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26,827</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-23%</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a:effectLst/>
                        </a:rPr>
                        <a:t>-29,286</a:t>
                      </a:r>
                      <a:endParaRPr lang="en-HK" sz="12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HK" sz="1200" u="none" strike="noStrike" dirty="0">
                          <a:effectLst/>
                        </a:rPr>
                        <a:t>-17%</a:t>
                      </a:r>
                      <a:endParaRPr lang="en-HK" sz="1200" b="0"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90750140"/>
                  </a:ext>
                </a:extLst>
              </a:tr>
            </a:tbl>
          </a:graphicData>
        </a:graphic>
      </p:graphicFrame>
      <p:sp>
        <p:nvSpPr>
          <p:cNvPr id="6" name="TextBox 5">
            <a:extLst>
              <a:ext uri="{FF2B5EF4-FFF2-40B4-BE49-F238E27FC236}">
                <a16:creationId xmlns:a16="http://schemas.microsoft.com/office/drawing/2014/main" id="{61ABC9B0-7D83-A396-094E-93F871A5549C}"/>
              </a:ext>
            </a:extLst>
          </p:cNvPr>
          <p:cNvSpPr txBox="1"/>
          <p:nvPr/>
        </p:nvSpPr>
        <p:spPr>
          <a:xfrm>
            <a:off x="208673" y="779112"/>
            <a:ext cx="11434705" cy="5370701"/>
          </a:xfrm>
          <a:prstGeom prst="rect">
            <a:avLst/>
          </a:prstGeom>
          <a:noFill/>
        </p:spPr>
        <p:txBody>
          <a:bodyPr wrap="square" rtlCol="0">
            <a:spAutoFit/>
          </a:bodyPr>
          <a:lstStyle/>
          <a:p>
            <a:r>
              <a:rPr lang="en-US" sz="1500" dirty="0"/>
              <a:t>Due to the consecutives’ profit loss since 2016, </a:t>
            </a:r>
            <a:r>
              <a:rPr lang="en-US" sz="1500" dirty="0" err="1"/>
              <a:t>Moiselle</a:t>
            </a:r>
            <a:r>
              <a:rPr lang="en-US" sz="1500" dirty="0"/>
              <a:t> has tried to transform itself to attract young consumers, but the effect has </a:t>
            </a:r>
            <a:r>
              <a:rPr lang="en-US" sz="1500" b="1" dirty="0"/>
              <a:t>not been satisfactory</a:t>
            </a:r>
            <a:r>
              <a:rPr lang="en-US" sz="1500" dirty="0"/>
              <a:t>. As shown on the table, after launching the plan in 2020, although the extent of profit loss has been tightened than before, the profit was still recorded in loss, even the operating cost is decreasing.</a:t>
            </a:r>
          </a:p>
          <a:p>
            <a:endParaRPr lang="en-US" dirty="0"/>
          </a:p>
          <a:p>
            <a:endParaRPr lang="en-US" dirty="0"/>
          </a:p>
          <a:p>
            <a:r>
              <a:rPr lang="en-US" sz="1600" dirty="0"/>
              <a:t>Reasons for failure:</a:t>
            </a:r>
          </a:p>
          <a:p>
            <a:pPr marL="285750" indent="-285750">
              <a:buFontTx/>
              <a:buChar char="-"/>
            </a:pPr>
            <a:r>
              <a:rPr lang="en-US" sz="1600" dirty="0"/>
              <a:t>Incomplete brand image (mature professional women vs young on-trend girl)</a:t>
            </a:r>
          </a:p>
          <a:p>
            <a:pPr marL="285750" indent="-285750">
              <a:buFontTx/>
              <a:buChar char="-"/>
            </a:pPr>
            <a:r>
              <a:rPr lang="en-US" sz="1600" dirty="0"/>
              <a:t>Inadequate digital and social media strategies </a:t>
            </a:r>
          </a:p>
          <a:p>
            <a:pPr marL="285750" indent="-285750">
              <a:buFontTx/>
              <a:buChar char="-"/>
            </a:pPr>
            <a:r>
              <a:rPr lang="en-US" sz="1600" dirty="0"/>
              <a:t>Management miscommunication is a key </a:t>
            </a:r>
            <a:r>
              <a:rPr lang="en-HK" sz="1600" dirty="0">
                <a:effectLst/>
                <a:latin typeface="Times New Roman" panose="02020603050405020304" pitchFamily="18" charset="0"/>
              </a:rPr>
              <a:t>(Joseph et al., 2020</a:t>
            </a:r>
            <a:r>
              <a:rPr lang="en-HK" sz="1800" dirty="0">
                <a:effectLst/>
                <a:latin typeface="Times New Roman" panose="02020603050405020304" pitchFamily="18" charset="0"/>
              </a:rPr>
              <a:t>)</a:t>
            </a:r>
            <a:endParaRPr lang="en-US" dirty="0"/>
          </a:p>
          <a:p>
            <a:pPr marL="285750" indent="-285750">
              <a:buFont typeface="Wingdings" pitchFamily="2" charset="2"/>
              <a:buChar char="Ø"/>
            </a:pPr>
            <a:endParaRPr lang="en-US" dirty="0"/>
          </a:p>
          <a:p>
            <a:pPr marL="285750" indent="-285750">
              <a:buFont typeface="Wingdings" pitchFamily="2" charset="2"/>
              <a:buChar char="Ø"/>
            </a:pPr>
            <a:endParaRPr lang="en-US" dirty="0"/>
          </a:p>
          <a:p>
            <a:r>
              <a:rPr lang="en-US" sz="1600" b="1" dirty="0"/>
              <a:t>Learning from the successful case: Coach </a:t>
            </a:r>
          </a:p>
          <a:p>
            <a:r>
              <a:rPr lang="en-US" sz="1600" dirty="0"/>
              <a:t>Success for rebranding (from ”mother bag” to it bag”):</a:t>
            </a:r>
          </a:p>
          <a:p>
            <a:r>
              <a:rPr lang="en-US" sz="1600" dirty="0"/>
              <a:t>Key of success:</a:t>
            </a:r>
          </a:p>
          <a:p>
            <a:pPr marL="285750" indent="-285750">
              <a:buFont typeface="Wingdings" pitchFamily="2" charset="2"/>
              <a:buChar char="ü"/>
            </a:pPr>
            <a:r>
              <a:rPr lang="en-US" sz="1600" dirty="0"/>
              <a:t>Digital agile (choose right digital for target consumer)</a:t>
            </a:r>
          </a:p>
          <a:p>
            <a:pPr marL="285750" indent="-285750">
              <a:buFont typeface="Wingdings" pitchFamily="2" charset="2"/>
              <a:buChar char="ü"/>
            </a:pPr>
            <a:r>
              <a:rPr lang="en-US" sz="1600" dirty="0"/>
              <a:t>Product design: keep original elements but break the </a:t>
            </a:r>
          </a:p>
          <a:p>
            <a:r>
              <a:rPr lang="en-US" sz="1600" dirty="0"/>
              <a:t>Stereotype with new design (Reduce monogram “C” logo)</a:t>
            </a:r>
          </a:p>
          <a:p>
            <a:pPr marL="285750" indent="-285750">
              <a:buFont typeface="Wingdings" pitchFamily="2" charset="2"/>
              <a:buChar char="ü"/>
            </a:pPr>
            <a:r>
              <a:rPr lang="en-US" sz="1600" dirty="0"/>
              <a:t> Hiring famous designer to redesign the product</a:t>
            </a:r>
          </a:p>
          <a:p>
            <a:r>
              <a:rPr lang="en-US" sz="1600" dirty="0"/>
              <a:t>Result: </a:t>
            </a:r>
          </a:p>
          <a:p>
            <a:pPr marL="285750" indent="-285750">
              <a:buFont typeface="Arial" panose="020B0604020202020204" pitchFamily="34" charset="0"/>
              <a:buChar char="•"/>
            </a:pPr>
            <a:r>
              <a:rPr lang="en-US" sz="1600" dirty="0"/>
              <a:t>Record the highest profit in 2023 (USD 66 in billion)</a:t>
            </a:r>
          </a:p>
          <a:p>
            <a:pPr marL="285750" indent="-285750">
              <a:buFont typeface="Arial" panose="020B0604020202020204" pitchFamily="34" charset="0"/>
              <a:buChar char="•"/>
            </a:pPr>
            <a:r>
              <a:rPr lang="en-US" sz="1600" dirty="0"/>
              <a:t>Ranking no.2 in China Market (Zhang, 2025)</a:t>
            </a:r>
          </a:p>
        </p:txBody>
      </p:sp>
      <p:sp>
        <p:nvSpPr>
          <p:cNvPr id="7" name="TextBox 6">
            <a:extLst>
              <a:ext uri="{FF2B5EF4-FFF2-40B4-BE49-F238E27FC236}">
                <a16:creationId xmlns:a16="http://schemas.microsoft.com/office/drawing/2014/main" id="{8409D58A-8944-C0A2-2BB6-9DC335DF3205}"/>
              </a:ext>
            </a:extLst>
          </p:cNvPr>
          <p:cNvSpPr txBox="1"/>
          <p:nvPr/>
        </p:nvSpPr>
        <p:spPr>
          <a:xfrm>
            <a:off x="10223092" y="5317971"/>
            <a:ext cx="1060174" cy="978268"/>
          </a:xfrm>
          <a:prstGeom prst="rect">
            <a:avLst/>
          </a:prstGeom>
          <a:noFill/>
          <a:ln>
            <a:solidFill>
              <a:srgbClr val="FF0000"/>
            </a:solidFill>
          </a:ln>
        </p:spPr>
        <p:txBody>
          <a:bodyPr wrap="square" rtlCol="0">
            <a:spAutoFit/>
          </a:bodyPr>
          <a:lstStyle/>
          <a:p>
            <a:endParaRPr lang="en-US" dirty="0"/>
          </a:p>
        </p:txBody>
      </p:sp>
      <p:sp>
        <p:nvSpPr>
          <p:cNvPr id="8" name="TextBox 7">
            <a:extLst>
              <a:ext uri="{FF2B5EF4-FFF2-40B4-BE49-F238E27FC236}">
                <a16:creationId xmlns:a16="http://schemas.microsoft.com/office/drawing/2014/main" id="{F7F7CCEA-AAB7-A395-CF32-782D4EF753EC}"/>
              </a:ext>
            </a:extLst>
          </p:cNvPr>
          <p:cNvSpPr txBox="1"/>
          <p:nvPr/>
        </p:nvSpPr>
        <p:spPr>
          <a:xfrm>
            <a:off x="7196881" y="6305221"/>
            <a:ext cx="4786446" cy="369332"/>
          </a:xfrm>
          <a:prstGeom prst="rect">
            <a:avLst/>
          </a:prstGeom>
          <a:noFill/>
        </p:spPr>
        <p:txBody>
          <a:bodyPr wrap="square" rtlCol="0">
            <a:spAutoFit/>
          </a:bodyPr>
          <a:lstStyle/>
          <a:p>
            <a:r>
              <a:rPr lang="en-HK" sz="1800" dirty="0">
                <a:effectLst/>
                <a:latin typeface="Times New Roman" panose="02020603050405020304" pitchFamily="18" charset="0"/>
              </a:rPr>
              <a:t>(</a:t>
            </a:r>
            <a:r>
              <a:rPr lang="en-HK" sz="1800" dirty="0" err="1">
                <a:effectLst/>
                <a:latin typeface="Times New Roman" panose="02020603050405020304" pitchFamily="18" charset="0"/>
              </a:rPr>
              <a:t>Moiselle</a:t>
            </a:r>
            <a:r>
              <a:rPr lang="en-HK" sz="1800" dirty="0">
                <a:effectLst/>
                <a:latin typeface="Times New Roman" panose="02020603050405020304" pitchFamily="18" charset="0"/>
              </a:rPr>
              <a:t> International Holding Limited, 2024)</a:t>
            </a:r>
            <a:endParaRPr lang="en-US" dirty="0"/>
          </a:p>
        </p:txBody>
      </p:sp>
    </p:spTree>
    <p:extLst>
      <p:ext uri="{BB962C8B-B14F-4D97-AF65-F5344CB8AC3E}">
        <p14:creationId xmlns:p14="http://schemas.microsoft.com/office/powerpoint/2010/main" val="1272099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letter with leaves and acorns&#10;&#10;Description automatically generated">
            <a:extLst>
              <a:ext uri="{FF2B5EF4-FFF2-40B4-BE49-F238E27FC236}">
                <a16:creationId xmlns:a16="http://schemas.microsoft.com/office/drawing/2014/main" id="{FCD255E7-F468-C0D0-B326-6132797F0B1A}"/>
              </a:ext>
            </a:extLst>
          </p:cNvPr>
          <p:cNvPicPr>
            <a:picLocks noGrp="1" noChangeAspect="1"/>
          </p:cNvPicPr>
          <p:nvPr>
            <p:ph idx="1"/>
          </p:nvPr>
        </p:nvPicPr>
        <p:blipFill>
          <a:blip r:embed="rId2">
            <a:alphaModFix amt="20000"/>
          </a:blip>
          <a:srcRect t="20568" r="-1" b="26567"/>
          <a:stretch/>
        </p:blipFill>
        <p:spPr>
          <a:xfrm>
            <a:off x="92787" y="1386"/>
            <a:ext cx="12191980" cy="6856614"/>
          </a:xfrm>
          <a:prstGeom prst="rect">
            <a:avLst/>
          </a:prstGeom>
        </p:spPr>
      </p:pic>
      <p:sp>
        <p:nvSpPr>
          <p:cNvPr id="5" name="TextBox 4">
            <a:extLst>
              <a:ext uri="{FF2B5EF4-FFF2-40B4-BE49-F238E27FC236}">
                <a16:creationId xmlns:a16="http://schemas.microsoft.com/office/drawing/2014/main" id="{DA63CD89-B663-F596-CDED-24FE8FAA43F7}"/>
              </a:ext>
            </a:extLst>
          </p:cNvPr>
          <p:cNvSpPr txBox="1"/>
          <p:nvPr/>
        </p:nvSpPr>
        <p:spPr>
          <a:xfrm>
            <a:off x="92787" y="99033"/>
            <a:ext cx="6612835" cy="584775"/>
          </a:xfrm>
          <a:prstGeom prst="rect">
            <a:avLst/>
          </a:prstGeom>
          <a:noFill/>
        </p:spPr>
        <p:txBody>
          <a:bodyPr wrap="square" rtlCol="0">
            <a:spAutoFit/>
          </a:bodyPr>
          <a:lstStyle/>
          <a:p>
            <a:r>
              <a:rPr lang="en-US" sz="3200" kern="100" dirty="0">
                <a:effectLst/>
                <a:latin typeface="Aptos" panose="020B0004020202020204" pitchFamily="34" charset="0"/>
                <a:ea typeface="PMingLiU" panose="02020500000000000000" pitchFamily="18" charset="-120"/>
                <a:cs typeface="Times New Roman" panose="02020603050405020304" pitchFamily="18" charset="0"/>
              </a:rPr>
              <a:t>Conclusion and Recommendation</a:t>
            </a:r>
            <a:endParaRPr lang="en-US" sz="3200" dirty="0"/>
          </a:p>
        </p:txBody>
      </p:sp>
      <p:sp>
        <p:nvSpPr>
          <p:cNvPr id="7" name="TextBox 6">
            <a:extLst>
              <a:ext uri="{FF2B5EF4-FFF2-40B4-BE49-F238E27FC236}">
                <a16:creationId xmlns:a16="http://schemas.microsoft.com/office/drawing/2014/main" id="{71F6A1CD-43C3-A89D-E93B-F0A7AE593631}"/>
              </a:ext>
            </a:extLst>
          </p:cNvPr>
          <p:cNvSpPr txBox="1"/>
          <p:nvPr/>
        </p:nvSpPr>
        <p:spPr>
          <a:xfrm>
            <a:off x="92787" y="954449"/>
            <a:ext cx="11661914" cy="3139321"/>
          </a:xfrm>
          <a:prstGeom prst="rect">
            <a:avLst/>
          </a:prstGeom>
          <a:noFill/>
        </p:spPr>
        <p:txBody>
          <a:bodyPr wrap="square" rtlCol="0">
            <a:spAutoFit/>
          </a:bodyPr>
          <a:lstStyle/>
          <a:p>
            <a:pPr marL="285750" indent="-285750">
              <a:buFont typeface="Arial" panose="020B0604020202020204" pitchFamily="34" charset="0"/>
              <a:buChar char="•"/>
            </a:pPr>
            <a:r>
              <a:rPr lang="en-US" dirty="0"/>
              <a:t>Historically, </a:t>
            </a:r>
            <a:r>
              <a:rPr lang="en-US" dirty="0" err="1"/>
              <a:t>Moiselle</a:t>
            </a:r>
            <a:r>
              <a:rPr lang="en-US" dirty="0"/>
              <a:t> has successfully built a Hong Kong-based women fashion brand for its high-end and luxury designs, high-quality clothes' fabrics, and exquisite craftsmanship.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In the complex and rapidly-changing luxury fashion environment, some of the technological, economic and social factors affect </a:t>
            </a:r>
            <a:r>
              <a:rPr lang="en-US" dirty="0" err="1"/>
              <a:t>Moiselle</a:t>
            </a:r>
            <a:r>
              <a:rPr lang="en-US" dirty="0"/>
              <a:t> intention to reposition its brand in Youthful, On-trend and Unique brand.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However, some of the obstacle's factors affecting the result of the repositioning plan, such as resistance to change by staff, create brand confusion with the brand legacy etc.</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Learning from the successful case in Coach, </a:t>
            </a:r>
            <a:r>
              <a:rPr lang="en-US" dirty="0" err="1"/>
              <a:t>Moiselle</a:t>
            </a:r>
            <a:r>
              <a:rPr lang="en-US" dirty="0"/>
              <a:t> should re-adjust the digital agile, product design and resource allocation. </a:t>
            </a:r>
          </a:p>
        </p:txBody>
      </p:sp>
    </p:spTree>
    <p:extLst>
      <p:ext uri="{BB962C8B-B14F-4D97-AF65-F5344CB8AC3E}">
        <p14:creationId xmlns:p14="http://schemas.microsoft.com/office/powerpoint/2010/main" val="3239307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C71D10-F1D4-08A8-E169-F9ED8C7321B7}"/>
            </a:ext>
          </a:extLst>
        </p:cNvPr>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5" name="Rectangle 44">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118CCFCC-37BE-4D59-9025-3B554F8B5F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94385" y="0"/>
            <a:ext cx="3997615" cy="6816079"/>
            <a:chOff x="8059620" y="41922"/>
            <a:chExt cx="3997615" cy="6816077"/>
          </a:xfrm>
        </p:grpSpPr>
        <p:pic>
          <p:nvPicPr>
            <p:cNvPr id="48" name="Picture 47">
              <a:extLst>
                <a:ext uri="{FF2B5EF4-FFF2-40B4-BE49-F238E27FC236}">
                  <a16:creationId xmlns:a16="http://schemas.microsoft.com/office/drawing/2014/main" id="{5F7C1472-3879-4EA4-A74A-FD61F9C1AE4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49" name="Picture 48">
              <a:extLst>
                <a:ext uri="{FF2B5EF4-FFF2-40B4-BE49-F238E27FC236}">
                  <a16:creationId xmlns:a16="http://schemas.microsoft.com/office/drawing/2014/main" id="{72808E72-61DC-4849-9CAC-C198B4CEE3F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40" name="Content Placeholder 39">
            <a:extLst>
              <a:ext uri="{FF2B5EF4-FFF2-40B4-BE49-F238E27FC236}">
                <a16:creationId xmlns:a16="http://schemas.microsoft.com/office/drawing/2014/main" id="{A02BCFA4-7DB7-BE08-0C49-CCA2759F6F0F}"/>
              </a:ext>
            </a:extLst>
          </p:cNvPr>
          <p:cNvSpPr>
            <a:spLocks noGrp="1"/>
          </p:cNvSpPr>
          <p:nvPr>
            <p:ph idx="1"/>
          </p:nvPr>
        </p:nvSpPr>
        <p:spPr>
          <a:xfrm>
            <a:off x="2323323" y="1610558"/>
            <a:ext cx="7542306" cy="1600199"/>
          </a:xfrm>
        </p:spPr>
        <p:txBody>
          <a:bodyPr>
            <a:normAutofit/>
          </a:bodyPr>
          <a:lstStyle/>
          <a:p>
            <a:pPr marL="0" indent="0" algn="ctr">
              <a:buNone/>
            </a:pPr>
            <a:r>
              <a:rPr lang="en-US" sz="4000" dirty="0"/>
              <a:t>Thank You for your patience</a:t>
            </a:r>
          </a:p>
        </p:txBody>
      </p:sp>
      <p:pic>
        <p:nvPicPr>
          <p:cNvPr id="4" name="Content Placeholder 3" descr="A letter with leaves and acorns&#10;&#10;Description automatically generated">
            <a:extLst>
              <a:ext uri="{FF2B5EF4-FFF2-40B4-BE49-F238E27FC236}">
                <a16:creationId xmlns:a16="http://schemas.microsoft.com/office/drawing/2014/main" id="{F4FDDBD1-467A-432A-D79A-1DD60E341771}"/>
              </a:ext>
            </a:extLst>
          </p:cNvPr>
          <p:cNvPicPr>
            <a:picLocks noChangeAspect="1"/>
          </p:cNvPicPr>
          <p:nvPr/>
        </p:nvPicPr>
        <p:blipFill>
          <a:blip r:embed="rId3"/>
          <a:srcRect t="29699" r="1" b="43265"/>
          <a:stretch/>
        </p:blipFill>
        <p:spPr>
          <a:xfrm>
            <a:off x="5255" y="3352800"/>
            <a:ext cx="12186745" cy="3505200"/>
          </a:xfrm>
          <a:prstGeom prst="rect">
            <a:avLst/>
          </a:prstGeom>
        </p:spPr>
      </p:pic>
    </p:spTree>
    <p:extLst>
      <p:ext uri="{BB962C8B-B14F-4D97-AF65-F5344CB8AC3E}">
        <p14:creationId xmlns:p14="http://schemas.microsoft.com/office/powerpoint/2010/main" val="1626338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3C87DA-8204-53EB-A1CA-8F1084C320A1}"/>
            </a:ext>
          </a:extLst>
        </p:cNvPr>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5" name="Rectangle 44">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47" name="Group 46">
            <a:extLst>
              <a:ext uri="{FF2B5EF4-FFF2-40B4-BE49-F238E27FC236}">
                <a16:creationId xmlns:a16="http://schemas.microsoft.com/office/drawing/2014/main" id="{8B308828-4749-4D6D-9CEA-433D2BD27E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48" name="Picture 47">
              <a:extLst>
                <a:ext uri="{FF2B5EF4-FFF2-40B4-BE49-F238E27FC236}">
                  <a16:creationId xmlns:a16="http://schemas.microsoft.com/office/drawing/2014/main" id="{FA43358F-8AF6-45AF-B1D4-3EA84DDE724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49" name="Picture 48">
              <a:extLst>
                <a:ext uri="{FF2B5EF4-FFF2-40B4-BE49-F238E27FC236}">
                  <a16:creationId xmlns:a16="http://schemas.microsoft.com/office/drawing/2014/main" id="{33B887FE-73E4-4849-9FF5-BEBA0406869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51" name="Rectangle 50">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Content Placeholder 39">
            <a:extLst>
              <a:ext uri="{FF2B5EF4-FFF2-40B4-BE49-F238E27FC236}">
                <a16:creationId xmlns:a16="http://schemas.microsoft.com/office/drawing/2014/main" id="{82AFF7C6-8E3B-73DE-9B07-F63D78B0D92B}"/>
              </a:ext>
            </a:extLst>
          </p:cNvPr>
          <p:cNvSpPr>
            <a:spLocks noGrp="1"/>
          </p:cNvSpPr>
          <p:nvPr>
            <p:ph idx="1"/>
          </p:nvPr>
        </p:nvSpPr>
        <p:spPr>
          <a:xfrm>
            <a:off x="690372" y="685800"/>
            <a:ext cx="7871791" cy="609602"/>
          </a:xfrm>
        </p:spPr>
        <p:txBody>
          <a:bodyPr>
            <a:noAutofit/>
          </a:bodyPr>
          <a:lstStyle/>
          <a:p>
            <a:pPr marL="0" indent="0">
              <a:buNone/>
            </a:pPr>
            <a:r>
              <a:rPr lang="en-US" sz="3600" dirty="0"/>
              <a:t>Reference</a:t>
            </a:r>
          </a:p>
          <a:p>
            <a:pPr marL="0" indent="0">
              <a:buNone/>
            </a:pPr>
            <a:endParaRPr lang="en-US" sz="3600" dirty="0"/>
          </a:p>
        </p:txBody>
      </p:sp>
      <p:pic>
        <p:nvPicPr>
          <p:cNvPr id="3" name="Picture 2">
            <a:extLst>
              <a:ext uri="{FF2B5EF4-FFF2-40B4-BE49-F238E27FC236}">
                <a16:creationId xmlns:a16="http://schemas.microsoft.com/office/drawing/2014/main" id="{344F2132-B5B9-4A3E-8691-D14F4975289B}"/>
              </a:ext>
            </a:extLst>
          </p:cNvPr>
          <p:cNvPicPr>
            <a:picLocks noChangeAspect="1"/>
          </p:cNvPicPr>
          <p:nvPr/>
        </p:nvPicPr>
        <p:blipFill>
          <a:blip r:embed="rId4"/>
          <a:stretch>
            <a:fillRect/>
          </a:stretch>
        </p:blipFill>
        <p:spPr>
          <a:xfrm>
            <a:off x="901319" y="1460983"/>
            <a:ext cx="9849059" cy="4510316"/>
          </a:xfrm>
          <a:prstGeom prst="rect">
            <a:avLst/>
          </a:prstGeom>
        </p:spPr>
      </p:pic>
    </p:spTree>
    <p:extLst>
      <p:ext uri="{BB962C8B-B14F-4D97-AF65-F5344CB8AC3E}">
        <p14:creationId xmlns:p14="http://schemas.microsoft.com/office/powerpoint/2010/main" val="1387677225"/>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8733</TotalTime>
  <Words>1845</Words>
  <Application>Microsoft Macintosh PowerPoint</Application>
  <PresentationFormat>Widescreen</PresentationFormat>
  <Paragraphs>419</Paragraphs>
  <Slides>13</Slides>
  <Notes>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AvenirNext LT Pro Medium</vt:lpstr>
      <vt:lpstr>華康細明體</vt:lpstr>
      <vt:lpstr>Aptos</vt:lpstr>
      <vt:lpstr>Aptos Narrow</vt:lpstr>
      <vt:lpstr>Arial</vt:lpstr>
      <vt:lpstr>Avenir Next LT Pro</vt:lpstr>
      <vt:lpstr>Sabon Next LT</vt:lpstr>
      <vt:lpstr>Times New Roman</vt:lpstr>
      <vt:lpstr>Wingdings</vt:lpstr>
      <vt:lpstr>DappledVTI</vt:lpstr>
      <vt:lpstr>PowerPoint Presentation</vt:lpstr>
      <vt:lpstr>University of Wales Trinity Saint David HKBM7015: Change and Stability Management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chansw.wendy@outlook.com</dc:creator>
  <cp:lastModifiedBy>chansw.wendy@outlook.com</cp:lastModifiedBy>
  <cp:revision>1</cp:revision>
  <dcterms:created xsi:type="dcterms:W3CDTF">2025-04-05T22:56:10Z</dcterms:created>
  <dcterms:modified xsi:type="dcterms:W3CDTF">2025-04-12T00:29:21Z</dcterms:modified>
</cp:coreProperties>
</file>