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442" r:id="rId6"/>
    <p:sldId id="443" r:id="rId7"/>
    <p:sldId id="445" r:id="rId8"/>
    <p:sldId id="446" r:id="rId9"/>
    <p:sldId id="447" r:id="rId10"/>
    <p:sldId id="427" r:id="rId11"/>
    <p:sldId id="414" r:id="rId12"/>
    <p:sldId id="428" r:id="rId13"/>
    <p:sldId id="303" r:id="rId14"/>
    <p:sldId id="304" r:id="rId15"/>
    <p:sldId id="439" r:id="rId16"/>
    <p:sldId id="430" r:id="rId17"/>
    <p:sldId id="420" r:id="rId18"/>
    <p:sldId id="417" r:id="rId19"/>
    <p:sldId id="418" r:id="rId20"/>
    <p:sldId id="431" r:id="rId21"/>
    <p:sldId id="440" r:id="rId22"/>
    <p:sldId id="259" r:id="rId23"/>
    <p:sldId id="306" r:id="rId24"/>
    <p:sldId id="435" r:id="rId25"/>
    <p:sldId id="436" r:id="rId26"/>
    <p:sldId id="264" r:id="rId27"/>
    <p:sldId id="413" r:id="rId28"/>
    <p:sldId id="444" r:id="rId29"/>
    <p:sldId id="422" r:id="rId30"/>
    <p:sldId id="441" r:id="rId31"/>
  </p:sldIdLst>
  <p:sldSz cx="9144000" cy="6858000" type="screen4x3"/>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2EB9E9-C0D6-41BF-9B27-E82B73969ED5}" v="11" dt="2024-04-11T10:38:58.6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433" autoAdjust="0"/>
  </p:normalViewPr>
  <p:slideViewPr>
    <p:cSldViewPr snapToGrid="0">
      <p:cViewPr varScale="1">
        <p:scale>
          <a:sx n="74" d="100"/>
          <a:sy n="74" d="100"/>
        </p:scale>
        <p:origin x="228" y="7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gs" Target="tags/tag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LiveId" clId="{712EB9E9-C0D6-41BF-9B27-E82B73969ED5}"/>
    <pc:docChg chg="undo custSel addSld delSld modSld sldOrd replTag delTag">
      <pc:chgData name="Andrew James" userId="87325ef21a490bf8" providerId="LiveId" clId="{712EB9E9-C0D6-41BF-9B27-E82B73969ED5}" dt="2024-04-12T09:12:49.288" v="3703"/>
      <pc:docMkLst>
        <pc:docMk/>
      </pc:docMkLst>
      <pc:sldChg chg="modSp mod">
        <pc:chgData name="Andrew James" userId="87325ef21a490bf8" providerId="LiveId" clId="{712EB9E9-C0D6-41BF-9B27-E82B73969ED5}" dt="2024-04-11T10:39:24.247" v="3690" actId="404"/>
        <pc:sldMkLst>
          <pc:docMk/>
          <pc:sldMk cId="1147549936" sldId="256"/>
        </pc:sldMkLst>
        <pc:spChg chg="mod">
          <ac:chgData name="Andrew James" userId="87325ef21a490bf8" providerId="LiveId" clId="{712EB9E9-C0D6-41BF-9B27-E82B73969ED5}" dt="2024-04-11T10:39:24.247" v="3690" actId="404"/>
          <ac:spMkLst>
            <pc:docMk/>
            <pc:sldMk cId="1147549936" sldId="256"/>
            <ac:spMk id="2" creationId="{49738A7B-A423-4469-9B45-F5833C61CB9D}"/>
          </ac:spMkLst>
        </pc:spChg>
      </pc:sldChg>
      <pc:sldChg chg="addSp delSp modSp mod modClrScheme chgLayout modNotesTx">
        <pc:chgData name="Andrew James" userId="87325ef21a490bf8" providerId="LiveId" clId="{712EB9E9-C0D6-41BF-9B27-E82B73969ED5}" dt="2024-04-11T10:34:27.936" v="3675" actId="478"/>
        <pc:sldMkLst>
          <pc:docMk/>
          <pc:sldMk cId="2967052623" sldId="259"/>
        </pc:sldMkLst>
        <pc:spChg chg="mod ord">
          <ac:chgData name="Andrew James" userId="87325ef21a490bf8" providerId="LiveId" clId="{712EB9E9-C0D6-41BF-9B27-E82B73969ED5}" dt="2024-04-11T10:34:23.652" v="3674" actId="26606"/>
          <ac:spMkLst>
            <pc:docMk/>
            <pc:sldMk cId="2967052623" sldId="259"/>
            <ac:spMk id="3" creationId="{392FC264-7BDF-5EB7-1FDE-17EFFAF0B8C6}"/>
          </ac:spMkLst>
        </pc:spChg>
        <pc:spChg chg="mod">
          <ac:chgData name="Andrew James" userId="87325ef21a490bf8" providerId="LiveId" clId="{712EB9E9-C0D6-41BF-9B27-E82B73969ED5}" dt="2024-04-11T10:34:23.652" v="3674" actId="26606"/>
          <ac:spMkLst>
            <pc:docMk/>
            <pc:sldMk cId="2967052623" sldId="259"/>
            <ac:spMk id="4" creationId="{CA283ED4-1121-0119-19CA-D91E3F1E84C5}"/>
          </ac:spMkLst>
        </pc:spChg>
        <pc:spChg chg="add del mod">
          <ac:chgData name="Andrew James" userId="87325ef21a490bf8" providerId="LiveId" clId="{712EB9E9-C0D6-41BF-9B27-E82B73969ED5}" dt="2024-04-11T10:34:27.936" v="3675" actId="478"/>
          <ac:spMkLst>
            <pc:docMk/>
            <pc:sldMk cId="2967052623" sldId="259"/>
            <ac:spMk id="6" creationId="{D14E7FDF-26D9-75ED-483A-0164B6CA628A}"/>
          </ac:spMkLst>
        </pc:spChg>
        <pc:picChg chg="add mod">
          <ac:chgData name="Andrew James" userId="87325ef21a490bf8" providerId="LiveId" clId="{712EB9E9-C0D6-41BF-9B27-E82B73969ED5}" dt="2024-04-11T10:34:23.652" v="3674" actId="26606"/>
          <ac:picMkLst>
            <pc:docMk/>
            <pc:sldMk cId="2967052623" sldId="259"/>
            <ac:picMk id="5" creationId="{D0DFADBE-F65F-039D-5EB4-0CF995451646}"/>
          </ac:picMkLst>
        </pc:picChg>
      </pc:sldChg>
      <pc:sldChg chg="modSp mod">
        <pc:chgData name="Andrew James" userId="87325ef21a490bf8" providerId="LiveId" clId="{712EB9E9-C0D6-41BF-9B27-E82B73969ED5}" dt="2024-04-10T09:34:36.320" v="2472" actId="27636"/>
        <pc:sldMkLst>
          <pc:docMk/>
          <pc:sldMk cId="1101257619" sldId="264"/>
        </pc:sldMkLst>
        <pc:spChg chg="mod">
          <ac:chgData name="Andrew James" userId="87325ef21a490bf8" providerId="LiveId" clId="{712EB9E9-C0D6-41BF-9B27-E82B73969ED5}" dt="2024-04-10T09:34:36.320" v="2472" actId="27636"/>
          <ac:spMkLst>
            <pc:docMk/>
            <pc:sldMk cId="1101257619" sldId="264"/>
            <ac:spMk id="5" creationId="{21F6C91C-D641-683F-AF9A-CB223A80F681}"/>
          </ac:spMkLst>
        </pc:spChg>
      </pc:sldChg>
      <pc:sldChg chg="modSp mod modNotesTx">
        <pc:chgData name="Andrew James" userId="87325ef21a490bf8" providerId="LiveId" clId="{712EB9E9-C0D6-41BF-9B27-E82B73969ED5}" dt="2024-04-10T09:06:59.954" v="1473" actId="5793"/>
        <pc:sldMkLst>
          <pc:docMk/>
          <pc:sldMk cId="1505703561" sldId="303"/>
        </pc:sldMkLst>
        <pc:spChg chg="mod">
          <ac:chgData name="Andrew James" userId="87325ef21a490bf8" providerId="LiveId" clId="{712EB9E9-C0D6-41BF-9B27-E82B73969ED5}" dt="2024-04-09T10:02:57.158" v="585" actId="20577"/>
          <ac:spMkLst>
            <pc:docMk/>
            <pc:sldMk cId="1505703561" sldId="303"/>
            <ac:spMk id="3" creationId="{2ABF3E77-2DF5-55AA-B5C3-EA88BCAF36FF}"/>
          </ac:spMkLst>
        </pc:spChg>
      </pc:sldChg>
      <pc:sldChg chg="addSp delSp modSp mod modClrScheme chgLayout">
        <pc:chgData name="Andrew James" userId="87325ef21a490bf8" providerId="LiveId" clId="{712EB9E9-C0D6-41BF-9B27-E82B73969ED5}" dt="2024-04-11T10:27:53.149" v="3626" actId="478"/>
        <pc:sldMkLst>
          <pc:docMk/>
          <pc:sldMk cId="770748586" sldId="304"/>
        </pc:sldMkLst>
        <pc:spChg chg="mod">
          <ac:chgData name="Andrew James" userId="87325ef21a490bf8" providerId="LiveId" clId="{712EB9E9-C0D6-41BF-9B27-E82B73969ED5}" dt="2024-04-11T10:27:42.250" v="3621" actId="27636"/>
          <ac:spMkLst>
            <pc:docMk/>
            <pc:sldMk cId="770748586" sldId="304"/>
            <ac:spMk id="3" creationId="{BAAC26A1-00E1-5DBC-3E65-8153FBF84D98}"/>
          </ac:spMkLst>
        </pc:spChg>
        <pc:spChg chg="add del mod">
          <ac:chgData name="Andrew James" userId="87325ef21a490bf8" providerId="LiveId" clId="{712EB9E9-C0D6-41BF-9B27-E82B73969ED5}" dt="2024-04-11T10:27:53.149" v="3626" actId="478"/>
          <ac:spMkLst>
            <pc:docMk/>
            <pc:sldMk cId="770748586" sldId="304"/>
            <ac:spMk id="5" creationId="{F4E8986B-DA76-40C6-3800-E082857BB640}"/>
          </ac:spMkLst>
        </pc:spChg>
        <pc:spChg chg="add del mod">
          <ac:chgData name="Andrew James" userId="87325ef21a490bf8" providerId="LiveId" clId="{712EB9E9-C0D6-41BF-9B27-E82B73969ED5}" dt="2024-04-11T10:27:51.224" v="3625" actId="478"/>
          <ac:spMkLst>
            <pc:docMk/>
            <pc:sldMk cId="770748586" sldId="304"/>
            <ac:spMk id="8" creationId="{AE1D927E-C6BC-DB07-EF55-1C252B525BAB}"/>
          </ac:spMkLst>
        </pc:spChg>
        <pc:picChg chg="add mod">
          <ac:chgData name="Andrew James" userId="87325ef21a490bf8" providerId="LiveId" clId="{712EB9E9-C0D6-41BF-9B27-E82B73969ED5}" dt="2024-04-11T10:27:34.548" v="3613" actId="26606"/>
          <ac:picMkLst>
            <pc:docMk/>
            <pc:sldMk cId="770748586" sldId="304"/>
            <ac:picMk id="4" creationId="{6F25C835-67C9-D56A-5267-D330085A0387}"/>
          </ac:picMkLst>
        </pc:picChg>
        <pc:picChg chg="add mod ord">
          <ac:chgData name="Andrew James" userId="87325ef21a490bf8" providerId="LiveId" clId="{712EB9E9-C0D6-41BF-9B27-E82B73969ED5}" dt="2024-04-11T10:27:34.548" v="3613" actId="26606"/>
          <ac:picMkLst>
            <pc:docMk/>
            <pc:sldMk cId="770748586" sldId="304"/>
            <ac:picMk id="7" creationId="{18CBA360-56F2-DD64-E077-04FFD3AA0192}"/>
          </ac:picMkLst>
        </pc:picChg>
      </pc:sldChg>
      <pc:sldChg chg="modNotesTx">
        <pc:chgData name="Andrew James" userId="87325ef21a490bf8" providerId="LiveId" clId="{712EB9E9-C0D6-41BF-9B27-E82B73969ED5}" dt="2024-04-10T09:36:42.261" v="2694" actId="20577"/>
        <pc:sldMkLst>
          <pc:docMk/>
          <pc:sldMk cId="1003286736" sldId="413"/>
        </pc:sldMkLst>
      </pc:sldChg>
      <pc:sldChg chg="modNotesTx">
        <pc:chgData name="Andrew James" userId="87325ef21a490bf8" providerId="LiveId" clId="{712EB9E9-C0D6-41BF-9B27-E82B73969ED5}" dt="2024-04-09T09:58:50.671" v="577" actId="20577"/>
        <pc:sldMkLst>
          <pc:docMk/>
          <pc:sldMk cId="1398889450" sldId="414"/>
        </pc:sldMkLst>
      </pc:sldChg>
      <pc:sldChg chg="ord modNotesTx">
        <pc:chgData name="Andrew James" userId="87325ef21a490bf8" providerId="LiveId" clId="{712EB9E9-C0D6-41BF-9B27-E82B73969ED5}" dt="2024-04-12T09:12:30.453" v="3695"/>
        <pc:sldMkLst>
          <pc:docMk/>
          <pc:sldMk cId="192411701" sldId="417"/>
        </pc:sldMkLst>
      </pc:sldChg>
      <pc:sldChg chg="modNotesTx">
        <pc:chgData name="Andrew James" userId="87325ef21a490bf8" providerId="LiveId" clId="{712EB9E9-C0D6-41BF-9B27-E82B73969ED5}" dt="2024-04-11T10:30:43.418" v="3664" actId="313"/>
        <pc:sldMkLst>
          <pc:docMk/>
          <pc:sldMk cId="4218235766" sldId="420"/>
        </pc:sldMkLst>
      </pc:sldChg>
      <pc:sldChg chg="del">
        <pc:chgData name="Andrew James" userId="87325ef21a490bf8" providerId="LiveId" clId="{712EB9E9-C0D6-41BF-9B27-E82B73969ED5}" dt="2024-04-09T09:37:46.986" v="13" actId="47"/>
        <pc:sldMkLst>
          <pc:docMk/>
          <pc:sldMk cId="1430630832" sldId="421"/>
        </pc:sldMkLst>
      </pc:sldChg>
      <pc:sldChg chg="addSp modSp mod">
        <pc:chgData name="Andrew James" userId="87325ef21a490bf8" providerId="LiveId" clId="{712EB9E9-C0D6-41BF-9B27-E82B73969ED5}" dt="2024-04-11T10:37:15.929" v="3680" actId="26606"/>
        <pc:sldMkLst>
          <pc:docMk/>
          <pc:sldMk cId="2274961967" sldId="422"/>
        </pc:sldMkLst>
        <pc:spChg chg="mod">
          <ac:chgData name="Andrew James" userId="87325ef21a490bf8" providerId="LiveId" clId="{712EB9E9-C0D6-41BF-9B27-E82B73969ED5}" dt="2024-04-11T10:37:15.929" v="3680" actId="26606"/>
          <ac:spMkLst>
            <pc:docMk/>
            <pc:sldMk cId="2274961967" sldId="422"/>
            <ac:spMk id="3" creationId="{20B5CA99-1909-E964-E440-2C277984E91F}"/>
          </ac:spMkLst>
        </pc:spChg>
        <pc:picChg chg="add mod">
          <ac:chgData name="Andrew James" userId="87325ef21a490bf8" providerId="LiveId" clId="{712EB9E9-C0D6-41BF-9B27-E82B73969ED5}" dt="2024-04-11T10:37:15.929" v="3680" actId="26606"/>
          <ac:picMkLst>
            <pc:docMk/>
            <pc:sldMk cId="2274961967" sldId="422"/>
            <ac:picMk id="4" creationId="{F4C5F2C8-5648-2D2C-F3CC-802064535BAC}"/>
          </ac:picMkLst>
        </pc:picChg>
      </pc:sldChg>
      <pc:sldChg chg="del">
        <pc:chgData name="Andrew James" userId="87325ef21a490bf8" providerId="LiveId" clId="{712EB9E9-C0D6-41BF-9B27-E82B73969ED5}" dt="2024-04-09T09:35:34.672" v="0" actId="47"/>
        <pc:sldMkLst>
          <pc:docMk/>
          <pc:sldMk cId="84996021" sldId="426"/>
        </pc:sldMkLst>
      </pc:sldChg>
      <pc:sldChg chg="addSp modSp mod modClrScheme chgLayout">
        <pc:chgData name="Andrew James" userId="87325ef21a490bf8" providerId="LiveId" clId="{712EB9E9-C0D6-41BF-9B27-E82B73969ED5}" dt="2024-04-11T10:24:27.217" v="3604" actId="1076"/>
        <pc:sldMkLst>
          <pc:docMk/>
          <pc:sldMk cId="798064142" sldId="428"/>
        </pc:sldMkLst>
        <pc:spChg chg="mod">
          <ac:chgData name="Andrew James" userId="87325ef21a490bf8" providerId="LiveId" clId="{712EB9E9-C0D6-41BF-9B27-E82B73969ED5}" dt="2024-04-11T10:24:06.567" v="3593" actId="1076"/>
          <ac:spMkLst>
            <pc:docMk/>
            <pc:sldMk cId="798064142" sldId="428"/>
            <ac:spMk id="3" creationId="{18DF5E32-3D55-D32A-BE50-EA55DF43AD52}"/>
          </ac:spMkLst>
        </pc:spChg>
        <pc:picChg chg="add mod">
          <ac:chgData name="Andrew James" userId="87325ef21a490bf8" providerId="LiveId" clId="{712EB9E9-C0D6-41BF-9B27-E82B73969ED5}" dt="2024-04-11T10:24:27.217" v="3604" actId="1076"/>
          <ac:picMkLst>
            <pc:docMk/>
            <pc:sldMk cId="798064142" sldId="428"/>
            <ac:picMk id="4" creationId="{B3B83100-ACC3-D993-BC97-D5317B86E46D}"/>
          </ac:picMkLst>
        </pc:picChg>
        <pc:picChg chg="add mod">
          <ac:chgData name="Andrew James" userId="87325ef21a490bf8" providerId="LiveId" clId="{712EB9E9-C0D6-41BF-9B27-E82B73969ED5}" dt="2024-04-11T10:24:19.118" v="3603" actId="1076"/>
          <ac:picMkLst>
            <pc:docMk/>
            <pc:sldMk cId="798064142" sldId="428"/>
            <ac:picMk id="6" creationId="{43C194DF-178F-4C50-6EB5-B22458974AE8}"/>
          </ac:picMkLst>
        </pc:picChg>
      </pc:sldChg>
      <pc:sldChg chg="del">
        <pc:chgData name="Andrew James" userId="87325ef21a490bf8" providerId="LiveId" clId="{712EB9E9-C0D6-41BF-9B27-E82B73969ED5}" dt="2024-04-09T09:36:27.455" v="5" actId="47"/>
        <pc:sldMkLst>
          <pc:docMk/>
          <pc:sldMk cId="1195974784" sldId="429"/>
        </pc:sldMkLst>
      </pc:sldChg>
      <pc:sldChg chg="addSp delSp modSp mod modAnim modNotesTx">
        <pc:chgData name="Andrew James" userId="87325ef21a490bf8" providerId="LiveId" clId="{712EB9E9-C0D6-41BF-9B27-E82B73969ED5}" dt="2024-04-11T10:30:35.794" v="3662"/>
        <pc:sldMkLst>
          <pc:docMk/>
          <pc:sldMk cId="2181124083" sldId="430"/>
        </pc:sldMkLst>
        <pc:spChg chg="mod">
          <ac:chgData name="Andrew James" userId="87325ef21a490bf8" providerId="LiveId" clId="{712EB9E9-C0D6-41BF-9B27-E82B73969ED5}" dt="2024-04-11T10:30:08.431" v="3653" actId="26606"/>
          <ac:spMkLst>
            <pc:docMk/>
            <pc:sldMk cId="2181124083" sldId="430"/>
            <ac:spMk id="3" creationId="{5C272547-3673-562B-15B6-5E1CB5A315FE}"/>
          </ac:spMkLst>
        </pc:spChg>
        <pc:spChg chg="add del mod">
          <ac:chgData name="Andrew James" userId="87325ef21a490bf8" providerId="LiveId" clId="{712EB9E9-C0D6-41BF-9B27-E82B73969ED5}" dt="2024-04-11T10:30:18.713" v="3658" actId="478"/>
          <ac:spMkLst>
            <pc:docMk/>
            <pc:sldMk cId="2181124083" sldId="430"/>
            <ac:spMk id="5" creationId="{BF5E8EB7-DC39-7B4C-36EC-67B4A8871422}"/>
          </ac:spMkLst>
        </pc:spChg>
        <pc:picChg chg="add mod">
          <ac:chgData name="Andrew James" userId="87325ef21a490bf8" providerId="LiveId" clId="{712EB9E9-C0D6-41BF-9B27-E82B73969ED5}" dt="2024-04-11T10:30:08.431" v="3653" actId="26606"/>
          <ac:picMkLst>
            <pc:docMk/>
            <pc:sldMk cId="2181124083" sldId="430"/>
            <ac:picMk id="4" creationId="{285FB71B-F893-B780-1746-91F0919BDEC8}"/>
          </ac:picMkLst>
        </pc:picChg>
      </pc:sldChg>
      <pc:sldChg chg="ord modNotesTx">
        <pc:chgData name="Andrew James" userId="87325ef21a490bf8" providerId="LiveId" clId="{712EB9E9-C0D6-41BF-9B27-E82B73969ED5}" dt="2024-04-12T09:12:42.217" v="3700"/>
        <pc:sldMkLst>
          <pc:docMk/>
          <pc:sldMk cId="3894344370" sldId="431"/>
        </pc:sldMkLst>
      </pc:sldChg>
      <pc:sldChg chg="del">
        <pc:chgData name="Andrew James" userId="87325ef21a490bf8" providerId="LiveId" clId="{712EB9E9-C0D6-41BF-9B27-E82B73969ED5}" dt="2024-04-09T09:37:40.036" v="9" actId="47"/>
        <pc:sldMkLst>
          <pc:docMk/>
          <pc:sldMk cId="1813712438" sldId="433"/>
        </pc:sldMkLst>
      </pc:sldChg>
      <pc:sldChg chg="del">
        <pc:chgData name="Andrew James" userId="87325ef21a490bf8" providerId="LiveId" clId="{712EB9E9-C0D6-41BF-9B27-E82B73969ED5}" dt="2024-04-09T09:37:42.795" v="10" actId="47"/>
        <pc:sldMkLst>
          <pc:docMk/>
          <pc:sldMk cId="3721822350" sldId="434"/>
        </pc:sldMkLst>
      </pc:sldChg>
      <pc:sldChg chg="del">
        <pc:chgData name="Andrew James" userId="87325ef21a490bf8" providerId="LiveId" clId="{712EB9E9-C0D6-41BF-9B27-E82B73969ED5}" dt="2024-04-09T09:37:44.472" v="11" actId="47"/>
        <pc:sldMkLst>
          <pc:docMk/>
          <pc:sldMk cId="4007025219" sldId="437"/>
        </pc:sldMkLst>
      </pc:sldChg>
      <pc:sldChg chg="del">
        <pc:chgData name="Andrew James" userId="87325ef21a490bf8" providerId="LiveId" clId="{712EB9E9-C0D6-41BF-9B27-E82B73969ED5}" dt="2024-04-09T09:37:45.299" v="12" actId="47"/>
        <pc:sldMkLst>
          <pc:docMk/>
          <pc:sldMk cId="201738584" sldId="438"/>
        </pc:sldMkLst>
      </pc:sldChg>
      <pc:sldChg chg="addSp delSp modSp mod modClrScheme chgLayout">
        <pc:chgData name="Andrew James" userId="87325ef21a490bf8" providerId="LiveId" clId="{712EB9E9-C0D6-41BF-9B27-E82B73969ED5}" dt="2024-04-11T10:29:03.476" v="3646" actId="1076"/>
        <pc:sldMkLst>
          <pc:docMk/>
          <pc:sldMk cId="2671748297" sldId="439"/>
        </pc:sldMkLst>
        <pc:spChg chg="mod">
          <ac:chgData name="Andrew James" userId="87325ef21a490bf8" providerId="LiveId" clId="{712EB9E9-C0D6-41BF-9B27-E82B73969ED5}" dt="2024-04-11T10:28:52.191" v="3637" actId="14100"/>
          <ac:spMkLst>
            <pc:docMk/>
            <pc:sldMk cId="2671748297" sldId="439"/>
            <ac:spMk id="3" creationId="{07956FDF-DF3F-942F-A365-305B1E752247}"/>
          </ac:spMkLst>
        </pc:spChg>
        <pc:spChg chg="add del mod">
          <ac:chgData name="Andrew James" userId="87325ef21a490bf8" providerId="LiveId" clId="{712EB9E9-C0D6-41BF-9B27-E82B73969ED5}" dt="2024-04-11T10:28:42.824" v="3632" actId="478"/>
          <ac:spMkLst>
            <pc:docMk/>
            <pc:sldMk cId="2671748297" sldId="439"/>
            <ac:spMk id="9" creationId="{185A6658-FED6-8579-F8EE-495AA43FC924}"/>
          </ac:spMkLst>
        </pc:spChg>
        <pc:picChg chg="add mod">
          <ac:chgData name="Andrew James" userId="87325ef21a490bf8" providerId="LiveId" clId="{712EB9E9-C0D6-41BF-9B27-E82B73969ED5}" dt="2024-04-11T10:29:03.476" v="3646" actId="1076"/>
          <ac:picMkLst>
            <pc:docMk/>
            <pc:sldMk cId="2671748297" sldId="439"/>
            <ac:picMk id="4" creationId="{AB4C4FDF-6EBD-FA84-236D-2D972DD95453}"/>
          </ac:picMkLst>
        </pc:picChg>
      </pc:sldChg>
      <pc:sldChg chg="delSp modSp new mod modClrScheme chgLayout">
        <pc:chgData name="Andrew James" userId="87325ef21a490bf8" providerId="LiveId" clId="{712EB9E9-C0D6-41BF-9B27-E82B73969ED5}" dt="2024-04-09T09:38:05.230" v="32" actId="1076"/>
        <pc:sldMkLst>
          <pc:docMk/>
          <pc:sldMk cId="584334995" sldId="441"/>
        </pc:sldMkLst>
        <pc:spChg chg="mod ord">
          <ac:chgData name="Andrew James" userId="87325ef21a490bf8" providerId="LiveId" clId="{712EB9E9-C0D6-41BF-9B27-E82B73969ED5}" dt="2024-04-09T09:38:05.230" v="32" actId="1076"/>
          <ac:spMkLst>
            <pc:docMk/>
            <pc:sldMk cId="584334995" sldId="441"/>
            <ac:spMk id="2" creationId="{6D045E0F-D2B5-5A98-67A0-0BBD5D6797E2}"/>
          </ac:spMkLst>
        </pc:spChg>
        <pc:spChg chg="del">
          <ac:chgData name="Andrew James" userId="87325ef21a490bf8" providerId="LiveId" clId="{712EB9E9-C0D6-41BF-9B27-E82B73969ED5}" dt="2024-04-09T09:37:58.188" v="27" actId="478"/>
          <ac:spMkLst>
            <pc:docMk/>
            <pc:sldMk cId="584334995" sldId="441"/>
            <ac:spMk id="3" creationId="{A683C180-D3B3-AD1F-A21D-88B9BB1B85EA}"/>
          </ac:spMkLst>
        </pc:spChg>
      </pc:sldChg>
      <pc:sldChg chg="del">
        <pc:chgData name="Andrew James" userId="87325ef21a490bf8" providerId="LiveId" clId="{712EB9E9-C0D6-41BF-9B27-E82B73969ED5}" dt="2024-04-09T09:36:26.440" v="4" actId="47"/>
        <pc:sldMkLst>
          <pc:docMk/>
          <pc:sldMk cId="1398775104" sldId="441"/>
        </pc:sldMkLst>
      </pc:sldChg>
      <pc:sldChg chg="addSp modSp new mod modClrScheme chgLayout">
        <pc:chgData name="Andrew James" userId="87325ef21a490bf8" providerId="LiveId" clId="{712EB9E9-C0D6-41BF-9B27-E82B73969ED5}" dt="2024-04-11T10:06:18.963" v="3015" actId="26606"/>
        <pc:sldMkLst>
          <pc:docMk/>
          <pc:sldMk cId="463710452" sldId="442"/>
        </pc:sldMkLst>
        <pc:spChg chg="mod">
          <ac:chgData name="Andrew James" userId="87325ef21a490bf8" providerId="LiveId" clId="{712EB9E9-C0D6-41BF-9B27-E82B73969ED5}" dt="2024-04-11T10:06:18.963" v="3015" actId="26606"/>
          <ac:spMkLst>
            <pc:docMk/>
            <pc:sldMk cId="463710452" sldId="442"/>
            <ac:spMk id="2" creationId="{2A704A2E-57EC-76A9-D01C-C35F2CCBA706}"/>
          </ac:spMkLst>
        </pc:spChg>
        <pc:spChg chg="mod">
          <ac:chgData name="Andrew James" userId="87325ef21a490bf8" providerId="LiveId" clId="{712EB9E9-C0D6-41BF-9B27-E82B73969ED5}" dt="2024-04-11T10:06:18.963" v="3015" actId="26606"/>
          <ac:spMkLst>
            <pc:docMk/>
            <pc:sldMk cId="463710452" sldId="442"/>
            <ac:spMk id="3" creationId="{3044EEB8-8CCD-08B2-AD7F-B1974C00C117}"/>
          </ac:spMkLst>
        </pc:spChg>
        <pc:picChg chg="add mod">
          <ac:chgData name="Andrew James" userId="87325ef21a490bf8" providerId="LiveId" clId="{712EB9E9-C0D6-41BF-9B27-E82B73969ED5}" dt="2024-04-11T10:06:18.963" v="3015" actId="26606"/>
          <ac:picMkLst>
            <pc:docMk/>
            <pc:sldMk cId="463710452" sldId="442"/>
            <ac:picMk id="5" creationId="{A0E52FAF-3CCF-7189-A798-266AF6E66A58}"/>
          </ac:picMkLst>
        </pc:picChg>
      </pc:sldChg>
      <pc:sldChg chg="addSp modSp new mod modClrScheme chgLayout">
        <pc:chgData name="Andrew James" userId="87325ef21a490bf8" providerId="LiveId" clId="{712EB9E9-C0D6-41BF-9B27-E82B73969ED5}" dt="2024-04-11T10:05:48.734" v="3010" actId="26606"/>
        <pc:sldMkLst>
          <pc:docMk/>
          <pc:sldMk cId="1372162907" sldId="443"/>
        </pc:sldMkLst>
        <pc:spChg chg="mod">
          <ac:chgData name="Andrew James" userId="87325ef21a490bf8" providerId="LiveId" clId="{712EB9E9-C0D6-41BF-9B27-E82B73969ED5}" dt="2024-04-11T10:05:48.734" v="3010" actId="26606"/>
          <ac:spMkLst>
            <pc:docMk/>
            <pc:sldMk cId="1372162907" sldId="443"/>
            <ac:spMk id="2" creationId="{4BC0CB17-9AE3-5DCE-5352-7531B29CD728}"/>
          </ac:spMkLst>
        </pc:spChg>
        <pc:spChg chg="mod">
          <ac:chgData name="Andrew James" userId="87325ef21a490bf8" providerId="LiveId" clId="{712EB9E9-C0D6-41BF-9B27-E82B73969ED5}" dt="2024-04-11T10:05:48.734" v="3010" actId="26606"/>
          <ac:spMkLst>
            <pc:docMk/>
            <pc:sldMk cId="1372162907" sldId="443"/>
            <ac:spMk id="3" creationId="{66B8EDE3-CDA6-D427-31EE-0F939A70EAC2}"/>
          </ac:spMkLst>
        </pc:spChg>
        <pc:picChg chg="add mod">
          <ac:chgData name="Andrew James" userId="87325ef21a490bf8" providerId="LiveId" clId="{712EB9E9-C0D6-41BF-9B27-E82B73969ED5}" dt="2024-04-11T10:05:48.734" v="3010" actId="26606"/>
          <ac:picMkLst>
            <pc:docMk/>
            <pc:sldMk cId="1372162907" sldId="443"/>
            <ac:picMk id="5" creationId="{05DBD5D2-5106-5B58-649D-349A742B9949}"/>
          </ac:picMkLst>
        </pc:picChg>
      </pc:sldChg>
      <pc:sldChg chg="addSp modSp new mod modClrScheme chgLayout">
        <pc:chgData name="Andrew James" userId="87325ef21a490bf8" providerId="LiveId" clId="{712EB9E9-C0D6-41BF-9B27-E82B73969ED5}" dt="2024-04-11T10:39:00.206" v="3685" actId="26606"/>
        <pc:sldMkLst>
          <pc:docMk/>
          <pc:sldMk cId="1157825099" sldId="444"/>
        </pc:sldMkLst>
        <pc:spChg chg="mod">
          <ac:chgData name="Andrew James" userId="87325ef21a490bf8" providerId="LiveId" clId="{712EB9E9-C0D6-41BF-9B27-E82B73969ED5}" dt="2024-04-11T10:39:00.206" v="3685" actId="26606"/>
          <ac:spMkLst>
            <pc:docMk/>
            <pc:sldMk cId="1157825099" sldId="444"/>
            <ac:spMk id="2" creationId="{07A6BE25-4E6C-7A0F-1F15-B0D5DC2986CF}"/>
          </ac:spMkLst>
        </pc:spChg>
        <pc:spChg chg="mod">
          <ac:chgData name="Andrew James" userId="87325ef21a490bf8" providerId="LiveId" clId="{712EB9E9-C0D6-41BF-9B27-E82B73969ED5}" dt="2024-04-11T10:39:00.206" v="3685" actId="26606"/>
          <ac:spMkLst>
            <pc:docMk/>
            <pc:sldMk cId="1157825099" sldId="444"/>
            <ac:spMk id="3" creationId="{D4DDA045-D5C2-130A-C8B8-18BC3F72F152}"/>
          </ac:spMkLst>
        </pc:spChg>
        <pc:picChg chg="add mod">
          <ac:chgData name="Andrew James" userId="87325ef21a490bf8" providerId="LiveId" clId="{712EB9E9-C0D6-41BF-9B27-E82B73969ED5}" dt="2024-04-11T10:39:00.206" v="3685" actId="26606"/>
          <ac:picMkLst>
            <pc:docMk/>
            <pc:sldMk cId="1157825099" sldId="444"/>
            <ac:picMk id="5" creationId="{44C5BE05-FAA2-F7D9-684E-C984B35DD6F3}"/>
          </ac:picMkLst>
        </pc:picChg>
      </pc:sldChg>
      <pc:sldChg chg="addSp delSp modSp new mod modClrScheme chgLayout">
        <pc:chgData name="Andrew James" userId="87325ef21a490bf8" providerId="LiveId" clId="{712EB9E9-C0D6-41BF-9B27-E82B73969ED5}" dt="2024-04-11T09:59:58.539" v="2846" actId="1076"/>
        <pc:sldMkLst>
          <pc:docMk/>
          <pc:sldMk cId="88510907" sldId="445"/>
        </pc:sldMkLst>
        <pc:spChg chg="del mod ord">
          <ac:chgData name="Andrew James" userId="87325ef21a490bf8" providerId="LiveId" clId="{712EB9E9-C0D6-41BF-9B27-E82B73969ED5}" dt="2024-04-11T09:59:27.073" v="2810" actId="700"/>
          <ac:spMkLst>
            <pc:docMk/>
            <pc:sldMk cId="88510907" sldId="445"/>
            <ac:spMk id="2" creationId="{896111D9-70A1-1C83-0F77-5BB270F82C76}"/>
          </ac:spMkLst>
        </pc:spChg>
        <pc:spChg chg="del">
          <ac:chgData name="Andrew James" userId="87325ef21a490bf8" providerId="LiveId" clId="{712EB9E9-C0D6-41BF-9B27-E82B73969ED5}" dt="2024-04-11T09:59:27.073" v="2810" actId="700"/>
          <ac:spMkLst>
            <pc:docMk/>
            <pc:sldMk cId="88510907" sldId="445"/>
            <ac:spMk id="3" creationId="{1AE64902-8591-9EEE-F026-EF78FC04B95E}"/>
          </ac:spMkLst>
        </pc:spChg>
        <pc:spChg chg="add mod ord">
          <ac:chgData name="Andrew James" userId="87325ef21a490bf8" providerId="LiveId" clId="{712EB9E9-C0D6-41BF-9B27-E82B73969ED5}" dt="2024-04-11T09:59:58.539" v="2846" actId="1076"/>
          <ac:spMkLst>
            <pc:docMk/>
            <pc:sldMk cId="88510907" sldId="445"/>
            <ac:spMk id="4" creationId="{2C4C9933-972C-8FE5-DC03-6938E4CE83EB}"/>
          </ac:spMkLst>
        </pc:spChg>
      </pc:sldChg>
      <pc:sldChg chg="addSp modSp new mod modClrScheme chgLayout">
        <pc:chgData name="Andrew James" userId="87325ef21a490bf8" providerId="LiveId" clId="{712EB9E9-C0D6-41BF-9B27-E82B73969ED5}" dt="2024-04-11T10:05:10.389" v="3005" actId="403"/>
        <pc:sldMkLst>
          <pc:docMk/>
          <pc:sldMk cId="3490191516" sldId="446"/>
        </pc:sldMkLst>
        <pc:spChg chg="mod ord">
          <ac:chgData name="Andrew James" userId="87325ef21a490bf8" providerId="LiveId" clId="{712EB9E9-C0D6-41BF-9B27-E82B73969ED5}" dt="2024-04-11T10:05:01.983" v="3000" actId="26606"/>
          <ac:spMkLst>
            <pc:docMk/>
            <pc:sldMk cId="3490191516" sldId="446"/>
            <ac:spMk id="2" creationId="{0DD81F25-8FFD-A340-73EC-E439427B3726}"/>
          </ac:spMkLst>
        </pc:spChg>
        <pc:spChg chg="add mod ord">
          <ac:chgData name="Andrew James" userId="87325ef21a490bf8" providerId="LiveId" clId="{712EB9E9-C0D6-41BF-9B27-E82B73969ED5}" dt="2024-04-11T10:05:10.389" v="3005" actId="403"/>
          <ac:spMkLst>
            <pc:docMk/>
            <pc:sldMk cId="3490191516" sldId="446"/>
            <ac:spMk id="3" creationId="{AAD9D7FB-C86B-D65A-D0C0-3A84ABA95F3E}"/>
          </ac:spMkLst>
        </pc:spChg>
        <pc:picChg chg="add mod">
          <ac:chgData name="Andrew James" userId="87325ef21a490bf8" providerId="LiveId" clId="{712EB9E9-C0D6-41BF-9B27-E82B73969ED5}" dt="2024-04-11T10:05:03.981" v="3001" actId="27614"/>
          <ac:picMkLst>
            <pc:docMk/>
            <pc:sldMk cId="3490191516" sldId="446"/>
            <ac:picMk id="4" creationId="{CB9DAD47-922E-4BE7-FAD8-866A9A3219D1}"/>
          </ac:picMkLst>
        </pc:picChg>
      </pc:sldChg>
      <pc:sldChg chg="addSp delSp modSp new mod modClrScheme chgLayout">
        <pc:chgData name="Andrew James" userId="87325ef21a490bf8" providerId="LiveId" clId="{712EB9E9-C0D6-41BF-9B27-E82B73969ED5}" dt="2024-04-11T10:22:09.278" v="3559" actId="20577"/>
        <pc:sldMkLst>
          <pc:docMk/>
          <pc:sldMk cId="1422228471" sldId="447"/>
        </pc:sldMkLst>
        <pc:spChg chg="del mod ord">
          <ac:chgData name="Andrew James" userId="87325ef21a490bf8" providerId="LiveId" clId="{712EB9E9-C0D6-41BF-9B27-E82B73969ED5}" dt="2024-04-11T10:07:31.312" v="3020" actId="700"/>
          <ac:spMkLst>
            <pc:docMk/>
            <pc:sldMk cId="1422228471" sldId="447"/>
            <ac:spMk id="2" creationId="{BD5C682C-EACE-501D-82C0-46580F4923C3}"/>
          </ac:spMkLst>
        </pc:spChg>
        <pc:spChg chg="del mod ord">
          <ac:chgData name="Andrew James" userId="87325ef21a490bf8" providerId="LiveId" clId="{712EB9E9-C0D6-41BF-9B27-E82B73969ED5}" dt="2024-04-11T10:07:31.312" v="3020" actId="700"/>
          <ac:spMkLst>
            <pc:docMk/>
            <pc:sldMk cId="1422228471" sldId="447"/>
            <ac:spMk id="3" creationId="{7D584751-9F3A-F15C-252C-662DDCDEC807}"/>
          </ac:spMkLst>
        </pc:spChg>
        <pc:spChg chg="del">
          <ac:chgData name="Andrew James" userId="87325ef21a490bf8" providerId="LiveId" clId="{712EB9E9-C0D6-41BF-9B27-E82B73969ED5}" dt="2024-04-11T10:07:31.312" v="3020" actId="700"/>
          <ac:spMkLst>
            <pc:docMk/>
            <pc:sldMk cId="1422228471" sldId="447"/>
            <ac:spMk id="4" creationId="{A00115AF-B131-31F1-93DB-BEF09E711D0F}"/>
          </ac:spMkLst>
        </pc:spChg>
        <pc:spChg chg="add mod ord">
          <ac:chgData name="Andrew James" userId="87325ef21a490bf8" providerId="LiveId" clId="{712EB9E9-C0D6-41BF-9B27-E82B73969ED5}" dt="2024-04-11T10:10:18.990" v="3054" actId="20577"/>
          <ac:spMkLst>
            <pc:docMk/>
            <pc:sldMk cId="1422228471" sldId="447"/>
            <ac:spMk id="5" creationId="{DBC5E8B9-3F18-D337-A24A-0FB2C29BEB9C}"/>
          </ac:spMkLst>
        </pc:spChg>
        <pc:spChg chg="add mod ord">
          <ac:chgData name="Andrew James" userId="87325ef21a490bf8" providerId="LiveId" clId="{712EB9E9-C0D6-41BF-9B27-E82B73969ED5}" dt="2024-04-11T10:22:09.278" v="3559" actId="20577"/>
          <ac:spMkLst>
            <pc:docMk/>
            <pc:sldMk cId="1422228471" sldId="447"/>
            <ac:spMk id="6" creationId="{A63C4734-00E8-A4BF-3430-913312F96E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12/04/2024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1032459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of January 2021, there were 4.66 billion active internet users worldwide</a:t>
            </a:r>
          </a:p>
          <a:p>
            <a:pPr marL="171450" indent="-171450">
              <a:buFont typeface="Arial" panose="020B0604020202020204" pitchFamily="34" charset="0"/>
              <a:buChar char="•"/>
            </a:pPr>
            <a:r>
              <a:rPr lang="en-GB" dirty="0"/>
              <a:t>This compared to only 361 million in 2000</a:t>
            </a:r>
          </a:p>
          <a:p>
            <a:pPr marL="171450" indent="-171450">
              <a:buFont typeface="Arial" panose="020B0604020202020204" pitchFamily="34" charset="0"/>
              <a:buChar char="•"/>
            </a:pPr>
            <a:r>
              <a:rPr lang="en-GB" dirty="0"/>
              <a:t>First social media site was Myspace was launched in 2004.</a:t>
            </a:r>
          </a:p>
          <a:p>
            <a:pPr marL="171450" indent="-171450">
              <a:buFont typeface="Arial" panose="020B0604020202020204" pitchFamily="34" charset="0"/>
              <a:buChar char="•"/>
            </a:pPr>
            <a:r>
              <a:rPr lang="en-GB" dirty="0"/>
              <a:t>Facebook was launched in 2008 with approximately 200 million users and in 2019 had approximately 2 billion users.</a:t>
            </a:r>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Facebook</a:t>
            </a:r>
          </a:p>
          <a:p>
            <a:pPr marL="171450" indent="-171450">
              <a:buFont typeface="Arial" panose="020B0604020202020204" pitchFamily="34" charset="0"/>
              <a:buChar char="•"/>
            </a:pPr>
            <a:r>
              <a:rPr lang="en-GB" dirty="0"/>
              <a:t>Twitter/ X</a:t>
            </a:r>
          </a:p>
          <a:p>
            <a:pPr marL="171450" indent="-171450">
              <a:buFont typeface="Arial" panose="020B0604020202020204" pitchFamily="34" charset="0"/>
              <a:buChar char="•"/>
            </a:pPr>
            <a:r>
              <a:rPr lang="en-GB" dirty="0"/>
              <a:t>Instagram</a:t>
            </a:r>
          </a:p>
          <a:p>
            <a:pPr marL="171450" indent="-171450">
              <a:buFont typeface="Arial" panose="020B0604020202020204" pitchFamily="34" charset="0"/>
              <a:buChar char="•"/>
            </a:pPr>
            <a:r>
              <a:rPr lang="en-GB" dirty="0"/>
              <a:t>Snapchat</a:t>
            </a:r>
          </a:p>
          <a:p>
            <a:pPr marL="171450" indent="-171450">
              <a:buFont typeface="Arial" panose="020B0604020202020204" pitchFamily="34" charset="0"/>
              <a:buChar char="•"/>
            </a:pPr>
            <a:r>
              <a:rPr lang="en-GB" dirty="0"/>
              <a:t>Telegram </a:t>
            </a:r>
          </a:p>
          <a:p>
            <a:pPr marL="171450" indent="-171450">
              <a:buFont typeface="Arial" panose="020B0604020202020204" pitchFamily="34" charset="0"/>
              <a:buChar char="•"/>
            </a:pPr>
            <a:r>
              <a:rPr lang="en-GB" dirty="0"/>
              <a:t>WhatsApp</a:t>
            </a:r>
          </a:p>
          <a:p>
            <a:pPr marL="171450" indent="-171450">
              <a:buFont typeface="Arial" panose="020B0604020202020204" pitchFamily="34" charset="0"/>
              <a:buChar char="•"/>
            </a:pPr>
            <a:r>
              <a:rPr lang="en-GB" dirty="0"/>
              <a:t>Reddit</a:t>
            </a:r>
          </a:p>
          <a:p>
            <a:pPr marL="171450" indent="-171450">
              <a:buFont typeface="Arial" panose="020B0604020202020204" pitchFamily="34" charset="0"/>
              <a:buChar char="•"/>
            </a:pPr>
            <a:r>
              <a:rPr lang="en-GB" dirty="0"/>
              <a:t>YouTube</a:t>
            </a:r>
          </a:p>
          <a:p>
            <a:pPr marL="171450" indent="-171450">
              <a:buFont typeface="Arial" panose="020B0604020202020204" pitchFamily="34" charset="0"/>
              <a:buChar char="•"/>
            </a:pPr>
            <a:r>
              <a:rPr lang="en-GB" dirty="0"/>
              <a:t>TikTok</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900584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Twitter, Facebook and YouTube have been used to recruit new members – through violent online viral videos that target young, impressionable and vulnerable people.</a:t>
            </a:r>
          </a:p>
          <a:p>
            <a:pPr marL="171450" indent="-171450">
              <a:buFont typeface="Arial" panose="020B0604020202020204" pitchFamily="34" charset="0"/>
              <a:buChar char="•"/>
            </a:pPr>
            <a:r>
              <a:rPr lang="en-GB" dirty="0"/>
              <a:t>Developed many savvy social media techniques to ensure continuity of its message.</a:t>
            </a:r>
          </a:p>
          <a:p>
            <a:pPr marL="171450" indent="-171450">
              <a:buFont typeface="Arial" panose="020B0604020202020204" pitchFamily="34" charset="0"/>
              <a:buChar char="•"/>
            </a:pPr>
            <a:r>
              <a:rPr lang="en-GB" dirty="0"/>
              <a:t>Social media enables the rapid transmission of information and disinformation</a:t>
            </a:r>
          </a:p>
          <a:p>
            <a:pPr marL="171450" indent="-171450">
              <a:buFont typeface="Arial" panose="020B0604020202020204" pitchFamily="34" charset="0"/>
              <a:buChar char="•"/>
            </a:pPr>
            <a:r>
              <a:rPr lang="en-GB" dirty="0"/>
              <a:t>Direct channel whereby they can adapt their radicalisation techniques matching individual grievance</a:t>
            </a:r>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Online training ground</a:t>
            </a:r>
          </a:p>
          <a:p>
            <a:pPr marL="628650" lvl="1" indent="-171450">
              <a:buFont typeface="Arial" panose="020B0604020202020204" pitchFamily="34" charset="0"/>
              <a:buChar char="•"/>
            </a:pPr>
            <a:r>
              <a:rPr lang="en-GB" dirty="0"/>
              <a:t>Practical guides in the form of manuals</a:t>
            </a:r>
          </a:p>
          <a:p>
            <a:pPr marL="628650" lvl="1" indent="-171450">
              <a:buFont typeface="Arial" panose="020B0604020202020204" pitchFamily="34" charset="0"/>
              <a:buChar char="•"/>
            </a:pPr>
            <a:r>
              <a:rPr lang="en-GB" dirty="0"/>
              <a:t>Audio</a:t>
            </a:r>
          </a:p>
          <a:p>
            <a:pPr marL="628650" lvl="1" indent="-171450">
              <a:buFont typeface="Arial" panose="020B0604020202020204" pitchFamily="34" charset="0"/>
              <a:buChar char="•"/>
            </a:pPr>
            <a:r>
              <a:rPr lang="en-GB" dirty="0"/>
              <a:t>Video</a:t>
            </a:r>
          </a:p>
          <a:p>
            <a:pPr marL="628650" lvl="1" indent="-171450">
              <a:buFont typeface="Arial" panose="020B0604020202020204" pitchFamily="34" charset="0"/>
              <a:buChar char="•"/>
            </a:pPr>
            <a:r>
              <a:rPr lang="en-GB" dirty="0"/>
              <a:t>Information and advice</a:t>
            </a:r>
          </a:p>
          <a:p>
            <a:pPr marL="171450" lvl="0" indent="-171450">
              <a:buFont typeface="Arial" panose="020B0604020202020204" pitchFamily="34" charset="0"/>
              <a:buChar char="•"/>
            </a:pPr>
            <a:r>
              <a:rPr lang="en-GB" dirty="0"/>
              <a:t>Virtual training camps</a:t>
            </a:r>
          </a:p>
          <a:p>
            <a:pPr marL="628650" lvl="1" indent="-171450">
              <a:buFont typeface="Arial" panose="020B0604020202020204" pitchFamily="34" charset="0"/>
              <a:buChar char="•"/>
            </a:pPr>
            <a:r>
              <a:rPr lang="en-GB" dirty="0"/>
              <a:t>Used to share methods</a:t>
            </a:r>
          </a:p>
          <a:p>
            <a:pPr marL="628650" lvl="1" indent="-171450">
              <a:buFont typeface="Arial" panose="020B0604020202020204" pitchFamily="34" charset="0"/>
              <a:buChar char="•"/>
            </a:pPr>
            <a:r>
              <a:rPr lang="en-GB" dirty="0"/>
              <a:t>Techniques</a:t>
            </a:r>
          </a:p>
          <a:p>
            <a:pPr marL="628650" lvl="1" indent="-171450">
              <a:buFont typeface="Arial" panose="020B0604020202020204" pitchFamily="34" charset="0"/>
              <a:buChar char="•"/>
            </a:pPr>
            <a:r>
              <a:rPr lang="en-GB" dirty="0"/>
              <a:t>Operational knowledge specific to terrorism</a:t>
            </a:r>
          </a:p>
          <a:p>
            <a:pPr marL="171450" lvl="0" indent="-171450">
              <a:buFont typeface="Arial" panose="020B0604020202020204" pitchFamily="34" charset="0"/>
              <a:buChar char="•"/>
            </a:pPr>
            <a:r>
              <a:rPr lang="en-GB" dirty="0"/>
              <a:t>Chatrooms</a:t>
            </a:r>
          </a:p>
          <a:p>
            <a:pPr marL="628650" lvl="1" indent="-171450">
              <a:buFont typeface="Arial" panose="020B0604020202020204" pitchFamily="34" charset="0"/>
              <a:buChar char="•"/>
            </a:pPr>
            <a:r>
              <a:rPr lang="en-GB" dirty="0"/>
              <a:t>Websites host newsgroups</a:t>
            </a:r>
          </a:p>
          <a:p>
            <a:pPr marL="628650" lvl="1" indent="-171450">
              <a:buFont typeface="Arial" panose="020B0604020202020204" pitchFamily="34" charset="0"/>
              <a:buChar char="•"/>
            </a:pPr>
            <a:r>
              <a:rPr lang="en-GB" dirty="0"/>
              <a:t>Chatrooms</a:t>
            </a:r>
          </a:p>
          <a:p>
            <a:pPr marL="628650" lvl="1" indent="-171450">
              <a:buFont typeface="Arial" panose="020B0604020202020204" pitchFamily="34" charset="0"/>
              <a:buChar char="•"/>
            </a:pPr>
            <a:r>
              <a:rPr lang="en-GB" dirty="0"/>
              <a:t>Discussion forums to facilitate conversations</a:t>
            </a:r>
          </a:p>
          <a:p>
            <a:pPr marL="628650" lvl="1" indent="-171450">
              <a:buFont typeface="Arial" panose="020B0604020202020204" pitchFamily="34" charset="0"/>
              <a:buChar char="•"/>
            </a:pPr>
            <a:r>
              <a:rPr lang="en-GB" dirty="0"/>
              <a:t>Ideological content is rife</a:t>
            </a:r>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IS’s use of the internet and social media has been at the centre of its information operations campaign</a:t>
            </a:r>
          </a:p>
          <a:p>
            <a:pPr marL="171450" indent="-171450">
              <a:buFont typeface="Arial" panose="020B0604020202020204" pitchFamily="34" charset="0"/>
              <a:buChar char="•"/>
            </a:pPr>
            <a:r>
              <a:rPr lang="en-GB" dirty="0"/>
              <a:t>It has been critical to its overall rise in power</a:t>
            </a:r>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3121296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a:t>
            </a:r>
            <a:r>
              <a:rPr lang="en-GB" dirty="0" err="1"/>
              <a:t>qaeda</a:t>
            </a:r>
            <a:r>
              <a:rPr lang="en-GB" dirty="0"/>
              <a:t> utilised the internet to plan, coordinate and then carry out their attack on the Twin Towers.</a:t>
            </a:r>
          </a:p>
        </p:txBody>
      </p:sp>
      <p:sp>
        <p:nvSpPr>
          <p:cNvPr id="4" name="Slide Number Placeholder 3"/>
          <p:cNvSpPr>
            <a:spLocks noGrp="1"/>
          </p:cNvSpPr>
          <p:nvPr>
            <p:ph type="sldNum" sz="quarter" idx="10"/>
          </p:nvPr>
        </p:nvSpPr>
        <p:spPr/>
        <p:txBody>
          <a:bodyPr/>
          <a:lstStyle/>
          <a:p>
            <a:fld id="{D6C0828C-A546-D941-9E35-D319F3E31C2F}" type="slidenum">
              <a:rPr lang="en-US" smtClean="0"/>
              <a:pPr/>
              <a:t>19</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23</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9/11 – unfolded in a city that was one of the most media-saturated</a:t>
            </a:r>
          </a:p>
          <a:p>
            <a:pPr marL="171450" indent="-171450">
              <a:buFont typeface="Arial" panose="020B0604020202020204" pitchFamily="34" charset="0"/>
              <a:buChar char="•"/>
            </a:pPr>
            <a:r>
              <a:rPr lang="en-GB" dirty="0"/>
              <a:t>Live television broadcasting</a:t>
            </a:r>
          </a:p>
          <a:p>
            <a:pPr marL="171450" indent="-171450">
              <a:buFont typeface="Arial" panose="020B0604020202020204" pitchFamily="34" charset="0"/>
              <a:buChar char="•"/>
            </a:pPr>
            <a:r>
              <a:rPr lang="en-GB" dirty="0"/>
              <a:t>Promotion of copycat attacks? Lone wolf attacks</a:t>
            </a:r>
          </a:p>
          <a:p>
            <a:pPr marL="171450" indent="-171450">
              <a:buFont typeface="Arial" panose="020B0604020202020204" pitchFamily="34" charset="0"/>
              <a:buChar char="•"/>
            </a:pPr>
            <a:r>
              <a:rPr lang="en-GB" dirty="0"/>
              <a:t>Promotion of further attacks?</a:t>
            </a:r>
          </a:p>
          <a:p>
            <a:pPr marL="171450" indent="-171450">
              <a:buFont typeface="Arial" panose="020B0604020202020204" pitchFamily="34" charset="0"/>
              <a:buChar char="•"/>
            </a:pPr>
            <a:r>
              <a:rPr lang="en-GB" dirty="0"/>
              <a:t>The IS has been one of the most active and media savvy terrorist organisations – exploiting social media for the purposes of propaganda, radicalisation and recruitment (Hossain, 2018).</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11791681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12/04/2024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archivodeinalbis.blogspot.com/2018/08/la-radicalizacion-violenta-segun-el.html" TargetMode="External"/><Relationship Id="rId5" Type="http://schemas.openxmlformats.org/officeDocument/2006/relationships/image" Target="../media/image10.jpg"/><Relationship Id="rId4" Type="http://schemas.openxmlformats.org/officeDocument/2006/relationships/hyperlink" Target="https://geostrategicmedia.com/2021/02/07/radicalisation-in-the-eu-what-is-it-how-can-it-be-prevent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maschavandeweer.nl/2018/01/social-media-updat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flickr.com/photos/911pics/7835970386"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310666" y="862873"/>
            <a:ext cx="5836920" cy="3208000"/>
          </a:xfrm>
        </p:spPr>
        <p:txBody>
          <a:bodyPr>
            <a:normAutofit/>
          </a:bodyPr>
          <a:lstStyle/>
          <a:p>
            <a:r>
              <a:rPr kumimoji="0" lang="en-GB" sz="4300" b="1" i="0" u="none" strike="noStrike" kern="1200" cap="none" spc="0" normalizeH="0" baseline="0" noProof="0" dirty="0">
                <a:ln>
                  <a:noFill/>
                </a:ln>
                <a:solidFill>
                  <a:prstClr val="white"/>
                </a:solidFill>
                <a:effectLst/>
                <a:uLnTx/>
                <a:uFillTx/>
                <a:latin typeface="Myriad Pro"/>
                <a:ea typeface="+mj-ea"/>
                <a:cs typeface="+mj-cs"/>
              </a:rPr>
              <a:t>Policing Terrorism</a:t>
            </a:r>
            <a:br>
              <a:rPr kumimoji="0" lang="en-GB" sz="4300" b="1" i="0" u="none" strike="noStrike" kern="1200" cap="none" spc="0" normalizeH="0" baseline="0" noProof="0" dirty="0">
                <a:ln>
                  <a:noFill/>
                </a:ln>
                <a:solidFill>
                  <a:prstClr val="white"/>
                </a:solidFill>
                <a:effectLst/>
                <a:uLnTx/>
                <a:uFillTx/>
                <a:latin typeface="Myriad Pro"/>
                <a:ea typeface="+mj-ea"/>
                <a:cs typeface="+mj-cs"/>
              </a:rPr>
            </a:br>
            <a:r>
              <a:rPr kumimoji="0" lang="en-GB" sz="3600" b="1" i="0" u="none" strike="noStrike" kern="1200" cap="none" spc="0" normalizeH="0" baseline="0" noProof="0" dirty="0">
                <a:ln>
                  <a:noFill/>
                </a:ln>
                <a:solidFill>
                  <a:prstClr val="white"/>
                </a:solidFill>
                <a:effectLst/>
                <a:uLnTx/>
                <a:uFillTx/>
                <a:latin typeface="Myriad Pro"/>
                <a:ea typeface="+mj-ea"/>
                <a:cs typeface="+mj-cs"/>
              </a:rPr>
              <a:t>BMPL5011</a:t>
            </a:r>
            <a:br>
              <a:rPr kumimoji="0" lang="en-GB" sz="4300" b="1" i="0" u="none" strike="noStrike" kern="1200" cap="none" spc="0" normalizeH="0" baseline="0" noProof="0" dirty="0">
                <a:ln>
                  <a:noFill/>
                </a:ln>
                <a:solidFill>
                  <a:prstClr val="white"/>
                </a:solidFill>
                <a:effectLst/>
                <a:uLnTx/>
                <a:uFillTx/>
                <a:latin typeface="Myriad Pro"/>
                <a:ea typeface="+mj-ea"/>
                <a:cs typeface="+mj-cs"/>
              </a:rPr>
            </a:br>
            <a:r>
              <a:rPr kumimoji="0" lang="en-GB" sz="2400" b="1" i="0" u="none" strike="noStrike" kern="1200" cap="none" spc="0" normalizeH="0" baseline="0" noProof="0" dirty="0">
                <a:ln>
                  <a:noFill/>
                </a:ln>
                <a:solidFill>
                  <a:prstClr val="white"/>
                </a:solidFill>
                <a:effectLst/>
                <a:uLnTx/>
                <a:uFillTx/>
                <a:latin typeface="Myriad Pro"/>
                <a:ea typeface="+mj-ea"/>
                <a:cs typeface="+mj-cs"/>
              </a:rPr>
              <a:t>Week </a:t>
            </a:r>
            <a:r>
              <a:rPr lang="en-GB" sz="2400" b="1" dirty="0">
                <a:solidFill>
                  <a:prstClr val="white"/>
                </a:solidFill>
                <a:latin typeface="Myriad Pro"/>
              </a:rPr>
              <a:t>5 </a:t>
            </a:r>
            <a:r>
              <a:rPr kumimoji="0" lang="en-GB" sz="2400" b="1" i="0" u="none" strike="noStrike" kern="1200" cap="none" spc="0" normalizeH="0" baseline="0" noProof="0" dirty="0">
                <a:ln>
                  <a:noFill/>
                </a:ln>
                <a:solidFill>
                  <a:prstClr val="white"/>
                </a:solidFill>
                <a:effectLst/>
                <a:uLnTx/>
                <a:uFillTx/>
                <a:latin typeface="Myriad Pro"/>
                <a:ea typeface="+mj-ea"/>
                <a:cs typeface="+mj-cs"/>
              </a:rPr>
              <a:t>– </a:t>
            </a:r>
            <a:r>
              <a:rPr lang="en-GB" sz="2400" b="1" dirty="0">
                <a:solidFill>
                  <a:prstClr val="white"/>
                </a:solidFill>
                <a:latin typeface="Myriad Pro"/>
              </a:rPr>
              <a:t>Radicalisation, Terrorism and the Media</a:t>
            </a:r>
            <a:endParaRPr lang="en-GB" sz="48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04A2E-57EC-76A9-D01C-C35F2CCBA706}"/>
              </a:ext>
            </a:extLst>
          </p:cNvPr>
          <p:cNvSpPr>
            <a:spLocks noGrp="1"/>
          </p:cNvSpPr>
          <p:nvPr>
            <p:ph type="title"/>
          </p:nvPr>
        </p:nvSpPr>
        <p:spPr>
          <a:xfrm>
            <a:off x="457200" y="274638"/>
            <a:ext cx="8229600" cy="1143000"/>
          </a:xfrm>
        </p:spPr>
        <p:txBody>
          <a:bodyPr anchor="ctr">
            <a:normAutofit/>
          </a:bodyPr>
          <a:lstStyle/>
          <a:p>
            <a:r>
              <a:rPr lang="en-GB" dirty="0"/>
              <a:t>Last Week</a:t>
            </a:r>
          </a:p>
        </p:txBody>
      </p:sp>
      <p:sp>
        <p:nvSpPr>
          <p:cNvPr id="3" name="Content Placeholder 2">
            <a:extLst>
              <a:ext uri="{FF2B5EF4-FFF2-40B4-BE49-F238E27FC236}">
                <a16:creationId xmlns:a16="http://schemas.microsoft.com/office/drawing/2014/main" id="{3044EEB8-8CCD-08B2-AD7F-B1974C00C117}"/>
              </a:ext>
            </a:extLst>
          </p:cNvPr>
          <p:cNvSpPr>
            <a:spLocks noGrp="1"/>
          </p:cNvSpPr>
          <p:nvPr>
            <p:ph sz="half" idx="1"/>
          </p:nvPr>
        </p:nvSpPr>
        <p:spPr>
          <a:xfrm>
            <a:off x="457200" y="1600201"/>
            <a:ext cx="4038600" cy="3989040"/>
          </a:xfrm>
        </p:spPr>
        <p:txBody>
          <a:bodyPr>
            <a:normAutofit/>
          </a:bodyPr>
          <a:lstStyle/>
          <a:p>
            <a:pPr marL="0" indent="0">
              <a:buNone/>
            </a:pPr>
            <a:r>
              <a:rPr lang="en-GB" dirty="0"/>
              <a:t>Before Easter we did:</a:t>
            </a:r>
          </a:p>
          <a:p>
            <a:r>
              <a:rPr lang="en-GB" dirty="0"/>
              <a:t>You looked at Counter Terrorism legislation.</a:t>
            </a:r>
          </a:p>
        </p:txBody>
      </p:sp>
      <p:pic>
        <p:nvPicPr>
          <p:cNvPr id="5" name="Picture 4" descr="Top view of a calendar with a red pen on top">
            <a:extLst>
              <a:ext uri="{FF2B5EF4-FFF2-40B4-BE49-F238E27FC236}">
                <a16:creationId xmlns:a16="http://schemas.microsoft.com/office/drawing/2014/main" id="{A0E52FAF-3CCF-7189-A798-266AF6E66A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267032"/>
            <a:ext cx="4038600" cy="2655378"/>
          </a:xfrm>
          <a:prstGeom prst="rect">
            <a:avLst/>
          </a:prstGeom>
          <a:noFill/>
        </p:spPr>
      </p:pic>
    </p:spTree>
    <p:extLst>
      <p:ext uri="{BB962C8B-B14F-4D97-AF65-F5344CB8AC3E}">
        <p14:creationId xmlns:p14="http://schemas.microsoft.com/office/powerpoint/2010/main" val="463710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CB17-9AE3-5DCE-5352-7531B29CD728}"/>
              </a:ext>
            </a:extLst>
          </p:cNvPr>
          <p:cNvSpPr>
            <a:spLocks noGrp="1"/>
          </p:cNvSpPr>
          <p:nvPr>
            <p:ph type="title"/>
          </p:nvPr>
        </p:nvSpPr>
        <p:spPr>
          <a:xfrm>
            <a:off x="457200" y="274638"/>
            <a:ext cx="8229600" cy="1143000"/>
          </a:xfrm>
        </p:spPr>
        <p:txBody>
          <a:bodyPr anchor="ctr">
            <a:normAutofit/>
          </a:bodyPr>
          <a:lstStyle/>
          <a:p>
            <a:r>
              <a:rPr lang="en-GB" dirty="0"/>
              <a:t>Learning Objectives</a:t>
            </a:r>
          </a:p>
        </p:txBody>
      </p:sp>
      <p:sp>
        <p:nvSpPr>
          <p:cNvPr id="3" name="Content Placeholder 2">
            <a:extLst>
              <a:ext uri="{FF2B5EF4-FFF2-40B4-BE49-F238E27FC236}">
                <a16:creationId xmlns:a16="http://schemas.microsoft.com/office/drawing/2014/main" id="{66B8EDE3-CDA6-D427-31EE-0F939A70EAC2}"/>
              </a:ext>
            </a:extLst>
          </p:cNvPr>
          <p:cNvSpPr>
            <a:spLocks noGrp="1"/>
          </p:cNvSpPr>
          <p:nvPr>
            <p:ph sz="half" idx="1"/>
          </p:nvPr>
        </p:nvSpPr>
        <p:spPr>
          <a:xfrm>
            <a:off x="457200" y="1600201"/>
            <a:ext cx="4038600" cy="3989040"/>
          </a:xfrm>
        </p:spPr>
        <p:txBody>
          <a:bodyPr>
            <a:normAutofit/>
          </a:bodyPr>
          <a:lstStyle/>
          <a:p>
            <a:pPr marL="0" indent="0">
              <a:buNone/>
            </a:pPr>
            <a:r>
              <a:rPr lang="en-GB" dirty="0"/>
              <a:t>In today’s session, we will learn about:</a:t>
            </a:r>
          </a:p>
          <a:p>
            <a:r>
              <a:rPr lang="en-GB" dirty="0"/>
              <a:t>What is Radicalisation?</a:t>
            </a:r>
          </a:p>
          <a:p>
            <a:r>
              <a:rPr lang="en-GB" dirty="0"/>
              <a:t>Why technology could be an issue?</a:t>
            </a:r>
          </a:p>
          <a:p>
            <a:r>
              <a:rPr lang="en-GB" dirty="0"/>
              <a:t>How terror groups use the media?</a:t>
            </a:r>
          </a:p>
          <a:p>
            <a:endParaRPr lang="en-GB" dirty="0"/>
          </a:p>
        </p:txBody>
      </p:sp>
      <p:pic>
        <p:nvPicPr>
          <p:cNvPr id="5" name="Picture 4" descr="Question mark on green pastel background">
            <a:extLst>
              <a:ext uri="{FF2B5EF4-FFF2-40B4-BE49-F238E27FC236}">
                <a16:creationId xmlns:a16="http://schemas.microsoft.com/office/drawing/2014/main" id="{05DBD5D2-5106-5B58-649D-349A742B99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080246"/>
            <a:ext cx="4038600" cy="3028950"/>
          </a:xfrm>
          <a:prstGeom prst="rect">
            <a:avLst/>
          </a:prstGeom>
          <a:noFill/>
        </p:spPr>
      </p:pic>
    </p:spTree>
    <p:extLst>
      <p:ext uri="{BB962C8B-B14F-4D97-AF65-F5344CB8AC3E}">
        <p14:creationId xmlns:p14="http://schemas.microsoft.com/office/powerpoint/2010/main" val="1372162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4C9933-972C-8FE5-DC03-6938E4CE83EB}"/>
              </a:ext>
            </a:extLst>
          </p:cNvPr>
          <p:cNvSpPr>
            <a:spLocks noGrp="1"/>
          </p:cNvSpPr>
          <p:nvPr>
            <p:ph type="title"/>
          </p:nvPr>
        </p:nvSpPr>
        <p:spPr>
          <a:xfrm>
            <a:off x="457200" y="2286000"/>
            <a:ext cx="8229600" cy="1143000"/>
          </a:xfrm>
        </p:spPr>
        <p:txBody>
          <a:bodyPr/>
          <a:lstStyle/>
          <a:p>
            <a:r>
              <a:rPr lang="en-GB" dirty="0"/>
              <a:t>What is Radicalisation?</a:t>
            </a:r>
          </a:p>
        </p:txBody>
      </p:sp>
    </p:spTree>
    <p:extLst>
      <p:ext uri="{BB962C8B-B14F-4D97-AF65-F5344CB8AC3E}">
        <p14:creationId xmlns:p14="http://schemas.microsoft.com/office/powerpoint/2010/main" val="88510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81F25-8FFD-A340-73EC-E439427B3726}"/>
              </a:ext>
            </a:extLst>
          </p:cNvPr>
          <p:cNvSpPr>
            <a:spLocks noGrp="1"/>
          </p:cNvSpPr>
          <p:nvPr>
            <p:ph type="title"/>
          </p:nvPr>
        </p:nvSpPr>
        <p:spPr>
          <a:xfrm>
            <a:off x="457200" y="274638"/>
            <a:ext cx="8229600" cy="1143000"/>
          </a:xfrm>
        </p:spPr>
        <p:txBody>
          <a:bodyPr anchor="ctr">
            <a:normAutofit/>
          </a:bodyPr>
          <a:lstStyle/>
          <a:p>
            <a:r>
              <a:rPr lang="en-GB" dirty="0"/>
              <a:t>Definition</a:t>
            </a:r>
          </a:p>
        </p:txBody>
      </p:sp>
      <p:sp>
        <p:nvSpPr>
          <p:cNvPr id="3" name="Content Placeholder 2">
            <a:extLst>
              <a:ext uri="{FF2B5EF4-FFF2-40B4-BE49-F238E27FC236}">
                <a16:creationId xmlns:a16="http://schemas.microsoft.com/office/drawing/2014/main" id="{AAD9D7FB-C86B-D65A-D0C0-3A84ABA95F3E}"/>
              </a:ext>
            </a:extLst>
          </p:cNvPr>
          <p:cNvSpPr>
            <a:spLocks noGrp="1"/>
          </p:cNvSpPr>
          <p:nvPr>
            <p:ph sz="half" idx="1"/>
          </p:nvPr>
        </p:nvSpPr>
        <p:spPr>
          <a:xfrm>
            <a:off x="457200" y="1600201"/>
            <a:ext cx="4038600" cy="3989040"/>
          </a:xfrm>
        </p:spPr>
        <p:txBody>
          <a:bodyPr>
            <a:normAutofit/>
          </a:bodyPr>
          <a:lstStyle/>
          <a:p>
            <a:pPr marL="0" indent="0">
              <a:buNone/>
            </a:pPr>
            <a:r>
              <a:rPr lang="en-GB" sz="3200" dirty="0"/>
              <a:t>Radicalisation is the process by which a person comes to support terrorism and extremist ideologies.</a:t>
            </a:r>
          </a:p>
        </p:txBody>
      </p:sp>
      <p:pic>
        <p:nvPicPr>
          <p:cNvPr id="4" name="Picture 3" descr="A group of people protesting&#10;&#10;Description automatically generated">
            <a:extLst>
              <a:ext uri="{FF2B5EF4-FFF2-40B4-BE49-F238E27FC236}">
                <a16:creationId xmlns:a16="http://schemas.microsoft.com/office/drawing/2014/main" id="{CB9DAD47-922E-4BE7-FAD8-866A9A3219D1}"/>
              </a:ext>
            </a:extLst>
          </p:cNvPr>
          <p:cNvPicPr>
            <a:picLocks noChangeAspect="1"/>
          </p:cNvPicPr>
          <p:nvPr/>
        </p:nvPicPr>
        <p:blipFill rotWithShape="1">
          <a:blip r:embed="rId2"/>
          <a:srcRect t="1227" r="-2" b="-2"/>
          <a:stretch/>
        </p:blipFill>
        <p:spPr>
          <a:xfrm>
            <a:off x="4648200" y="1600201"/>
            <a:ext cx="4038600" cy="3989040"/>
          </a:xfrm>
          <a:prstGeom prst="rect">
            <a:avLst/>
          </a:prstGeom>
          <a:noFill/>
        </p:spPr>
      </p:pic>
    </p:spTree>
    <p:extLst>
      <p:ext uri="{BB962C8B-B14F-4D97-AF65-F5344CB8AC3E}">
        <p14:creationId xmlns:p14="http://schemas.microsoft.com/office/powerpoint/2010/main" val="3490191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BC5E8B9-3F18-D337-A24A-0FB2C29BEB9C}"/>
              </a:ext>
            </a:extLst>
          </p:cNvPr>
          <p:cNvSpPr>
            <a:spLocks noGrp="1"/>
          </p:cNvSpPr>
          <p:nvPr>
            <p:ph type="title"/>
          </p:nvPr>
        </p:nvSpPr>
        <p:spPr/>
        <p:txBody>
          <a:bodyPr/>
          <a:lstStyle/>
          <a:p>
            <a:r>
              <a:rPr lang="en-GB" dirty="0"/>
              <a:t>Statistics on Radicalisation</a:t>
            </a:r>
          </a:p>
        </p:txBody>
      </p:sp>
      <p:sp>
        <p:nvSpPr>
          <p:cNvPr id="6" name="Content Placeholder 5">
            <a:extLst>
              <a:ext uri="{FF2B5EF4-FFF2-40B4-BE49-F238E27FC236}">
                <a16:creationId xmlns:a16="http://schemas.microsoft.com/office/drawing/2014/main" id="{A63C4734-00E8-A4BF-3430-913312F96E8C}"/>
              </a:ext>
            </a:extLst>
          </p:cNvPr>
          <p:cNvSpPr>
            <a:spLocks noGrp="1"/>
          </p:cNvSpPr>
          <p:nvPr>
            <p:ph idx="1"/>
          </p:nvPr>
        </p:nvSpPr>
        <p:spPr/>
        <p:txBody>
          <a:bodyPr>
            <a:normAutofit fontScale="85000" lnSpcReduction="20000"/>
          </a:bodyPr>
          <a:lstStyle/>
          <a:p>
            <a:r>
              <a:rPr lang="en-GB" dirty="0"/>
              <a:t>In 2010, over 300,000 pieces of terrorist and violent extremist content on the internet.</a:t>
            </a:r>
          </a:p>
          <a:p>
            <a:r>
              <a:rPr lang="en-GB" dirty="0"/>
              <a:t>There is removal of over 2,000 pieces of terrorist content per week.</a:t>
            </a:r>
          </a:p>
          <a:p>
            <a:r>
              <a:rPr lang="en-GB" dirty="0"/>
              <a:t>Since 2015 there has been 4,466 referrals for individuals to receive support to move away from violent ideologies.</a:t>
            </a:r>
          </a:p>
          <a:p>
            <a:r>
              <a:rPr lang="en-GB" dirty="0"/>
              <a:t>In the year ending March 2023 there were 6,817 referrals to Prevent, this was an increase of 6.4% compared to the previous year.</a:t>
            </a:r>
          </a:p>
        </p:txBody>
      </p:sp>
    </p:spTree>
    <p:extLst>
      <p:ext uri="{BB962C8B-B14F-4D97-AF65-F5344CB8AC3E}">
        <p14:creationId xmlns:p14="http://schemas.microsoft.com/office/powerpoint/2010/main" val="1422228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7D73B-11FA-F52B-19D1-05FD831499D1}"/>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5A45D8A3-BB85-BC20-C8EE-1A00E9F4A492}"/>
              </a:ext>
            </a:extLst>
          </p:cNvPr>
          <p:cNvSpPr>
            <a:spLocks noGrp="1"/>
          </p:cNvSpPr>
          <p:nvPr>
            <p:ph idx="1"/>
          </p:nvPr>
        </p:nvSpPr>
        <p:spPr>
          <a:xfrm>
            <a:off x="495300" y="1823358"/>
            <a:ext cx="8229600" cy="3917032"/>
          </a:xfrm>
        </p:spPr>
        <p:txBody>
          <a:bodyPr>
            <a:normAutofit/>
          </a:bodyPr>
          <a:lstStyle/>
          <a:p>
            <a:pPr marL="0" indent="0" algn="ctr">
              <a:buNone/>
            </a:pPr>
            <a:r>
              <a:rPr lang="en-GB" sz="2400" dirty="0"/>
              <a:t>List all the ways that you can communicate and interact with each other, the wider community and worldwide. </a:t>
            </a:r>
          </a:p>
          <a:p>
            <a:pPr marL="0" indent="0" algn="ctr">
              <a:buNone/>
            </a:pPr>
            <a:endParaRPr lang="en-GB" sz="2400" dirty="0"/>
          </a:p>
          <a:p>
            <a:pPr marL="0" indent="0" algn="ctr">
              <a:buNone/>
            </a:pPr>
            <a:r>
              <a:rPr lang="en-GB" sz="2400" dirty="0"/>
              <a:t>Share your ideas with the group. </a:t>
            </a:r>
          </a:p>
        </p:txBody>
      </p:sp>
    </p:spTree>
    <p:extLst>
      <p:ext uri="{BB962C8B-B14F-4D97-AF65-F5344CB8AC3E}">
        <p14:creationId xmlns:p14="http://schemas.microsoft.com/office/powerpoint/2010/main" val="2410572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Technological Advancements</a:t>
            </a:r>
          </a:p>
        </p:txBody>
      </p:sp>
      <p:sp>
        <p:nvSpPr>
          <p:cNvPr id="3" name="TextBox 2">
            <a:extLst>
              <a:ext uri="{FF2B5EF4-FFF2-40B4-BE49-F238E27FC236}">
                <a16:creationId xmlns:a16="http://schemas.microsoft.com/office/drawing/2014/main" id="{4D6A3A5E-C519-F951-D140-0B89CBDB10FB}"/>
              </a:ext>
            </a:extLst>
          </p:cNvPr>
          <p:cNvSpPr txBox="1"/>
          <p:nvPr/>
        </p:nvSpPr>
        <p:spPr>
          <a:xfrm>
            <a:off x="538843" y="1520628"/>
            <a:ext cx="8066314" cy="3416320"/>
          </a:xfrm>
          <a:prstGeom prst="rect">
            <a:avLst/>
          </a:prstGeom>
          <a:noFill/>
        </p:spPr>
        <p:txBody>
          <a:bodyPr wrap="square">
            <a:spAutoFit/>
          </a:bodyPr>
          <a:lstStyle/>
          <a:p>
            <a:endParaRPr lang="en-GB" dirty="0"/>
          </a:p>
          <a:p>
            <a:pPr marL="285750" indent="-285750">
              <a:buFont typeface="Arial" panose="020B0604020202020204" pitchFamily="34" charset="0"/>
              <a:buChar char="•"/>
            </a:pPr>
            <a:r>
              <a:rPr lang="en-GB" dirty="0"/>
              <a:t>As of January 2021, there were 4.66 billion active internet users worldwide compared to only 361 million in 2000.</a:t>
            </a:r>
          </a:p>
          <a:p>
            <a:pPr marL="285750" indent="-285750">
              <a:buFont typeface="Arial" panose="020B0604020202020204" pitchFamily="34" charset="0"/>
              <a:buChar char="•"/>
            </a:pPr>
            <a:r>
              <a:rPr lang="en-GB" dirty="0"/>
              <a:t>Growth of social media – first social media site (myspace) was launched in 2004.</a:t>
            </a:r>
          </a:p>
          <a:p>
            <a:pPr marL="285750" indent="-285750">
              <a:buFont typeface="Arial" panose="020B0604020202020204" pitchFamily="34" charset="0"/>
              <a:buChar char="•"/>
            </a:pPr>
            <a:r>
              <a:rPr lang="en-GB" dirty="0"/>
              <a:t>Facebook was launched in 2008 with approximately 200 million users and in 2019 had approximately 2 billion users.</a:t>
            </a:r>
          </a:p>
          <a:p>
            <a:endParaRPr lang="en-GB" dirty="0"/>
          </a:p>
          <a:p>
            <a:r>
              <a:rPr lang="en-GB" dirty="0"/>
              <a:t>‘’Internet technology makes it easy for an individual to communicate with relative anonymity, quickly and effectively across borders, to an almost limitless audience.’’</a:t>
            </a:r>
            <a:br>
              <a:rPr lang="en-GB" dirty="0"/>
            </a:br>
            <a:r>
              <a:rPr lang="en-GB" dirty="0"/>
              <a:t>						</a:t>
            </a:r>
            <a:r>
              <a:rPr lang="en-GB" sz="1200" dirty="0"/>
              <a:t>(UNODC, 2012, p.3).</a:t>
            </a:r>
          </a:p>
        </p:txBody>
      </p:sp>
    </p:spTree>
    <p:extLst>
      <p:ext uri="{BB962C8B-B14F-4D97-AF65-F5344CB8AC3E}">
        <p14:creationId xmlns:p14="http://schemas.microsoft.com/office/powerpoint/2010/main" val="1398889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DF5E32-3D55-D32A-BE50-EA55DF43AD52}"/>
              </a:ext>
            </a:extLst>
          </p:cNvPr>
          <p:cNvSpPr>
            <a:spLocks noGrp="1"/>
          </p:cNvSpPr>
          <p:nvPr>
            <p:ph type="title"/>
          </p:nvPr>
        </p:nvSpPr>
        <p:spPr>
          <a:xfrm>
            <a:off x="457200" y="2722177"/>
            <a:ext cx="8229600" cy="1143000"/>
          </a:xfrm>
        </p:spPr>
        <p:txBody>
          <a:bodyPr anchor="ctr">
            <a:normAutofit/>
          </a:bodyPr>
          <a:lstStyle/>
          <a:p>
            <a:pPr marL="0" indent="0">
              <a:lnSpc>
                <a:spcPct val="90000"/>
              </a:lnSpc>
              <a:buNone/>
            </a:pPr>
            <a:r>
              <a:rPr lang="en-GB" sz="2400" dirty="0"/>
              <a:t>How is technology used within Terrorism?</a:t>
            </a:r>
          </a:p>
          <a:p>
            <a:pPr marL="0" indent="0">
              <a:lnSpc>
                <a:spcPct val="90000"/>
              </a:lnSpc>
              <a:buNone/>
            </a:pPr>
            <a:endParaRPr lang="en-GB" sz="2400" dirty="0"/>
          </a:p>
          <a:p>
            <a:pPr marL="0" indent="0">
              <a:lnSpc>
                <a:spcPct val="90000"/>
              </a:lnSpc>
              <a:buNone/>
            </a:pPr>
            <a:r>
              <a:rPr lang="en-GB" sz="2400" dirty="0"/>
              <a:t>Discuss </a:t>
            </a:r>
          </a:p>
        </p:txBody>
      </p:sp>
      <p:pic>
        <p:nvPicPr>
          <p:cNvPr id="4" name="Picture 3" descr="Woman on a computer">
            <a:extLst>
              <a:ext uri="{FF2B5EF4-FFF2-40B4-BE49-F238E27FC236}">
                <a16:creationId xmlns:a16="http://schemas.microsoft.com/office/drawing/2014/main" id="{B3B83100-ACC3-D993-BC97-D5317B86E46D}"/>
              </a:ext>
            </a:extLst>
          </p:cNvPr>
          <p:cNvPicPr>
            <a:picLocks noChangeAspect="1"/>
          </p:cNvPicPr>
          <p:nvPr/>
        </p:nvPicPr>
        <p:blipFill rotWithShape="1">
          <a:blip r:embed="rId2">
            <a:extLst>
              <a:ext uri="{28A0092B-C50C-407E-A947-70E740481C1C}">
                <a14:useLocalDpi xmlns:a14="http://schemas.microsoft.com/office/drawing/2010/main" val="0"/>
              </a:ext>
            </a:extLst>
          </a:blip>
          <a:srcRect l="19673" r="12747" b="-2"/>
          <a:stretch/>
        </p:blipFill>
        <p:spPr>
          <a:xfrm>
            <a:off x="457200" y="135363"/>
            <a:ext cx="2467377" cy="2437098"/>
          </a:xfrm>
          <a:prstGeom prst="rect">
            <a:avLst/>
          </a:prstGeom>
          <a:noFill/>
        </p:spPr>
      </p:pic>
      <p:pic>
        <p:nvPicPr>
          <p:cNvPr id="6" name="Picture 5" descr="Close-up of woman's hands typing and using a trackpad on a laptop with mug">
            <a:extLst>
              <a:ext uri="{FF2B5EF4-FFF2-40B4-BE49-F238E27FC236}">
                <a16:creationId xmlns:a16="http://schemas.microsoft.com/office/drawing/2014/main" id="{43C194DF-178F-4C50-6EB5-B22458974AE8}"/>
              </a:ext>
            </a:extLst>
          </p:cNvPr>
          <p:cNvPicPr>
            <a:picLocks noChangeAspect="1"/>
          </p:cNvPicPr>
          <p:nvPr/>
        </p:nvPicPr>
        <p:blipFill rotWithShape="1">
          <a:blip r:embed="rId3">
            <a:extLst>
              <a:ext uri="{28A0092B-C50C-407E-A947-70E740481C1C}">
                <a14:useLocalDpi xmlns:a14="http://schemas.microsoft.com/office/drawing/2010/main" val="0"/>
              </a:ext>
            </a:extLst>
          </a:blip>
          <a:srcRect l="23802" r="35702" b="2"/>
          <a:stretch/>
        </p:blipFill>
        <p:spPr>
          <a:xfrm>
            <a:off x="6470560" y="3429000"/>
            <a:ext cx="2216240" cy="2189043"/>
          </a:xfrm>
          <a:prstGeom prst="rect">
            <a:avLst/>
          </a:prstGeom>
          <a:noFill/>
        </p:spPr>
      </p:pic>
    </p:spTree>
    <p:extLst>
      <p:ext uri="{BB962C8B-B14F-4D97-AF65-F5344CB8AC3E}">
        <p14:creationId xmlns:p14="http://schemas.microsoft.com/office/powerpoint/2010/main" val="798064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p:txBody>
          <a:bodyPr>
            <a:normAutofit fontScale="90000"/>
          </a:bodyPr>
          <a:lstStyle/>
          <a:p>
            <a:r>
              <a:rPr lang="en-GB" dirty="0"/>
              <a:t>The problematic nature of technology</a:t>
            </a:r>
          </a:p>
        </p:txBody>
      </p:sp>
      <p:sp>
        <p:nvSpPr>
          <p:cNvPr id="3" name="TextBox 2">
            <a:extLst>
              <a:ext uri="{FF2B5EF4-FFF2-40B4-BE49-F238E27FC236}">
                <a16:creationId xmlns:a16="http://schemas.microsoft.com/office/drawing/2014/main" id="{2ABF3E77-2DF5-55AA-B5C3-EA88BCAF36FF}"/>
              </a:ext>
            </a:extLst>
          </p:cNvPr>
          <p:cNvSpPr txBox="1"/>
          <p:nvPr/>
        </p:nvSpPr>
        <p:spPr>
          <a:xfrm>
            <a:off x="375558" y="2236738"/>
            <a:ext cx="4572000" cy="2308324"/>
          </a:xfrm>
          <a:prstGeom prst="rect">
            <a:avLst/>
          </a:prstGeom>
          <a:noFill/>
        </p:spPr>
        <p:txBody>
          <a:bodyPr wrap="square">
            <a:spAutoFit/>
          </a:bodyPr>
          <a:lstStyle/>
          <a:p>
            <a:r>
              <a:rPr lang="en-GB" dirty="0"/>
              <a:t>’’Internet technology may be used to facilitate the preparation of acts of terrorism, including thorough communications within and between organizations promoting violent extremism, as well as across borders.’’</a:t>
            </a:r>
          </a:p>
          <a:p>
            <a:r>
              <a:rPr lang="en-GB" dirty="0"/>
              <a:t>					(UNODC, 2012, p. 8).</a:t>
            </a:r>
          </a:p>
        </p:txBody>
      </p:sp>
      <p:pic>
        <p:nvPicPr>
          <p:cNvPr id="4" name="Picture 3">
            <a:extLst>
              <a:ext uri="{FF2B5EF4-FFF2-40B4-BE49-F238E27FC236}">
                <a16:creationId xmlns:a16="http://schemas.microsoft.com/office/drawing/2014/main" id="{1DE3CF82-0749-9C7E-466A-0CA4295F2EA4}"/>
              </a:ext>
            </a:extLst>
          </p:cNvPr>
          <p:cNvPicPr>
            <a:picLocks noChangeAspect="1"/>
          </p:cNvPicPr>
          <p:nvPr/>
        </p:nvPicPr>
        <p:blipFill>
          <a:blip r:embed="rId3"/>
          <a:stretch>
            <a:fillRect/>
          </a:stretch>
        </p:blipFill>
        <p:spPr>
          <a:xfrm>
            <a:off x="5097545" y="1750160"/>
            <a:ext cx="3708998" cy="3596478"/>
          </a:xfrm>
          <a:prstGeom prst="rect">
            <a:avLst/>
          </a:prstGeom>
        </p:spPr>
      </p:pic>
    </p:spTree>
    <p:extLst>
      <p:ext uri="{BB962C8B-B14F-4D97-AF65-F5344CB8AC3E}">
        <p14:creationId xmlns:p14="http://schemas.microsoft.com/office/powerpoint/2010/main" val="1505703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AC26A1-00E1-5DBC-3E65-8153FBF84D98}"/>
              </a:ext>
            </a:extLst>
          </p:cNvPr>
          <p:cNvSpPr txBox="1"/>
          <p:nvPr/>
        </p:nvSpPr>
        <p:spPr>
          <a:xfrm>
            <a:off x="457200" y="274638"/>
            <a:ext cx="8229600" cy="1143000"/>
          </a:xfrm>
          <a:prstGeom prst="rect">
            <a:avLst/>
          </a:prstGeom>
        </p:spPr>
        <p:txBody>
          <a:bodyPr vert="horz" lIns="91440" tIns="45720" rIns="91440" bIns="45720" rtlCol="0" anchor="ctr">
            <a:normAutofit fontScale="85000" lnSpcReduction="10000"/>
          </a:bodyPr>
          <a:lstStyle/>
          <a:p>
            <a:pPr marL="285750" indent="-285750" algn="ctr">
              <a:lnSpc>
                <a:spcPct val="90000"/>
              </a:lnSpc>
              <a:spcBef>
                <a:spcPct val="0"/>
              </a:spcBef>
              <a:spcAft>
                <a:spcPts val="600"/>
              </a:spcAft>
            </a:pPr>
            <a:r>
              <a:rPr lang="en-US" sz="1900" dirty="0">
                <a:latin typeface="+mj-lt"/>
                <a:ea typeface="+mj-ea"/>
                <a:cs typeface="+mj-cs"/>
              </a:rPr>
              <a:t>The internet can be used as an alternate training ground for terrorist organisation. </a:t>
            </a:r>
          </a:p>
          <a:p>
            <a:pPr algn="ctr">
              <a:lnSpc>
                <a:spcPct val="90000"/>
              </a:lnSpc>
              <a:spcBef>
                <a:spcPct val="0"/>
              </a:spcBef>
              <a:spcAft>
                <a:spcPts val="600"/>
              </a:spcAft>
            </a:pPr>
            <a:endParaRPr lang="en-US" sz="1900" dirty="0">
              <a:latin typeface="+mj-lt"/>
              <a:ea typeface="+mj-ea"/>
              <a:cs typeface="+mj-cs"/>
            </a:endParaRPr>
          </a:p>
          <a:p>
            <a:pPr marL="285750" indent="-285750" algn="ctr">
              <a:lnSpc>
                <a:spcPct val="90000"/>
              </a:lnSpc>
              <a:spcBef>
                <a:spcPct val="0"/>
              </a:spcBef>
              <a:spcAft>
                <a:spcPts val="600"/>
              </a:spcAft>
            </a:pPr>
            <a:r>
              <a:rPr lang="en-US" sz="1900" dirty="0">
                <a:latin typeface="+mj-lt"/>
                <a:ea typeface="+mj-ea"/>
                <a:cs typeface="+mj-cs"/>
              </a:rPr>
              <a:t>Provides a platform to disseminate propaganda, guides, manuals and provide advice.</a:t>
            </a:r>
          </a:p>
          <a:p>
            <a:pPr algn="ctr">
              <a:lnSpc>
                <a:spcPct val="90000"/>
              </a:lnSpc>
              <a:spcBef>
                <a:spcPct val="0"/>
              </a:spcBef>
              <a:spcAft>
                <a:spcPts val="600"/>
              </a:spcAft>
            </a:pPr>
            <a:endParaRPr lang="en-US" sz="1400" dirty="0">
              <a:latin typeface="+mj-lt"/>
              <a:ea typeface="+mj-ea"/>
              <a:cs typeface="+mj-cs"/>
            </a:endParaRPr>
          </a:p>
        </p:txBody>
      </p:sp>
      <p:pic>
        <p:nvPicPr>
          <p:cNvPr id="7" name="Picture 6" descr="A person in a hood using a computer&#10;&#10;Description automatically generated">
            <a:extLst>
              <a:ext uri="{FF2B5EF4-FFF2-40B4-BE49-F238E27FC236}">
                <a16:creationId xmlns:a16="http://schemas.microsoft.com/office/drawing/2014/main" id="{18CBA360-56F2-DD64-E077-04FFD3AA019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859" r="21979" b="-3"/>
          <a:stretch/>
        </p:blipFill>
        <p:spPr>
          <a:xfrm>
            <a:off x="457200" y="1600201"/>
            <a:ext cx="4038600" cy="3989040"/>
          </a:xfrm>
          <a:prstGeom prst="rect">
            <a:avLst/>
          </a:prstGeom>
          <a:noFill/>
        </p:spPr>
      </p:pic>
      <p:pic>
        <p:nvPicPr>
          <p:cNvPr id="4" name="Picture 3" descr="A person holding his head with his hands&#10;&#10;Description automatically generated">
            <a:extLst>
              <a:ext uri="{FF2B5EF4-FFF2-40B4-BE49-F238E27FC236}">
                <a16:creationId xmlns:a16="http://schemas.microsoft.com/office/drawing/2014/main" id="{6F25C835-67C9-D56A-5267-D330085A0387}"/>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1159" r="9115" b="3"/>
          <a:stretch/>
        </p:blipFill>
        <p:spPr>
          <a:xfrm>
            <a:off x="4648200" y="1600201"/>
            <a:ext cx="4038600" cy="3989040"/>
          </a:xfrm>
          <a:prstGeom prst="rect">
            <a:avLst/>
          </a:prstGeom>
          <a:noFill/>
        </p:spPr>
      </p:pic>
    </p:spTree>
    <p:extLst>
      <p:ext uri="{BB962C8B-B14F-4D97-AF65-F5344CB8AC3E}">
        <p14:creationId xmlns:p14="http://schemas.microsoft.com/office/powerpoint/2010/main" val="770748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956FDF-DF3F-942F-A365-305B1E752247}"/>
              </a:ext>
            </a:extLst>
          </p:cNvPr>
          <p:cNvSpPr>
            <a:spLocks noGrp="1"/>
          </p:cNvSpPr>
          <p:nvPr>
            <p:ph sz="half" idx="1"/>
          </p:nvPr>
        </p:nvSpPr>
        <p:spPr>
          <a:xfrm>
            <a:off x="199623" y="350950"/>
            <a:ext cx="4296178" cy="5135449"/>
          </a:xfrm>
        </p:spPr>
        <p:txBody>
          <a:bodyPr>
            <a:normAutofit/>
          </a:bodyPr>
          <a:lstStyle/>
          <a:p>
            <a:pPr marL="0" indent="0">
              <a:buNone/>
            </a:pPr>
            <a:r>
              <a:rPr lang="en-GB" dirty="0"/>
              <a:t>Group Task </a:t>
            </a:r>
          </a:p>
          <a:p>
            <a:pPr marL="0" indent="0">
              <a:buNone/>
            </a:pPr>
            <a:endParaRPr lang="en-GB" dirty="0"/>
          </a:p>
          <a:p>
            <a:pPr marL="0" indent="0">
              <a:buNone/>
            </a:pPr>
            <a:r>
              <a:rPr lang="en-GB" dirty="0"/>
              <a:t>Research how technology can be used by Police and other emergencies services. </a:t>
            </a:r>
          </a:p>
          <a:p>
            <a:pPr marL="0" indent="0">
              <a:buNone/>
            </a:pPr>
            <a:endParaRPr lang="en-GB" dirty="0"/>
          </a:p>
          <a:p>
            <a:pPr marL="0" indent="0">
              <a:buNone/>
            </a:pPr>
            <a:r>
              <a:rPr lang="en-GB" dirty="0"/>
              <a:t>Discuss </a:t>
            </a:r>
          </a:p>
        </p:txBody>
      </p:sp>
      <p:pic>
        <p:nvPicPr>
          <p:cNvPr id="4" name="Picture 3" descr="Close-up of circuit board">
            <a:extLst>
              <a:ext uri="{FF2B5EF4-FFF2-40B4-BE49-F238E27FC236}">
                <a16:creationId xmlns:a16="http://schemas.microsoft.com/office/drawing/2014/main" id="{AB4C4FDF-6EBD-FA84-236D-2D972DD95453}"/>
              </a:ext>
            </a:extLst>
          </p:cNvPr>
          <p:cNvPicPr>
            <a:picLocks noChangeAspect="1"/>
          </p:cNvPicPr>
          <p:nvPr/>
        </p:nvPicPr>
        <p:blipFill rotWithShape="1">
          <a:blip r:embed="rId2">
            <a:extLst>
              <a:ext uri="{28A0092B-C50C-407E-A947-70E740481C1C}">
                <a14:useLocalDpi xmlns:a14="http://schemas.microsoft.com/office/drawing/2010/main" val="0"/>
              </a:ext>
            </a:extLst>
          </a:blip>
          <a:srcRect l="24003" r="20819" b="-2"/>
          <a:stretch/>
        </p:blipFill>
        <p:spPr>
          <a:xfrm>
            <a:off x="4648201" y="775952"/>
            <a:ext cx="4312610" cy="4259687"/>
          </a:xfrm>
          <a:prstGeom prst="rect">
            <a:avLst/>
          </a:prstGeom>
          <a:noFill/>
        </p:spPr>
      </p:pic>
    </p:spTree>
    <p:extLst>
      <p:ext uri="{BB962C8B-B14F-4D97-AF65-F5344CB8AC3E}">
        <p14:creationId xmlns:p14="http://schemas.microsoft.com/office/powerpoint/2010/main" val="2671748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272547-3673-562B-15B6-5E1CB5A315FE}"/>
              </a:ext>
            </a:extLst>
          </p:cNvPr>
          <p:cNvSpPr>
            <a:spLocks noGrp="1"/>
          </p:cNvSpPr>
          <p:nvPr>
            <p:ph type="title"/>
          </p:nvPr>
        </p:nvSpPr>
        <p:spPr>
          <a:xfrm>
            <a:off x="457200" y="274638"/>
            <a:ext cx="8229600" cy="1143000"/>
          </a:xfrm>
        </p:spPr>
        <p:txBody>
          <a:bodyPr anchor="ctr">
            <a:normAutofit/>
          </a:bodyPr>
          <a:lstStyle/>
          <a:p>
            <a:pPr marL="0" indent="0">
              <a:lnSpc>
                <a:spcPct val="90000"/>
              </a:lnSpc>
              <a:buNone/>
            </a:pPr>
            <a:r>
              <a:rPr lang="en-GB" sz="3700"/>
              <a:t>How many different social media platforms are you aware of? </a:t>
            </a:r>
          </a:p>
        </p:txBody>
      </p:sp>
      <p:pic>
        <p:nvPicPr>
          <p:cNvPr id="4" name="Picture 3" descr="A close-up of a smart phone&#10;&#10;Description automatically generated">
            <a:extLst>
              <a:ext uri="{FF2B5EF4-FFF2-40B4-BE49-F238E27FC236}">
                <a16:creationId xmlns:a16="http://schemas.microsoft.com/office/drawing/2014/main" id="{285FB71B-F893-B780-1746-91F0919BDEC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861" b="13488"/>
          <a:stretch/>
        </p:blipFill>
        <p:spPr>
          <a:xfrm>
            <a:off x="457200" y="1600201"/>
            <a:ext cx="8229600" cy="3917032"/>
          </a:xfrm>
          <a:prstGeom prst="rect">
            <a:avLst/>
          </a:prstGeom>
          <a:noFill/>
        </p:spPr>
      </p:pic>
    </p:spTree>
    <p:extLst>
      <p:ext uri="{BB962C8B-B14F-4D97-AF65-F5344CB8AC3E}">
        <p14:creationId xmlns:p14="http://schemas.microsoft.com/office/powerpoint/2010/main" val="218112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3158" y="144009"/>
            <a:ext cx="8229600" cy="1143000"/>
          </a:xfrm>
        </p:spPr>
        <p:txBody>
          <a:bodyPr/>
          <a:lstStyle/>
          <a:p>
            <a:r>
              <a:rPr lang="en-GB" dirty="0"/>
              <a:t>Social Media</a:t>
            </a:r>
          </a:p>
        </p:txBody>
      </p:sp>
      <p:sp>
        <p:nvSpPr>
          <p:cNvPr id="3" name="TextBox 2">
            <a:extLst>
              <a:ext uri="{FF2B5EF4-FFF2-40B4-BE49-F238E27FC236}">
                <a16:creationId xmlns:a16="http://schemas.microsoft.com/office/drawing/2014/main" id="{5EA5654E-2125-7F15-BE1E-01615408961E}"/>
              </a:ext>
            </a:extLst>
          </p:cNvPr>
          <p:cNvSpPr txBox="1"/>
          <p:nvPr/>
        </p:nvSpPr>
        <p:spPr>
          <a:xfrm>
            <a:off x="367392" y="1702003"/>
            <a:ext cx="8539843" cy="2862322"/>
          </a:xfrm>
          <a:prstGeom prst="rect">
            <a:avLst/>
          </a:prstGeom>
          <a:noFill/>
        </p:spPr>
        <p:txBody>
          <a:bodyPr wrap="square">
            <a:spAutoFit/>
          </a:bodyPr>
          <a:lstStyle/>
          <a:p>
            <a:pPr marL="285750" indent="-285750">
              <a:buFont typeface="Arial" panose="020B0604020202020204" pitchFamily="34" charset="0"/>
              <a:buChar char="•"/>
            </a:pPr>
            <a:r>
              <a:rPr lang="en-GB" dirty="0"/>
              <a:t>Twitter, Facebook and YouTube used to recruit new members – through violent online viral videos that target young, impressionable and vulnerable people.</a:t>
            </a:r>
          </a:p>
          <a:p>
            <a:endParaRPr lang="en-GB" dirty="0"/>
          </a:p>
          <a:p>
            <a:pPr marL="285750" indent="-285750">
              <a:buFont typeface="Arial" panose="020B0604020202020204" pitchFamily="34" charset="0"/>
              <a:buChar char="•"/>
            </a:pPr>
            <a:r>
              <a:rPr lang="en-GB" dirty="0"/>
              <a:t>Developed many savvy social media techniques to ensure continuity of its message.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Social media enables the rapid transmission of information and disinformation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Direct channel whereby they can adapt their radicalisation techniques matching individual grievance.</a:t>
            </a:r>
          </a:p>
        </p:txBody>
      </p:sp>
    </p:spTree>
    <p:extLst>
      <p:ext uri="{BB962C8B-B14F-4D97-AF65-F5344CB8AC3E}">
        <p14:creationId xmlns:p14="http://schemas.microsoft.com/office/powerpoint/2010/main" val="4218235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normAutofit fontScale="90000"/>
          </a:bodyPr>
          <a:lstStyle/>
          <a:p>
            <a:r>
              <a:rPr lang="en-GB" dirty="0"/>
              <a:t>Advantages of the internet to terrorists</a:t>
            </a:r>
          </a:p>
        </p:txBody>
      </p:sp>
      <p:sp>
        <p:nvSpPr>
          <p:cNvPr id="3" name="TextBox 2">
            <a:extLst>
              <a:ext uri="{FF2B5EF4-FFF2-40B4-BE49-F238E27FC236}">
                <a16:creationId xmlns:a16="http://schemas.microsoft.com/office/drawing/2014/main" id="{ED2F1891-1562-C8F1-2107-59CFC5F14D15}"/>
              </a:ext>
            </a:extLst>
          </p:cNvPr>
          <p:cNvSpPr txBox="1"/>
          <p:nvPr/>
        </p:nvSpPr>
        <p:spPr>
          <a:xfrm>
            <a:off x="239485" y="1669346"/>
            <a:ext cx="8958943" cy="3416320"/>
          </a:xfrm>
          <a:prstGeom prst="rect">
            <a:avLst/>
          </a:prstGeom>
          <a:noFill/>
        </p:spPr>
        <p:txBody>
          <a:bodyPr wrap="square">
            <a:spAutoFit/>
          </a:bodyPr>
          <a:lstStyle/>
          <a:p>
            <a:r>
              <a:rPr lang="en-GB" dirty="0"/>
              <a:t>Online training ground – dissemination of practical guides in the form of manuals, audio, video, information and advice. Topics like ‘’how to join terrorist organisations; how to construct explosives, firearms or other weapons or hazardous materials; and how to plan and execute terrorist attacks’’.</a:t>
            </a:r>
          </a:p>
          <a:p>
            <a:r>
              <a:rPr lang="en-GB" dirty="0"/>
              <a:t>Virtual training camp – used to share methods, techniques, operational knowledge specific to terrorism and terrorist attacks. </a:t>
            </a:r>
            <a:br>
              <a:rPr lang="en-GB" dirty="0"/>
            </a:br>
            <a:r>
              <a:rPr lang="en-GB" dirty="0"/>
              <a:t>							     (UNODC, 2012, p. 8).</a:t>
            </a:r>
          </a:p>
          <a:p>
            <a:r>
              <a:rPr lang="en-GB" dirty="0"/>
              <a:t>Chatrooms – jihadist websites host newsgroups, chatrooms, discussion forums which serve as a means to facilitate conversations among like-minded followers. Ideological content is rife – dissemination of propaganda, recruitment and training can take place in chatrooms.</a:t>
            </a:r>
          </a:p>
        </p:txBody>
      </p:sp>
    </p:spTree>
    <p:extLst>
      <p:ext uri="{BB962C8B-B14F-4D97-AF65-F5344CB8AC3E}">
        <p14:creationId xmlns:p14="http://schemas.microsoft.com/office/powerpoint/2010/main" val="192411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normAutofit fontScale="90000"/>
          </a:bodyPr>
          <a:lstStyle/>
          <a:p>
            <a:r>
              <a:rPr lang="en-GB" dirty="0"/>
              <a:t>Advantages of the internet to terrorists:</a:t>
            </a:r>
          </a:p>
        </p:txBody>
      </p:sp>
      <p:sp>
        <p:nvSpPr>
          <p:cNvPr id="3" name="TextBox 2">
            <a:extLst>
              <a:ext uri="{FF2B5EF4-FFF2-40B4-BE49-F238E27FC236}">
                <a16:creationId xmlns:a16="http://schemas.microsoft.com/office/drawing/2014/main" id="{1B248997-70AE-42F1-94EA-EBB054687AA5}"/>
              </a:ext>
            </a:extLst>
          </p:cNvPr>
          <p:cNvSpPr txBox="1"/>
          <p:nvPr/>
        </p:nvSpPr>
        <p:spPr>
          <a:xfrm>
            <a:off x="277585" y="1859339"/>
            <a:ext cx="8708571" cy="3139321"/>
          </a:xfrm>
          <a:prstGeom prst="rect">
            <a:avLst/>
          </a:prstGeom>
          <a:noFill/>
        </p:spPr>
        <p:txBody>
          <a:bodyPr wrap="square">
            <a:spAutoFit/>
          </a:bodyPr>
          <a:lstStyle/>
          <a:p>
            <a:r>
              <a:rPr lang="en-GB" dirty="0"/>
              <a:t>Anonymity:</a:t>
            </a:r>
            <a:br>
              <a:rPr lang="en-GB" dirty="0"/>
            </a:br>
            <a:r>
              <a:rPr lang="en-GB" dirty="0"/>
              <a:t>‘’ Varying levels of anonymity may be facilitated by the use of proxy servers. A proxy may obscure the identity of a user by fulfilling requests for network services without revealing the IP address from which the request originates, or by intentionally providing a distorted source IP address. For example, applications such as The Onion Router may be used to protect the anonymity of users by automatically rerouting Internet activity via a network of proxy servers in order to mask its original source’’ 						(UNODC, 2021, p. 58).</a:t>
            </a:r>
          </a:p>
          <a:p>
            <a:endParaRPr lang="en-GB" dirty="0"/>
          </a:p>
          <a:p>
            <a:r>
              <a:rPr lang="en-GB" dirty="0"/>
              <a:t>Global Reach – internet allows for a pool of potential recruits globally. Allows for them to be transnational via online means. </a:t>
            </a:r>
          </a:p>
        </p:txBody>
      </p:sp>
    </p:spTree>
    <p:extLst>
      <p:ext uri="{BB962C8B-B14F-4D97-AF65-F5344CB8AC3E}">
        <p14:creationId xmlns:p14="http://schemas.microsoft.com/office/powerpoint/2010/main" val="1634222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FB5CA5-B512-785E-6906-32E88C514CCA}"/>
              </a:ext>
            </a:extLst>
          </p:cNvPr>
          <p:cNvSpPr>
            <a:spLocks noGrp="1"/>
          </p:cNvSpPr>
          <p:nvPr>
            <p:ph idx="1"/>
          </p:nvPr>
        </p:nvSpPr>
        <p:spPr>
          <a:xfrm>
            <a:off x="571500" y="1164772"/>
            <a:ext cx="8229600" cy="3917032"/>
          </a:xfrm>
        </p:spPr>
        <p:txBody>
          <a:bodyPr>
            <a:normAutofit/>
          </a:bodyPr>
          <a:lstStyle/>
          <a:p>
            <a:pPr marL="0" indent="0">
              <a:buNone/>
            </a:pPr>
            <a:r>
              <a:rPr lang="en-GB" sz="2600" dirty="0"/>
              <a:t>IS’s use of the internet and social media is at the centre of its information operations campaign – has been critical to its overall rise in power.</a:t>
            </a:r>
          </a:p>
          <a:p>
            <a:pPr marL="0" indent="0">
              <a:buNone/>
            </a:pPr>
            <a:endParaRPr lang="en-GB" sz="2600" dirty="0"/>
          </a:p>
          <a:p>
            <a:pPr marL="0" indent="0">
              <a:buNone/>
            </a:pPr>
            <a:r>
              <a:rPr lang="en-GB" sz="2600" dirty="0"/>
              <a:t>‘’As a result, what we are witnessing is Isis being able to tap into the minds of young and impressionable people who are more likely to be watching YouTube and using Facebook and Twitter’’ </a:t>
            </a:r>
            <a:r>
              <a:rPr lang="en-GB" sz="1200" dirty="0"/>
              <a:t>(Awan, 2017, p.139).</a:t>
            </a:r>
          </a:p>
          <a:p>
            <a:pPr marL="0" indent="0">
              <a:buNone/>
            </a:pPr>
            <a:endParaRPr lang="en-GB" dirty="0"/>
          </a:p>
        </p:txBody>
      </p:sp>
    </p:spTree>
    <p:extLst>
      <p:ext uri="{BB962C8B-B14F-4D97-AF65-F5344CB8AC3E}">
        <p14:creationId xmlns:p14="http://schemas.microsoft.com/office/powerpoint/2010/main" val="3894344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9089B2-6F71-0977-E739-E5DE6EEDAD4A}"/>
              </a:ext>
            </a:extLst>
          </p:cNvPr>
          <p:cNvSpPr>
            <a:spLocks noGrp="1"/>
          </p:cNvSpPr>
          <p:nvPr>
            <p:ph idx="1"/>
          </p:nvPr>
        </p:nvSpPr>
        <p:spPr>
          <a:xfrm>
            <a:off x="457200" y="1741716"/>
            <a:ext cx="8229600" cy="3917032"/>
          </a:xfrm>
        </p:spPr>
        <p:txBody>
          <a:bodyPr/>
          <a:lstStyle/>
          <a:p>
            <a:pPr marL="0" indent="0" algn="ctr">
              <a:buNone/>
            </a:pPr>
            <a:r>
              <a:rPr lang="en-GB" dirty="0"/>
              <a:t>How is social media used by the Police and other emergency services? </a:t>
            </a:r>
          </a:p>
          <a:p>
            <a:pPr marL="0" indent="0" algn="ctr">
              <a:buNone/>
            </a:pPr>
            <a:endParaRPr lang="en-GB" dirty="0"/>
          </a:p>
          <a:p>
            <a:pPr marL="0" indent="0" algn="ctr">
              <a:buNone/>
            </a:pPr>
            <a:r>
              <a:rPr lang="en-GB" dirty="0"/>
              <a:t>Discuss </a:t>
            </a:r>
          </a:p>
        </p:txBody>
      </p:sp>
    </p:spTree>
    <p:extLst>
      <p:ext uri="{BB962C8B-B14F-4D97-AF65-F5344CB8AC3E}">
        <p14:creationId xmlns:p14="http://schemas.microsoft.com/office/powerpoint/2010/main" val="2185217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A283ED4-1121-0119-19CA-D91E3F1E84C5}"/>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a:latin typeface="+mj-lt"/>
                <a:ea typeface="+mj-ea"/>
                <a:cs typeface="+mj-cs"/>
              </a:rPr>
              <a:t>9/11</a:t>
            </a:r>
          </a:p>
        </p:txBody>
      </p:sp>
      <p:sp>
        <p:nvSpPr>
          <p:cNvPr id="3" name="TextBox 2">
            <a:extLst>
              <a:ext uri="{FF2B5EF4-FFF2-40B4-BE49-F238E27FC236}">
                <a16:creationId xmlns:a16="http://schemas.microsoft.com/office/drawing/2014/main" id="{392FC264-7BDF-5EB7-1FDE-17EFFAF0B8C6}"/>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a:t>Al Qaeda utilised the internet to plan, coordinate and carry out their attack.</a:t>
            </a:r>
          </a:p>
          <a:p>
            <a:pPr marL="342900" indent="-342900">
              <a:lnSpc>
                <a:spcPct val="90000"/>
              </a:lnSpc>
              <a:spcBef>
                <a:spcPct val="20000"/>
              </a:spcBef>
              <a:buFont typeface="Arial" pitchFamily="34" charset="0"/>
              <a:buChar char="•"/>
            </a:pPr>
            <a:endParaRPr lang="en-US"/>
          </a:p>
          <a:p>
            <a:pPr marL="342900" indent="-342900">
              <a:lnSpc>
                <a:spcPct val="90000"/>
              </a:lnSpc>
              <a:spcBef>
                <a:spcPct val="20000"/>
              </a:spcBef>
              <a:buFont typeface="Arial" pitchFamily="34" charset="0"/>
              <a:buChar char="•"/>
            </a:pPr>
            <a:r>
              <a:rPr lang="en-US"/>
              <a:t>“Evidence strongly suggests that terrorists used the internet to plan their operations for 9/11. Computer seized in Afghanistan… revealed that al Qaeda was collecting intelligence on targets and sending encrypted messages via the internet.” (Thomas, 2003, p. 112).</a:t>
            </a:r>
          </a:p>
        </p:txBody>
      </p:sp>
      <p:pic>
        <p:nvPicPr>
          <p:cNvPr id="5" name="Picture 4" descr="A statue of liberty in the water&#10;&#10;Description automatically generated">
            <a:extLst>
              <a:ext uri="{FF2B5EF4-FFF2-40B4-BE49-F238E27FC236}">
                <a16:creationId xmlns:a16="http://schemas.microsoft.com/office/drawing/2014/main" id="{D0DFADBE-F65F-039D-5EB4-0CF99545164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07" r="21263" b="2"/>
          <a:stretch/>
        </p:blipFill>
        <p:spPr>
          <a:xfrm>
            <a:off x="4648200" y="1600201"/>
            <a:ext cx="4038600" cy="3989040"/>
          </a:xfrm>
          <a:prstGeom prst="rect">
            <a:avLst/>
          </a:prstGeom>
          <a:noFill/>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B9D521-221B-07DB-68DA-74962FFFCA1E}"/>
              </a:ext>
            </a:extLst>
          </p:cNvPr>
          <p:cNvSpPr txBox="1"/>
          <p:nvPr/>
        </p:nvSpPr>
        <p:spPr>
          <a:xfrm>
            <a:off x="718456" y="245319"/>
            <a:ext cx="8006443" cy="646331"/>
          </a:xfrm>
          <a:prstGeom prst="rect">
            <a:avLst/>
          </a:prstGeom>
          <a:noFill/>
        </p:spPr>
        <p:txBody>
          <a:bodyPr wrap="square">
            <a:spAutoFit/>
          </a:bodyPr>
          <a:lstStyle/>
          <a:p>
            <a:r>
              <a:rPr lang="en-GB" sz="3600" dirty="0"/>
              <a:t>How the internet helped with 9/11?</a:t>
            </a:r>
          </a:p>
        </p:txBody>
      </p:sp>
      <p:sp>
        <p:nvSpPr>
          <p:cNvPr id="5" name="TextBox 4">
            <a:extLst>
              <a:ext uri="{FF2B5EF4-FFF2-40B4-BE49-F238E27FC236}">
                <a16:creationId xmlns:a16="http://schemas.microsoft.com/office/drawing/2014/main" id="{5BCF8E25-D924-2B56-C821-36D59CDD56F3}"/>
              </a:ext>
            </a:extLst>
          </p:cNvPr>
          <p:cNvSpPr txBox="1"/>
          <p:nvPr/>
        </p:nvSpPr>
        <p:spPr>
          <a:xfrm>
            <a:off x="625929" y="1305342"/>
            <a:ext cx="7886700" cy="3139321"/>
          </a:xfrm>
          <a:prstGeom prst="rect">
            <a:avLst/>
          </a:prstGeom>
          <a:noFill/>
        </p:spPr>
        <p:txBody>
          <a:bodyPr wrap="square">
            <a:spAutoFit/>
          </a:bodyPr>
          <a:lstStyle/>
          <a:p>
            <a:r>
              <a:rPr lang="en-GB" dirty="0"/>
              <a:t>Al Qaeda utilised the internet to: </a:t>
            </a:r>
          </a:p>
          <a:p>
            <a:endParaRPr lang="en-GB" dirty="0"/>
          </a:p>
          <a:p>
            <a:pPr marL="285750" indent="-285750">
              <a:buFont typeface="Arial" panose="020B0604020202020204" pitchFamily="34" charset="0"/>
              <a:buChar char="•"/>
            </a:pPr>
            <a:r>
              <a:rPr lang="en-GB" dirty="0"/>
              <a:t>Collect information: </a:t>
            </a:r>
            <a:r>
              <a:rPr lang="en-GB" dirty="0" err="1"/>
              <a:t>i.e</a:t>
            </a:r>
            <a:r>
              <a:rPr lang="en-GB" dirty="0"/>
              <a:t> flight times</a:t>
            </a:r>
          </a:p>
          <a:p>
            <a:pPr marL="285750" indent="-285750">
              <a:buFont typeface="Arial" panose="020B0604020202020204" pitchFamily="34" charset="0"/>
              <a:buChar char="•"/>
            </a:pPr>
            <a:r>
              <a:rPr lang="en-GB" dirty="0"/>
              <a:t>Communicate reliably amongst terrorist cells</a:t>
            </a:r>
          </a:p>
          <a:p>
            <a:pPr marL="285750" indent="-285750">
              <a:buFont typeface="Arial" panose="020B0604020202020204" pitchFamily="34" charset="0"/>
              <a:buChar char="•"/>
            </a:pPr>
            <a:r>
              <a:rPr lang="en-GB" dirty="0"/>
              <a:t>Share information and coordinate attacks.</a:t>
            </a:r>
          </a:p>
          <a:p>
            <a:r>
              <a:rPr lang="en-GB" dirty="0"/>
              <a:t>	</a:t>
            </a:r>
            <a:r>
              <a:rPr lang="en-GB" sz="1100" dirty="0"/>
              <a:t>(United States Institute of Peace, </a:t>
            </a:r>
            <a:r>
              <a:rPr lang="en-GB" sz="1100" dirty="0" err="1"/>
              <a:t>n.d</a:t>
            </a:r>
            <a:r>
              <a:rPr lang="en-GB" sz="1100" dirty="0"/>
              <a:t>).</a:t>
            </a:r>
            <a:br>
              <a:rPr lang="en-GB" dirty="0"/>
            </a:br>
            <a:endParaRPr lang="en-GB" dirty="0"/>
          </a:p>
          <a:p>
            <a:r>
              <a:rPr lang="en-GB" dirty="0"/>
              <a:t>‘’The internet provides terrorists with anonymity, command and control resources and a host of other measures to coordinate and integrate attack options.’’</a:t>
            </a:r>
          </a:p>
          <a:p>
            <a:r>
              <a:rPr lang="en-GB" dirty="0"/>
              <a:t>	</a:t>
            </a:r>
            <a:r>
              <a:rPr lang="en-GB" sz="1100" dirty="0"/>
              <a:t>(Thomas, 2003, p.116).</a:t>
            </a:r>
          </a:p>
        </p:txBody>
      </p:sp>
    </p:spTree>
    <p:extLst>
      <p:ext uri="{BB962C8B-B14F-4D97-AF65-F5344CB8AC3E}">
        <p14:creationId xmlns:p14="http://schemas.microsoft.com/office/powerpoint/2010/main" val="3635152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1B89F2-577B-7C55-4EC3-98D090BB5CDB}"/>
              </a:ext>
            </a:extLst>
          </p:cNvPr>
          <p:cNvSpPr>
            <a:spLocks noGrp="1"/>
          </p:cNvSpPr>
          <p:nvPr>
            <p:ph idx="1"/>
          </p:nvPr>
        </p:nvSpPr>
        <p:spPr/>
        <p:txBody>
          <a:bodyPr>
            <a:normAutofit/>
          </a:bodyPr>
          <a:lstStyle/>
          <a:p>
            <a:pPr marL="0" indent="0" algn="ctr">
              <a:buNone/>
            </a:pPr>
            <a:r>
              <a:rPr lang="en-GB" dirty="0"/>
              <a:t>What is the purpose of the Media? </a:t>
            </a:r>
          </a:p>
          <a:p>
            <a:pPr marL="0" indent="0" algn="ctr">
              <a:buNone/>
            </a:pPr>
            <a:endParaRPr lang="en-GB" dirty="0"/>
          </a:p>
          <a:p>
            <a:pPr marL="0" indent="0" algn="ctr">
              <a:buNone/>
            </a:pPr>
            <a:r>
              <a:rPr lang="en-GB" dirty="0"/>
              <a:t>Discuss</a:t>
            </a:r>
          </a:p>
        </p:txBody>
      </p:sp>
    </p:spTree>
    <p:extLst>
      <p:ext uri="{BB962C8B-B14F-4D97-AF65-F5344CB8AC3E}">
        <p14:creationId xmlns:p14="http://schemas.microsoft.com/office/powerpoint/2010/main" val="3775747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266C22-8EF1-6C89-CC72-80F94D7A89AB}"/>
              </a:ext>
            </a:extLst>
          </p:cNvPr>
          <p:cNvSpPr>
            <a:spLocks noGrp="1"/>
          </p:cNvSpPr>
          <p:nvPr>
            <p:ph idx="1"/>
          </p:nvPr>
        </p:nvSpPr>
        <p:spPr>
          <a:xfrm>
            <a:off x="1219200" y="2073730"/>
            <a:ext cx="8229600" cy="3917032"/>
          </a:xfrm>
        </p:spPr>
        <p:txBody>
          <a:bodyPr/>
          <a:lstStyle/>
          <a:p>
            <a:pPr marL="0" indent="0">
              <a:buNone/>
            </a:pPr>
            <a:r>
              <a:rPr lang="en-GB" dirty="0"/>
              <a:t>How is Media used within Terrorism? </a:t>
            </a:r>
          </a:p>
        </p:txBody>
      </p:sp>
    </p:spTree>
    <p:extLst>
      <p:ext uri="{BB962C8B-B14F-4D97-AF65-F5344CB8AC3E}">
        <p14:creationId xmlns:p14="http://schemas.microsoft.com/office/powerpoint/2010/main" val="803004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1631FF-8461-75A5-FFD5-33DF3738170E}"/>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GB" sz="4400" dirty="0">
                <a:latin typeface="+mj-lt"/>
                <a:ea typeface="+mj-ea"/>
                <a:cs typeface="+mj-cs"/>
              </a:rPr>
              <a:t>Media Theories</a:t>
            </a:r>
          </a:p>
        </p:txBody>
      </p:sp>
      <p:sp>
        <p:nvSpPr>
          <p:cNvPr id="5" name="TextBox 4">
            <a:extLst>
              <a:ext uri="{FF2B5EF4-FFF2-40B4-BE49-F238E27FC236}">
                <a16:creationId xmlns:a16="http://schemas.microsoft.com/office/drawing/2014/main" id="{21F6C91C-D641-683F-AF9A-CB223A80F681}"/>
              </a:ext>
            </a:extLst>
          </p:cNvPr>
          <p:cNvSpPr txBox="1"/>
          <p:nvPr/>
        </p:nvSpPr>
        <p:spPr>
          <a:xfrm>
            <a:off x="457200" y="1600201"/>
            <a:ext cx="4038600" cy="3989040"/>
          </a:xfrm>
          <a:prstGeom prst="rect">
            <a:avLst/>
          </a:prstGeom>
        </p:spPr>
        <p:txBody>
          <a:bodyPr vert="horz" lIns="91440" tIns="45720" rIns="91440" bIns="45720" rtlCol="0">
            <a:normAutofit lnSpcReduction="10000"/>
          </a:bodyPr>
          <a:lstStyle/>
          <a:p>
            <a:pPr marL="285750" indent="-285750">
              <a:lnSpc>
                <a:spcPct val="90000"/>
              </a:lnSpc>
              <a:spcBef>
                <a:spcPct val="20000"/>
              </a:spcBef>
              <a:buFont typeface="Arial" panose="020B0604020202020204" pitchFamily="34" charset="0"/>
              <a:buChar char="•"/>
            </a:pPr>
            <a:r>
              <a:rPr lang="en-GB" sz="1600" dirty="0"/>
              <a:t>Framing – selecting ’’aspects of a perceived reality’’ to ’’make them more salient’’ resulting in promotion of a ‘’problem definition, casual interpretation, moral evaluation, and/or treatment recommendation’’ </a:t>
            </a:r>
            <a:r>
              <a:rPr lang="en-GB" sz="1400" dirty="0"/>
              <a:t>(</a:t>
            </a:r>
            <a:r>
              <a:rPr lang="en-GB" sz="1400" dirty="0" err="1"/>
              <a:t>Entman</a:t>
            </a:r>
            <a:r>
              <a:rPr lang="en-GB" sz="1400" dirty="0"/>
              <a:t>, 1993, p. 52).</a:t>
            </a:r>
          </a:p>
          <a:p>
            <a:pPr>
              <a:lnSpc>
                <a:spcPct val="90000"/>
              </a:lnSpc>
              <a:spcBef>
                <a:spcPct val="20000"/>
              </a:spcBef>
              <a:buFont typeface="Arial" pitchFamily="34" charset="0"/>
            </a:pPr>
            <a:endParaRPr lang="en-GB" sz="1600" dirty="0"/>
          </a:p>
          <a:p>
            <a:pPr marL="285750" indent="-285750">
              <a:lnSpc>
                <a:spcPct val="90000"/>
              </a:lnSpc>
              <a:spcBef>
                <a:spcPct val="20000"/>
              </a:spcBef>
              <a:buFont typeface="Arial" panose="020B0604020202020204" pitchFamily="34" charset="0"/>
              <a:buChar char="•"/>
            </a:pPr>
            <a:r>
              <a:rPr lang="en-GB" sz="1600" dirty="0"/>
              <a:t>Moral panics – coined by Cohen: ‘’condition, episode, person or group of persons emerged to become defined as a threat to societal values’’ with the issue being ‘’presented in a stylized and stereotypical fashion by the mass media…’’ </a:t>
            </a:r>
            <a:r>
              <a:rPr lang="en-GB" sz="1400" dirty="0"/>
              <a:t>(Cohen, 2002, p.1)</a:t>
            </a:r>
          </a:p>
          <a:p>
            <a:pPr>
              <a:lnSpc>
                <a:spcPct val="90000"/>
              </a:lnSpc>
              <a:spcBef>
                <a:spcPct val="20000"/>
              </a:spcBef>
            </a:pPr>
            <a:endParaRPr lang="en-GB" sz="1600" dirty="0"/>
          </a:p>
          <a:p>
            <a:pPr marL="285750" indent="-285750">
              <a:lnSpc>
                <a:spcPct val="90000"/>
              </a:lnSpc>
              <a:spcBef>
                <a:spcPct val="20000"/>
              </a:spcBef>
              <a:buFont typeface="Arial" panose="020B0604020202020204" pitchFamily="34" charset="0"/>
              <a:buChar char="•"/>
            </a:pPr>
            <a:r>
              <a:rPr lang="en-GB" sz="1600" dirty="0"/>
              <a:t>Perceived threat and danger can be influenced by the media. </a:t>
            </a:r>
          </a:p>
          <a:p>
            <a:pPr>
              <a:lnSpc>
                <a:spcPct val="90000"/>
              </a:lnSpc>
              <a:spcBef>
                <a:spcPct val="20000"/>
              </a:spcBef>
            </a:pPr>
            <a:endParaRPr lang="en-GB" sz="1300" dirty="0"/>
          </a:p>
        </p:txBody>
      </p:sp>
      <p:pic>
        <p:nvPicPr>
          <p:cNvPr id="6" name="Picture 5">
            <a:extLst>
              <a:ext uri="{FF2B5EF4-FFF2-40B4-BE49-F238E27FC236}">
                <a16:creationId xmlns:a16="http://schemas.microsoft.com/office/drawing/2014/main" id="{48134BF4-BC2F-A734-2430-4358DDC964D1}"/>
              </a:ext>
            </a:extLst>
          </p:cNvPr>
          <p:cNvPicPr>
            <a:picLocks noChangeAspect="1"/>
          </p:cNvPicPr>
          <p:nvPr/>
        </p:nvPicPr>
        <p:blipFill rotWithShape="1">
          <a:blip r:embed="rId3"/>
          <a:srcRect t="6980" r="-1" b="7087"/>
          <a:stretch/>
        </p:blipFill>
        <p:spPr>
          <a:xfrm>
            <a:off x="4648200" y="1600201"/>
            <a:ext cx="4038600" cy="3989040"/>
          </a:xfrm>
          <a:prstGeom prst="rect">
            <a:avLst/>
          </a:prstGeom>
          <a:noFill/>
        </p:spPr>
      </p:pic>
    </p:spTree>
    <p:extLst>
      <p:ext uri="{BB962C8B-B14F-4D97-AF65-F5344CB8AC3E}">
        <p14:creationId xmlns:p14="http://schemas.microsoft.com/office/powerpoint/2010/main" val="1101257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3038A7-C179-AF87-3806-178A039F13AD}"/>
              </a:ext>
            </a:extLst>
          </p:cNvPr>
          <p:cNvSpPr txBox="1"/>
          <p:nvPr/>
        </p:nvSpPr>
        <p:spPr>
          <a:xfrm>
            <a:off x="2128157" y="250762"/>
            <a:ext cx="5927272" cy="769441"/>
          </a:xfrm>
          <a:prstGeom prst="rect">
            <a:avLst/>
          </a:prstGeom>
          <a:noFill/>
        </p:spPr>
        <p:txBody>
          <a:bodyPr wrap="square">
            <a:spAutoFit/>
          </a:bodyPr>
          <a:lstStyle/>
          <a:p>
            <a:r>
              <a:rPr lang="en-GB" sz="4400" dirty="0"/>
              <a:t>Media &amp; Al Qaeda</a:t>
            </a:r>
          </a:p>
        </p:txBody>
      </p:sp>
      <p:sp>
        <p:nvSpPr>
          <p:cNvPr id="5" name="TextBox 4">
            <a:extLst>
              <a:ext uri="{FF2B5EF4-FFF2-40B4-BE49-F238E27FC236}">
                <a16:creationId xmlns:a16="http://schemas.microsoft.com/office/drawing/2014/main" id="{E954C38D-77CE-6250-6098-55B364D8F483}"/>
              </a:ext>
            </a:extLst>
          </p:cNvPr>
          <p:cNvSpPr txBox="1"/>
          <p:nvPr/>
        </p:nvSpPr>
        <p:spPr>
          <a:xfrm>
            <a:off x="843642" y="1739598"/>
            <a:ext cx="7788729" cy="3139321"/>
          </a:xfrm>
          <a:prstGeom prst="rect">
            <a:avLst/>
          </a:prstGeom>
          <a:noFill/>
        </p:spPr>
        <p:txBody>
          <a:bodyPr wrap="square">
            <a:spAutoFit/>
          </a:bodyPr>
          <a:lstStyle/>
          <a:p>
            <a:pPr marL="285750" indent="-285750">
              <a:buFont typeface="Arial" panose="020B0604020202020204" pitchFamily="34" charset="0"/>
              <a:buChar char="•"/>
            </a:pPr>
            <a:r>
              <a:rPr lang="en-GB" dirty="0"/>
              <a:t>9/11 – unfolded in a city that was one of the most media-saturated.</a:t>
            </a:r>
          </a:p>
          <a:p>
            <a:endParaRPr lang="en-GB" dirty="0"/>
          </a:p>
          <a:p>
            <a:pPr marL="285750" indent="-285750">
              <a:buFont typeface="Arial" panose="020B0604020202020204" pitchFamily="34" charset="0"/>
              <a:buChar char="•"/>
            </a:pPr>
            <a:r>
              <a:rPr lang="en-GB" dirty="0"/>
              <a:t>Live television broadcasting. </a:t>
            </a:r>
          </a:p>
          <a:p>
            <a:endParaRPr lang="en-GB" dirty="0"/>
          </a:p>
          <a:p>
            <a:pPr marL="285750" indent="-285750">
              <a:buFont typeface="Arial" panose="020B0604020202020204" pitchFamily="34" charset="0"/>
              <a:buChar char="•"/>
            </a:pPr>
            <a:r>
              <a:rPr lang="en-GB" dirty="0"/>
              <a:t>Promotion of copycat attacks? Lone wolf attacks. </a:t>
            </a:r>
          </a:p>
          <a:p>
            <a:endParaRPr lang="en-GB" dirty="0"/>
          </a:p>
          <a:p>
            <a:pPr marL="285750" indent="-285750">
              <a:buFont typeface="Arial" panose="020B0604020202020204" pitchFamily="34" charset="0"/>
              <a:buChar char="•"/>
            </a:pPr>
            <a:r>
              <a:rPr lang="en-GB" dirty="0"/>
              <a:t>Promotion of further attacks? </a:t>
            </a:r>
          </a:p>
          <a:p>
            <a:endParaRPr lang="en-GB" dirty="0"/>
          </a:p>
          <a:p>
            <a:r>
              <a:rPr lang="en-GB" dirty="0"/>
              <a:t>‘’</a:t>
            </a:r>
            <a:r>
              <a:rPr lang="en-GB" dirty="0" err="1"/>
              <a:t>Analyzing</a:t>
            </a:r>
            <a:r>
              <a:rPr lang="en-GB" dirty="0"/>
              <a:t> post 9/11 data until the end of 2015 produces evidence that is consistent with the idea that Al-Qaeda is systematically attacking more when news coverage is higher’’ </a:t>
            </a:r>
            <a:r>
              <a:rPr lang="en-GB" sz="1200" dirty="0"/>
              <a:t>(</a:t>
            </a:r>
            <a:r>
              <a:rPr lang="en-GB" sz="1200" dirty="0" err="1"/>
              <a:t>Jetter</a:t>
            </a:r>
            <a:r>
              <a:rPr lang="en-GB" sz="1200" dirty="0"/>
              <a:t>, 2017, p.33).</a:t>
            </a:r>
          </a:p>
        </p:txBody>
      </p:sp>
    </p:spTree>
    <p:extLst>
      <p:ext uri="{BB962C8B-B14F-4D97-AF65-F5344CB8AC3E}">
        <p14:creationId xmlns:p14="http://schemas.microsoft.com/office/powerpoint/2010/main" val="10032867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6BE25-4E6C-7A0F-1F15-B0D5DC2986CF}"/>
              </a:ext>
            </a:extLst>
          </p:cNvPr>
          <p:cNvSpPr>
            <a:spLocks noGrp="1"/>
          </p:cNvSpPr>
          <p:nvPr>
            <p:ph type="title"/>
          </p:nvPr>
        </p:nvSpPr>
        <p:spPr>
          <a:xfrm>
            <a:off x="457200" y="274638"/>
            <a:ext cx="8229600" cy="1143000"/>
          </a:xfrm>
        </p:spPr>
        <p:txBody>
          <a:bodyPr anchor="ctr">
            <a:normAutofit/>
          </a:bodyPr>
          <a:lstStyle/>
          <a:p>
            <a:r>
              <a:rPr lang="en-GB" dirty="0"/>
              <a:t>Recap</a:t>
            </a:r>
          </a:p>
        </p:txBody>
      </p:sp>
      <p:sp>
        <p:nvSpPr>
          <p:cNvPr id="3" name="Content Placeholder 2">
            <a:extLst>
              <a:ext uri="{FF2B5EF4-FFF2-40B4-BE49-F238E27FC236}">
                <a16:creationId xmlns:a16="http://schemas.microsoft.com/office/drawing/2014/main" id="{D4DDA045-D5C2-130A-C8B8-18BC3F72F152}"/>
              </a:ext>
            </a:extLst>
          </p:cNvPr>
          <p:cNvSpPr>
            <a:spLocks noGrp="1"/>
          </p:cNvSpPr>
          <p:nvPr>
            <p:ph sz="half" idx="1"/>
          </p:nvPr>
        </p:nvSpPr>
        <p:spPr>
          <a:xfrm>
            <a:off x="457200" y="1600201"/>
            <a:ext cx="4038600" cy="3989040"/>
          </a:xfrm>
        </p:spPr>
        <p:txBody>
          <a:bodyPr>
            <a:normAutofit/>
          </a:bodyPr>
          <a:lstStyle/>
          <a:p>
            <a:pPr marL="0" indent="0">
              <a:buNone/>
            </a:pPr>
            <a:r>
              <a:rPr lang="en-GB" dirty="0"/>
              <a:t>In today session we have learnt:</a:t>
            </a:r>
          </a:p>
          <a:p>
            <a:r>
              <a:rPr lang="en-GB" dirty="0"/>
              <a:t>What is radicalisation</a:t>
            </a:r>
          </a:p>
          <a:p>
            <a:r>
              <a:rPr lang="en-GB" dirty="0"/>
              <a:t>Why technology could be an issue</a:t>
            </a:r>
          </a:p>
          <a:p>
            <a:r>
              <a:rPr lang="en-GB" dirty="0"/>
              <a:t>How terror groups use the media</a:t>
            </a:r>
          </a:p>
        </p:txBody>
      </p:sp>
      <p:pic>
        <p:nvPicPr>
          <p:cNvPr id="5" name="Picture 4" descr="An arrow hitting a bull's eye target">
            <a:extLst>
              <a:ext uri="{FF2B5EF4-FFF2-40B4-BE49-F238E27FC236}">
                <a16:creationId xmlns:a16="http://schemas.microsoft.com/office/drawing/2014/main" id="{44C5BE05-FAA2-F7D9-684E-C984B35DD6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2980" y="1600201"/>
            <a:ext cx="3989040" cy="3989040"/>
          </a:xfrm>
          <a:prstGeom prst="rect">
            <a:avLst/>
          </a:prstGeom>
          <a:noFill/>
        </p:spPr>
      </p:pic>
    </p:spTree>
    <p:extLst>
      <p:ext uri="{BB962C8B-B14F-4D97-AF65-F5344CB8AC3E}">
        <p14:creationId xmlns:p14="http://schemas.microsoft.com/office/powerpoint/2010/main" val="11578250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5CA99-1909-E964-E440-2C277984E91F}"/>
              </a:ext>
            </a:extLst>
          </p:cNvPr>
          <p:cNvSpPr>
            <a:spLocks noGrp="1"/>
          </p:cNvSpPr>
          <p:nvPr>
            <p:ph type="title"/>
          </p:nvPr>
        </p:nvSpPr>
        <p:spPr>
          <a:xfrm>
            <a:off x="457200" y="274638"/>
            <a:ext cx="8229600" cy="1143000"/>
          </a:xfrm>
        </p:spPr>
        <p:txBody>
          <a:bodyPr anchor="ctr">
            <a:normAutofit/>
          </a:bodyPr>
          <a:lstStyle/>
          <a:p>
            <a:pPr marL="0" indent="0">
              <a:buNone/>
            </a:pPr>
            <a:r>
              <a:rPr lang="en-GB" dirty="0"/>
              <a:t>Any Questions? </a:t>
            </a:r>
          </a:p>
        </p:txBody>
      </p:sp>
      <p:pic>
        <p:nvPicPr>
          <p:cNvPr id="4" name="Picture 3" descr="Wood human figure">
            <a:extLst>
              <a:ext uri="{FF2B5EF4-FFF2-40B4-BE49-F238E27FC236}">
                <a16:creationId xmlns:a16="http://schemas.microsoft.com/office/drawing/2014/main" id="{F4C5F2C8-5648-2D2C-F3CC-802064535BAC}"/>
              </a:ext>
            </a:extLst>
          </p:cNvPr>
          <p:cNvPicPr>
            <a:picLocks noChangeAspect="1"/>
          </p:cNvPicPr>
          <p:nvPr/>
        </p:nvPicPr>
        <p:blipFill rotWithShape="1">
          <a:blip r:embed="rId2">
            <a:extLst>
              <a:ext uri="{28A0092B-C50C-407E-A947-70E740481C1C}">
                <a14:useLocalDpi xmlns:a14="http://schemas.microsoft.com/office/drawing/2010/main" val="0"/>
              </a:ext>
            </a:extLst>
          </a:blip>
          <a:srcRect b="28694"/>
          <a:stretch/>
        </p:blipFill>
        <p:spPr>
          <a:xfrm>
            <a:off x="457200" y="1600201"/>
            <a:ext cx="8229600" cy="3917032"/>
          </a:xfrm>
          <a:prstGeom prst="rect">
            <a:avLst/>
          </a:prstGeom>
          <a:noFill/>
        </p:spPr>
      </p:pic>
    </p:spTree>
    <p:extLst>
      <p:ext uri="{BB962C8B-B14F-4D97-AF65-F5344CB8AC3E}">
        <p14:creationId xmlns:p14="http://schemas.microsoft.com/office/powerpoint/2010/main" val="22749619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45E0F-D2B5-5A98-67A0-0BBD5D6797E2}"/>
              </a:ext>
            </a:extLst>
          </p:cNvPr>
          <p:cNvSpPr>
            <a:spLocks noGrp="1"/>
          </p:cNvSpPr>
          <p:nvPr>
            <p:ph type="title"/>
          </p:nvPr>
        </p:nvSpPr>
        <p:spPr>
          <a:xfrm>
            <a:off x="457200" y="2011998"/>
            <a:ext cx="8229600" cy="1143000"/>
          </a:xfrm>
        </p:spPr>
        <p:txBody>
          <a:bodyPr/>
          <a:lstStyle/>
          <a:p>
            <a:r>
              <a:rPr lang="en-GB" dirty="0"/>
              <a:t>Thank You</a:t>
            </a:r>
          </a:p>
        </p:txBody>
      </p:sp>
    </p:spTree>
    <p:extLst>
      <p:ext uri="{BB962C8B-B14F-4D97-AF65-F5344CB8AC3E}">
        <p14:creationId xmlns:p14="http://schemas.microsoft.com/office/powerpoint/2010/main" val="5843349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836504a-74a3-40ef-b87c-4c78ba39740a"/>
</p:tagLst>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ADA0CDED-E7C0-4778-89DC-F75DE928FF50}">
  <ds:schemaRefs>
    <ds:schemaRef ds:uri="085339e8-869b-4c3a-a446-745e05ea898f"/>
    <ds:schemaRef ds:uri="5cce672a-2249-4bca-ab09-8f7b37c30eb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159</TotalTime>
  <Words>1489</Words>
  <Application>Microsoft Office PowerPoint</Application>
  <PresentationFormat>On-screen Show (4:3)</PresentationFormat>
  <Paragraphs>158</Paragraphs>
  <Slides>27</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Theme1.thmx first page pp</vt:lpstr>
      <vt:lpstr>Policing Terrorism BMPL5011 Week 5 – Radicalisation, Terrorism and the Media</vt:lpstr>
      <vt:lpstr>Last Week</vt:lpstr>
      <vt:lpstr>Learning Objectives</vt:lpstr>
      <vt:lpstr>What is Radicalisation?</vt:lpstr>
      <vt:lpstr>Definition</vt:lpstr>
      <vt:lpstr>Statistics on Radicalisation</vt:lpstr>
      <vt:lpstr>Task </vt:lpstr>
      <vt:lpstr>Technological Advancements</vt:lpstr>
      <vt:lpstr>How is technology used within Terrorism?  Discuss </vt:lpstr>
      <vt:lpstr>The problematic nature of technology</vt:lpstr>
      <vt:lpstr>PowerPoint Presentation</vt:lpstr>
      <vt:lpstr>PowerPoint Presentation</vt:lpstr>
      <vt:lpstr>How many different social media platforms are you aware of? </vt:lpstr>
      <vt:lpstr>Social Media</vt:lpstr>
      <vt:lpstr>Advantages of the internet to terrorists</vt:lpstr>
      <vt:lpstr>Advantages of the internet to terrorists: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Recap</vt:lpstr>
      <vt:lpstr>Any Questions?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Andrew James</cp:lastModifiedBy>
  <cp:revision>4</cp:revision>
  <dcterms:created xsi:type="dcterms:W3CDTF">2020-01-03T17:59:45Z</dcterms:created>
  <dcterms:modified xsi:type="dcterms:W3CDTF">2024-04-12T09:12:49Z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