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58" r:id="rId7"/>
    <p:sldId id="259" r:id="rId8"/>
    <p:sldId id="260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71E42"/>
    <a:srgbClr val="E2DED9"/>
    <a:srgbClr val="FDFDFD"/>
    <a:srgbClr val="DEDB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CAC224-A742-4799-986E-581CEBB63558}" v="57" dt="2024-12-29T15:33:34.522"/>
  </p1510:revLst>
</p1510:revInfo>
</file>

<file path=ppt/tableStyles.xml><?xml version="1.0" encoding="utf-8"?>
<a:tblStyleLst xmlns:a="http://schemas.openxmlformats.org/drawingml/2006/main" def="{3C2FFA5D-87B4-456A-9821-1D502468CF0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67" autoAdjust="0"/>
    <p:restoredTop sz="94660"/>
  </p:normalViewPr>
  <p:slideViewPr>
    <p:cSldViewPr snapToGrid="0">
      <p:cViewPr>
        <p:scale>
          <a:sx n="57" d="100"/>
          <a:sy n="57" d="100"/>
        </p:scale>
        <p:origin x="904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AD81DDF-98D4-498E-A94D-DDD7A807AD4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91BFCE-55A1-4C09-B4B5-9359AD6F4D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E4FA28-26D5-4BDF-9A75-C27596ADE055}" type="datetimeFigureOut">
              <a:rPr lang="en-US" smtClean="0"/>
              <a:t>12/28/2024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EB1F3-97EE-4F0D-B402-E34820EC68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4877F-A04A-4D6A-A0A8-95CC6E2D2A3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507CFE-5866-4B40-8953-42375E9B5DB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2507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E1D6F-8584-4A53-833D-DCA47225B220}" type="datetimeFigureOut">
              <a:rPr lang="en-US" smtClean="0"/>
              <a:t>12/28/2024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F3874D-A20A-4B3E-9C12-F524953D5B7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305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7464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7464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13821" y="6370429"/>
            <a:ext cx="3500715" cy="309201"/>
          </a:xfrm>
        </p:spPr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77464" y="6370430"/>
            <a:ext cx="4973915" cy="309201"/>
          </a:xfrm>
        </p:spPr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777464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400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33" name="Straight Connector 32"/>
          <p:cNvCxnSpPr/>
          <p:nvPr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C414FF1F-6558-4E39-87DB-276E44F54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6888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0777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780777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0136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2239" y="2161853"/>
            <a:ext cx="4645152" cy="344859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8679" y="2168318"/>
            <a:ext cx="4645152" cy="344152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715607D-9DE2-4687-AAF8-EF2427252A90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2F96D46B-C1B8-46AB-87DF-61A8058B1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7750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7315" y="1950795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7315" y="2755515"/>
            <a:ext cx="4645152" cy="2644457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2486" y="1954249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2486" y="2752737"/>
            <a:ext cx="4645152" cy="2637371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84AA55-1960-47F4-BA3C-E97A6F2D0B19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09471694-1220-4CFC-A31F-622E5D3DE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8174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B55B52-B62C-4800-AAC1-B15AF2FE1F45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3DF0054B-B64C-418E-A1B8-428EE4A1D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53955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B55B52-B62C-4800-AAC1-B15AF2FE1F45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3DF0054B-B64C-418E-A1B8-428EE4A1D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5A680F6-C147-410B-94DF-19850752D7D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694656" y="1865037"/>
            <a:ext cx="8802688" cy="312792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0242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 </a:t>
            </a:r>
          </a:p>
        </p:txBody>
      </p:sp>
    </p:spTree>
    <p:extLst>
      <p:ext uri="{BB962C8B-B14F-4D97-AF65-F5344CB8AC3E}">
        <p14:creationId xmlns:p14="http://schemas.microsoft.com/office/powerpoint/2010/main" val="3771245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5246" y="1645522"/>
            <a:ext cx="5807176" cy="3840852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0909" y="1645522"/>
            <a:ext cx="3600000" cy="3836725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C09F73-0AD6-4A1E-A331-75A00B808982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1B74F78C-6D32-47C3-ABB2-6E7092A9C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81653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Gallery 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0394" y="3128470"/>
            <a:ext cx="3024000" cy="1906565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3638" y="5144980"/>
            <a:ext cx="3036438" cy="807405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12/28/2024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C09F73-0AD6-4A1E-A331-75A00B808982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DE9A20D-024F-4A17-9B20-526AA4037253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02108" y="3128470"/>
            <a:ext cx="3024000" cy="1906565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7D8F60F-F9DD-4AAC-BF28-C004CCDF2D6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873638" y="3128470"/>
            <a:ext cx="3024000" cy="1906565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F09FDD8-5B1C-4AAA-8EEC-0A77C9E477D1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4595889" y="5144979"/>
            <a:ext cx="3036438" cy="807405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6DF0B7E-E17E-4875-966D-4DE67F755B71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1306587" y="5144978"/>
            <a:ext cx="3036438" cy="807405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85D963-B130-47E9-AFCC-AEBED2B1155B}"/>
              </a:ext>
            </a:extLst>
          </p:cNvPr>
          <p:cNvCxnSpPr>
            <a:cxnSpLocks/>
          </p:cNvCxnSpPr>
          <p:nvPr userDrawn="1"/>
        </p:nvCxnSpPr>
        <p:spPr>
          <a:xfrm>
            <a:off x="4484077" y="5144978"/>
            <a:ext cx="0" cy="807405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FA9B6CF-713A-4942-BE35-A61AFCDDFD3D}"/>
              </a:ext>
            </a:extLst>
          </p:cNvPr>
          <p:cNvCxnSpPr>
            <a:cxnSpLocks/>
          </p:cNvCxnSpPr>
          <p:nvPr userDrawn="1"/>
        </p:nvCxnSpPr>
        <p:spPr>
          <a:xfrm>
            <a:off x="7757747" y="5144978"/>
            <a:ext cx="0" cy="807405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93809A32-C7A4-4739-994B-BE492F855AC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0908" y="1617663"/>
            <a:ext cx="9618391" cy="1336675"/>
          </a:xfrm>
        </p:spPr>
        <p:txBody>
          <a:bodyPr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C1ABD52-D5FE-4FC2-8449-5DA0E5285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2703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6069" y="6332578"/>
            <a:ext cx="4315852" cy="320123"/>
          </a:xfrm>
        </p:spPr>
        <p:txBody>
          <a:bodyPr/>
          <a:lstStyle>
            <a:lvl1pPr algn="r">
              <a:defRPr/>
            </a:lvl1pPr>
          </a:lstStyle>
          <a:p>
            <a:fld id="{2D202488-4139-4052-B998-251C9C912739}" type="datetimeFigureOut">
              <a:rPr lang="en-US" noProof="0" smtClean="0"/>
              <a:pPr/>
              <a:t>12/28/2024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6332578"/>
            <a:ext cx="5541004" cy="320931"/>
          </a:xfrm>
        </p:spPr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589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3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4363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96923" y="6340793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bg1"/>
                </a:solidFill>
              </a:defRPr>
            </a:lvl1pPr>
          </a:lstStyle>
          <a:p>
            <a:fld id="{2D202488-4139-4052-B998-251C9C912739}" type="datetimeFigureOut">
              <a:rPr lang="en-US" noProof="0" smtClean="0"/>
              <a:pPr/>
              <a:t>12/28/2024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4364" y="6339730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Footer Here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758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7" r:id="rId7"/>
    <p:sldLayoutId id="2147483691" r:id="rId8"/>
    <p:sldLayoutId id="2147483692" r:id="rId9"/>
    <p:sldLayoutId id="2147483696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CA56C-7A25-4BD4-AA72-5256E68BE4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600" dirty="0"/>
              <a:t>Rock Climbing program at </a:t>
            </a:r>
            <a:r>
              <a:rPr lang="en-US" sz="5600" dirty="0" err="1"/>
              <a:t>Cynefin</a:t>
            </a:r>
            <a:endParaRPr lang="en-US" sz="5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CF363-1123-45B1-8A9A-ABCDA40EF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7464" y="3575164"/>
            <a:ext cx="8637072" cy="977621"/>
          </a:xfrm>
        </p:spPr>
        <p:txBody>
          <a:bodyPr/>
          <a:lstStyle/>
          <a:p>
            <a:r>
              <a:rPr lang="en-US" dirty="0"/>
              <a:t>By: Bella Head-Bates</a:t>
            </a:r>
          </a:p>
        </p:txBody>
      </p:sp>
      <p:pic>
        <p:nvPicPr>
          <p:cNvPr id="5" name="Graphic 4" descr="Brain in head icon&#10;">
            <a:extLst>
              <a:ext uri="{FF2B5EF4-FFF2-40B4-BE49-F238E27FC236}">
                <a16:creationId xmlns:a16="http://schemas.microsoft.com/office/drawing/2014/main" id="{D011E263-3212-4780-A140-E652B108BD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07471" y="1989000"/>
            <a:ext cx="1440000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29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CD3E-5E33-4EB5-A2CE-C636605E6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/>
          <a:lstStyle/>
          <a:p>
            <a:r>
              <a:rPr lang="en-US" dirty="0"/>
              <a:t>Current Curriculum in </a:t>
            </a:r>
            <a:r>
              <a:rPr lang="en-US" dirty="0" err="1"/>
              <a:t>california</a:t>
            </a:r>
            <a:endParaRPr lang="en-US" dirty="0"/>
          </a:p>
        </p:txBody>
      </p:sp>
      <p:pic>
        <p:nvPicPr>
          <p:cNvPr id="4" name="Graphic 3" descr="Lightbulb icon">
            <a:extLst>
              <a:ext uri="{FF2B5EF4-FFF2-40B4-BE49-F238E27FC236}">
                <a16:creationId xmlns:a16="http://schemas.microsoft.com/office/drawing/2014/main" id="{5E124F8C-3984-4EEC-9BA8-3B255731F2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28262" y="206686"/>
            <a:ext cx="1122450" cy="11224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199F-A274-44C6-BF37-784A855E6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Students in grades 7-12 must get 400 minutes of physical activity every 10 days </a:t>
            </a:r>
          </a:p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If students pass a physical performance test in 9th grade, they can be exempt from two years of PE. </a:t>
            </a:r>
          </a:p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Elective courses must still be offered to the exempt students. </a:t>
            </a:r>
          </a:p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High school PE courses must include instruction in:</a:t>
            </a:r>
          </a:p>
          <a:p>
            <a:pPr marL="914400" lvl="1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The effect of physical activity upon health</a:t>
            </a:r>
          </a:p>
          <a:p>
            <a:pPr marL="914400" lvl="1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Mechanics of body movement</a:t>
            </a:r>
          </a:p>
          <a:p>
            <a:pPr marL="914400" lvl="1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Aquatics</a:t>
            </a:r>
          </a:p>
          <a:p>
            <a:pPr marL="914400" lvl="1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individual/dual sports</a:t>
            </a:r>
          </a:p>
          <a:p>
            <a:pPr marL="914400" lvl="1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gymnastics/tumbling</a:t>
            </a:r>
          </a:p>
          <a:p>
            <a:pPr marL="914400" lvl="1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Team sports</a:t>
            </a:r>
          </a:p>
          <a:p>
            <a:pPr marL="914400" lvl="1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Rhythms/dance</a:t>
            </a:r>
          </a:p>
          <a:p>
            <a:pPr marL="914400" lvl="1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1100" dirty="0"/>
              <a:t>Combative</a:t>
            </a:r>
          </a:p>
          <a:p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(California Department of Education, n.d.)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Google Shape;97;p17">
            <a:extLst>
              <a:ext uri="{FF2B5EF4-FFF2-40B4-BE49-F238E27FC236}">
                <a16:creationId xmlns:a16="http://schemas.microsoft.com/office/drawing/2014/main" id="{473AC16E-2BE9-8C18-EFB0-FB2E648A7D48}"/>
              </a:ext>
            </a:extLst>
          </p:cNvPr>
          <p:cNvPicPr preferRelativeResize="0"/>
          <p:nvPr/>
        </p:nvPicPr>
        <p:blipFill>
          <a:blip r:embed="rId5"/>
          <a:stretch>
            <a:fillRect/>
          </a:stretch>
        </p:blipFill>
        <p:spPr>
          <a:xfrm>
            <a:off x="6873406" y="2793692"/>
            <a:ext cx="3579876" cy="22445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9429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CD3E-5E33-4EB5-A2CE-C636605E6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/>
          <a:lstStyle/>
          <a:p>
            <a:r>
              <a:rPr lang="en-US" dirty="0"/>
              <a:t>What’s Missing and my Ideas</a:t>
            </a:r>
          </a:p>
        </p:txBody>
      </p:sp>
      <p:pic>
        <p:nvPicPr>
          <p:cNvPr id="5" name="Graphic 4" descr="Man and Woman icon">
            <a:extLst>
              <a:ext uri="{FF2B5EF4-FFF2-40B4-BE49-F238E27FC236}">
                <a16:creationId xmlns:a16="http://schemas.microsoft.com/office/drawing/2014/main" id="{2DED0F48-76A7-437D-9746-E2DF97A1C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53742" y="216211"/>
            <a:ext cx="1122450" cy="11224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199F-A274-44C6-BF37-784A855E6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2000" dirty="0"/>
              <a:t>Courses that students find enjoyable</a:t>
            </a:r>
          </a:p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2000" dirty="0"/>
              <a:t>Offering courses that promote physical fitness, self-esteem, dignity, and self-discipline</a:t>
            </a:r>
          </a:p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2000" dirty="0"/>
              <a:t>Offer courses that are not focused on solely sport-based curriculum</a:t>
            </a:r>
          </a:p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sz="2000" dirty="0"/>
              <a:t>A holistic approach enhances student-centered learning in physical activity</a:t>
            </a:r>
          </a:p>
          <a:p>
            <a:pPr marL="457200" indent="-18288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dirty="0"/>
              <a:t>Offer a wide range of courses for students to choose from, not just solely PE</a:t>
            </a:r>
          </a:p>
          <a:p>
            <a:pPr marL="457200" indent="-18288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r>
              <a:rPr lang="en-US" dirty="0"/>
              <a:t>Make PE a required course until grade 12</a:t>
            </a:r>
          </a:p>
          <a:p>
            <a:pPr marL="457200" lvl="0" indent="-182880" defTabSz="914400">
              <a:spcBef>
                <a:spcPts val="0"/>
              </a:spcBef>
              <a:spcAft>
                <a:spcPts val="600"/>
              </a:spcAft>
              <a:buSzPct val="85000"/>
              <a:buFont typeface="Wingdings" pitchFamily="2" charset="2"/>
              <a:buChar char="§"/>
            </a:pPr>
            <a:endParaRPr lang="en-US" sz="2000" dirty="0"/>
          </a:p>
          <a:p>
            <a:pPr lvl="0"/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0CE0C2-3D53-8282-45B7-BF75F93BA445}"/>
              </a:ext>
            </a:extLst>
          </p:cNvPr>
          <p:cNvSpPr txBox="1"/>
          <p:nvPr/>
        </p:nvSpPr>
        <p:spPr>
          <a:xfrm>
            <a:off x="10414967" y="5730315"/>
            <a:ext cx="1415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Etkin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6" name="Google Shape;90;p16">
            <a:extLst>
              <a:ext uri="{FF2B5EF4-FFF2-40B4-BE49-F238E27FC236}">
                <a16:creationId xmlns:a16="http://schemas.microsoft.com/office/drawing/2014/main" id="{90DCA337-00E6-3472-90FE-A7A1A6A0B8ED}"/>
              </a:ext>
            </a:extLst>
          </p:cNvPr>
          <p:cNvPicPr preferRelativeResize="0"/>
          <p:nvPr/>
        </p:nvPicPr>
        <p:blipFill>
          <a:blip r:embed="rId4"/>
          <a:stretch>
            <a:fillRect/>
          </a:stretch>
        </p:blipFill>
        <p:spPr>
          <a:xfrm>
            <a:off x="6721612" y="4330615"/>
            <a:ext cx="3570993" cy="14922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943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CD3E-5E33-4EB5-A2CE-C636605E6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/>
          <a:lstStyle/>
          <a:p>
            <a:r>
              <a:rPr lang="en-US" dirty="0"/>
              <a:t>My plans for </a:t>
            </a:r>
            <a:r>
              <a:rPr lang="en-US" dirty="0" err="1"/>
              <a:t>cynefin</a:t>
            </a:r>
            <a:endParaRPr lang="en-US" dirty="0"/>
          </a:p>
        </p:txBody>
      </p:sp>
      <p:pic>
        <p:nvPicPr>
          <p:cNvPr id="6" name="Graphic 5" descr="Tools icon">
            <a:extLst>
              <a:ext uri="{FF2B5EF4-FFF2-40B4-BE49-F238E27FC236}">
                <a16:creationId xmlns:a16="http://schemas.microsoft.com/office/drawing/2014/main" id="{A0524D64-7C99-4DD6-A26E-C33BE01EC4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4045" y="340011"/>
            <a:ext cx="1044000" cy="1044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199F-A274-44C6-BF37-784A855E6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Focus on students from grades 11 and 12</a:t>
            </a:r>
          </a:p>
          <a:p>
            <a:pPr lvl="0"/>
            <a:r>
              <a:rPr lang="en-US" dirty="0"/>
              <a:t>Include a rock-climbing gym, bike track, Olympic size swimming pool, and meditation lessons</a:t>
            </a:r>
          </a:p>
          <a:p>
            <a:pPr lvl="0"/>
            <a:r>
              <a:rPr lang="en-US" dirty="0"/>
              <a:t>The goal is to allow students to choose what they participate in while also focusing on positive mental health</a:t>
            </a:r>
          </a:p>
          <a:p>
            <a:pPr lvl="0"/>
            <a:r>
              <a:rPr lang="en-US" dirty="0"/>
              <a:t>For this presentation I am going to focus my program on rock-climbing</a:t>
            </a:r>
          </a:p>
        </p:txBody>
      </p:sp>
    </p:spTree>
    <p:extLst>
      <p:ext uri="{BB962C8B-B14F-4D97-AF65-F5344CB8AC3E}">
        <p14:creationId xmlns:p14="http://schemas.microsoft.com/office/powerpoint/2010/main" val="2712936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9E978-9605-417C-951F-53F4926CF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0909" y="798974"/>
            <a:ext cx="9610182" cy="601226"/>
          </a:xfrm>
        </p:spPr>
        <p:txBody>
          <a:bodyPr/>
          <a:lstStyle/>
          <a:p>
            <a:r>
              <a:rPr lang="en-US" dirty="0"/>
              <a:t>How the program begins</a:t>
            </a:r>
          </a:p>
        </p:txBody>
      </p:sp>
      <p:pic>
        <p:nvPicPr>
          <p:cNvPr id="7" name="Graphic 6" descr="Gears icon">
            <a:extLst>
              <a:ext uri="{FF2B5EF4-FFF2-40B4-BE49-F238E27FC236}">
                <a16:creationId xmlns:a16="http://schemas.microsoft.com/office/drawing/2014/main" id="{DA9595F8-50AF-4C85-9BC5-B52646E113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16904" y="243287"/>
            <a:ext cx="1122450" cy="112245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86B87E-83DC-455A-94FE-38965890314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 the first day an introduction to how the program will be run will be given.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Students will then be introduced to the basic equipment needed for rock climbing.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Students will be fitted with a harness, helmet, and shoes that will be theirs for the remainder of the program.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024C14A-E496-4FF0-8939-7E31F6B95C48}"/>
              </a:ext>
            </a:extLst>
          </p:cNvPr>
          <p:cNvSpPr txBox="1">
            <a:spLocks/>
          </p:cNvSpPr>
          <p:nvPr/>
        </p:nvSpPr>
        <p:spPr>
          <a:xfrm>
            <a:off x="5048983" y="5510822"/>
            <a:ext cx="5901227" cy="7784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600"/>
              </a:spcBef>
            </a:pPr>
            <a:endParaRPr lang="en-US" sz="1400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9" name="Content Placeholder 8" descr="A bundle of climbing equipment&#10;&#10;Description automatically generated">
            <a:extLst>
              <a:ext uri="{FF2B5EF4-FFF2-40B4-BE49-F238E27FC236}">
                <a16:creationId xmlns:a16="http://schemas.microsoft.com/office/drawing/2014/main" id="{35BB6910-760E-76DC-C45E-6091A0DA6C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095875" y="1807445"/>
            <a:ext cx="5807075" cy="3517747"/>
          </a:xfrm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27FDBF58-298B-47EF-C6F4-68B2F5E37E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04088" y="591014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(TYO,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098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F222A-0050-42E6-8C3E-86E3C365C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0909" y="798974"/>
            <a:ext cx="9610182" cy="601226"/>
          </a:xfrm>
        </p:spPr>
        <p:txBody>
          <a:bodyPr/>
          <a:lstStyle/>
          <a:p>
            <a:r>
              <a:rPr lang="en-US" dirty="0"/>
              <a:t>First week</a:t>
            </a:r>
          </a:p>
        </p:txBody>
      </p:sp>
      <p:pic>
        <p:nvPicPr>
          <p:cNvPr id="10" name="Graphic 9" descr="Star icon">
            <a:extLst>
              <a:ext uri="{FF2B5EF4-FFF2-40B4-BE49-F238E27FC236}">
                <a16:creationId xmlns:a16="http://schemas.microsoft.com/office/drawing/2014/main" id="{F76D2371-447B-414B-9273-61F2CA39AC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97703" y="280289"/>
            <a:ext cx="1044000" cy="1044000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BD5DDD4-B30F-43B5-9BA0-190CC29E966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pPr lvl="2"/>
            <a:r>
              <a:rPr lang="en-US" dirty="0"/>
              <a:t>Students will be taught how to put on the equipment properly and why they are important for their safety. </a:t>
            </a:r>
          </a:p>
          <a:p>
            <a:pPr lvl="2"/>
            <a:r>
              <a:rPr lang="en-US" dirty="0"/>
              <a:t>Students will then be taught how to tie a figure 8 knot</a:t>
            </a:r>
          </a:p>
          <a:p>
            <a:pPr lvl="2"/>
            <a:r>
              <a:rPr lang="en-US" dirty="0"/>
              <a:t>Students will then learn the safety checks that must be done and the communication needed between the climber and belayer before climbing.</a:t>
            </a:r>
          </a:p>
          <a:p>
            <a:pPr lvl="2"/>
            <a:endParaRPr lang="en-US" dirty="0"/>
          </a:p>
          <a:p>
            <a:endParaRPr lang="en-US" dirty="0"/>
          </a:p>
        </p:txBody>
      </p:sp>
      <p:pic>
        <p:nvPicPr>
          <p:cNvPr id="11" name="Content Placeholder 10" descr="A group of people climbing a rock wall&#10;&#10;Description automatically generated">
            <a:extLst>
              <a:ext uri="{FF2B5EF4-FFF2-40B4-BE49-F238E27FC236}">
                <a16:creationId xmlns:a16="http://schemas.microsoft.com/office/drawing/2014/main" id="{C192B401-ABA0-4F4F-D4F6-B894912ADF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383299" y="4164012"/>
            <a:ext cx="2619375" cy="1743075"/>
          </a:xfrm>
        </p:spPr>
      </p:pic>
      <p:pic>
        <p:nvPicPr>
          <p:cNvPr id="18" name="Content Placeholder 17" descr="A person climbing a rock wall&#10;&#10;Description automatically generated">
            <a:extLst>
              <a:ext uri="{FF2B5EF4-FFF2-40B4-BE49-F238E27FC236}">
                <a16:creationId xmlns:a16="http://schemas.microsoft.com/office/drawing/2014/main" id="{E56C86FD-728F-61FA-D747-87A9475A0E8D}"/>
              </a:ext>
            </a:extLst>
          </p:cNvPr>
          <p:cNvPicPr>
            <a:picLocks noGrp="1" noChangeAspect="1"/>
          </p:cNvPicPr>
          <p:nvPr>
            <p:ph idx="12"/>
          </p:nvPr>
        </p:nvPicPr>
        <p:blipFill>
          <a:blip r:embed="rId5"/>
          <a:stretch>
            <a:fillRect/>
          </a:stretch>
        </p:blipFill>
        <p:spPr>
          <a:xfrm>
            <a:off x="4667250" y="4306887"/>
            <a:ext cx="2857500" cy="1600200"/>
          </a:xfrm>
        </p:spPr>
      </p:pic>
      <p:pic>
        <p:nvPicPr>
          <p:cNvPr id="22" name="Content Placeholder 21" descr="People climbing a rock wall&#10;&#10;Description automatically generated">
            <a:extLst>
              <a:ext uri="{FF2B5EF4-FFF2-40B4-BE49-F238E27FC236}">
                <a16:creationId xmlns:a16="http://schemas.microsoft.com/office/drawing/2014/main" id="{4FEC1473-48CB-DD12-86A8-591C2EAAC632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6"/>
          <a:stretch>
            <a:fillRect/>
          </a:stretch>
        </p:blipFill>
        <p:spPr>
          <a:xfrm>
            <a:off x="8642226" y="4082255"/>
            <a:ext cx="1428099" cy="1906587"/>
          </a:xfrm>
        </p:spPr>
      </p:pic>
      <p:sp>
        <p:nvSpPr>
          <p:cNvPr id="28" name="Rectangle 1">
            <a:extLst>
              <a:ext uri="{FF2B5EF4-FFF2-40B4-BE49-F238E27FC236}">
                <a16:creationId xmlns:a16="http://schemas.microsoft.com/office/drawing/2014/main" id="{2B7EC088-9E84-4040-444E-C3B1943775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72078" y="590708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(TYO, 2021)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29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BDCED45-CA91-495F-8329-49163D40BC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2239" y="2161853"/>
            <a:ext cx="4645152" cy="344859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Students will begin practicing climbing.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will start at the beginner level course and work their way up as they feel comfortable.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 the beginning the belayer will be an instructor. </a:t>
            </a:r>
          </a:p>
        </p:txBody>
      </p:sp>
      <p:pic>
        <p:nvPicPr>
          <p:cNvPr id="5" name="Picture 4" descr="A group of people climbing a rock wall&#10;&#10;Description automatically generated">
            <a:extLst>
              <a:ext uri="{FF2B5EF4-FFF2-40B4-BE49-F238E27FC236}">
                <a16:creationId xmlns:a16="http://schemas.microsoft.com/office/drawing/2014/main" id="{C3E653E6-AA0D-6288-6707-C992F1EA9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679" y="2343509"/>
            <a:ext cx="4645152" cy="3091137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 anchor="t">
            <a:normAutofit/>
          </a:bodyPr>
          <a:lstStyle/>
          <a:p>
            <a:r>
              <a:rPr lang="en-US" dirty="0"/>
              <a:t>Weeks 2-6</a:t>
            </a:r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82296221-F766-270B-73BB-E9D336867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2239" y="2161853"/>
            <a:ext cx="4645152" cy="3448595"/>
          </a:xfrm>
        </p:spPr>
        <p:txBody>
          <a:bodyPr>
            <a:normAutofit/>
          </a:bodyPr>
          <a:lstStyle/>
          <a:p>
            <a:r>
              <a:rPr lang="en-US" dirty="0"/>
              <a:t>Student will be taught how to belay along with the equipment needed for it</a:t>
            </a:r>
          </a:p>
          <a:p>
            <a:r>
              <a:rPr lang="en-US" dirty="0"/>
              <a:t>Students will be taught the P.L.U.S. System when belaying</a:t>
            </a:r>
          </a:p>
          <a:p>
            <a:r>
              <a:rPr lang="en-US" dirty="0"/>
              <a:t>Students will then practice belaying their classmates with instructor supervision. </a:t>
            </a:r>
          </a:p>
        </p:txBody>
      </p:sp>
      <p:pic>
        <p:nvPicPr>
          <p:cNvPr id="6" name="Picture 5" descr="A person climbing a rock wall&#10;&#10;Description automatically generated">
            <a:extLst>
              <a:ext uri="{FF2B5EF4-FFF2-40B4-BE49-F238E27FC236}">
                <a16:creationId xmlns:a16="http://schemas.microsoft.com/office/drawing/2014/main" id="{8F0F0BB4-4190-B027-874E-FBE522A9CF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679" y="2727790"/>
            <a:ext cx="4645152" cy="2322576"/>
          </a:xfrm>
          <a:prstGeom prst="rect">
            <a:avLst/>
          </a:prstGeom>
          <a:noFill/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F7A8A32A-E181-D680-89F2-3922C4947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 anchor="t">
            <a:normAutofit/>
          </a:bodyPr>
          <a:lstStyle/>
          <a:p>
            <a:r>
              <a:rPr lang="en-US" dirty="0"/>
              <a:t>Weeks 6-8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7CD5262F-459C-8708-11EA-86373FEDAC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72078" y="588784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(TYO, 2021)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17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2EE2ABFA-ED91-C656-658B-06CBF6244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2239" y="2161853"/>
            <a:ext cx="4645152" cy="3448595"/>
          </a:xfrm>
        </p:spPr>
        <p:txBody>
          <a:bodyPr>
            <a:normAutofit/>
          </a:bodyPr>
          <a:lstStyle/>
          <a:p>
            <a:r>
              <a:rPr lang="en-US" dirty="0"/>
              <a:t>During these weeks students will be taught how to properly boulder</a:t>
            </a:r>
          </a:p>
          <a:p>
            <a:r>
              <a:rPr lang="en-US" dirty="0"/>
              <a:t>Students will be taught the proper techniques on how to fall</a:t>
            </a:r>
          </a:p>
          <a:p>
            <a:r>
              <a:rPr lang="en-US" dirty="0"/>
              <a:t>Students will start with the beginner courses and then progress to more difficult courses as they feel comfortable. </a:t>
            </a:r>
          </a:p>
        </p:txBody>
      </p:sp>
      <p:pic>
        <p:nvPicPr>
          <p:cNvPr id="6" name="Picture 5" descr="A group of people standing around a rock climbing wall&#10;&#10;Description automatically generated">
            <a:extLst>
              <a:ext uri="{FF2B5EF4-FFF2-40B4-BE49-F238E27FC236}">
                <a16:creationId xmlns:a16="http://schemas.microsoft.com/office/drawing/2014/main" id="{47D6FB8F-DA97-241A-8693-F55099DF2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679" y="2253706"/>
            <a:ext cx="4645152" cy="3270743"/>
          </a:xfrm>
          <a:prstGeom prst="rect">
            <a:avLst/>
          </a:prstGeom>
          <a:noFill/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CECB3317-2357-965E-621E-3DC9A5BB3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 anchor="t">
            <a:normAutofit/>
          </a:bodyPr>
          <a:lstStyle/>
          <a:p>
            <a:r>
              <a:rPr lang="en-US" dirty="0"/>
              <a:t>Weeks 9-12 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1228B228-C2D5-BE40-F9EC-A8F763834E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15600" y="593244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(Climbing, 2022)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037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A781C7D5-6A6C-6005-5B24-ED80454433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2239" y="2161853"/>
            <a:ext cx="4645152" cy="3448595"/>
          </a:xfrm>
        </p:spPr>
        <p:txBody>
          <a:bodyPr>
            <a:normAutofit/>
          </a:bodyPr>
          <a:lstStyle/>
          <a:p>
            <a:r>
              <a:rPr lang="en-US" dirty="0"/>
              <a:t>During these weeks students will be introduced to abseiling. </a:t>
            </a:r>
          </a:p>
          <a:p>
            <a:r>
              <a:rPr lang="en-US" dirty="0"/>
              <a:t>They will be taught the proper technique and how to position their body as they go down. </a:t>
            </a:r>
          </a:p>
          <a:p>
            <a:r>
              <a:rPr lang="en-US" dirty="0"/>
              <a:t>Abseiling will only be performed with the supervision of an instructor. </a:t>
            </a:r>
          </a:p>
        </p:txBody>
      </p:sp>
      <p:pic>
        <p:nvPicPr>
          <p:cNvPr id="6" name="Picture 5" descr="A person climbing a rock&#10;&#10;Description automatically generated">
            <a:extLst>
              <a:ext uri="{FF2B5EF4-FFF2-40B4-BE49-F238E27FC236}">
                <a16:creationId xmlns:a16="http://schemas.microsoft.com/office/drawing/2014/main" id="{7BB88FFF-68E5-9E0B-D75D-371D2C8FBB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679" y="2616644"/>
            <a:ext cx="4645152" cy="2544868"/>
          </a:xfrm>
          <a:prstGeom prst="rect">
            <a:avLst/>
          </a:prstGeom>
          <a:noFill/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E06E451C-5943-32AB-8586-600944F6B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 anchor="t">
            <a:normAutofit/>
          </a:bodyPr>
          <a:lstStyle/>
          <a:p>
            <a:r>
              <a:rPr lang="en-US" dirty="0"/>
              <a:t>Weeks 13-15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DA55CFB-2209-4040-566A-4CD2925D02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55764" y="5776482"/>
            <a:ext cx="15013700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(Woodhouse, 2019)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627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climbing a rock&#10;&#10;Description automatically generated">
            <a:extLst>
              <a:ext uri="{FF2B5EF4-FFF2-40B4-BE49-F238E27FC236}">
                <a16:creationId xmlns:a16="http://schemas.microsoft.com/office/drawing/2014/main" id="{7F299025-A34E-6EAD-AE95-2EABBD1B09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2569" y="4082256"/>
            <a:ext cx="2619375" cy="1743075"/>
          </a:xfrm>
        </p:spPr>
      </p:pic>
      <p:pic>
        <p:nvPicPr>
          <p:cNvPr id="8" name="Content Placeholder 7" descr="A person climbing a rock&#10;&#10;Description automatically generated">
            <a:extLst>
              <a:ext uri="{FF2B5EF4-FFF2-40B4-BE49-F238E27FC236}">
                <a16:creationId xmlns:a16="http://schemas.microsoft.com/office/drawing/2014/main" id="{2FE9B920-06FC-D7CA-47FD-A1297EB580A5}"/>
              </a:ext>
            </a:extLst>
          </p:cNvPr>
          <p:cNvPicPr>
            <a:picLocks noGrp="1" noChangeAspect="1"/>
          </p:cNvPicPr>
          <p:nvPr>
            <p:ph idx="12"/>
          </p:nvPr>
        </p:nvPicPr>
        <p:blipFill>
          <a:blip r:embed="rId3"/>
          <a:stretch>
            <a:fillRect/>
          </a:stretch>
        </p:blipFill>
        <p:spPr>
          <a:xfrm>
            <a:off x="5332606" y="4000499"/>
            <a:ext cx="1526788" cy="1906587"/>
          </a:xfr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D99C3EC3-4355-5A42-48F2-E85234004CDA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4"/>
          <a:stretch>
            <a:fillRect/>
          </a:stretch>
        </p:blipFill>
        <p:spPr>
          <a:xfrm>
            <a:off x="8040138" y="4082255"/>
            <a:ext cx="2857500" cy="1743075"/>
          </a:xfrm>
        </p:spPr>
      </p:pic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08123754-2A8A-2D51-563B-F4A5C7BFE27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79247" y="2092325"/>
            <a:ext cx="9618391" cy="13366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1900" dirty="0"/>
              <a:t> Students will be given the opportunity, if they choose, to go to the mountains and try rock climbing outdoors. 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There will be a rock climbing, bouldering, and abseiling station.</a:t>
            </a:r>
          </a:p>
          <a:p>
            <a:pPr>
              <a:lnSpc>
                <a:spcPct val="110000"/>
              </a:lnSpc>
            </a:pPr>
            <a:r>
              <a:rPr lang="en-US" sz="1900" dirty="0"/>
              <a:t>The hope is that this will further encourage students to seek out rock climbing as a future activity. </a:t>
            </a:r>
          </a:p>
          <a:p>
            <a:pPr>
              <a:lnSpc>
                <a:spcPct val="110000"/>
              </a:lnSpc>
            </a:pPr>
            <a:endParaRPr lang="en-US" sz="16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BFE959-7409-B134-25B8-EABDA9713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 anchor="t">
            <a:normAutofit/>
          </a:bodyPr>
          <a:lstStyle/>
          <a:p>
            <a:r>
              <a:rPr lang="en-US" dirty="0"/>
              <a:t>Week 16</a:t>
            </a:r>
          </a:p>
        </p:txBody>
      </p:sp>
    </p:spTree>
    <p:extLst>
      <p:ext uri="{BB962C8B-B14F-4D97-AF65-F5344CB8AC3E}">
        <p14:creationId xmlns:p14="http://schemas.microsoft.com/office/powerpoint/2010/main" val="290199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A diagram of a physical literacy&#10;&#10;Description automatically generated">
            <a:extLst>
              <a:ext uri="{FF2B5EF4-FFF2-40B4-BE49-F238E27FC236}">
                <a16:creationId xmlns:a16="http://schemas.microsoft.com/office/drawing/2014/main" id="{71A4BAB7-0B76-F0C2-0755-F74802E2D8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3629" y="1853754"/>
            <a:ext cx="6333893" cy="3967183"/>
          </a:xfrm>
        </p:spPr>
      </p:pic>
      <p:sp>
        <p:nvSpPr>
          <p:cNvPr id="16" name="Title 2">
            <a:extLst>
              <a:ext uri="{FF2B5EF4-FFF2-40B4-BE49-F238E27FC236}">
                <a16:creationId xmlns:a16="http://schemas.microsoft.com/office/drawing/2014/main" id="{7AE70AB0-9F76-B8B6-BDC0-48561A4EE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 anchor="t">
            <a:normAutofit/>
          </a:bodyPr>
          <a:lstStyle/>
          <a:p>
            <a:r>
              <a:rPr lang="en-US" dirty="0"/>
              <a:t>Physical Literacy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B7F204B-5156-9D56-499E-4BE6F75FD09D}"/>
              </a:ext>
            </a:extLst>
          </p:cNvPr>
          <p:cNvSpPr txBox="1"/>
          <p:nvPr/>
        </p:nvSpPr>
        <p:spPr>
          <a:xfrm>
            <a:off x="9824224" y="5542156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(Whitehead, 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4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55B3823-4D96-F2D9-766E-3AE0812F3E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rtl="0"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Climbing (2022).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Everything You Need to Know to Boulder Safely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Climbing. Available at: https://www.climbing.com/skills/boulder-safely/ [Accessed 29 Dec. 2024].</a:t>
            </a:r>
            <a:endParaRPr lang="en-US" b="0" dirty="0">
              <a:effectLst/>
            </a:endParaRPr>
          </a:p>
          <a:p>
            <a:pPr rtl="0"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TYO, M. (2021).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Rock Climbing - My TYO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My TYO. Available at: https://mytyo.org/resources/rock-climbing/ [Accessed 29 Dec. 2024].</a:t>
            </a:r>
            <a:endParaRPr lang="en-US" b="0" dirty="0">
              <a:effectLst/>
            </a:endParaRPr>
          </a:p>
          <a:p>
            <a:pPr rtl="0"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Whitehead, M. (2010).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Physical Literacy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Routledge.</a:t>
            </a:r>
            <a:endParaRPr lang="en-US" b="0" dirty="0">
              <a:effectLst/>
            </a:endParaRPr>
          </a:p>
          <a:p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Woodhouse, E. (2019).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Abseiling: Everything You Need to Know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Much Better Adventures Magazine. Available at: https://www.muchbetteradventures.com/magazine/abseiling/ [Accessed 29 Dec. 2024].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442CD69-0AFB-C754-B096-BEC3495FF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64633732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Custom 10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84582C"/>
      </a:accent2>
      <a:accent3>
        <a:srgbClr val="002060"/>
      </a:accent3>
      <a:accent4>
        <a:srgbClr val="586EA6"/>
      </a:accent4>
      <a:accent5>
        <a:srgbClr val="586EA6"/>
      </a:accent5>
      <a:accent6>
        <a:srgbClr val="6892A0"/>
      </a:accent6>
      <a:hlink>
        <a:srgbClr val="B71E42"/>
      </a:hlink>
      <a:folHlink>
        <a:srgbClr val="586EA6"/>
      </a:folHlink>
    </a:clrScheme>
    <a:fontScheme name="Default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>
    <a:spDef>
      <a:spPr>
        <a:solidFill>
          <a:srgbClr val="B71E4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a:style>
    </a:spDef>
    <a:lnDef>
      <a:spPr>
        <a:ln w="31750"/>
      </a:spPr>
      <a:bodyPr/>
      <a:lstStyle/>
      <a:style>
        <a:lnRef idx="3">
          <a:schemeClr val="accent1"/>
        </a:lnRef>
        <a:fillRef idx="0">
          <a:schemeClr val="accent1"/>
        </a:fillRef>
        <a:effectRef idx="2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66921596_win32_fixed.potx" id="{F81442EF-054B-43F2-9D42-4AC72B9AFB37}" vid="{A487745B-CFD4-4F4A-9F31-FD463ACA8A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46750E6B9C4194DA59BBFF1F1A40061" ma:contentTypeVersion="6" ma:contentTypeDescription="Create a new document." ma:contentTypeScope="" ma:versionID="8658ac5ee0f6641d170367891853b1ca">
  <xsd:schema xmlns:xsd="http://www.w3.org/2001/XMLSchema" xmlns:xs="http://www.w3.org/2001/XMLSchema" xmlns:p="http://schemas.microsoft.com/office/2006/metadata/properties" xmlns:ns3="c18757ba-0fdc-40c0-8dfa-d6612ca7898e" targetNamespace="http://schemas.microsoft.com/office/2006/metadata/properties" ma:root="true" ma:fieldsID="22d1e3ba3ad56e9d7e05d05aa25c9d99" ns3:_="">
    <xsd:import namespace="c18757ba-0fdc-40c0-8dfa-d6612ca7898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3:MediaServiceObjectDetectorVersions" minOccurs="0"/>
                <xsd:element ref="ns3:MediaServiceSearchPropertie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8757ba-0fdc-40c0-8dfa-d6612ca789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18757ba-0fdc-40c0-8dfa-d6612ca7898e" xsi:nil="true"/>
  </documentManagement>
</p:properties>
</file>

<file path=customXml/itemProps1.xml><?xml version="1.0" encoding="utf-8"?>
<ds:datastoreItem xmlns:ds="http://schemas.openxmlformats.org/officeDocument/2006/customXml" ds:itemID="{ADBD0F1B-C04B-4571-9F48-DDAB86EF7F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8757ba-0fdc-40c0-8dfa-d6612ca789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5ACCE46-2376-4073-AD82-48D526A6F61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11211C4-C359-4073-AFA9-8CDF514F0967}">
  <ds:schemaRefs>
    <ds:schemaRef ds:uri="http://schemas.openxmlformats.org/package/2006/metadata/core-properties"/>
    <ds:schemaRef ds:uri="c18757ba-0fdc-40c0-8dfa-d6612ca7898e"/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1387</TotalTime>
  <Words>738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Gill Sans MT</vt:lpstr>
      <vt:lpstr>Tahoma</vt:lpstr>
      <vt:lpstr>Times New Roman</vt:lpstr>
      <vt:lpstr>Wingdings</vt:lpstr>
      <vt:lpstr>Gallery</vt:lpstr>
      <vt:lpstr>Rock Climbing program at Cynefin</vt:lpstr>
      <vt:lpstr>Current Curriculum in california</vt:lpstr>
      <vt:lpstr>What’s Missing and my Ideas</vt:lpstr>
      <vt:lpstr>My plans for cynefin</vt:lpstr>
      <vt:lpstr>How the program begins</vt:lpstr>
      <vt:lpstr>First week</vt:lpstr>
      <vt:lpstr>Weeks 2-6</vt:lpstr>
      <vt:lpstr>Weeks 6-8</vt:lpstr>
      <vt:lpstr>Weeks 9-12 </vt:lpstr>
      <vt:lpstr>Weeks 13-15</vt:lpstr>
      <vt:lpstr>Week 16</vt:lpstr>
      <vt:lpstr>Physical Literacy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Head-Bates, Bella</dc:creator>
  <cp:lastModifiedBy>Head-Bates, Bella</cp:lastModifiedBy>
  <cp:revision>2</cp:revision>
  <dcterms:created xsi:type="dcterms:W3CDTF">2024-12-28T16:27:13Z</dcterms:created>
  <dcterms:modified xsi:type="dcterms:W3CDTF">2024-12-29T15:34:54Z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0x010100D46750E6B9C4194DA59BBFF1F1A40061</vt:lpwstr>
  </property>
</Properties>
</file>