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 id="269" r:id="rId15"/>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39" d="100"/>
          <a:sy n="39" d="100"/>
        </p:scale>
        <p:origin x="105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8791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our critical talk on emotional intelligence (EI) is the workplace. In this discussion I will critically evaluate some main models and idea about emotional intelligence (EI) and how people are using it in real life at the workplace today. As an alternative I will explain how EI having helps us to communicate or collaborate with others and lead in the workplace. Almost, I will discover why EI is one of the main tools to succeed in the workplace.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346637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coming to my presentation about Emotional Intelligence (EI). On this presentation EI will be defined as the ability to identify, understand and control our own and other people’s emotions. For successful adaptability in firms of today, emotional intelligence is increasingly important, as it aids not only in interpersonal relationships with colleagues, but also in the way they (the employees) cope with change. What is EI? Why is it necessary? How can it be built in the workplace? What are the many ways to achieve it? We will talk about it in detail during the presentation.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Members of a team work better together. So does output and cooperation. Conflicts are lowered and information becomes more clear-cut. Higher levels of satisfaction and success result from having professional team members who are better inspired and managed by high E-I leaders. And lastly, emotional intelligence makes decision-making better by considering both the logical and emotional perspectives.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Goleman’s formula is that EI is ‘composed of a set of learnable skills’ that is ‘self-awareness; self-control; drive; compassion; and social skills. Second, Goleman’s map is also appealing because it is best-fitting not only to a variety of personal and professional contexts but is also strongly associated with a wide variety of workplace interactions. This makes it an agreeable and general-purpose tool for a business case for emotional intelligence.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self-awareness, for example, the leader is likely to be better able to make good decisions and to be able to emotionally ‘attune’ in a manner unanticipated by others; and self-regulation can help her to station herself in a steady state, which then models within her for more junior staff the very same quality she can, in turn, help them, and the organisation, develop and embody. That is, they can become steadier themselves. Finally, the third-named skill among the emotion socialisation theorists is empathy. Empathy can be seen as fostering employees’ support of one another, and as allowing for more intense and personal interactions between people that then foster and encourage the bonds between them that makes them more apt to function as a team.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below infographic shows us Anita concerns relating to dynamics and the communication behaviour of the team at present day. If the theory supports that EI can be used in the workplace for improving the dynamics and overcome the issue as a result, then in our thought we should understand several issues regarding her EI model which were found out earlier. First concern for EI is to find out the level of it for both of Anita and her team if this level found out in a lower stage, then it helps in the further initiatives that should be held for improving the performance of the team and reaching the level of EI as a result.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Self-awareness (conscious knowledge of your own personality, including strengths and weaknesses) and self-management (the ability to manage your emotions and actions) are illustrated, respectively, in the second and third quadrants of the slide. It suggests that competent leadership and decision-making require self-awareness and self-management because they enable you to act purposefully rather than reactively to manage your behaviour. In the case study, Anita becomes more aware of her own behaviour (the second quadrant) – why she reacted in that way to Sam and Ajay – and better able to manage her responses in difficult situations (the third quadrant).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awareness, the understanding and appreciation of the thoughts and feelings of others, and relationship management, the moderation of one’s emotions to be sensitive to one’s own and to others’, both rely on an ability to listen, to feel and subsequently to put those two experiences together in some meaningful way for the enrichment of the conversation. Better bonding connections is possible because these qualities help to increase interaction capacities by enhancing the abilities of teams to engage with each other, and the culture within organisations gets stronger because these qualities help to increase bonding – enabling and reinforcing the formation of social connections among employees.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Mindfulness means being fully present in the moment and paying attention to (and being aware of) sensory experiences and feelings, like thoughts, emotions and the environment. It increases what Boyatzis and Smith have called self-awareness – the ability to see oneself, as distinct from self-concept (your enduring sense of the kind of person you are) or self-confidence (your belief in one’s abilities and coping skills) – and thus can help individuals develop emotional intelligence. Some of these practices – such as meditation, breathing exercises, active listening – help create mindfulness. Both mindfulness and emotional intelligence have been found necessary for thriving at work and are helped in turn by being grounded. Activities that keep us ‘in the now’, such as meditation, physical exercise and yoga, as well as slower, more deliberate breathing methods help to ‘de-escalate’ emotional reactions in ways that will keep the body functioning well and avoid disruptions to work life. Indeed, Boyatzis and Smith found that when companies used mindfulness to address emotions in the workplace, during both good times and bad, the result was reduced stress, better attention, better emotional self-regulation, and a healthier, more productive workplace.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Regular emotional intelligence (EI) training and mindfulness can enhance workplace interactions, productivity, and emotional intelligence (EI) skills. Leadership programs should promote conductivity and create a psychologically safe environment for employees to express their emotions. Emotional intelligence skills should be included in performance assessments to recognize and nurture these talents, enabling employees to continuously improve their emotional repertoire for their profession. This creates a welcoming and psychologically safe work environment.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16359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41459" y="2486144"/>
            <a:ext cx="5003483" cy="3257312"/>
          </a:xfrm>
          <a:prstGeom prst="rect">
            <a:avLst/>
          </a:prstGeom>
        </p:spPr>
      </p:pic>
      <p:sp>
        <p:nvSpPr>
          <p:cNvPr id="6" name="Text 2"/>
          <p:cNvSpPr/>
          <p:nvPr/>
        </p:nvSpPr>
        <p:spPr>
          <a:xfrm>
            <a:off x="6162080" y="1254919"/>
            <a:ext cx="7792641" cy="3330416"/>
          </a:xfrm>
          <a:prstGeom prst="rect">
            <a:avLst/>
          </a:prstGeom>
          <a:noFill/>
          <a:ln/>
        </p:spPr>
        <p:txBody>
          <a:bodyPr wrap="square" rtlCol="0" anchor="t"/>
          <a:lstStyle/>
          <a:p>
            <a:pPr marL="0" indent="0">
              <a:lnSpc>
                <a:spcPts val="6556"/>
              </a:lnSpc>
              <a:buNone/>
            </a:pPr>
            <a:endParaRPr lang="en-US" sz="5245" b="1" dirty="0">
              <a:solidFill>
                <a:srgbClr val="233939"/>
              </a:solidFill>
              <a:latin typeface="Syne" pitchFamily="34" charset="0"/>
              <a:ea typeface="Syne" pitchFamily="34" charset="-122"/>
              <a:cs typeface="Syne" pitchFamily="34" charset="-120"/>
            </a:endParaRPr>
          </a:p>
          <a:p>
            <a:pPr marL="0" indent="0" algn="ctr">
              <a:lnSpc>
                <a:spcPct val="150000"/>
              </a:lnSpc>
              <a:buNone/>
            </a:pPr>
            <a:r>
              <a:rPr lang="en-US" sz="2800" b="1" dirty="0">
                <a:solidFill>
                  <a:srgbClr val="233939"/>
                </a:solidFill>
                <a:latin typeface="Times New Roman" panose="02020603050405020304" pitchFamily="18" charset="0"/>
                <a:ea typeface="Syne" pitchFamily="34" charset="-122"/>
                <a:cs typeface="Times New Roman" panose="02020603050405020304" pitchFamily="18" charset="0"/>
              </a:rPr>
              <a:t>Module:</a:t>
            </a:r>
            <a:r>
              <a:rPr lang="en-GB" sz="2800" b="1" dirty="0">
                <a:solidFill>
                  <a:srgbClr val="233939"/>
                </a:solidFill>
                <a:latin typeface="Times New Roman" panose="02020603050405020304" pitchFamily="18" charset="0"/>
                <a:ea typeface="Syne" pitchFamily="34" charset="-122"/>
                <a:cs typeface="Times New Roman" panose="02020603050405020304" pitchFamily="18" charset="0"/>
              </a:rPr>
              <a:t>Developing Emotional Intelligence Skills for the Workplace BMSW6106</a:t>
            </a:r>
          </a:p>
          <a:p>
            <a:pPr marL="0" indent="0" algn="ctr">
              <a:lnSpc>
                <a:spcPct val="150000"/>
              </a:lnSpc>
              <a:buNone/>
            </a:pPr>
            <a:r>
              <a:rPr lang="en-GB" sz="2800" b="1" dirty="0">
                <a:solidFill>
                  <a:srgbClr val="233939"/>
                </a:solidFill>
                <a:latin typeface="Times New Roman" panose="02020603050405020304" pitchFamily="18" charset="0"/>
                <a:ea typeface="Syne" pitchFamily="34" charset="-122"/>
                <a:cs typeface="Times New Roman" panose="02020603050405020304" pitchFamily="18" charset="0"/>
              </a:rPr>
              <a:t>Student ID: 2111917</a:t>
            </a:r>
          </a:p>
          <a:p>
            <a:pPr marL="0" indent="0" algn="ctr">
              <a:lnSpc>
                <a:spcPct val="150000"/>
              </a:lnSpc>
              <a:buNone/>
            </a:pPr>
            <a:r>
              <a:rPr lang="en-GB" sz="2800" b="1" dirty="0">
                <a:solidFill>
                  <a:srgbClr val="233939"/>
                </a:solidFill>
                <a:latin typeface="Times New Roman" panose="02020603050405020304" pitchFamily="18" charset="0"/>
                <a:ea typeface="Syne" pitchFamily="34" charset="-122"/>
                <a:cs typeface="Times New Roman" panose="02020603050405020304" pitchFamily="18" charset="0"/>
              </a:rPr>
              <a:t>Student </a:t>
            </a:r>
            <a:r>
              <a:rPr lang="en-GB" sz="2800" b="1" dirty="0" err="1">
                <a:solidFill>
                  <a:srgbClr val="233939"/>
                </a:solidFill>
                <a:latin typeface="Times New Roman" panose="02020603050405020304" pitchFamily="18" charset="0"/>
                <a:ea typeface="Syne" pitchFamily="34" charset="-122"/>
                <a:cs typeface="Times New Roman" panose="02020603050405020304" pitchFamily="18" charset="0"/>
              </a:rPr>
              <a:t>name:Erhan</a:t>
            </a:r>
            <a:r>
              <a:rPr lang="en-GB" sz="2800" b="1" dirty="0">
                <a:solidFill>
                  <a:srgbClr val="233939"/>
                </a:solidFill>
                <a:latin typeface="Times New Roman" panose="02020603050405020304" pitchFamily="18" charset="0"/>
                <a:ea typeface="Syne" pitchFamily="34" charset="-122"/>
                <a:cs typeface="Times New Roman" panose="02020603050405020304" pitchFamily="18" charset="0"/>
              </a:rPr>
              <a:t> Vitalie</a:t>
            </a:r>
          </a:p>
          <a:p>
            <a:pPr marL="0" indent="0" algn="ctr">
              <a:lnSpc>
                <a:spcPts val="6556"/>
              </a:lnSpc>
              <a:buNone/>
            </a:pPr>
            <a:r>
              <a:rPr lang="en-US" sz="4400" b="1" dirty="0">
                <a:solidFill>
                  <a:srgbClr val="233939"/>
                </a:solidFill>
                <a:latin typeface="Times New Roman" panose="02020603050405020304" pitchFamily="18" charset="0"/>
                <a:ea typeface="Syne" pitchFamily="34" charset="-122"/>
                <a:cs typeface="Times New Roman" panose="02020603050405020304" pitchFamily="18" charset="0"/>
              </a:rPr>
              <a:t> </a:t>
            </a:r>
            <a:r>
              <a:rPr lang="en-US" sz="4400" b="1" i="1" u="sng" dirty="0">
                <a:solidFill>
                  <a:schemeClr val="accent1"/>
                </a:solidFill>
                <a:latin typeface="Times New Roman" panose="02020603050405020304" pitchFamily="18" charset="0"/>
                <a:ea typeface="Syne" pitchFamily="34" charset="-122"/>
                <a:cs typeface="Times New Roman" panose="02020603050405020304" pitchFamily="18" charset="0"/>
              </a:rPr>
              <a:t>The Importance of Emotional Intelligence in the Workplace</a:t>
            </a:r>
            <a:endParaRPr lang="en-US" sz="4400" i="1" u="sng" dirty="0">
              <a:solidFill>
                <a:schemeClr val="accent1"/>
              </a:solidFill>
              <a:latin typeface="Times New Roman" panose="02020603050405020304" pitchFamily="18" charset="0"/>
              <a:cs typeface="Times New Roman" panose="02020603050405020304" pitchFamily="18" charset="0"/>
            </a:endParaRPr>
          </a:p>
        </p:txBody>
      </p:sp>
      <p:sp>
        <p:nvSpPr>
          <p:cNvPr id="9" name="Text 5"/>
          <p:cNvSpPr/>
          <p:nvPr/>
        </p:nvSpPr>
        <p:spPr>
          <a:xfrm>
            <a:off x="6271022" y="6756916"/>
            <a:ext cx="90845" cy="97512"/>
          </a:xfrm>
          <a:prstGeom prst="rect">
            <a:avLst/>
          </a:prstGeom>
          <a:noFill/>
          <a:ln/>
        </p:spPr>
        <p:txBody>
          <a:bodyPr wrap="none" rtlCol="0" anchor="t"/>
          <a:lstStyle/>
          <a:p>
            <a:pPr marL="0" indent="0" algn="ctr">
              <a:lnSpc>
                <a:spcPts val="768"/>
              </a:lnSpc>
              <a:buNone/>
            </a:pPr>
            <a:r>
              <a:rPr lang="en-US" sz="768" dirty="0">
                <a:solidFill>
                  <a:srgbClr val="FFFFFF"/>
                </a:solidFill>
                <a:latin typeface="Overpass" pitchFamily="34" charset="0"/>
                <a:ea typeface="Overpass" pitchFamily="34" charset="-122"/>
                <a:cs typeface="Overpass" pitchFamily="34" charset="-120"/>
              </a:rPr>
              <a:t>ic</a:t>
            </a:r>
            <a:endParaRPr lang="en-US" sz="768" dirty="0"/>
          </a:p>
        </p:txBody>
      </p:sp>
      <p:pic>
        <p:nvPicPr>
          <p:cNvPr id="11" name="Picture 10">
            <a:extLst>
              <a:ext uri="{FF2B5EF4-FFF2-40B4-BE49-F238E27FC236}">
                <a16:creationId xmlns:a16="http://schemas.microsoft.com/office/drawing/2014/main" id="{FD32CDD7-9A6C-86E3-2E45-F27AF37FB7DF}"/>
              </a:ext>
            </a:extLst>
          </p:cNvPr>
          <p:cNvPicPr>
            <a:picLocks noChangeAspect="1"/>
          </p:cNvPicPr>
          <p:nvPr/>
        </p:nvPicPr>
        <p:blipFill>
          <a:blip r:embed="rId5"/>
          <a:stretch>
            <a:fillRect/>
          </a:stretch>
        </p:blipFill>
        <p:spPr>
          <a:xfrm>
            <a:off x="9509760" y="593861"/>
            <a:ext cx="3958046" cy="156151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41459" y="2486144"/>
            <a:ext cx="5003483" cy="3257312"/>
          </a:xfrm>
          <a:prstGeom prst="rect">
            <a:avLst/>
          </a:prstGeom>
        </p:spPr>
      </p:pic>
      <p:sp>
        <p:nvSpPr>
          <p:cNvPr id="6" name="Text 2"/>
          <p:cNvSpPr/>
          <p:nvPr/>
        </p:nvSpPr>
        <p:spPr>
          <a:xfrm>
            <a:off x="5878286" y="579972"/>
            <a:ext cx="8076435" cy="4005363"/>
          </a:xfrm>
          <a:prstGeom prst="rect">
            <a:avLst/>
          </a:prstGeom>
          <a:noFill/>
          <a:ln/>
        </p:spPr>
        <p:txBody>
          <a:bodyPr wrap="square" rtlCol="0" anchor="t"/>
          <a:lstStyle/>
          <a:p>
            <a:pPr marL="0" indent="0">
              <a:lnSpc>
                <a:spcPts val="6556"/>
              </a:lnSpc>
              <a:buNone/>
            </a:pPr>
            <a:r>
              <a:rPr lang="en-US" sz="4400" b="1" i="1" u="sng" dirty="0">
                <a:solidFill>
                  <a:schemeClr val="accent1"/>
                </a:solidFill>
                <a:latin typeface="Times New Roman" panose="02020603050405020304" pitchFamily="18" charset="0"/>
                <a:ea typeface="Syne" pitchFamily="34" charset="-122"/>
                <a:cs typeface="Times New Roman" panose="02020603050405020304" pitchFamily="18" charset="0"/>
              </a:rPr>
              <a:t>Table of Contents</a:t>
            </a:r>
          </a:p>
          <a:p>
            <a:pPr marL="0" indent="0">
              <a:lnSpc>
                <a:spcPct val="150000"/>
              </a:lnSpc>
              <a:buNone/>
            </a:pPr>
            <a:r>
              <a:rPr lang="en-US" sz="2400" b="1" dirty="0">
                <a:latin typeface="Times New Roman" panose="02020603050405020304" pitchFamily="18" charset="0"/>
                <a:ea typeface="Syne" pitchFamily="34" charset="-122"/>
                <a:cs typeface="Times New Roman" panose="02020603050405020304" pitchFamily="18" charset="0"/>
              </a:rPr>
              <a:t>Introduction to Emotional Intelligence</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Importance of EI in the Workplace</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Goleman's EI Model</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Applying Goleman's Model in the Workplace</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Case Study Analysis: Anita at SE</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Self-Awareness and Self-Management</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Social Awareness and Relationship Management</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Developing EI through Mindfulness</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Recommendations for EI Integration</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Conclusion</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Q&amp;A Session</a:t>
            </a:r>
          </a:p>
          <a:p>
            <a:pPr marL="0" indent="0">
              <a:lnSpc>
                <a:spcPct val="150000"/>
              </a:lnSpc>
              <a:buNone/>
            </a:pPr>
            <a:r>
              <a:rPr lang="en-GB" sz="2400" b="1" dirty="0">
                <a:latin typeface="Times New Roman" panose="02020603050405020304" pitchFamily="18" charset="0"/>
                <a:ea typeface="Syne" pitchFamily="34" charset="-122"/>
                <a:cs typeface="Times New Roman" panose="02020603050405020304" pitchFamily="18" charset="0"/>
              </a:rPr>
              <a:t>References </a:t>
            </a:r>
          </a:p>
          <a:p>
            <a:pPr marL="0" indent="0">
              <a:lnSpc>
                <a:spcPct val="150000"/>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ct val="150000"/>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ct val="150000"/>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GB"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US" sz="2400" b="1" dirty="0">
              <a:latin typeface="Times New Roman" panose="02020603050405020304" pitchFamily="18" charset="0"/>
              <a:ea typeface="Syne" pitchFamily="34" charset="-122"/>
              <a:cs typeface="Times New Roman" panose="02020603050405020304" pitchFamily="18" charset="0"/>
            </a:endParaRPr>
          </a:p>
          <a:p>
            <a:pPr marL="0" indent="0">
              <a:lnSpc>
                <a:spcPts val="6556"/>
              </a:lnSpc>
              <a:buNone/>
            </a:pPr>
            <a:endParaRPr lang="en-US" sz="5245" b="1" dirty="0">
              <a:solidFill>
                <a:srgbClr val="233939"/>
              </a:solidFill>
              <a:latin typeface="Syne" pitchFamily="34" charset="0"/>
              <a:ea typeface="Syne" pitchFamily="34" charset="-122"/>
              <a:cs typeface="Syne" pitchFamily="34" charset="-120"/>
            </a:endParaRPr>
          </a:p>
        </p:txBody>
      </p:sp>
      <p:sp>
        <p:nvSpPr>
          <p:cNvPr id="9" name="Text 5"/>
          <p:cNvSpPr/>
          <p:nvPr/>
        </p:nvSpPr>
        <p:spPr>
          <a:xfrm>
            <a:off x="6271022" y="6756916"/>
            <a:ext cx="90845" cy="97512"/>
          </a:xfrm>
          <a:prstGeom prst="rect">
            <a:avLst/>
          </a:prstGeom>
          <a:noFill/>
          <a:ln/>
        </p:spPr>
        <p:txBody>
          <a:bodyPr wrap="none" rtlCol="0" anchor="t"/>
          <a:lstStyle/>
          <a:p>
            <a:pPr marL="0" indent="0" algn="ctr">
              <a:lnSpc>
                <a:spcPts val="768"/>
              </a:lnSpc>
              <a:buNone/>
            </a:pPr>
            <a:r>
              <a:rPr lang="en-US" sz="768" dirty="0">
                <a:solidFill>
                  <a:srgbClr val="FFFFFF"/>
                </a:solidFill>
                <a:latin typeface="Overpass" pitchFamily="34" charset="0"/>
                <a:ea typeface="Overpass" pitchFamily="34" charset="-122"/>
                <a:cs typeface="Overpass" pitchFamily="34" charset="-120"/>
              </a:rPr>
              <a:t>ic</a:t>
            </a:r>
            <a:endParaRPr lang="en-US" sz="768" dirty="0"/>
          </a:p>
        </p:txBody>
      </p:sp>
      <p:pic>
        <p:nvPicPr>
          <p:cNvPr id="11" name="Picture 10">
            <a:extLst>
              <a:ext uri="{FF2B5EF4-FFF2-40B4-BE49-F238E27FC236}">
                <a16:creationId xmlns:a16="http://schemas.microsoft.com/office/drawing/2014/main" id="{FD32CDD7-9A6C-86E3-2E45-F27AF37FB7DF}"/>
              </a:ext>
            </a:extLst>
          </p:cNvPr>
          <p:cNvPicPr>
            <a:picLocks noChangeAspect="1"/>
          </p:cNvPicPr>
          <p:nvPr/>
        </p:nvPicPr>
        <p:blipFill>
          <a:blip r:embed="rId5"/>
          <a:stretch>
            <a:fillRect/>
          </a:stretch>
        </p:blipFill>
        <p:spPr>
          <a:xfrm>
            <a:off x="11351623" y="253400"/>
            <a:ext cx="2834640" cy="1118309"/>
          </a:xfrm>
          <a:prstGeom prst="rect">
            <a:avLst/>
          </a:prstGeom>
        </p:spPr>
      </p:pic>
    </p:spTree>
    <p:extLst>
      <p:ext uri="{BB962C8B-B14F-4D97-AF65-F5344CB8AC3E}">
        <p14:creationId xmlns:p14="http://schemas.microsoft.com/office/powerpoint/2010/main" val="3910481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18769"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33482" y="1462921"/>
            <a:ext cx="5019318" cy="5303758"/>
          </a:xfrm>
          <a:prstGeom prst="rect">
            <a:avLst/>
          </a:prstGeom>
        </p:spPr>
      </p:pic>
      <p:sp>
        <p:nvSpPr>
          <p:cNvPr id="6" name="Text 2"/>
          <p:cNvSpPr/>
          <p:nvPr/>
        </p:nvSpPr>
        <p:spPr>
          <a:xfrm>
            <a:off x="5505169" y="449139"/>
            <a:ext cx="8891749" cy="607712"/>
          </a:xfrm>
          <a:prstGeom prst="rect">
            <a:avLst/>
          </a:prstGeom>
          <a:noFill/>
          <a:ln/>
        </p:spPr>
        <p:txBody>
          <a:bodyPr wrap="square" rtlCol="0" anchor="t"/>
          <a:lstStyle/>
          <a:p>
            <a:pPr marL="0" indent="0">
              <a:lnSpc>
                <a:spcPts val="4598"/>
              </a:lnSpc>
              <a:buNone/>
            </a:pPr>
            <a:r>
              <a:rPr lang="en-US" sz="3678" b="1" dirty="0">
                <a:solidFill>
                  <a:srgbClr val="233939"/>
                </a:solidFill>
                <a:latin typeface="Syne" pitchFamily="34" charset="0"/>
                <a:ea typeface="Syne" pitchFamily="34" charset="-122"/>
                <a:cs typeface="Syne" pitchFamily="34" charset="-120"/>
              </a:rPr>
              <a:t>Introduction to Emotional Intelligence</a:t>
            </a:r>
            <a:endParaRPr lang="en-US" sz="3678" dirty="0"/>
          </a:p>
        </p:txBody>
      </p:sp>
      <p:sp>
        <p:nvSpPr>
          <p:cNvPr id="8" name="Text 4"/>
          <p:cNvSpPr/>
          <p:nvPr/>
        </p:nvSpPr>
        <p:spPr>
          <a:xfrm>
            <a:off x="5827446" y="1917881"/>
            <a:ext cx="2530078" cy="486371"/>
          </a:xfrm>
          <a:prstGeom prst="rect">
            <a:avLst/>
          </a:prstGeom>
          <a:noFill/>
          <a:ln/>
        </p:spPr>
        <p:txBody>
          <a:bodyPr wrap="none" rtlCol="0" anchor="t"/>
          <a:lstStyle/>
          <a:p>
            <a:pPr marL="0" indent="0">
              <a:lnSpc>
                <a:spcPts val="2299"/>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Definition</a:t>
            </a:r>
            <a:endParaRPr lang="en-US" sz="2400" u="sng" dirty="0">
              <a:latin typeface="Times New Roman" panose="02020603050405020304" pitchFamily="18" charset="0"/>
              <a:cs typeface="Times New Roman" panose="02020603050405020304" pitchFamily="18" charset="0"/>
            </a:endParaRPr>
          </a:p>
        </p:txBody>
      </p:sp>
      <p:sp>
        <p:nvSpPr>
          <p:cNvPr id="9" name="Text 5"/>
          <p:cNvSpPr/>
          <p:nvPr/>
        </p:nvSpPr>
        <p:spPr>
          <a:xfrm>
            <a:off x="5486400" y="2519055"/>
            <a:ext cx="8677036" cy="709732"/>
          </a:xfrm>
          <a:prstGeom prst="rect">
            <a:avLst/>
          </a:prstGeom>
          <a:noFill/>
          <a:ln/>
        </p:spPr>
        <p:txBody>
          <a:bodyPr wrap="square" rtlCol="0" anchor="t"/>
          <a:lstStyle/>
          <a:p>
            <a:pPr marL="0" indent="0" algn="just">
              <a:lnSpc>
                <a:spcPts val="235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Emotional Intelligence is, one’s capacity to recognise, understand and regulate one’s own feelings and those of other people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Arora, 2017).</a:t>
            </a:r>
            <a:endParaRPr lang="en-US" sz="2000" i="1" dirty="0">
              <a:latin typeface="Times New Roman" panose="02020603050405020304" pitchFamily="18" charset="0"/>
              <a:cs typeface="Times New Roman" panose="02020603050405020304" pitchFamily="18" charset="0"/>
            </a:endParaRPr>
          </a:p>
        </p:txBody>
      </p:sp>
      <p:sp>
        <p:nvSpPr>
          <p:cNvPr id="11" name="Text 7"/>
          <p:cNvSpPr/>
          <p:nvPr/>
        </p:nvSpPr>
        <p:spPr>
          <a:xfrm>
            <a:off x="5827446" y="3586154"/>
            <a:ext cx="2335649" cy="291941"/>
          </a:xfrm>
          <a:prstGeom prst="rect">
            <a:avLst/>
          </a:prstGeom>
          <a:noFill/>
          <a:ln/>
        </p:spPr>
        <p:txBody>
          <a:bodyPr wrap="none" rtlCol="0" anchor="t"/>
          <a:lstStyle/>
          <a:p>
            <a:pPr marL="0" indent="0">
              <a:lnSpc>
                <a:spcPts val="2299"/>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Importance</a:t>
            </a:r>
            <a:endParaRPr lang="en-US" sz="2400" u="sng" dirty="0">
              <a:latin typeface="Times New Roman" panose="02020603050405020304" pitchFamily="18" charset="0"/>
              <a:cs typeface="Times New Roman" panose="02020603050405020304" pitchFamily="18" charset="0"/>
            </a:endParaRPr>
          </a:p>
        </p:txBody>
      </p:sp>
      <p:sp>
        <p:nvSpPr>
          <p:cNvPr id="12" name="Text 8"/>
          <p:cNvSpPr/>
          <p:nvPr/>
        </p:nvSpPr>
        <p:spPr>
          <a:xfrm>
            <a:off x="5523937" y="4168258"/>
            <a:ext cx="8872981" cy="597694"/>
          </a:xfrm>
          <a:prstGeom prst="rect">
            <a:avLst/>
          </a:prstGeom>
          <a:noFill/>
          <a:ln/>
        </p:spPr>
        <p:txBody>
          <a:bodyPr wrap="square" rtlCol="0" anchor="t"/>
          <a:lstStyle/>
          <a:p>
            <a:pPr marL="0" indent="0" algn="just">
              <a:lnSpc>
                <a:spcPts val="235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Moreover, EI is widely held to be a comprehensive factor in successful modern working life as well as the source of both the capacity to establish rapport with colleagues and clients, and the ability to respond to changes in the workplace. S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Rana, et. Al., 2017</a:t>
            </a: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sp>
        <p:nvSpPr>
          <p:cNvPr id="14" name="Text 10"/>
          <p:cNvSpPr/>
          <p:nvPr/>
        </p:nvSpPr>
        <p:spPr>
          <a:xfrm>
            <a:off x="5871865" y="5772627"/>
            <a:ext cx="2895719" cy="291941"/>
          </a:xfrm>
          <a:prstGeom prst="rect">
            <a:avLst/>
          </a:prstGeom>
          <a:noFill/>
          <a:ln/>
        </p:spPr>
        <p:txBody>
          <a:bodyPr wrap="none" rtlCol="0" anchor="t"/>
          <a:lstStyle/>
          <a:p>
            <a:pPr marL="0" indent="0">
              <a:lnSpc>
                <a:spcPts val="2299"/>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Presentation Structure</a:t>
            </a:r>
            <a:endParaRPr lang="en-US" sz="2400" u="sng" dirty="0">
              <a:latin typeface="Times New Roman" panose="02020603050405020304" pitchFamily="18" charset="0"/>
              <a:cs typeface="Times New Roman" panose="02020603050405020304" pitchFamily="18" charset="0"/>
            </a:endParaRPr>
          </a:p>
        </p:txBody>
      </p:sp>
      <p:sp>
        <p:nvSpPr>
          <p:cNvPr id="15" name="Text 11"/>
          <p:cNvSpPr/>
          <p:nvPr/>
        </p:nvSpPr>
        <p:spPr>
          <a:xfrm>
            <a:off x="5719882" y="6283235"/>
            <a:ext cx="8062197" cy="484160"/>
          </a:xfrm>
          <a:prstGeom prst="rect">
            <a:avLst/>
          </a:prstGeom>
          <a:noFill/>
          <a:ln/>
        </p:spPr>
        <p:txBody>
          <a:bodyPr wrap="none" rtlCol="0" anchor="t"/>
          <a:lstStyle/>
          <a:p>
            <a:pPr marL="0" indent="0">
              <a:lnSpc>
                <a:spcPts val="235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Over the presentation I will be considering what emotional intelligence (EI) </a:t>
            </a:r>
          </a:p>
          <a:p>
            <a:pPr marL="0" indent="0">
              <a:lnSpc>
                <a:spcPts val="235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is and why it is important;  what you can do to cultivate EI in a work setting; </a:t>
            </a:r>
          </a:p>
          <a:p>
            <a:pPr marL="0" indent="0">
              <a:lnSpc>
                <a:spcPts val="235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and the various pathways to growth.</a:t>
            </a:r>
            <a:r>
              <a:rPr lang="en-US" sz="2000" dirty="0">
                <a:solidFill>
                  <a:srgbClr val="3B4E4E"/>
                </a:solidFill>
                <a:latin typeface="Times New Roman" panose="02020603050405020304" pitchFamily="18" charset="0"/>
                <a:ea typeface="Overpass" pitchFamily="34" charset="-122"/>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23964" y="-14318"/>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60390" y="2459593"/>
            <a:ext cx="4965621" cy="3310414"/>
          </a:xfrm>
          <a:prstGeom prst="rect">
            <a:avLst/>
          </a:prstGeom>
        </p:spPr>
      </p:pic>
      <p:sp>
        <p:nvSpPr>
          <p:cNvPr id="6" name="Text 2"/>
          <p:cNvSpPr/>
          <p:nvPr/>
        </p:nvSpPr>
        <p:spPr>
          <a:xfrm>
            <a:off x="6222200" y="161920"/>
            <a:ext cx="8566670" cy="701617"/>
          </a:xfrm>
          <a:prstGeom prst="rect">
            <a:avLst/>
          </a:prstGeom>
          <a:noFill/>
          <a:ln/>
        </p:spPr>
        <p:txBody>
          <a:bodyPr wrap="square" rtlCol="0" anchor="t"/>
          <a:lstStyle/>
          <a:p>
            <a:pPr marL="0" indent="0">
              <a:lnSpc>
                <a:spcPts val="5126"/>
              </a:lnSpc>
              <a:buNone/>
            </a:pPr>
            <a:r>
              <a:rPr lang="en-US" sz="4101" b="1" dirty="0">
                <a:solidFill>
                  <a:srgbClr val="233939"/>
                </a:solidFill>
                <a:latin typeface="Syne" pitchFamily="34" charset="0"/>
                <a:ea typeface="Syne" pitchFamily="34" charset="-122"/>
                <a:cs typeface="Syne" pitchFamily="34" charset="-120"/>
              </a:rPr>
              <a:t>Importance of EI in the Workplace</a:t>
            </a:r>
            <a:endParaRPr lang="en-US" sz="4101" dirty="0"/>
          </a:p>
        </p:txBody>
      </p:sp>
      <p:sp>
        <p:nvSpPr>
          <p:cNvPr id="9" name="Text 5"/>
          <p:cNvSpPr/>
          <p:nvPr/>
        </p:nvSpPr>
        <p:spPr>
          <a:xfrm>
            <a:off x="7652093" y="1221504"/>
            <a:ext cx="3062883" cy="325398"/>
          </a:xfrm>
          <a:prstGeom prst="rect">
            <a:avLst/>
          </a:prstGeom>
          <a:noFill/>
          <a:ln/>
        </p:spPr>
        <p:txBody>
          <a:bodyPr wrap="none" rtlCol="0" anchor="t"/>
          <a:lstStyle/>
          <a:p>
            <a:pPr marL="0" indent="0">
              <a:lnSpc>
                <a:spcPts val="2563"/>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Enhanced Teamwork</a:t>
            </a:r>
            <a:endParaRPr lang="en-US" sz="2400" u="sng" dirty="0">
              <a:latin typeface="Times New Roman" panose="02020603050405020304" pitchFamily="18" charset="0"/>
              <a:cs typeface="Times New Roman" panose="02020603050405020304" pitchFamily="18" charset="0"/>
            </a:endParaRPr>
          </a:p>
        </p:txBody>
      </p:sp>
      <p:sp>
        <p:nvSpPr>
          <p:cNvPr id="10" name="Text 6"/>
          <p:cNvSpPr/>
          <p:nvPr/>
        </p:nvSpPr>
        <p:spPr>
          <a:xfrm>
            <a:off x="5489156" y="1716760"/>
            <a:ext cx="9023678" cy="666750"/>
          </a:xfrm>
          <a:prstGeom prst="rect">
            <a:avLst/>
          </a:prstGeom>
          <a:noFill/>
          <a:ln/>
        </p:spPr>
        <p:txBody>
          <a:bodyPr wrap="square" rtlCol="0" anchor="t"/>
          <a:lstStyle/>
          <a:p>
            <a:pPr marL="0" indent="0" algn="just">
              <a:lnSpc>
                <a:spcPts val="262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The teamwork will improve allowing members working together more efficiently with the help of emotional intelligence (EI) in the end of it, which will make them more productive and make them work cooperatively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Lima,  Spahi and Shala, 2022).</a:t>
            </a:r>
            <a:endParaRPr lang="en-US" sz="2000" i="1" dirty="0">
              <a:latin typeface="Times New Roman" panose="02020603050405020304" pitchFamily="18" charset="0"/>
              <a:cs typeface="Times New Roman" panose="02020603050405020304" pitchFamily="18" charset="0"/>
            </a:endParaRPr>
          </a:p>
        </p:txBody>
      </p:sp>
      <p:sp>
        <p:nvSpPr>
          <p:cNvPr id="13" name="Text 9"/>
          <p:cNvSpPr/>
          <p:nvPr/>
        </p:nvSpPr>
        <p:spPr>
          <a:xfrm>
            <a:off x="7416008" y="2987268"/>
            <a:ext cx="3782616" cy="325398"/>
          </a:xfrm>
          <a:prstGeom prst="rect">
            <a:avLst/>
          </a:prstGeom>
          <a:noFill/>
          <a:ln/>
        </p:spPr>
        <p:txBody>
          <a:bodyPr wrap="none" rtlCol="0" anchor="t"/>
          <a:lstStyle/>
          <a:p>
            <a:pPr marL="0" indent="0">
              <a:lnSpc>
                <a:spcPts val="2563"/>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Improved Communication</a:t>
            </a:r>
            <a:endParaRPr lang="en-US" sz="2400" u="sng" dirty="0">
              <a:latin typeface="Times New Roman" panose="02020603050405020304" pitchFamily="18" charset="0"/>
              <a:cs typeface="Times New Roman" panose="02020603050405020304" pitchFamily="18" charset="0"/>
            </a:endParaRPr>
          </a:p>
        </p:txBody>
      </p:sp>
      <p:sp>
        <p:nvSpPr>
          <p:cNvPr id="14" name="Text 10"/>
          <p:cNvSpPr/>
          <p:nvPr/>
        </p:nvSpPr>
        <p:spPr>
          <a:xfrm>
            <a:off x="5534327" y="3574462"/>
            <a:ext cx="8835683" cy="666750"/>
          </a:xfrm>
          <a:prstGeom prst="rect">
            <a:avLst/>
          </a:prstGeom>
          <a:noFill/>
          <a:ln/>
        </p:spPr>
        <p:txBody>
          <a:bodyPr wrap="square" rtlCol="0" anchor="t"/>
          <a:lstStyle/>
          <a:p>
            <a:pPr marL="0" indent="0" algn="just">
              <a:lnSpc>
                <a:spcPts val="262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With greater emotional intelligence, we might be better able, for example, to communicate clearly with each other – which, in turn, might lead to greater clarity on the issues at hand, fewer areas of disagreement, and better outcomes.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Lima,  Spahi and Shala, 2022).</a:t>
            </a:r>
            <a:endParaRPr lang="en-US" sz="2000" i="1" dirty="0">
              <a:latin typeface="Times New Roman" panose="02020603050405020304" pitchFamily="18" charset="0"/>
              <a:cs typeface="Times New Roman" panose="02020603050405020304" pitchFamily="18" charset="0"/>
            </a:endParaRPr>
          </a:p>
        </p:txBody>
      </p:sp>
      <p:sp>
        <p:nvSpPr>
          <p:cNvPr id="17" name="Text 13"/>
          <p:cNvSpPr/>
          <p:nvPr/>
        </p:nvSpPr>
        <p:spPr>
          <a:xfrm>
            <a:off x="8005367" y="4976271"/>
            <a:ext cx="2603897" cy="325398"/>
          </a:xfrm>
          <a:prstGeom prst="rect">
            <a:avLst/>
          </a:prstGeom>
          <a:noFill/>
          <a:ln/>
        </p:spPr>
        <p:txBody>
          <a:bodyPr wrap="none" rtlCol="0" anchor="t"/>
          <a:lstStyle/>
          <a:p>
            <a:pPr marL="0" indent="0">
              <a:lnSpc>
                <a:spcPts val="2563"/>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Better Leadership</a:t>
            </a:r>
            <a:endParaRPr lang="en-US" sz="2400" u="sng" dirty="0">
              <a:latin typeface="Times New Roman" panose="02020603050405020304" pitchFamily="18" charset="0"/>
              <a:cs typeface="Times New Roman" panose="02020603050405020304" pitchFamily="18" charset="0"/>
            </a:endParaRPr>
          </a:p>
        </p:txBody>
      </p:sp>
      <p:sp>
        <p:nvSpPr>
          <p:cNvPr id="18" name="Text 14"/>
          <p:cNvSpPr/>
          <p:nvPr/>
        </p:nvSpPr>
        <p:spPr>
          <a:xfrm>
            <a:off x="5486400" y="5437758"/>
            <a:ext cx="8883610" cy="666750"/>
          </a:xfrm>
          <a:prstGeom prst="rect">
            <a:avLst/>
          </a:prstGeom>
          <a:noFill/>
          <a:ln/>
        </p:spPr>
        <p:txBody>
          <a:bodyPr wrap="square" rtlCol="0" anchor="t"/>
          <a:lstStyle/>
          <a:p>
            <a:pPr marL="0" indent="0" algn="just">
              <a:lnSpc>
                <a:spcPts val="262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So, when leaders are highly emotionally intelligent, they are better able to inspire, encourage and ultimately successfully manage their teams, leading to more satisfied and successful employees.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Parker, 2012</a:t>
            </a: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sp>
        <p:nvSpPr>
          <p:cNvPr id="19" name="Text 16">
            <a:extLst>
              <a:ext uri="{FF2B5EF4-FFF2-40B4-BE49-F238E27FC236}">
                <a16:creationId xmlns:a16="http://schemas.microsoft.com/office/drawing/2014/main" id="{8FDFD959-FB18-E894-45C3-5E13BA0E64B0}"/>
              </a:ext>
            </a:extLst>
          </p:cNvPr>
          <p:cNvSpPr/>
          <p:nvPr/>
        </p:nvSpPr>
        <p:spPr>
          <a:xfrm>
            <a:off x="7555787" y="6620740"/>
            <a:ext cx="3053477" cy="293608"/>
          </a:xfrm>
          <a:prstGeom prst="rect">
            <a:avLst/>
          </a:prstGeom>
          <a:noFill/>
          <a:ln/>
        </p:spPr>
        <p:txBody>
          <a:bodyPr wrap="none" rtlCol="0" anchor="t"/>
          <a:lstStyle/>
          <a:p>
            <a:pPr marL="0" indent="0">
              <a:lnSpc>
                <a:spcPts val="2312"/>
              </a:lnSpc>
              <a:buNone/>
            </a:pPr>
            <a:r>
              <a:rPr lang="en-US" sz="2400" b="1" u="sng" dirty="0">
                <a:solidFill>
                  <a:srgbClr val="404155"/>
                </a:solidFill>
                <a:latin typeface="Times New Roman" panose="02020603050405020304" pitchFamily="18" charset="0"/>
                <a:ea typeface="Corben" pitchFamily="34" charset="-122"/>
                <a:cs typeface="Times New Roman" panose="02020603050405020304" pitchFamily="18" charset="0"/>
              </a:rPr>
              <a:t>Improved Decision-Making</a:t>
            </a:r>
            <a:endParaRPr lang="en-US" sz="2400" b="1" u="sng" dirty="0">
              <a:latin typeface="Times New Roman" panose="02020603050405020304" pitchFamily="18" charset="0"/>
              <a:cs typeface="Times New Roman" panose="02020603050405020304" pitchFamily="18" charset="0"/>
            </a:endParaRPr>
          </a:p>
        </p:txBody>
      </p:sp>
      <p:sp>
        <p:nvSpPr>
          <p:cNvPr id="20" name="Text 17">
            <a:extLst>
              <a:ext uri="{FF2B5EF4-FFF2-40B4-BE49-F238E27FC236}">
                <a16:creationId xmlns:a16="http://schemas.microsoft.com/office/drawing/2014/main" id="{53545467-E783-49B1-22DB-FD6148A31E02}"/>
              </a:ext>
            </a:extLst>
          </p:cNvPr>
          <p:cNvSpPr/>
          <p:nvPr/>
        </p:nvSpPr>
        <p:spPr>
          <a:xfrm>
            <a:off x="5666538" y="7059599"/>
            <a:ext cx="8835683" cy="601028"/>
          </a:xfrm>
          <a:prstGeom prst="rect">
            <a:avLst/>
          </a:prstGeom>
          <a:noFill/>
          <a:ln/>
        </p:spPr>
        <p:txBody>
          <a:bodyPr wrap="square" rtlCol="0" anchor="t"/>
          <a:lstStyle/>
          <a:p>
            <a:pPr marL="0" indent="0" algn="just">
              <a:lnSpc>
                <a:spcPts val="2367"/>
              </a:lnSpc>
              <a:buNone/>
            </a:pPr>
            <a:r>
              <a:rPr lang="en-GB" sz="2000" dirty="0">
                <a:solidFill>
                  <a:srgbClr val="404155"/>
                </a:solidFill>
                <a:latin typeface="Times New Roman" panose="02020603050405020304" pitchFamily="18" charset="0"/>
                <a:ea typeface="Nobile" pitchFamily="34" charset="-122"/>
                <a:cs typeface="Times New Roman" panose="02020603050405020304" pitchFamily="18" charset="0"/>
              </a:rPr>
              <a:t>Once again, because emotional intelligence involves thoughtful integration of head and heart, professionals typically make better decisions because they consider not only what the facts say, but also how it feels  (</a:t>
            </a:r>
            <a:r>
              <a:rPr lang="en-GB" sz="2000" i="1" dirty="0">
                <a:solidFill>
                  <a:srgbClr val="404155"/>
                </a:solidFill>
                <a:latin typeface="Times New Roman" panose="02020603050405020304" pitchFamily="18" charset="0"/>
                <a:ea typeface="Nobile" pitchFamily="34" charset="-122"/>
                <a:cs typeface="Times New Roman" panose="02020603050405020304" pitchFamily="18" charset="0"/>
              </a:rPr>
              <a:t>Parker, 2012</a:t>
            </a:r>
            <a:r>
              <a:rPr lang="en-GB" sz="2000" dirty="0">
                <a:solidFill>
                  <a:srgbClr val="404155"/>
                </a:solidFill>
                <a:latin typeface="Times New Roman" panose="02020603050405020304" pitchFamily="18" charset="0"/>
                <a:ea typeface="Nobile" pitchFamily="34" charset="-122"/>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sp>
        <p:nvSpPr>
          <p:cNvPr id="4" name="Text 2"/>
          <p:cNvSpPr/>
          <p:nvPr/>
        </p:nvSpPr>
        <p:spPr>
          <a:xfrm>
            <a:off x="2485246" y="433813"/>
            <a:ext cx="6770370" cy="771525"/>
          </a:xfrm>
          <a:prstGeom prst="rect">
            <a:avLst/>
          </a:prstGeom>
          <a:noFill/>
          <a:ln/>
        </p:spPr>
        <p:txBody>
          <a:bodyPr wrap="none" rtlCol="0" anchor="t"/>
          <a:lstStyle/>
          <a:p>
            <a:pPr marL="0" indent="0">
              <a:lnSpc>
                <a:spcPts val="6075"/>
              </a:lnSpc>
              <a:buNone/>
            </a:pPr>
            <a:r>
              <a:rPr lang="en-US" sz="4860" b="1" dirty="0">
                <a:solidFill>
                  <a:srgbClr val="233939"/>
                </a:solidFill>
                <a:latin typeface="Syne" pitchFamily="34" charset="0"/>
                <a:ea typeface="Syne" pitchFamily="34" charset="-122"/>
                <a:cs typeface="Syne" pitchFamily="34" charset="-120"/>
              </a:rPr>
              <a:t>Goleman's EI Model</a:t>
            </a:r>
            <a:endParaRPr lang="en-US" sz="4860" dirty="0"/>
          </a:p>
        </p:txBody>
      </p:sp>
      <p:sp>
        <p:nvSpPr>
          <p:cNvPr id="5" name="Text 3"/>
          <p:cNvSpPr/>
          <p:nvPr/>
        </p:nvSpPr>
        <p:spPr>
          <a:xfrm>
            <a:off x="864037" y="2401466"/>
            <a:ext cx="3086100" cy="385763"/>
          </a:xfrm>
          <a:prstGeom prst="rect">
            <a:avLst/>
          </a:prstGeom>
          <a:noFill/>
          <a:ln/>
        </p:spPr>
        <p:txBody>
          <a:bodyPr wrap="none" rtlCol="0" anchor="t"/>
          <a:lstStyle/>
          <a:p>
            <a:pPr marL="0" indent="0">
              <a:lnSpc>
                <a:spcPts val="3038"/>
              </a:lnSpc>
              <a:buNone/>
            </a:pPr>
            <a:r>
              <a:rPr lang="en-US" sz="2400" b="1" u="sng" dirty="0">
                <a:solidFill>
                  <a:srgbClr val="233939"/>
                </a:solidFill>
                <a:latin typeface="Times New Roman" panose="02020603050405020304" pitchFamily="18" charset="0"/>
                <a:ea typeface="Syne" pitchFamily="34" charset="-122"/>
                <a:cs typeface="Times New Roman" panose="02020603050405020304" pitchFamily="18" charset="0"/>
              </a:rPr>
              <a:t>Overview</a:t>
            </a:r>
            <a:endParaRPr lang="en-US" sz="2400" u="sng" dirty="0">
              <a:latin typeface="Times New Roman" panose="02020603050405020304" pitchFamily="18" charset="0"/>
              <a:cs typeface="Times New Roman" panose="02020603050405020304" pitchFamily="18" charset="0"/>
            </a:endParaRPr>
          </a:p>
        </p:txBody>
      </p:sp>
      <p:sp>
        <p:nvSpPr>
          <p:cNvPr id="6" name="Text 4"/>
          <p:cNvSpPr/>
          <p:nvPr/>
        </p:nvSpPr>
        <p:spPr>
          <a:xfrm>
            <a:off x="184769" y="3075779"/>
            <a:ext cx="5902523" cy="1580198"/>
          </a:xfrm>
          <a:prstGeom prst="rect">
            <a:avLst/>
          </a:prstGeom>
          <a:noFill/>
          <a:ln/>
        </p:spPr>
        <p:txBody>
          <a:bodyPr wrap="square" rtlCol="0" anchor="t"/>
          <a:lstStyle/>
          <a:p>
            <a:pPr marL="0" indent="0" algn="just">
              <a:lnSpc>
                <a:spcPts val="3110"/>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The idea that Goleman put forward has become well-established in the business world and in psychology in general. Emotional intelligence (EI) is thought of, by many, as a cluster of abilities that can be learnt.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Razzaq, Zadeh and Aftab, 2016). </a:t>
            </a:r>
            <a:endParaRPr lang="en-US" sz="2000" i="1" dirty="0">
              <a:latin typeface="Times New Roman" panose="02020603050405020304" pitchFamily="18" charset="0"/>
              <a:cs typeface="Times New Roman" panose="02020603050405020304" pitchFamily="18" charset="0"/>
            </a:endParaRPr>
          </a:p>
        </p:txBody>
      </p:sp>
      <p:sp>
        <p:nvSpPr>
          <p:cNvPr id="7" name="Text 5"/>
          <p:cNvSpPr/>
          <p:nvPr/>
        </p:nvSpPr>
        <p:spPr>
          <a:xfrm>
            <a:off x="6783484" y="3939179"/>
            <a:ext cx="3086100" cy="385763"/>
          </a:xfrm>
          <a:prstGeom prst="rect">
            <a:avLst/>
          </a:prstGeom>
          <a:noFill/>
          <a:ln/>
        </p:spPr>
        <p:txBody>
          <a:bodyPr wrap="none" rtlCol="0" anchor="t"/>
          <a:lstStyle/>
          <a:p>
            <a:pPr marL="0" indent="0">
              <a:lnSpc>
                <a:spcPts val="3038"/>
              </a:lnSpc>
              <a:buNone/>
            </a:pPr>
            <a:r>
              <a:rPr lang="en-US" sz="2400" b="1" u="sng" dirty="0">
                <a:solidFill>
                  <a:srgbClr val="233939"/>
                </a:solidFill>
                <a:latin typeface="Times New Roman" panose="02020603050405020304" pitchFamily="18" charset="0"/>
                <a:ea typeface="Syne" pitchFamily="34" charset="-122"/>
                <a:cs typeface="Times New Roman" panose="02020603050405020304" pitchFamily="18" charset="0"/>
              </a:rPr>
              <a:t>Key Components</a:t>
            </a:r>
            <a:endParaRPr lang="en-US" sz="2400" u="sng" dirty="0">
              <a:latin typeface="Times New Roman" panose="02020603050405020304" pitchFamily="18" charset="0"/>
              <a:cs typeface="Times New Roman" panose="02020603050405020304" pitchFamily="18" charset="0"/>
            </a:endParaRPr>
          </a:p>
        </p:txBody>
      </p:sp>
      <p:sp>
        <p:nvSpPr>
          <p:cNvPr id="8" name="Text 6"/>
          <p:cNvSpPr/>
          <p:nvPr/>
        </p:nvSpPr>
        <p:spPr>
          <a:xfrm>
            <a:off x="7041254" y="4828469"/>
            <a:ext cx="3898821" cy="1975247"/>
          </a:xfrm>
          <a:prstGeom prst="rect">
            <a:avLst/>
          </a:prstGeom>
          <a:noFill/>
          <a:ln/>
        </p:spPr>
        <p:txBody>
          <a:bodyPr wrap="square" rtlCol="0" anchor="t"/>
          <a:lstStyle/>
          <a:p>
            <a:pPr marL="0" indent="0">
              <a:lnSpc>
                <a:spcPts val="3110"/>
              </a:lnSpc>
              <a:buNone/>
            </a:pPr>
            <a:r>
              <a:rPr lang="en-US" sz="1944" dirty="0">
                <a:solidFill>
                  <a:srgbClr val="3B4E4E"/>
                </a:solidFill>
                <a:latin typeface="Overpass" pitchFamily="34" charset="0"/>
                <a:ea typeface="Overpass" pitchFamily="34" charset="-122"/>
                <a:cs typeface="Overpass" pitchFamily="34" charset="-120"/>
              </a:rPr>
              <a:t>1. </a:t>
            </a:r>
            <a:r>
              <a:rPr lang="en-US" sz="2000" dirty="0">
                <a:solidFill>
                  <a:srgbClr val="3B4E4E"/>
                </a:solidFill>
                <a:latin typeface="Times New Roman" panose="02020603050405020304" pitchFamily="18" charset="0"/>
                <a:ea typeface="Overpass" pitchFamily="34" charset="-122"/>
                <a:cs typeface="Times New Roman" panose="02020603050405020304" pitchFamily="18" charset="0"/>
              </a:rPr>
              <a:t>Self-awareness
2. Self-regulation
3. Motivation
4. Compassion
5. Social skills</a:t>
            </a:r>
            <a:endParaRPr lang="en-US" sz="2000" dirty="0">
              <a:latin typeface="Times New Roman" panose="02020603050405020304" pitchFamily="18" charset="0"/>
              <a:cs typeface="Times New Roman" panose="02020603050405020304" pitchFamily="18" charset="0"/>
            </a:endParaRPr>
          </a:p>
        </p:txBody>
      </p:sp>
      <p:sp>
        <p:nvSpPr>
          <p:cNvPr id="9" name="Text 7"/>
          <p:cNvSpPr/>
          <p:nvPr/>
        </p:nvSpPr>
        <p:spPr>
          <a:xfrm>
            <a:off x="457676" y="5153821"/>
            <a:ext cx="3898821" cy="771525"/>
          </a:xfrm>
          <a:prstGeom prst="rect">
            <a:avLst/>
          </a:prstGeom>
          <a:noFill/>
          <a:ln/>
        </p:spPr>
        <p:txBody>
          <a:bodyPr wrap="square" rtlCol="0" anchor="t"/>
          <a:lstStyle/>
          <a:p>
            <a:pPr marL="0" indent="0">
              <a:lnSpc>
                <a:spcPts val="3038"/>
              </a:lnSpc>
              <a:buNone/>
            </a:pPr>
            <a:r>
              <a:rPr lang="en-US" sz="2400" b="1" u="sng" dirty="0">
                <a:solidFill>
                  <a:srgbClr val="233939"/>
                </a:solidFill>
                <a:latin typeface="Times New Roman" panose="02020603050405020304" pitchFamily="18" charset="0"/>
                <a:ea typeface="Syne" pitchFamily="34" charset="-122"/>
                <a:cs typeface="Times New Roman" panose="02020603050405020304" pitchFamily="18" charset="0"/>
              </a:rPr>
              <a:t>Why Goleman's Model?</a:t>
            </a:r>
            <a:endParaRPr lang="en-US" sz="2400" u="sng" dirty="0">
              <a:latin typeface="Times New Roman" panose="02020603050405020304" pitchFamily="18" charset="0"/>
              <a:cs typeface="Times New Roman" panose="02020603050405020304" pitchFamily="18" charset="0"/>
            </a:endParaRPr>
          </a:p>
        </p:txBody>
      </p:sp>
      <p:sp>
        <p:nvSpPr>
          <p:cNvPr id="10" name="Text 8"/>
          <p:cNvSpPr/>
          <p:nvPr/>
        </p:nvSpPr>
        <p:spPr>
          <a:xfrm>
            <a:off x="184769" y="5971645"/>
            <a:ext cx="6229094" cy="1580198"/>
          </a:xfrm>
          <a:prstGeom prst="rect">
            <a:avLst/>
          </a:prstGeom>
          <a:noFill/>
          <a:ln/>
        </p:spPr>
        <p:txBody>
          <a:bodyPr wrap="square" rtlCol="0" anchor="t"/>
          <a:lstStyle/>
          <a:p>
            <a:pPr marL="0" indent="0" algn="just">
              <a:lnSpc>
                <a:spcPts val="3110"/>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It’s also helpful because it can be instantly relevant to the situations you might come across in the workplace, but you can still use it as an overall framework into which you can place your search for progress either in personal or professional terms.(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Razzaq, Zadeh and Aftab, 2016). </a:t>
            </a:r>
            <a:endParaRPr lang="en-US" sz="2000" i="1"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D6192738-FF65-6CD7-9DBA-1B6E59E364D4}"/>
              </a:ext>
            </a:extLst>
          </p:cNvPr>
          <p:cNvPicPr>
            <a:picLocks noChangeAspect="1"/>
          </p:cNvPicPr>
          <p:nvPr/>
        </p:nvPicPr>
        <p:blipFill>
          <a:blip r:embed="rId3"/>
          <a:stretch>
            <a:fillRect/>
          </a:stretch>
        </p:blipFill>
        <p:spPr>
          <a:xfrm>
            <a:off x="9750612" y="393255"/>
            <a:ext cx="4730146" cy="536746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15979" y="2693194"/>
            <a:ext cx="5054322" cy="2843093"/>
          </a:xfrm>
          <a:prstGeom prst="rect">
            <a:avLst/>
          </a:prstGeom>
        </p:spPr>
      </p:pic>
      <p:sp>
        <p:nvSpPr>
          <p:cNvPr id="6" name="Text 2"/>
          <p:cNvSpPr/>
          <p:nvPr/>
        </p:nvSpPr>
        <p:spPr>
          <a:xfrm>
            <a:off x="6091238" y="629603"/>
            <a:ext cx="7934325" cy="1080135"/>
          </a:xfrm>
          <a:prstGeom prst="rect">
            <a:avLst/>
          </a:prstGeom>
          <a:noFill/>
          <a:ln/>
        </p:spPr>
        <p:txBody>
          <a:bodyPr wrap="square" rtlCol="0" anchor="t"/>
          <a:lstStyle/>
          <a:p>
            <a:pPr marL="0" indent="0" algn="ctr">
              <a:lnSpc>
                <a:spcPts val="4253"/>
              </a:lnSpc>
              <a:buNone/>
            </a:pPr>
            <a:r>
              <a:rPr lang="en-US" sz="4000" b="1" dirty="0">
                <a:solidFill>
                  <a:srgbClr val="233939"/>
                </a:solidFill>
                <a:latin typeface="Times New Roman" panose="02020603050405020304" pitchFamily="18" charset="0"/>
                <a:ea typeface="Syne" pitchFamily="34" charset="-122"/>
                <a:cs typeface="Times New Roman" panose="02020603050405020304" pitchFamily="18" charset="0"/>
              </a:rPr>
              <a:t>Applying Goleman's Model in the Workplace</a:t>
            </a:r>
            <a:endParaRPr lang="en-US" sz="4000"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r:embed="rId5"/>
          <a:stretch>
            <a:fillRect/>
          </a:stretch>
        </p:blipFill>
        <p:spPr>
          <a:xfrm>
            <a:off x="6091238" y="1968937"/>
            <a:ext cx="431959" cy="431959"/>
          </a:xfrm>
          <a:prstGeom prst="rect">
            <a:avLst/>
          </a:prstGeom>
        </p:spPr>
      </p:pic>
      <p:sp>
        <p:nvSpPr>
          <p:cNvPr id="8" name="Text 3"/>
          <p:cNvSpPr/>
          <p:nvPr/>
        </p:nvSpPr>
        <p:spPr>
          <a:xfrm>
            <a:off x="6626815" y="2059110"/>
            <a:ext cx="2160270" cy="269915"/>
          </a:xfrm>
          <a:prstGeom prst="rect">
            <a:avLst/>
          </a:prstGeom>
          <a:noFill/>
          <a:ln/>
        </p:spPr>
        <p:txBody>
          <a:bodyPr wrap="none" rtlCol="0" anchor="t"/>
          <a:lstStyle/>
          <a:p>
            <a:pPr marL="0" indent="0" algn="l">
              <a:lnSpc>
                <a:spcPts val="2126"/>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Self-awareness</a:t>
            </a:r>
            <a:endParaRPr lang="en-US" sz="2400" u="sng" dirty="0">
              <a:latin typeface="Times New Roman" panose="02020603050405020304" pitchFamily="18" charset="0"/>
              <a:cs typeface="Times New Roman" panose="02020603050405020304" pitchFamily="18" charset="0"/>
            </a:endParaRPr>
          </a:p>
        </p:txBody>
      </p:sp>
      <p:sp>
        <p:nvSpPr>
          <p:cNvPr id="9" name="Text 4"/>
          <p:cNvSpPr/>
          <p:nvPr/>
        </p:nvSpPr>
        <p:spPr>
          <a:xfrm>
            <a:off x="5701936" y="2745093"/>
            <a:ext cx="7934325" cy="553164"/>
          </a:xfrm>
          <a:prstGeom prst="rect">
            <a:avLst/>
          </a:prstGeom>
          <a:noFill/>
          <a:ln/>
        </p:spPr>
        <p:txBody>
          <a:bodyPr wrap="square" rtlCol="0" anchor="t"/>
          <a:lstStyle/>
          <a:p>
            <a:pPr marL="0" indent="0" algn="just">
              <a:lnSpc>
                <a:spcPts val="2177"/>
              </a:lnSpc>
              <a:buNone/>
            </a:pP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Political leaders who pay attention to their feelings are more likely to make wiser choices and respond better to unexpected events.</a:t>
            </a:r>
            <a:endParaRPr lang="en-US" sz="2400" dirty="0">
              <a:latin typeface="Times New Roman" panose="02020603050405020304" pitchFamily="18" charset="0"/>
              <a:cs typeface="Times New Roman" panose="02020603050405020304" pitchFamily="18" charset="0"/>
            </a:endParaRPr>
          </a:p>
        </p:txBody>
      </p:sp>
      <p:pic>
        <p:nvPicPr>
          <p:cNvPr id="10" name="Image 3" descr="preencoded.png"/>
          <p:cNvPicPr>
            <a:picLocks noChangeAspect="1"/>
          </p:cNvPicPr>
          <p:nvPr/>
        </p:nvPicPr>
        <p:blipFill>
          <a:blip r:embed="rId6"/>
          <a:stretch>
            <a:fillRect/>
          </a:stretch>
        </p:blipFill>
        <p:spPr>
          <a:xfrm>
            <a:off x="6091238" y="4018717"/>
            <a:ext cx="431959" cy="431959"/>
          </a:xfrm>
          <a:prstGeom prst="rect">
            <a:avLst/>
          </a:prstGeom>
        </p:spPr>
      </p:pic>
      <p:sp>
        <p:nvSpPr>
          <p:cNvPr id="11" name="Text 5"/>
          <p:cNvSpPr/>
          <p:nvPr/>
        </p:nvSpPr>
        <p:spPr>
          <a:xfrm>
            <a:off x="6626815" y="4090791"/>
            <a:ext cx="2160270" cy="269915"/>
          </a:xfrm>
          <a:prstGeom prst="rect">
            <a:avLst/>
          </a:prstGeom>
          <a:noFill/>
          <a:ln/>
        </p:spPr>
        <p:txBody>
          <a:bodyPr wrap="none" rtlCol="0" anchor="t"/>
          <a:lstStyle/>
          <a:p>
            <a:pPr marL="0" indent="0" algn="l">
              <a:lnSpc>
                <a:spcPts val="2126"/>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Self-regulation</a:t>
            </a:r>
            <a:endParaRPr lang="en-US" sz="2400" u="sng" dirty="0">
              <a:latin typeface="Times New Roman" panose="02020603050405020304" pitchFamily="18" charset="0"/>
              <a:cs typeface="Times New Roman" panose="02020603050405020304" pitchFamily="18" charset="0"/>
            </a:endParaRPr>
          </a:p>
        </p:txBody>
      </p:sp>
      <p:sp>
        <p:nvSpPr>
          <p:cNvPr id="12" name="Text 6"/>
          <p:cNvSpPr/>
          <p:nvPr/>
        </p:nvSpPr>
        <p:spPr>
          <a:xfrm>
            <a:off x="5569333" y="4754113"/>
            <a:ext cx="8199529" cy="553164"/>
          </a:xfrm>
          <a:prstGeom prst="rect">
            <a:avLst/>
          </a:prstGeom>
          <a:noFill/>
          <a:ln/>
        </p:spPr>
        <p:txBody>
          <a:bodyPr wrap="square" rtlCol="0" anchor="t"/>
          <a:lstStyle/>
          <a:p>
            <a:pPr marL="0" indent="0" algn="just">
              <a:lnSpc>
                <a:spcPts val="2177"/>
              </a:lnSpc>
              <a:buNone/>
            </a:pP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When managers are better at ‘keeping their heads’, their employees will be working in a more predictable environment while being set a good example.</a:t>
            </a:r>
            <a:r>
              <a:rPr lang="en-US" sz="2400" dirty="0">
                <a:solidFill>
                  <a:srgbClr val="3B4E4E"/>
                </a:solidFill>
                <a:latin typeface="Times New Roman" panose="02020603050405020304" pitchFamily="18" charset="0"/>
                <a:ea typeface="Overpass" pitchFamily="34" charset="-122"/>
                <a:cs typeface="Times New Roman" panose="02020603050405020304" pitchFamily="18" charset="0"/>
              </a:rPr>
              <a:t> (</a:t>
            </a:r>
            <a:r>
              <a:rPr lang="en-GB" sz="2400" i="1" dirty="0">
                <a:solidFill>
                  <a:srgbClr val="3B4E4E"/>
                </a:solidFill>
                <a:latin typeface="Times New Roman" panose="02020603050405020304" pitchFamily="18" charset="0"/>
                <a:ea typeface="Overpass" pitchFamily="34" charset="-122"/>
                <a:cs typeface="Times New Roman" panose="02020603050405020304" pitchFamily="18" charset="0"/>
              </a:rPr>
              <a:t>Cherniss, Boyatzis and Elias, 2001). </a:t>
            </a:r>
            <a:endParaRPr lang="en-US" sz="2400" i="1" dirty="0">
              <a:latin typeface="Times New Roman" panose="02020603050405020304" pitchFamily="18" charset="0"/>
              <a:cs typeface="Times New Roman" panose="02020603050405020304" pitchFamily="18" charset="0"/>
            </a:endParaRPr>
          </a:p>
        </p:txBody>
      </p:sp>
      <p:pic>
        <p:nvPicPr>
          <p:cNvPr id="13" name="Image 4" descr="preencoded.png"/>
          <p:cNvPicPr>
            <a:picLocks noChangeAspect="1"/>
          </p:cNvPicPr>
          <p:nvPr/>
        </p:nvPicPr>
        <p:blipFill>
          <a:blip r:embed="rId7"/>
          <a:stretch>
            <a:fillRect/>
          </a:stretch>
        </p:blipFill>
        <p:spPr>
          <a:xfrm>
            <a:off x="6091238" y="6068497"/>
            <a:ext cx="431959" cy="431959"/>
          </a:xfrm>
          <a:prstGeom prst="rect">
            <a:avLst/>
          </a:prstGeom>
        </p:spPr>
      </p:pic>
      <p:sp>
        <p:nvSpPr>
          <p:cNvPr id="14" name="Text 7"/>
          <p:cNvSpPr/>
          <p:nvPr/>
        </p:nvSpPr>
        <p:spPr>
          <a:xfrm>
            <a:off x="6523197" y="6149518"/>
            <a:ext cx="2160270" cy="269915"/>
          </a:xfrm>
          <a:prstGeom prst="rect">
            <a:avLst/>
          </a:prstGeom>
          <a:noFill/>
          <a:ln/>
        </p:spPr>
        <p:txBody>
          <a:bodyPr wrap="none" rtlCol="0" anchor="t"/>
          <a:lstStyle/>
          <a:p>
            <a:pPr marL="0" indent="0" algn="l">
              <a:lnSpc>
                <a:spcPts val="2126"/>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Empathy</a:t>
            </a:r>
            <a:endParaRPr lang="en-US" sz="2400" u="sng" dirty="0">
              <a:latin typeface="Times New Roman" panose="02020603050405020304" pitchFamily="18" charset="0"/>
              <a:cs typeface="Times New Roman" panose="02020603050405020304" pitchFamily="18" charset="0"/>
            </a:endParaRPr>
          </a:p>
        </p:txBody>
      </p:sp>
      <p:sp>
        <p:nvSpPr>
          <p:cNvPr id="15" name="Text 8"/>
          <p:cNvSpPr/>
          <p:nvPr/>
        </p:nvSpPr>
        <p:spPr>
          <a:xfrm>
            <a:off x="5701936" y="6619214"/>
            <a:ext cx="8447723" cy="553164"/>
          </a:xfrm>
          <a:prstGeom prst="rect">
            <a:avLst/>
          </a:prstGeom>
          <a:noFill/>
          <a:ln/>
        </p:spPr>
        <p:txBody>
          <a:bodyPr wrap="square" rtlCol="0" anchor="t"/>
          <a:lstStyle/>
          <a:p>
            <a:pPr marL="0" indent="0" algn="just">
              <a:lnSpc>
                <a:spcPts val="2177"/>
              </a:lnSpc>
              <a:buNone/>
            </a:pP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By fostering closer relationships and by contributing to the creation of a more caring and supportive culture in the workplace, team members scoring higher in empathy emotional intelligence can build more meaningful bonds</a:t>
            </a:r>
            <a:r>
              <a:rPr lang="en-GB" sz="2400" i="1" dirty="0">
                <a:solidFill>
                  <a:srgbClr val="3B4E4E"/>
                </a:solidFill>
                <a:latin typeface="Times New Roman" panose="02020603050405020304" pitchFamily="18" charset="0"/>
                <a:ea typeface="Overpass" pitchFamily="34" charset="-122"/>
                <a:cs typeface="Times New Roman" panose="02020603050405020304" pitchFamily="18" charset="0"/>
              </a:rPr>
              <a:t> (Cherniss, Boyatzis and Elias, 2001). </a:t>
            </a:r>
            <a:endParaRPr lang="en-US" sz="24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19883"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14630400" cy="2504123"/>
          </a:xfrm>
          <a:prstGeom prst="rect">
            <a:avLst/>
          </a:prstGeom>
        </p:spPr>
      </p:pic>
      <p:sp>
        <p:nvSpPr>
          <p:cNvPr id="5" name="Text 2"/>
          <p:cNvSpPr/>
          <p:nvPr/>
        </p:nvSpPr>
        <p:spPr>
          <a:xfrm>
            <a:off x="3491329" y="2563092"/>
            <a:ext cx="8799195" cy="625912"/>
          </a:xfrm>
          <a:prstGeom prst="rect">
            <a:avLst/>
          </a:prstGeom>
          <a:noFill/>
          <a:ln/>
        </p:spPr>
        <p:txBody>
          <a:bodyPr wrap="none" rtlCol="0" anchor="t"/>
          <a:lstStyle/>
          <a:p>
            <a:pPr marL="0" indent="0">
              <a:lnSpc>
                <a:spcPts val="4929"/>
              </a:lnSpc>
              <a:buNone/>
            </a:pPr>
            <a:r>
              <a:rPr lang="en-US" sz="3600" b="1" dirty="0">
                <a:solidFill>
                  <a:srgbClr val="233939"/>
                </a:solidFill>
                <a:latin typeface="Times New Roman" panose="02020603050405020304" pitchFamily="18" charset="0"/>
                <a:ea typeface="Syne" pitchFamily="34" charset="-122"/>
                <a:cs typeface="Times New Roman" panose="02020603050405020304" pitchFamily="18" charset="0"/>
              </a:rPr>
              <a:t>Case Study Analysis: Anita at SE</a:t>
            </a:r>
            <a:endParaRPr lang="en-US" sz="3600" dirty="0">
              <a:latin typeface="Times New Roman" panose="02020603050405020304" pitchFamily="18" charset="0"/>
              <a:cs typeface="Times New Roman" panose="02020603050405020304" pitchFamily="18" charset="0"/>
            </a:endParaRPr>
          </a:p>
        </p:txBody>
      </p:sp>
      <p:sp>
        <p:nvSpPr>
          <p:cNvPr id="6" name="Shape 3"/>
          <p:cNvSpPr/>
          <p:nvPr/>
        </p:nvSpPr>
        <p:spPr>
          <a:xfrm>
            <a:off x="7295078" y="4077176"/>
            <a:ext cx="40005" cy="3505557"/>
          </a:xfrm>
          <a:prstGeom prst="roundRect">
            <a:avLst>
              <a:gd name="adj" fmla="val 225343"/>
            </a:avLst>
          </a:prstGeom>
          <a:solidFill>
            <a:srgbClr val="C3D4CC"/>
          </a:solidFill>
          <a:ln/>
        </p:spPr>
        <p:txBody>
          <a:bodyPr/>
          <a:lstStyle/>
          <a:p>
            <a:endParaRPr lang="en-GB"/>
          </a:p>
        </p:txBody>
      </p:sp>
      <p:sp>
        <p:nvSpPr>
          <p:cNvPr id="7" name="Shape 4"/>
          <p:cNvSpPr/>
          <p:nvPr/>
        </p:nvSpPr>
        <p:spPr>
          <a:xfrm>
            <a:off x="6388715" y="4507706"/>
            <a:ext cx="701040" cy="40005"/>
          </a:xfrm>
          <a:prstGeom prst="roundRect">
            <a:avLst>
              <a:gd name="adj" fmla="val 225343"/>
            </a:avLst>
          </a:prstGeom>
          <a:solidFill>
            <a:srgbClr val="C3D4CC"/>
          </a:solidFill>
          <a:ln/>
        </p:spPr>
        <p:txBody>
          <a:bodyPr/>
          <a:lstStyle/>
          <a:p>
            <a:endParaRPr lang="en-GB"/>
          </a:p>
        </p:txBody>
      </p:sp>
      <p:sp>
        <p:nvSpPr>
          <p:cNvPr id="8" name="Shape 5"/>
          <p:cNvSpPr/>
          <p:nvPr/>
        </p:nvSpPr>
        <p:spPr>
          <a:xfrm>
            <a:off x="7089755" y="4302443"/>
            <a:ext cx="450652" cy="450652"/>
          </a:xfrm>
          <a:prstGeom prst="roundRect">
            <a:avLst>
              <a:gd name="adj" fmla="val 20004"/>
            </a:avLst>
          </a:prstGeom>
          <a:solidFill>
            <a:srgbClr val="DDEEE6"/>
          </a:solidFill>
          <a:ln w="7620">
            <a:solidFill>
              <a:srgbClr val="C3D4CC"/>
            </a:solidFill>
            <a:prstDash val="solid"/>
          </a:ln>
        </p:spPr>
        <p:txBody>
          <a:bodyPr/>
          <a:lstStyle/>
          <a:p>
            <a:endParaRPr lang="en-GB"/>
          </a:p>
        </p:txBody>
      </p:sp>
      <p:sp>
        <p:nvSpPr>
          <p:cNvPr id="9" name="Text 6"/>
          <p:cNvSpPr/>
          <p:nvPr/>
        </p:nvSpPr>
        <p:spPr>
          <a:xfrm>
            <a:off x="7256443" y="4377452"/>
            <a:ext cx="117157" cy="300514"/>
          </a:xfrm>
          <a:prstGeom prst="rect">
            <a:avLst/>
          </a:prstGeom>
          <a:noFill/>
          <a:ln/>
        </p:spPr>
        <p:txBody>
          <a:bodyPr wrap="none" rtlCol="0" anchor="t"/>
          <a:lstStyle/>
          <a:p>
            <a:pPr marL="0" indent="0" algn="ctr">
              <a:lnSpc>
                <a:spcPts val="2366"/>
              </a:lnSpc>
              <a:buNone/>
            </a:pPr>
            <a:r>
              <a:rPr lang="en-US" sz="2366" b="1" dirty="0">
                <a:solidFill>
                  <a:srgbClr val="3B4E4E"/>
                </a:solidFill>
                <a:latin typeface="Syne" pitchFamily="34" charset="0"/>
                <a:ea typeface="Syne" pitchFamily="34" charset="-122"/>
                <a:cs typeface="Syne" pitchFamily="34" charset="-120"/>
              </a:rPr>
              <a:t>1</a:t>
            </a:r>
            <a:endParaRPr lang="en-US" sz="2366" dirty="0"/>
          </a:p>
        </p:txBody>
      </p:sp>
      <p:sp>
        <p:nvSpPr>
          <p:cNvPr id="10" name="Text 7"/>
          <p:cNvSpPr/>
          <p:nvPr/>
        </p:nvSpPr>
        <p:spPr>
          <a:xfrm>
            <a:off x="1479649" y="3764280"/>
            <a:ext cx="2504123" cy="312896"/>
          </a:xfrm>
          <a:prstGeom prst="rect">
            <a:avLst/>
          </a:prstGeom>
          <a:noFill/>
          <a:ln/>
        </p:spPr>
        <p:txBody>
          <a:bodyPr wrap="none" rtlCol="0" anchor="t"/>
          <a:lstStyle/>
          <a:p>
            <a:pPr marL="0" indent="0" algn="r">
              <a:lnSpc>
                <a:spcPts val="2465"/>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Overview</a:t>
            </a:r>
            <a:endParaRPr lang="en-US" sz="2400" u="sng" dirty="0">
              <a:latin typeface="Times New Roman" panose="02020603050405020304" pitchFamily="18" charset="0"/>
              <a:cs typeface="Times New Roman" panose="02020603050405020304" pitchFamily="18" charset="0"/>
            </a:endParaRPr>
          </a:p>
        </p:txBody>
      </p:sp>
      <p:sp>
        <p:nvSpPr>
          <p:cNvPr id="11" name="Text 8"/>
          <p:cNvSpPr/>
          <p:nvPr/>
        </p:nvSpPr>
        <p:spPr>
          <a:xfrm>
            <a:off x="183433" y="4207191"/>
            <a:ext cx="5991208" cy="641033"/>
          </a:xfrm>
          <a:prstGeom prst="rect">
            <a:avLst/>
          </a:prstGeom>
          <a:noFill/>
          <a:ln/>
        </p:spPr>
        <p:txBody>
          <a:bodyPr wrap="square" rtlCol="0" anchor="t"/>
          <a:lstStyle/>
          <a:p>
            <a:pPr marL="0" indent="0" algn="just">
              <a:lnSpc>
                <a:spcPts val="252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SE manager Anita can’t get on with how the relationships work within the team presently, SE manager Anita feels some concern regarding how the team members communicate with each other, a problem with that.</a:t>
            </a:r>
            <a:r>
              <a:rPr lang="en-US" sz="2000" dirty="0">
                <a:solidFill>
                  <a:srgbClr val="3B4E4E"/>
                </a:solidFill>
                <a:latin typeface="Times New Roman" panose="02020603050405020304" pitchFamily="18" charset="0"/>
                <a:ea typeface="Overpass" pitchFamily="34" charset="-122"/>
                <a:cs typeface="Times New Roman" panose="02020603050405020304" pitchFamily="18" charset="0"/>
              </a:rPr>
              <a:t> . (</a:t>
            </a:r>
            <a:r>
              <a:rPr lang="en-US" sz="2000" i="1" dirty="0">
                <a:solidFill>
                  <a:srgbClr val="3B4E4E"/>
                </a:solidFill>
                <a:latin typeface="Times New Roman" panose="02020603050405020304" pitchFamily="18" charset="0"/>
                <a:ea typeface="Overpass" pitchFamily="34" charset="-122"/>
                <a:cs typeface="Times New Roman" panose="02020603050405020304" pitchFamily="18" charset="0"/>
              </a:rPr>
              <a:t>Håkansson, 2024</a:t>
            </a:r>
            <a:r>
              <a:rPr lang="en-US" sz="2000" dirty="0">
                <a:solidFill>
                  <a:srgbClr val="3B4E4E"/>
                </a:solidFill>
                <a:latin typeface="Times New Roman" panose="02020603050405020304" pitchFamily="18" charset="0"/>
                <a:ea typeface="Overpass" pitchFamily="34" charset="-122"/>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sp>
        <p:nvSpPr>
          <p:cNvPr id="12" name="Shape 9"/>
          <p:cNvSpPr/>
          <p:nvPr/>
        </p:nvSpPr>
        <p:spPr>
          <a:xfrm>
            <a:off x="7540407" y="5509260"/>
            <a:ext cx="701040" cy="40005"/>
          </a:xfrm>
          <a:prstGeom prst="roundRect">
            <a:avLst>
              <a:gd name="adj" fmla="val 225343"/>
            </a:avLst>
          </a:prstGeom>
          <a:solidFill>
            <a:srgbClr val="C3D4CC"/>
          </a:solidFill>
          <a:ln/>
        </p:spPr>
        <p:txBody>
          <a:bodyPr/>
          <a:lstStyle/>
          <a:p>
            <a:endParaRPr lang="en-GB"/>
          </a:p>
        </p:txBody>
      </p:sp>
      <p:sp>
        <p:nvSpPr>
          <p:cNvPr id="13" name="Shape 10"/>
          <p:cNvSpPr/>
          <p:nvPr/>
        </p:nvSpPr>
        <p:spPr>
          <a:xfrm>
            <a:off x="7089755" y="5303996"/>
            <a:ext cx="450652" cy="450652"/>
          </a:xfrm>
          <a:prstGeom prst="roundRect">
            <a:avLst>
              <a:gd name="adj" fmla="val 20004"/>
            </a:avLst>
          </a:prstGeom>
          <a:solidFill>
            <a:srgbClr val="DDEEE6"/>
          </a:solidFill>
          <a:ln w="7620">
            <a:solidFill>
              <a:srgbClr val="C3D4CC"/>
            </a:solidFill>
            <a:prstDash val="solid"/>
          </a:ln>
        </p:spPr>
        <p:txBody>
          <a:bodyPr/>
          <a:lstStyle/>
          <a:p>
            <a:endParaRPr lang="en-GB"/>
          </a:p>
        </p:txBody>
      </p:sp>
      <p:sp>
        <p:nvSpPr>
          <p:cNvPr id="14" name="Text 11"/>
          <p:cNvSpPr/>
          <p:nvPr/>
        </p:nvSpPr>
        <p:spPr>
          <a:xfrm>
            <a:off x="7221319" y="5379006"/>
            <a:ext cx="187523" cy="300514"/>
          </a:xfrm>
          <a:prstGeom prst="rect">
            <a:avLst/>
          </a:prstGeom>
          <a:noFill/>
          <a:ln/>
        </p:spPr>
        <p:txBody>
          <a:bodyPr wrap="none" rtlCol="0" anchor="t"/>
          <a:lstStyle/>
          <a:p>
            <a:pPr marL="0" indent="0" algn="ctr">
              <a:lnSpc>
                <a:spcPts val="2366"/>
              </a:lnSpc>
              <a:buNone/>
            </a:pPr>
            <a:r>
              <a:rPr lang="en-US" sz="2366" b="1" dirty="0">
                <a:solidFill>
                  <a:srgbClr val="3B4E4E"/>
                </a:solidFill>
                <a:latin typeface="Syne" pitchFamily="34" charset="0"/>
                <a:ea typeface="Syne" pitchFamily="34" charset="-122"/>
                <a:cs typeface="Syne" pitchFamily="34" charset="-120"/>
              </a:rPr>
              <a:t>2</a:t>
            </a:r>
            <a:endParaRPr lang="en-US" sz="2366" dirty="0"/>
          </a:p>
        </p:txBody>
      </p:sp>
      <p:sp>
        <p:nvSpPr>
          <p:cNvPr id="15" name="Text 12"/>
          <p:cNvSpPr/>
          <p:nvPr/>
        </p:nvSpPr>
        <p:spPr>
          <a:xfrm>
            <a:off x="8416885" y="5278993"/>
            <a:ext cx="2504123" cy="312896"/>
          </a:xfrm>
          <a:prstGeom prst="rect">
            <a:avLst/>
          </a:prstGeom>
          <a:noFill/>
          <a:ln/>
        </p:spPr>
        <p:txBody>
          <a:bodyPr wrap="none" rtlCol="0" anchor="t"/>
          <a:lstStyle/>
          <a:p>
            <a:pPr marL="0" indent="0" algn="l">
              <a:lnSpc>
                <a:spcPts val="2465"/>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Key EI Issues</a:t>
            </a:r>
            <a:endParaRPr lang="en-US" sz="2400" u="sng" dirty="0">
              <a:latin typeface="Times New Roman" panose="02020603050405020304" pitchFamily="18" charset="0"/>
              <a:cs typeface="Times New Roman" panose="02020603050405020304" pitchFamily="18" charset="0"/>
            </a:endParaRPr>
          </a:p>
        </p:txBody>
      </p:sp>
      <p:sp>
        <p:nvSpPr>
          <p:cNvPr id="16" name="Text 13"/>
          <p:cNvSpPr/>
          <p:nvPr/>
        </p:nvSpPr>
        <p:spPr>
          <a:xfrm>
            <a:off x="8416885" y="5712023"/>
            <a:ext cx="5337487" cy="641033"/>
          </a:xfrm>
          <a:prstGeom prst="rect">
            <a:avLst/>
          </a:prstGeom>
          <a:noFill/>
          <a:ln/>
        </p:spPr>
        <p:txBody>
          <a:bodyPr wrap="square" rtlCol="0" anchor="t"/>
          <a:lstStyle/>
          <a:p>
            <a:pPr marL="0" indent="0" algn="just">
              <a:lnSpc>
                <a:spcPts val="252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Therefore, it is important to carry out an examination to determine the areas in which Anita and her team are deficient in terms of their emotional intelligence capabilities. (</a:t>
            </a:r>
            <a:r>
              <a:rPr lang="en-GB" sz="2000" i="1" dirty="0" err="1">
                <a:solidFill>
                  <a:srgbClr val="3B4E4E"/>
                </a:solidFill>
                <a:latin typeface="Times New Roman" panose="02020603050405020304" pitchFamily="18" charset="0"/>
                <a:ea typeface="Overpass" pitchFamily="34" charset="-122"/>
                <a:cs typeface="Times New Roman" panose="02020603050405020304" pitchFamily="18" charset="0"/>
              </a:rPr>
              <a:t>Håkansson</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 2024). </a:t>
            </a:r>
          </a:p>
          <a:p>
            <a:pPr marL="0" indent="0" algn="just">
              <a:lnSpc>
                <a:spcPts val="2524"/>
              </a:lnSpc>
              <a:buNone/>
            </a:pPr>
            <a:endParaRPr lang="en-US" sz="2000" dirty="0">
              <a:latin typeface="Times New Roman" panose="02020603050405020304" pitchFamily="18" charset="0"/>
              <a:cs typeface="Times New Roman" panose="02020603050405020304" pitchFamily="18" charset="0"/>
            </a:endParaRPr>
          </a:p>
        </p:txBody>
      </p:sp>
      <p:sp>
        <p:nvSpPr>
          <p:cNvPr id="17" name="Shape 14"/>
          <p:cNvSpPr/>
          <p:nvPr/>
        </p:nvSpPr>
        <p:spPr>
          <a:xfrm>
            <a:off x="6388715" y="6410682"/>
            <a:ext cx="701040" cy="40005"/>
          </a:xfrm>
          <a:prstGeom prst="roundRect">
            <a:avLst>
              <a:gd name="adj" fmla="val 225343"/>
            </a:avLst>
          </a:prstGeom>
          <a:solidFill>
            <a:srgbClr val="C3D4CC"/>
          </a:solidFill>
          <a:ln/>
        </p:spPr>
        <p:txBody>
          <a:bodyPr/>
          <a:lstStyle/>
          <a:p>
            <a:endParaRPr lang="en-GB"/>
          </a:p>
        </p:txBody>
      </p:sp>
      <p:sp>
        <p:nvSpPr>
          <p:cNvPr id="18" name="Shape 15"/>
          <p:cNvSpPr/>
          <p:nvPr/>
        </p:nvSpPr>
        <p:spPr>
          <a:xfrm>
            <a:off x="7089755" y="6205418"/>
            <a:ext cx="450652" cy="450652"/>
          </a:xfrm>
          <a:prstGeom prst="roundRect">
            <a:avLst>
              <a:gd name="adj" fmla="val 20004"/>
            </a:avLst>
          </a:prstGeom>
          <a:solidFill>
            <a:srgbClr val="DDEEE6"/>
          </a:solidFill>
          <a:ln w="7620">
            <a:solidFill>
              <a:srgbClr val="C3D4CC"/>
            </a:solidFill>
            <a:prstDash val="solid"/>
          </a:ln>
        </p:spPr>
        <p:txBody>
          <a:bodyPr/>
          <a:lstStyle/>
          <a:p>
            <a:endParaRPr lang="en-GB"/>
          </a:p>
        </p:txBody>
      </p:sp>
      <p:sp>
        <p:nvSpPr>
          <p:cNvPr id="19" name="Text 16"/>
          <p:cNvSpPr/>
          <p:nvPr/>
        </p:nvSpPr>
        <p:spPr>
          <a:xfrm>
            <a:off x="7218700" y="6280428"/>
            <a:ext cx="192643" cy="300514"/>
          </a:xfrm>
          <a:prstGeom prst="rect">
            <a:avLst/>
          </a:prstGeom>
          <a:noFill/>
          <a:ln/>
        </p:spPr>
        <p:txBody>
          <a:bodyPr wrap="none" rtlCol="0" anchor="t"/>
          <a:lstStyle/>
          <a:p>
            <a:pPr marL="0" indent="0" algn="ctr">
              <a:lnSpc>
                <a:spcPts val="2366"/>
              </a:lnSpc>
              <a:buNone/>
            </a:pPr>
            <a:r>
              <a:rPr lang="en-US" sz="2366" b="1" dirty="0">
                <a:solidFill>
                  <a:srgbClr val="3B4E4E"/>
                </a:solidFill>
                <a:latin typeface="Syne" pitchFamily="34" charset="0"/>
                <a:ea typeface="Syne" pitchFamily="34" charset="-122"/>
                <a:cs typeface="Syne" pitchFamily="34" charset="-120"/>
              </a:rPr>
              <a:t>3</a:t>
            </a:r>
            <a:endParaRPr lang="en-US" sz="2366" dirty="0"/>
          </a:p>
        </p:txBody>
      </p:sp>
      <p:sp>
        <p:nvSpPr>
          <p:cNvPr id="20" name="Text 17"/>
          <p:cNvSpPr/>
          <p:nvPr/>
        </p:nvSpPr>
        <p:spPr>
          <a:xfrm>
            <a:off x="2239267" y="5864250"/>
            <a:ext cx="2504123" cy="312896"/>
          </a:xfrm>
          <a:prstGeom prst="rect">
            <a:avLst/>
          </a:prstGeom>
          <a:noFill/>
          <a:ln/>
        </p:spPr>
        <p:txBody>
          <a:bodyPr wrap="none" rtlCol="0" anchor="t"/>
          <a:lstStyle/>
          <a:p>
            <a:pPr marL="0" indent="0" algn="r">
              <a:lnSpc>
                <a:spcPts val="2465"/>
              </a:lnSpc>
              <a:buNone/>
            </a:pPr>
            <a:r>
              <a:rPr lang="en-US" sz="2400" b="1" u="sng" dirty="0">
                <a:solidFill>
                  <a:srgbClr val="3B4E4E"/>
                </a:solidFill>
                <a:latin typeface="Times New Roman" panose="02020603050405020304" pitchFamily="18" charset="0"/>
                <a:ea typeface="Syne" pitchFamily="34" charset="-122"/>
                <a:cs typeface="Times New Roman" panose="02020603050405020304" pitchFamily="18" charset="0"/>
              </a:rPr>
              <a:t>EI Application</a:t>
            </a:r>
            <a:endParaRPr lang="en-US" sz="2400" u="sng" dirty="0">
              <a:latin typeface="Times New Roman" panose="02020603050405020304" pitchFamily="18" charset="0"/>
              <a:cs typeface="Times New Roman" panose="02020603050405020304" pitchFamily="18" charset="0"/>
            </a:endParaRPr>
          </a:p>
        </p:txBody>
      </p:sp>
      <p:sp>
        <p:nvSpPr>
          <p:cNvPr id="21" name="Text 18"/>
          <p:cNvSpPr/>
          <p:nvPr/>
        </p:nvSpPr>
        <p:spPr>
          <a:xfrm>
            <a:off x="46987" y="6373195"/>
            <a:ext cx="5991208" cy="641033"/>
          </a:xfrm>
          <a:prstGeom prst="rect">
            <a:avLst/>
          </a:prstGeom>
          <a:noFill/>
          <a:ln/>
        </p:spPr>
        <p:txBody>
          <a:bodyPr wrap="square" rtlCol="0" anchor="t"/>
          <a:lstStyle/>
          <a:p>
            <a:pPr marL="0" indent="0" algn="just">
              <a:lnSpc>
                <a:spcPts val="2524"/>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The broad strokes of Goleman’s organisational prescriptions serve as a good basis for future action: make work more conducive to the principles he’s been discussing, and maybe the whole morass he’s been uncovering will melt away. (</a:t>
            </a:r>
            <a:r>
              <a:rPr lang="en-GB" sz="2000" i="1" dirty="0" err="1">
                <a:solidFill>
                  <a:srgbClr val="3B4E4E"/>
                </a:solidFill>
                <a:latin typeface="Times New Roman" panose="02020603050405020304" pitchFamily="18" charset="0"/>
                <a:ea typeface="Overpass" pitchFamily="34" charset="-122"/>
                <a:cs typeface="Times New Roman" panose="02020603050405020304" pitchFamily="18" charset="0"/>
              </a:rPr>
              <a:t>Håkansson</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 2024). </a:t>
            </a:r>
            <a:endParaRPr lang="en-US"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28881"/>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42054" y="1928336"/>
            <a:ext cx="5002292" cy="4372928"/>
          </a:xfrm>
          <a:prstGeom prst="rect">
            <a:avLst/>
          </a:prstGeom>
        </p:spPr>
      </p:pic>
      <p:sp>
        <p:nvSpPr>
          <p:cNvPr id="6" name="Text 2"/>
          <p:cNvSpPr/>
          <p:nvPr/>
        </p:nvSpPr>
        <p:spPr>
          <a:xfrm>
            <a:off x="6164104" y="1010245"/>
            <a:ext cx="7788593" cy="1210151"/>
          </a:xfrm>
          <a:prstGeom prst="rect">
            <a:avLst/>
          </a:prstGeom>
          <a:noFill/>
          <a:ln/>
        </p:spPr>
        <p:txBody>
          <a:bodyPr wrap="square" rtlCol="0" anchor="t"/>
          <a:lstStyle/>
          <a:p>
            <a:pPr marL="0" indent="0">
              <a:lnSpc>
                <a:spcPts val="4765"/>
              </a:lnSpc>
              <a:buNone/>
            </a:pPr>
            <a:r>
              <a:rPr lang="en-US" sz="3600" b="1" dirty="0">
                <a:solidFill>
                  <a:srgbClr val="233939"/>
                </a:solidFill>
                <a:latin typeface="Times New Roman" panose="02020603050405020304" pitchFamily="18" charset="0"/>
                <a:ea typeface="Syne" pitchFamily="34" charset="-122"/>
                <a:cs typeface="Times New Roman" panose="02020603050405020304" pitchFamily="18" charset="0"/>
              </a:rPr>
              <a:t>Self-Awareness and Self-Management</a:t>
            </a:r>
            <a:endParaRPr lang="en-US" sz="3600" dirty="0">
              <a:latin typeface="Times New Roman" panose="02020603050405020304" pitchFamily="18" charset="0"/>
              <a:cs typeface="Times New Roman" panose="02020603050405020304" pitchFamily="18" charset="0"/>
            </a:endParaRPr>
          </a:p>
        </p:txBody>
      </p:sp>
      <p:sp>
        <p:nvSpPr>
          <p:cNvPr id="8" name="Text 4"/>
          <p:cNvSpPr/>
          <p:nvPr/>
        </p:nvSpPr>
        <p:spPr>
          <a:xfrm>
            <a:off x="6706075" y="2169497"/>
            <a:ext cx="2420422" cy="302538"/>
          </a:xfrm>
          <a:prstGeom prst="rect">
            <a:avLst/>
          </a:prstGeom>
          <a:noFill/>
          <a:ln/>
        </p:spPr>
        <p:txBody>
          <a:bodyPr wrap="none" rtlCol="0" anchor="t"/>
          <a:lstStyle/>
          <a:p>
            <a:pPr marL="0" indent="0">
              <a:lnSpc>
                <a:spcPts val="2382"/>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Definition</a:t>
            </a:r>
            <a:endParaRPr lang="en-US" sz="3200" u="sng" dirty="0">
              <a:latin typeface="Times New Roman" panose="02020603050405020304" pitchFamily="18" charset="0"/>
              <a:cs typeface="Times New Roman" panose="02020603050405020304" pitchFamily="18" charset="0"/>
            </a:endParaRPr>
          </a:p>
        </p:txBody>
      </p:sp>
      <p:sp>
        <p:nvSpPr>
          <p:cNvPr id="9" name="Text 5"/>
          <p:cNvSpPr/>
          <p:nvPr/>
        </p:nvSpPr>
        <p:spPr>
          <a:xfrm>
            <a:off x="5774173" y="2723478"/>
            <a:ext cx="8212829" cy="619363"/>
          </a:xfrm>
          <a:prstGeom prst="rect">
            <a:avLst/>
          </a:prstGeom>
          <a:noFill/>
          <a:ln/>
        </p:spPr>
        <p:txBody>
          <a:bodyPr wrap="square" rtlCol="0" anchor="t"/>
          <a:lstStyle/>
          <a:p>
            <a:pPr marL="0" indent="0" algn="just">
              <a:lnSpc>
                <a:spcPts val="2440"/>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Self-awareness, means noticing your emotions, including both positive and negative ones, as well as your own strengths and weaknesses. Self-management, in turn, is primarily the capacity to manage your own emotions and behaviour.</a:t>
            </a:r>
            <a:endParaRPr lang="en-US" sz="2000" dirty="0">
              <a:latin typeface="Times New Roman" panose="02020603050405020304" pitchFamily="18" charset="0"/>
              <a:cs typeface="Times New Roman" panose="02020603050405020304" pitchFamily="18" charset="0"/>
            </a:endParaRPr>
          </a:p>
        </p:txBody>
      </p:sp>
      <p:sp>
        <p:nvSpPr>
          <p:cNvPr id="11" name="Text 7"/>
          <p:cNvSpPr/>
          <p:nvPr/>
        </p:nvSpPr>
        <p:spPr>
          <a:xfrm>
            <a:off x="6506144" y="4253189"/>
            <a:ext cx="2420422" cy="302538"/>
          </a:xfrm>
          <a:prstGeom prst="rect">
            <a:avLst/>
          </a:prstGeom>
          <a:noFill/>
          <a:ln/>
        </p:spPr>
        <p:txBody>
          <a:bodyPr wrap="none" rtlCol="0" anchor="t"/>
          <a:lstStyle/>
          <a:p>
            <a:pPr marL="0" indent="0">
              <a:lnSpc>
                <a:spcPts val="2382"/>
              </a:lnSpc>
              <a:buNone/>
            </a:pPr>
            <a:r>
              <a:rPr lang="en-US" sz="2800" b="1" u="sng" dirty="0">
                <a:solidFill>
                  <a:srgbClr val="3B4E4E"/>
                </a:solidFill>
                <a:latin typeface="Times New Roman" panose="02020603050405020304" pitchFamily="18" charset="0"/>
                <a:ea typeface="Syne" pitchFamily="34" charset="-122"/>
                <a:cs typeface="Times New Roman" panose="02020603050405020304" pitchFamily="18" charset="0"/>
              </a:rPr>
              <a:t>Importance</a:t>
            </a:r>
            <a:endParaRPr lang="en-US" sz="2800" u="sng" dirty="0">
              <a:latin typeface="Times New Roman" panose="02020603050405020304" pitchFamily="18" charset="0"/>
              <a:cs typeface="Times New Roman" panose="02020603050405020304" pitchFamily="18" charset="0"/>
            </a:endParaRPr>
          </a:p>
        </p:txBody>
      </p:sp>
      <p:sp>
        <p:nvSpPr>
          <p:cNvPr id="12" name="Text 8"/>
          <p:cNvSpPr/>
          <p:nvPr/>
        </p:nvSpPr>
        <p:spPr>
          <a:xfrm>
            <a:off x="5824818" y="4789956"/>
            <a:ext cx="8405556" cy="619363"/>
          </a:xfrm>
          <a:prstGeom prst="rect">
            <a:avLst/>
          </a:prstGeom>
          <a:noFill/>
          <a:ln/>
        </p:spPr>
        <p:txBody>
          <a:bodyPr wrap="square" rtlCol="0" anchor="t"/>
          <a:lstStyle/>
          <a:p>
            <a:pPr marL="0" indent="0" algn="just">
              <a:lnSpc>
                <a:spcPts val="2440"/>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Thus, they enable people to respond rather than react to an incident or story. As with creativity, these kinds of skills are essential to effective and successful leadership, especially in decision-making. These skills – both are required.</a:t>
            </a:r>
            <a:r>
              <a:rPr lang="en-US" sz="2000" dirty="0">
                <a:solidFill>
                  <a:srgbClr val="3B4E4E"/>
                </a:solidFill>
                <a:latin typeface="Times New Roman" panose="02020603050405020304" pitchFamily="18" charset="0"/>
                <a:ea typeface="Overpass" pitchFamily="34" charset="-122"/>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sp>
        <p:nvSpPr>
          <p:cNvPr id="14" name="Text 10"/>
          <p:cNvSpPr/>
          <p:nvPr/>
        </p:nvSpPr>
        <p:spPr>
          <a:xfrm>
            <a:off x="6745264" y="6003403"/>
            <a:ext cx="3101935" cy="302538"/>
          </a:xfrm>
          <a:prstGeom prst="rect">
            <a:avLst/>
          </a:prstGeom>
          <a:noFill/>
          <a:ln/>
        </p:spPr>
        <p:txBody>
          <a:bodyPr wrap="none" rtlCol="0" anchor="t"/>
          <a:lstStyle/>
          <a:p>
            <a:pPr marL="0" indent="0">
              <a:lnSpc>
                <a:spcPts val="2382"/>
              </a:lnSpc>
              <a:buNone/>
            </a:pPr>
            <a:r>
              <a:rPr lang="en-US" sz="2800" b="1" u="sng" dirty="0">
                <a:solidFill>
                  <a:srgbClr val="3B4E4E"/>
                </a:solidFill>
                <a:latin typeface="Times New Roman" panose="02020603050405020304" pitchFamily="18" charset="0"/>
                <a:ea typeface="Syne" pitchFamily="34" charset="-122"/>
                <a:cs typeface="Times New Roman" panose="02020603050405020304" pitchFamily="18" charset="0"/>
              </a:rPr>
              <a:t>Case Study Application</a:t>
            </a:r>
            <a:endParaRPr lang="en-US" sz="2800" u="sng" dirty="0">
              <a:latin typeface="Times New Roman" panose="02020603050405020304" pitchFamily="18" charset="0"/>
              <a:cs typeface="Times New Roman" panose="02020603050405020304" pitchFamily="18" charset="0"/>
            </a:endParaRPr>
          </a:p>
        </p:txBody>
      </p:sp>
      <p:sp>
        <p:nvSpPr>
          <p:cNvPr id="15" name="Text 11"/>
          <p:cNvSpPr/>
          <p:nvPr/>
        </p:nvSpPr>
        <p:spPr>
          <a:xfrm>
            <a:off x="5774173" y="6599992"/>
            <a:ext cx="8405556" cy="619363"/>
          </a:xfrm>
          <a:prstGeom prst="rect">
            <a:avLst/>
          </a:prstGeom>
          <a:noFill/>
          <a:ln/>
        </p:spPr>
        <p:txBody>
          <a:bodyPr wrap="square" rtlCol="0" anchor="t"/>
          <a:lstStyle/>
          <a:p>
            <a:pPr marL="0" indent="0" algn="just">
              <a:lnSpc>
                <a:spcPts val="2440"/>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Anita is also currently able to increase her self-awareness  to better take note of how she influences the team  and to better control the reactions in difficult situations.</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sp>
        <p:nvSpPr>
          <p:cNvPr id="4" name="Text 2"/>
          <p:cNvSpPr/>
          <p:nvPr/>
        </p:nvSpPr>
        <p:spPr>
          <a:xfrm>
            <a:off x="1007728" y="491498"/>
            <a:ext cx="12902327" cy="999683"/>
          </a:xfrm>
          <a:prstGeom prst="rect">
            <a:avLst/>
          </a:prstGeom>
          <a:noFill/>
          <a:ln/>
        </p:spPr>
        <p:txBody>
          <a:bodyPr wrap="square" rtlCol="0" anchor="t"/>
          <a:lstStyle/>
          <a:p>
            <a:pPr marL="0" indent="0">
              <a:lnSpc>
                <a:spcPts val="6075"/>
              </a:lnSpc>
              <a:buNone/>
            </a:pPr>
            <a:r>
              <a:rPr lang="en-US" sz="4860" b="1" dirty="0">
                <a:solidFill>
                  <a:srgbClr val="233939"/>
                </a:solidFill>
                <a:latin typeface="Syne" pitchFamily="34" charset="0"/>
                <a:ea typeface="Syne" pitchFamily="34" charset="-122"/>
                <a:cs typeface="Syne" pitchFamily="34" charset="-120"/>
              </a:rPr>
              <a:t>Social Awareness and Relationship Management</a:t>
            </a:r>
            <a:endParaRPr lang="en-US" sz="4860" dirty="0"/>
          </a:p>
        </p:txBody>
      </p:sp>
      <p:sp>
        <p:nvSpPr>
          <p:cNvPr id="5" name="Text 3"/>
          <p:cNvSpPr/>
          <p:nvPr/>
        </p:nvSpPr>
        <p:spPr>
          <a:xfrm>
            <a:off x="864037" y="2554667"/>
            <a:ext cx="3086100" cy="385763"/>
          </a:xfrm>
          <a:prstGeom prst="rect">
            <a:avLst/>
          </a:prstGeom>
          <a:noFill/>
          <a:ln/>
        </p:spPr>
        <p:txBody>
          <a:bodyPr wrap="none" rtlCol="0" anchor="t"/>
          <a:lstStyle/>
          <a:p>
            <a:pPr marL="0" indent="0">
              <a:lnSpc>
                <a:spcPts val="3038"/>
              </a:lnSpc>
              <a:buNone/>
            </a:pPr>
            <a:r>
              <a:rPr lang="en-US" sz="3200" b="1" u="sng" dirty="0">
                <a:solidFill>
                  <a:srgbClr val="233939"/>
                </a:solidFill>
                <a:latin typeface="Times New Roman" panose="02020603050405020304" pitchFamily="18" charset="0"/>
                <a:ea typeface="Syne" pitchFamily="34" charset="-122"/>
                <a:cs typeface="Times New Roman" panose="02020603050405020304" pitchFamily="18" charset="0"/>
              </a:rPr>
              <a:t>Social Awareness</a:t>
            </a:r>
            <a:endParaRPr lang="en-US" sz="3200" u="sng" dirty="0">
              <a:latin typeface="Times New Roman" panose="02020603050405020304" pitchFamily="18" charset="0"/>
              <a:cs typeface="Times New Roman" panose="02020603050405020304" pitchFamily="18" charset="0"/>
            </a:endParaRPr>
          </a:p>
        </p:txBody>
      </p:sp>
      <p:sp>
        <p:nvSpPr>
          <p:cNvPr id="6" name="Text 4"/>
          <p:cNvSpPr/>
          <p:nvPr/>
        </p:nvSpPr>
        <p:spPr>
          <a:xfrm>
            <a:off x="457676" y="3543192"/>
            <a:ext cx="3898821" cy="1185148"/>
          </a:xfrm>
          <a:prstGeom prst="rect">
            <a:avLst/>
          </a:prstGeom>
          <a:noFill/>
          <a:ln/>
        </p:spPr>
        <p:txBody>
          <a:bodyPr wrap="square" rtlCol="0" anchor="t"/>
          <a:lstStyle/>
          <a:p>
            <a:pPr marL="0" indent="0" algn="just">
              <a:lnSpc>
                <a:spcPts val="3110"/>
              </a:lnSpc>
              <a:buNone/>
            </a:pPr>
            <a:r>
              <a:rPr lang="en-US" sz="2400" dirty="0">
                <a:solidFill>
                  <a:srgbClr val="3B4E4E"/>
                </a:solidFill>
                <a:latin typeface="Times New Roman" panose="02020603050405020304" pitchFamily="18" charset="0"/>
                <a:ea typeface="Overpass" pitchFamily="34" charset="-122"/>
                <a:cs typeface="Times New Roman" panose="02020603050405020304" pitchFamily="18" charset="0"/>
              </a:rPr>
              <a:t>The</a:t>
            </a: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 communal experience of being able to appreciate, and simulate from within, the feelings and perspectives of fellow practitioners who are ‘on the mat’ with them.</a:t>
            </a:r>
            <a:endParaRPr lang="en-US" sz="2400" dirty="0">
              <a:latin typeface="Times New Roman" panose="02020603050405020304" pitchFamily="18" charset="0"/>
              <a:cs typeface="Times New Roman" panose="02020603050405020304" pitchFamily="18" charset="0"/>
            </a:endParaRPr>
          </a:p>
        </p:txBody>
      </p:sp>
      <p:sp>
        <p:nvSpPr>
          <p:cNvPr id="7" name="Text 5"/>
          <p:cNvSpPr/>
          <p:nvPr/>
        </p:nvSpPr>
        <p:spPr>
          <a:xfrm>
            <a:off x="5156783" y="2570559"/>
            <a:ext cx="3898821" cy="771525"/>
          </a:xfrm>
          <a:prstGeom prst="rect">
            <a:avLst/>
          </a:prstGeom>
          <a:noFill/>
          <a:ln/>
        </p:spPr>
        <p:txBody>
          <a:bodyPr wrap="square" rtlCol="0" anchor="t"/>
          <a:lstStyle/>
          <a:p>
            <a:pPr marL="0" indent="0">
              <a:lnSpc>
                <a:spcPts val="3038"/>
              </a:lnSpc>
              <a:buNone/>
            </a:pPr>
            <a:r>
              <a:rPr lang="en-US" sz="3200" b="1" u="sng" dirty="0">
                <a:solidFill>
                  <a:srgbClr val="233939"/>
                </a:solidFill>
                <a:latin typeface="Times New Roman" panose="02020603050405020304" pitchFamily="18" charset="0"/>
                <a:ea typeface="Syne" pitchFamily="34" charset="-122"/>
                <a:cs typeface="Times New Roman" panose="02020603050405020304" pitchFamily="18" charset="0"/>
              </a:rPr>
              <a:t>Relationship Management</a:t>
            </a:r>
            <a:endParaRPr lang="en-US" sz="3200" u="sng" dirty="0">
              <a:latin typeface="Times New Roman" panose="02020603050405020304" pitchFamily="18" charset="0"/>
              <a:cs typeface="Times New Roman" panose="02020603050405020304" pitchFamily="18" charset="0"/>
            </a:endParaRPr>
          </a:p>
        </p:txBody>
      </p:sp>
      <p:sp>
        <p:nvSpPr>
          <p:cNvPr id="8" name="Text 6"/>
          <p:cNvSpPr/>
          <p:nvPr/>
        </p:nvSpPr>
        <p:spPr>
          <a:xfrm>
            <a:off x="4814173" y="3851740"/>
            <a:ext cx="3898821" cy="1185148"/>
          </a:xfrm>
          <a:prstGeom prst="rect">
            <a:avLst/>
          </a:prstGeom>
          <a:noFill/>
          <a:ln/>
        </p:spPr>
        <p:txBody>
          <a:bodyPr wrap="square" rtlCol="0" anchor="t"/>
          <a:lstStyle/>
          <a:p>
            <a:pPr marL="0" indent="0" algn="just">
              <a:lnSpc>
                <a:spcPts val="3110"/>
              </a:lnSpc>
              <a:buNone/>
            </a:pP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Properly managing the conversations, you are running involves being sensitive to your own feelings and the feelings of whoever it is that you are talking with. This is how you manage your discussions (</a:t>
            </a:r>
            <a:r>
              <a:rPr lang="en-GB" sz="2400" i="1" dirty="0">
                <a:solidFill>
                  <a:srgbClr val="3B4E4E"/>
                </a:solidFill>
                <a:latin typeface="Times New Roman" panose="02020603050405020304" pitchFamily="18" charset="0"/>
                <a:ea typeface="Overpass" pitchFamily="34" charset="-122"/>
                <a:cs typeface="Times New Roman" panose="02020603050405020304" pitchFamily="18" charset="0"/>
              </a:rPr>
              <a:t>Fubara, 2020</a:t>
            </a: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p:txBody>
      </p:sp>
      <p:sp>
        <p:nvSpPr>
          <p:cNvPr id="9" name="Text 7"/>
          <p:cNvSpPr/>
          <p:nvPr/>
        </p:nvSpPr>
        <p:spPr>
          <a:xfrm>
            <a:off x="10578703" y="2554667"/>
            <a:ext cx="3187660" cy="385763"/>
          </a:xfrm>
          <a:prstGeom prst="rect">
            <a:avLst/>
          </a:prstGeom>
          <a:noFill/>
          <a:ln/>
        </p:spPr>
        <p:txBody>
          <a:bodyPr wrap="none" rtlCol="0" anchor="t"/>
          <a:lstStyle/>
          <a:p>
            <a:pPr marL="0" indent="0">
              <a:lnSpc>
                <a:spcPts val="3038"/>
              </a:lnSpc>
              <a:buNone/>
            </a:pPr>
            <a:r>
              <a:rPr lang="en-US" sz="3200" b="1" u="sng" dirty="0">
                <a:solidFill>
                  <a:srgbClr val="233939"/>
                </a:solidFill>
                <a:latin typeface="Times New Roman" panose="02020603050405020304" pitchFamily="18" charset="0"/>
                <a:ea typeface="Syne" pitchFamily="34" charset="-122"/>
                <a:cs typeface="Times New Roman" panose="02020603050405020304" pitchFamily="18" charset="0"/>
              </a:rPr>
              <a:t>Workplace Impact</a:t>
            </a:r>
            <a:endParaRPr lang="en-US" sz="3200" u="sng" dirty="0">
              <a:latin typeface="Times New Roman" panose="02020603050405020304" pitchFamily="18" charset="0"/>
              <a:cs typeface="Times New Roman" panose="02020603050405020304" pitchFamily="18" charset="0"/>
            </a:endParaRPr>
          </a:p>
        </p:txBody>
      </p:sp>
      <p:sp>
        <p:nvSpPr>
          <p:cNvPr id="10" name="Text 8"/>
          <p:cNvSpPr/>
          <p:nvPr/>
        </p:nvSpPr>
        <p:spPr>
          <a:xfrm>
            <a:off x="9628346" y="3543192"/>
            <a:ext cx="4281709" cy="1185148"/>
          </a:xfrm>
          <a:prstGeom prst="rect">
            <a:avLst/>
          </a:prstGeom>
          <a:noFill/>
          <a:ln/>
        </p:spPr>
        <p:txBody>
          <a:bodyPr wrap="square" rtlCol="0" anchor="t"/>
          <a:lstStyle/>
          <a:p>
            <a:pPr marL="0" indent="0" algn="just">
              <a:lnSpc>
                <a:spcPts val="3110"/>
              </a:lnSpc>
              <a:buNone/>
            </a:pP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Things such as these and other capabilities create more powerful bonding relationships, widen the bandwidth of teams’ interaction capabilities, and bolster organisational culture. (</a:t>
            </a:r>
            <a:r>
              <a:rPr lang="en-GB" sz="2400" i="1" dirty="0">
                <a:solidFill>
                  <a:srgbClr val="3B4E4E"/>
                </a:solidFill>
                <a:latin typeface="Times New Roman" panose="02020603050405020304" pitchFamily="18" charset="0"/>
                <a:ea typeface="Overpass" pitchFamily="34" charset="-122"/>
                <a:cs typeface="Times New Roman" panose="02020603050405020304" pitchFamily="18" charset="0"/>
              </a:rPr>
              <a:t>Fubara, 2020)</a:t>
            </a:r>
            <a:endParaRPr lang="en-US" sz="24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28147"/>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9406533" y="2427922"/>
            <a:ext cx="4961215" cy="3373636"/>
          </a:xfrm>
          <a:prstGeom prst="rect">
            <a:avLst/>
          </a:prstGeom>
        </p:spPr>
      </p:pic>
      <p:sp>
        <p:nvSpPr>
          <p:cNvPr id="6" name="Text 2"/>
          <p:cNvSpPr/>
          <p:nvPr/>
        </p:nvSpPr>
        <p:spPr>
          <a:xfrm>
            <a:off x="247233" y="370583"/>
            <a:ext cx="7673340" cy="1313259"/>
          </a:xfrm>
          <a:prstGeom prst="rect">
            <a:avLst/>
          </a:prstGeom>
          <a:noFill/>
          <a:ln/>
        </p:spPr>
        <p:txBody>
          <a:bodyPr wrap="square" rtlCol="0" anchor="t"/>
          <a:lstStyle/>
          <a:p>
            <a:pPr marL="0" indent="0" algn="ctr">
              <a:lnSpc>
                <a:spcPts val="5170"/>
              </a:lnSpc>
              <a:buNone/>
            </a:pPr>
            <a:r>
              <a:rPr lang="en-US" sz="4000" b="1" dirty="0">
                <a:solidFill>
                  <a:srgbClr val="233939"/>
                </a:solidFill>
                <a:latin typeface="Times New Roman" panose="02020603050405020304" pitchFamily="18" charset="0"/>
                <a:ea typeface="Syne" pitchFamily="34" charset="-122"/>
                <a:cs typeface="Times New Roman" panose="02020603050405020304" pitchFamily="18" charset="0"/>
              </a:rPr>
              <a:t>Developing EI through Mindfulness</a:t>
            </a:r>
            <a:endParaRPr lang="en-US" sz="4000"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r:embed="rId5"/>
          <a:stretch>
            <a:fillRect/>
          </a:stretch>
        </p:blipFill>
        <p:spPr>
          <a:xfrm>
            <a:off x="735330" y="2407563"/>
            <a:ext cx="1050488" cy="1680924"/>
          </a:xfrm>
          <a:prstGeom prst="rect">
            <a:avLst/>
          </a:prstGeom>
        </p:spPr>
      </p:pic>
      <p:sp>
        <p:nvSpPr>
          <p:cNvPr id="8" name="Text 3"/>
          <p:cNvSpPr/>
          <p:nvPr/>
        </p:nvSpPr>
        <p:spPr>
          <a:xfrm>
            <a:off x="1785818" y="2099667"/>
            <a:ext cx="3965853" cy="328255"/>
          </a:xfrm>
          <a:prstGeom prst="rect">
            <a:avLst/>
          </a:prstGeom>
          <a:noFill/>
          <a:ln/>
        </p:spPr>
        <p:txBody>
          <a:bodyPr wrap="none" rtlCol="0" anchor="t"/>
          <a:lstStyle/>
          <a:p>
            <a:pPr marL="0" indent="0" algn="l">
              <a:lnSpc>
                <a:spcPts val="2585"/>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Introduction to Mindfulness</a:t>
            </a:r>
            <a:endParaRPr lang="en-US" sz="3200" u="sng" dirty="0">
              <a:latin typeface="Times New Roman" panose="02020603050405020304" pitchFamily="18" charset="0"/>
              <a:cs typeface="Times New Roman" panose="02020603050405020304" pitchFamily="18" charset="0"/>
            </a:endParaRPr>
          </a:p>
        </p:txBody>
      </p:sp>
      <p:sp>
        <p:nvSpPr>
          <p:cNvPr id="9" name="Text 4"/>
          <p:cNvSpPr/>
          <p:nvPr/>
        </p:nvSpPr>
        <p:spPr>
          <a:xfrm>
            <a:off x="1751915" y="2717929"/>
            <a:ext cx="6780371" cy="672465"/>
          </a:xfrm>
          <a:prstGeom prst="rect">
            <a:avLst/>
          </a:prstGeom>
          <a:noFill/>
          <a:ln/>
        </p:spPr>
        <p:txBody>
          <a:bodyPr wrap="square" rtlCol="0" anchor="t"/>
          <a:lstStyle/>
          <a:p>
            <a:pPr marL="0" indent="0" algn="just">
              <a:lnSpc>
                <a:spcPts val="2647"/>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While the mindfulness practice involves being fully present in the moment, you are also paying attention to your thoughts and feelings, as well as the environmental context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(Boyatzis and Smith, 2013). </a:t>
            </a:r>
            <a:endParaRPr lang="en-US" sz="2000" i="1" dirty="0">
              <a:latin typeface="Times New Roman" panose="02020603050405020304" pitchFamily="18" charset="0"/>
              <a:cs typeface="Times New Roman" panose="02020603050405020304" pitchFamily="18" charset="0"/>
            </a:endParaRPr>
          </a:p>
        </p:txBody>
      </p:sp>
      <p:pic>
        <p:nvPicPr>
          <p:cNvPr id="10" name="Image 3" descr="preencoded.png"/>
          <p:cNvPicPr>
            <a:picLocks noChangeAspect="1"/>
          </p:cNvPicPr>
          <p:nvPr/>
        </p:nvPicPr>
        <p:blipFill>
          <a:blip r:embed="rId6"/>
          <a:stretch>
            <a:fillRect/>
          </a:stretch>
        </p:blipFill>
        <p:spPr>
          <a:xfrm>
            <a:off x="735330" y="4088487"/>
            <a:ext cx="1050488" cy="1680924"/>
          </a:xfrm>
          <a:prstGeom prst="rect">
            <a:avLst/>
          </a:prstGeom>
        </p:spPr>
      </p:pic>
      <p:sp>
        <p:nvSpPr>
          <p:cNvPr id="11" name="Text 5"/>
          <p:cNvSpPr/>
          <p:nvPr/>
        </p:nvSpPr>
        <p:spPr>
          <a:xfrm>
            <a:off x="3635038" y="4147364"/>
            <a:ext cx="2626400" cy="328255"/>
          </a:xfrm>
          <a:prstGeom prst="rect">
            <a:avLst/>
          </a:prstGeom>
          <a:noFill/>
          <a:ln/>
        </p:spPr>
        <p:txBody>
          <a:bodyPr wrap="none" rtlCol="0" anchor="t"/>
          <a:lstStyle/>
          <a:p>
            <a:pPr marL="0" indent="0" algn="l">
              <a:lnSpc>
                <a:spcPts val="2585"/>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Techniques</a:t>
            </a:r>
            <a:endParaRPr lang="en-US" sz="3200" u="sng" dirty="0">
              <a:latin typeface="Times New Roman" panose="02020603050405020304" pitchFamily="18" charset="0"/>
              <a:cs typeface="Times New Roman" panose="02020603050405020304" pitchFamily="18" charset="0"/>
            </a:endParaRPr>
          </a:p>
        </p:txBody>
      </p:sp>
      <p:sp>
        <p:nvSpPr>
          <p:cNvPr id="12" name="Text 6"/>
          <p:cNvSpPr/>
          <p:nvPr/>
        </p:nvSpPr>
        <p:spPr>
          <a:xfrm>
            <a:off x="1785819" y="4752737"/>
            <a:ext cx="7095530" cy="672465"/>
          </a:xfrm>
          <a:prstGeom prst="rect">
            <a:avLst/>
          </a:prstGeom>
          <a:noFill/>
          <a:ln/>
        </p:spPr>
        <p:txBody>
          <a:bodyPr wrap="square" rtlCol="0" anchor="t"/>
          <a:lstStyle/>
          <a:p>
            <a:pPr marL="0" indent="0" algn="just">
              <a:lnSpc>
                <a:spcPts val="2647"/>
              </a:lnSpc>
              <a:buNone/>
            </a:pPr>
            <a:r>
              <a:rPr lang="en-GB" sz="1654" dirty="0">
                <a:solidFill>
                  <a:srgbClr val="3B4E4E"/>
                </a:solidFill>
                <a:latin typeface="Overpass" pitchFamily="34" charset="0"/>
                <a:ea typeface="Overpass" pitchFamily="34" charset="-122"/>
                <a:cs typeface="Overpass" pitchFamily="34" charset="-120"/>
              </a:rPr>
              <a:t> </a:t>
            </a: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Meditation, breathing exercises, and having skills in listening all belong to activities that might be used to foster mindfulness as well as emotional intelligence. Meditation, breathing exercises.</a:t>
            </a:r>
            <a:endParaRPr lang="en-US" sz="2000" dirty="0">
              <a:latin typeface="Times New Roman" panose="02020603050405020304" pitchFamily="18" charset="0"/>
              <a:cs typeface="Times New Roman" panose="02020603050405020304" pitchFamily="18" charset="0"/>
            </a:endParaRPr>
          </a:p>
        </p:txBody>
      </p:sp>
      <p:pic>
        <p:nvPicPr>
          <p:cNvPr id="13" name="Image 4" descr="preencoded.png"/>
          <p:cNvPicPr>
            <a:picLocks noChangeAspect="1"/>
          </p:cNvPicPr>
          <p:nvPr/>
        </p:nvPicPr>
        <p:blipFill>
          <a:blip r:embed="rId7"/>
          <a:stretch>
            <a:fillRect/>
          </a:stretch>
        </p:blipFill>
        <p:spPr>
          <a:xfrm>
            <a:off x="735330" y="5769412"/>
            <a:ext cx="1050488" cy="1680924"/>
          </a:xfrm>
          <a:prstGeom prst="rect">
            <a:avLst/>
          </a:prstGeom>
        </p:spPr>
      </p:pic>
      <p:sp>
        <p:nvSpPr>
          <p:cNvPr id="14" name="Text 7"/>
          <p:cNvSpPr/>
          <p:nvPr/>
        </p:nvSpPr>
        <p:spPr>
          <a:xfrm>
            <a:off x="3244749" y="5960184"/>
            <a:ext cx="2847261" cy="328255"/>
          </a:xfrm>
          <a:prstGeom prst="rect">
            <a:avLst/>
          </a:prstGeom>
          <a:noFill/>
          <a:ln/>
        </p:spPr>
        <p:txBody>
          <a:bodyPr wrap="none" rtlCol="0" anchor="t"/>
          <a:lstStyle/>
          <a:p>
            <a:pPr marL="0" indent="0" algn="l">
              <a:lnSpc>
                <a:spcPts val="2585"/>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Workplace Benefits</a:t>
            </a:r>
            <a:endParaRPr lang="en-US" sz="3200" u="sng" dirty="0">
              <a:latin typeface="Times New Roman" panose="02020603050405020304" pitchFamily="18" charset="0"/>
              <a:cs typeface="Times New Roman" panose="02020603050405020304" pitchFamily="18" charset="0"/>
            </a:endParaRPr>
          </a:p>
        </p:txBody>
      </p:sp>
      <p:sp>
        <p:nvSpPr>
          <p:cNvPr id="15" name="Text 8"/>
          <p:cNvSpPr/>
          <p:nvPr/>
        </p:nvSpPr>
        <p:spPr>
          <a:xfrm>
            <a:off x="1785819" y="6433661"/>
            <a:ext cx="7095529" cy="672465"/>
          </a:xfrm>
          <a:prstGeom prst="rect">
            <a:avLst/>
          </a:prstGeom>
          <a:noFill/>
          <a:ln/>
        </p:spPr>
        <p:txBody>
          <a:bodyPr wrap="square" rtlCol="0" anchor="t"/>
          <a:lstStyle/>
          <a:p>
            <a:pPr marL="0" indent="0" algn="just">
              <a:lnSpc>
                <a:spcPts val="2647"/>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A programme that encourages the use of mindfulness in the workplace could lead to reduced stress, improved attention, and better emotional control – all valuable outcomes that might come about through the simple practice of mindfulness.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Boyatzis and Smith, 2013). </a:t>
            </a:r>
            <a:endParaRPr lang="en-US"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283369" y="2474952"/>
            <a:ext cx="4919543" cy="3279696"/>
          </a:xfrm>
          <a:prstGeom prst="rect">
            <a:avLst/>
          </a:prstGeom>
        </p:spPr>
      </p:pic>
      <p:sp>
        <p:nvSpPr>
          <p:cNvPr id="6" name="Text 2"/>
          <p:cNvSpPr/>
          <p:nvPr/>
        </p:nvSpPr>
        <p:spPr>
          <a:xfrm>
            <a:off x="6072901" y="437495"/>
            <a:ext cx="7556897" cy="725329"/>
          </a:xfrm>
          <a:prstGeom prst="rect">
            <a:avLst/>
          </a:prstGeom>
          <a:noFill/>
          <a:ln/>
        </p:spPr>
        <p:txBody>
          <a:bodyPr wrap="square" rtlCol="0" anchor="t"/>
          <a:lstStyle/>
          <a:p>
            <a:pPr marL="0" indent="0" algn="ctr">
              <a:lnSpc>
                <a:spcPts val="5579"/>
              </a:lnSpc>
              <a:buNone/>
            </a:pPr>
            <a:r>
              <a:rPr lang="en-US" sz="4463" b="1" dirty="0">
                <a:solidFill>
                  <a:srgbClr val="233939"/>
                </a:solidFill>
                <a:latin typeface="Syne" pitchFamily="34" charset="0"/>
                <a:ea typeface="Syne" pitchFamily="34" charset="-122"/>
                <a:cs typeface="Syne" pitchFamily="34" charset="-120"/>
              </a:rPr>
              <a:t>Recommendations for EI Integration</a:t>
            </a:r>
            <a:endParaRPr lang="en-US" sz="4463" dirty="0"/>
          </a:p>
        </p:txBody>
      </p:sp>
      <p:sp>
        <p:nvSpPr>
          <p:cNvPr id="7" name="Shape 3"/>
          <p:cNvSpPr/>
          <p:nvPr/>
        </p:nvSpPr>
        <p:spPr>
          <a:xfrm>
            <a:off x="6279952" y="2815828"/>
            <a:ext cx="510064" cy="510064"/>
          </a:xfrm>
          <a:prstGeom prst="roundRect">
            <a:avLst>
              <a:gd name="adj" fmla="val 20003"/>
            </a:avLst>
          </a:prstGeom>
          <a:solidFill>
            <a:srgbClr val="DDEEE6"/>
          </a:solidFill>
          <a:ln w="7620">
            <a:solidFill>
              <a:srgbClr val="C3D4CC"/>
            </a:solidFill>
            <a:prstDash val="solid"/>
          </a:ln>
        </p:spPr>
        <p:txBody>
          <a:bodyPr/>
          <a:lstStyle/>
          <a:p>
            <a:endParaRPr lang="en-GB"/>
          </a:p>
        </p:txBody>
      </p:sp>
      <p:sp>
        <p:nvSpPr>
          <p:cNvPr id="8" name="Text 4"/>
          <p:cNvSpPr/>
          <p:nvPr/>
        </p:nvSpPr>
        <p:spPr>
          <a:xfrm>
            <a:off x="6468666" y="2900839"/>
            <a:ext cx="132636" cy="340043"/>
          </a:xfrm>
          <a:prstGeom prst="rect">
            <a:avLst/>
          </a:prstGeom>
          <a:noFill/>
          <a:ln/>
        </p:spPr>
        <p:txBody>
          <a:bodyPr wrap="none" rtlCol="0" anchor="t"/>
          <a:lstStyle/>
          <a:p>
            <a:pPr marL="0" indent="0" algn="ctr">
              <a:lnSpc>
                <a:spcPts val="2678"/>
              </a:lnSpc>
              <a:buNone/>
            </a:pPr>
            <a:r>
              <a:rPr lang="en-US" sz="2678" b="1" dirty="0">
                <a:solidFill>
                  <a:srgbClr val="3B4E4E"/>
                </a:solidFill>
                <a:latin typeface="Syne" pitchFamily="34" charset="0"/>
                <a:ea typeface="Syne" pitchFamily="34" charset="-122"/>
                <a:cs typeface="Syne" pitchFamily="34" charset="-120"/>
              </a:rPr>
              <a:t>1</a:t>
            </a:r>
            <a:endParaRPr lang="en-US" sz="2678" dirty="0"/>
          </a:p>
        </p:txBody>
      </p:sp>
      <p:sp>
        <p:nvSpPr>
          <p:cNvPr id="9" name="Text 5"/>
          <p:cNvSpPr/>
          <p:nvPr/>
        </p:nvSpPr>
        <p:spPr>
          <a:xfrm>
            <a:off x="7016710" y="2297846"/>
            <a:ext cx="2834640" cy="354211"/>
          </a:xfrm>
          <a:prstGeom prst="rect">
            <a:avLst/>
          </a:prstGeom>
          <a:noFill/>
          <a:ln/>
        </p:spPr>
        <p:txBody>
          <a:bodyPr wrap="none" rtlCol="0" anchor="t"/>
          <a:lstStyle/>
          <a:p>
            <a:pPr marL="0" indent="0">
              <a:lnSpc>
                <a:spcPts val="2790"/>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Training Programs</a:t>
            </a:r>
            <a:endParaRPr lang="en-US" sz="3200" u="sng" dirty="0">
              <a:latin typeface="Times New Roman" panose="02020603050405020304" pitchFamily="18" charset="0"/>
              <a:cs typeface="Times New Roman" panose="02020603050405020304" pitchFamily="18" charset="0"/>
            </a:endParaRPr>
          </a:p>
        </p:txBody>
      </p:sp>
      <p:sp>
        <p:nvSpPr>
          <p:cNvPr id="10" name="Text 6"/>
          <p:cNvSpPr/>
          <p:nvPr/>
        </p:nvSpPr>
        <p:spPr>
          <a:xfrm>
            <a:off x="6911935" y="2737068"/>
            <a:ext cx="7435096" cy="725329"/>
          </a:xfrm>
          <a:prstGeom prst="rect">
            <a:avLst/>
          </a:prstGeom>
          <a:noFill/>
          <a:ln/>
        </p:spPr>
        <p:txBody>
          <a:bodyPr wrap="square" rtlCol="0" anchor="t"/>
          <a:lstStyle/>
          <a:p>
            <a:pPr marL="0" indent="0" algn="just">
              <a:lnSpc>
                <a:spcPts val="2856"/>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Therefore, it is very important that the staff take part in regular training session wherein emotional intelligence and mindfulness play a crucial role.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(Arora, 2017).</a:t>
            </a:r>
            <a:endParaRPr lang="en-US" sz="2000" i="1" dirty="0">
              <a:latin typeface="Times New Roman" panose="02020603050405020304" pitchFamily="18" charset="0"/>
              <a:cs typeface="Times New Roman" panose="02020603050405020304" pitchFamily="18" charset="0"/>
            </a:endParaRPr>
          </a:p>
        </p:txBody>
      </p:sp>
      <p:sp>
        <p:nvSpPr>
          <p:cNvPr id="11" name="Shape 7"/>
          <p:cNvSpPr/>
          <p:nvPr/>
        </p:nvSpPr>
        <p:spPr>
          <a:xfrm>
            <a:off x="6279952" y="4513064"/>
            <a:ext cx="510064" cy="510064"/>
          </a:xfrm>
          <a:prstGeom prst="roundRect">
            <a:avLst>
              <a:gd name="adj" fmla="val 20003"/>
            </a:avLst>
          </a:prstGeom>
          <a:solidFill>
            <a:srgbClr val="DDEEE6"/>
          </a:solidFill>
          <a:ln w="7620">
            <a:solidFill>
              <a:srgbClr val="C3D4CC"/>
            </a:solidFill>
            <a:prstDash val="solid"/>
          </a:ln>
        </p:spPr>
        <p:txBody>
          <a:bodyPr/>
          <a:lstStyle/>
          <a:p>
            <a:endParaRPr lang="en-GB"/>
          </a:p>
        </p:txBody>
      </p:sp>
      <p:sp>
        <p:nvSpPr>
          <p:cNvPr id="12" name="Text 8"/>
          <p:cNvSpPr/>
          <p:nvPr/>
        </p:nvSpPr>
        <p:spPr>
          <a:xfrm>
            <a:off x="6428780" y="4598075"/>
            <a:ext cx="212288" cy="340043"/>
          </a:xfrm>
          <a:prstGeom prst="rect">
            <a:avLst/>
          </a:prstGeom>
          <a:noFill/>
          <a:ln/>
        </p:spPr>
        <p:txBody>
          <a:bodyPr wrap="none" rtlCol="0" anchor="t"/>
          <a:lstStyle/>
          <a:p>
            <a:pPr marL="0" indent="0" algn="ctr">
              <a:lnSpc>
                <a:spcPts val="2678"/>
              </a:lnSpc>
              <a:buNone/>
            </a:pPr>
            <a:r>
              <a:rPr lang="en-US" sz="2678" b="1" dirty="0">
                <a:solidFill>
                  <a:srgbClr val="3B4E4E"/>
                </a:solidFill>
                <a:latin typeface="Syne" pitchFamily="34" charset="0"/>
                <a:ea typeface="Syne" pitchFamily="34" charset="-122"/>
                <a:cs typeface="Syne" pitchFamily="34" charset="-120"/>
              </a:rPr>
              <a:t>2</a:t>
            </a:r>
            <a:endParaRPr lang="en-US" sz="2678" dirty="0"/>
          </a:p>
        </p:txBody>
      </p:sp>
      <p:sp>
        <p:nvSpPr>
          <p:cNvPr id="13" name="Text 9"/>
          <p:cNvSpPr/>
          <p:nvPr/>
        </p:nvSpPr>
        <p:spPr>
          <a:xfrm>
            <a:off x="7125771" y="4173430"/>
            <a:ext cx="3301008" cy="354211"/>
          </a:xfrm>
          <a:prstGeom prst="rect">
            <a:avLst/>
          </a:prstGeom>
          <a:noFill/>
          <a:ln/>
        </p:spPr>
        <p:txBody>
          <a:bodyPr wrap="none" rtlCol="0" anchor="t"/>
          <a:lstStyle/>
          <a:p>
            <a:pPr marL="0" indent="0">
              <a:lnSpc>
                <a:spcPts val="2790"/>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Leadership Initiatives</a:t>
            </a:r>
            <a:endParaRPr lang="en-US" sz="3200" u="sng" dirty="0">
              <a:latin typeface="Times New Roman" panose="02020603050405020304" pitchFamily="18" charset="0"/>
              <a:cs typeface="Times New Roman" panose="02020603050405020304" pitchFamily="18" charset="0"/>
            </a:endParaRPr>
          </a:p>
        </p:txBody>
      </p:sp>
      <p:sp>
        <p:nvSpPr>
          <p:cNvPr id="14" name="Text 10"/>
          <p:cNvSpPr/>
          <p:nvPr/>
        </p:nvSpPr>
        <p:spPr>
          <a:xfrm>
            <a:off x="6911934" y="4663610"/>
            <a:ext cx="7435095" cy="725329"/>
          </a:xfrm>
          <a:prstGeom prst="rect">
            <a:avLst/>
          </a:prstGeom>
          <a:noFill/>
          <a:ln/>
        </p:spPr>
        <p:txBody>
          <a:bodyPr wrap="square" rtlCol="0" anchor="t"/>
          <a:lstStyle/>
          <a:p>
            <a:pPr marL="0" indent="0" algn="just">
              <a:lnSpc>
                <a:spcPts val="2856"/>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At the same time, we need to urge those in positions of authority to demonstrate the behaviours consistent with emotional intelligence, and to create the psychological space that allows emotions to be voiced and felt.</a:t>
            </a:r>
            <a:endParaRPr lang="en-US" sz="2000" dirty="0">
              <a:latin typeface="Times New Roman" panose="02020603050405020304" pitchFamily="18" charset="0"/>
              <a:cs typeface="Times New Roman" panose="02020603050405020304" pitchFamily="18" charset="0"/>
            </a:endParaRPr>
          </a:p>
        </p:txBody>
      </p:sp>
      <p:sp>
        <p:nvSpPr>
          <p:cNvPr id="15" name="Shape 11"/>
          <p:cNvSpPr/>
          <p:nvPr/>
        </p:nvSpPr>
        <p:spPr>
          <a:xfrm>
            <a:off x="6279952" y="6210300"/>
            <a:ext cx="510064" cy="510064"/>
          </a:xfrm>
          <a:prstGeom prst="roundRect">
            <a:avLst>
              <a:gd name="adj" fmla="val 20003"/>
            </a:avLst>
          </a:prstGeom>
          <a:solidFill>
            <a:srgbClr val="DDEEE6"/>
          </a:solidFill>
          <a:ln w="7620">
            <a:solidFill>
              <a:srgbClr val="C3D4CC"/>
            </a:solidFill>
            <a:prstDash val="solid"/>
          </a:ln>
        </p:spPr>
        <p:txBody>
          <a:bodyPr/>
          <a:lstStyle/>
          <a:p>
            <a:endParaRPr lang="en-GB"/>
          </a:p>
        </p:txBody>
      </p:sp>
      <p:sp>
        <p:nvSpPr>
          <p:cNvPr id="16" name="Text 12"/>
          <p:cNvSpPr/>
          <p:nvPr/>
        </p:nvSpPr>
        <p:spPr>
          <a:xfrm>
            <a:off x="6425922" y="6295311"/>
            <a:ext cx="218003" cy="340043"/>
          </a:xfrm>
          <a:prstGeom prst="rect">
            <a:avLst/>
          </a:prstGeom>
          <a:noFill/>
          <a:ln/>
        </p:spPr>
        <p:txBody>
          <a:bodyPr wrap="none" rtlCol="0" anchor="t"/>
          <a:lstStyle/>
          <a:p>
            <a:pPr marL="0" indent="0" algn="ctr">
              <a:lnSpc>
                <a:spcPts val="2678"/>
              </a:lnSpc>
              <a:buNone/>
            </a:pPr>
            <a:r>
              <a:rPr lang="en-US" sz="2678" b="1" dirty="0">
                <a:solidFill>
                  <a:srgbClr val="3B4E4E"/>
                </a:solidFill>
                <a:latin typeface="Syne" pitchFamily="34" charset="0"/>
                <a:ea typeface="Syne" pitchFamily="34" charset="-122"/>
                <a:cs typeface="Syne" pitchFamily="34" charset="-120"/>
              </a:rPr>
              <a:t>3</a:t>
            </a:r>
            <a:endParaRPr lang="en-US" sz="2678" dirty="0"/>
          </a:p>
        </p:txBody>
      </p:sp>
      <p:sp>
        <p:nvSpPr>
          <p:cNvPr id="17" name="Text 13"/>
          <p:cNvSpPr/>
          <p:nvPr/>
        </p:nvSpPr>
        <p:spPr>
          <a:xfrm>
            <a:off x="7583568" y="6302982"/>
            <a:ext cx="3305294" cy="354211"/>
          </a:xfrm>
          <a:prstGeom prst="rect">
            <a:avLst/>
          </a:prstGeom>
          <a:noFill/>
          <a:ln/>
        </p:spPr>
        <p:txBody>
          <a:bodyPr wrap="none" rtlCol="0" anchor="t"/>
          <a:lstStyle/>
          <a:p>
            <a:pPr marL="0" indent="0">
              <a:lnSpc>
                <a:spcPts val="2790"/>
              </a:lnSpc>
              <a:buNone/>
            </a:pPr>
            <a:r>
              <a:rPr lang="en-US" sz="3200" b="1" u="sng" dirty="0">
                <a:solidFill>
                  <a:srgbClr val="3B4E4E"/>
                </a:solidFill>
                <a:latin typeface="Times New Roman" panose="02020603050405020304" pitchFamily="18" charset="0"/>
                <a:ea typeface="Syne" pitchFamily="34" charset="-122"/>
                <a:cs typeface="Times New Roman" panose="02020603050405020304" pitchFamily="18" charset="0"/>
              </a:rPr>
              <a:t>Performance Metrics</a:t>
            </a:r>
            <a:endParaRPr lang="en-US" sz="3200" u="sng" dirty="0">
              <a:latin typeface="Times New Roman" panose="02020603050405020304" pitchFamily="18" charset="0"/>
              <a:cs typeface="Times New Roman" panose="02020603050405020304" pitchFamily="18" charset="0"/>
            </a:endParaRPr>
          </a:p>
        </p:txBody>
      </p:sp>
      <p:sp>
        <p:nvSpPr>
          <p:cNvPr id="18" name="Text 14"/>
          <p:cNvSpPr/>
          <p:nvPr/>
        </p:nvSpPr>
        <p:spPr>
          <a:xfrm>
            <a:off x="6279953" y="6826678"/>
            <a:ext cx="8001704" cy="725329"/>
          </a:xfrm>
          <a:prstGeom prst="rect">
            <a:avLst/>
          </a:prstGeom>
          <a:noFill/>
          <a:ln/>
        </p:spPr>
        <p:txBody>
          <a:bodyPr wrap="square" rtlCol="0" anchor="t"/>
          <a:lstStyle/>
          <a:p>
            <a:pPr marL="0" indent="0" algn="just">
              <a:lnSpc>
                <a:spcPts val="2856"/>
              </a:lnSpc>
              <a:buNone/>
            </a:pPr>
            <a:r>
              <a:rPr lang="en-GB" sz="2000" dirty="0">
                <a:solidFill>
                  <a:srgbClr val="3B4E4E"/>
                </a:solidFill>
                <a:latin typeface="Times New Roman" panose="02020603050405020304" pitchFamily="18" charset="0"/>
                <a:ea typeface="Overpass" pitchFamily="34" charset="-122"/>
                <a:cs typeface="Times New Roman" panose="02020603050405020304" pitchFamily="18" charset="0"/>
              </a:rPr>
              <a:t>These talents must be brought to the forefront of the professional development process. This might be enacted through designing performance evaluations to include emotional intelligence skills. </a:t>
            </a:r>
            <a:r>
              <a:rPr lang="en-GB" sz="2000" i="1" dirty="0">
                <a:solidFill>
                  <a:srgbClr val="3B4E4E"/>
                </a:solidFill>
                <a:latin typeface="Times New Roman" panose="02020603050405020304" pitchFamily="18" charset="0"/>
                <a:ea typeface="Overpass" pitchFamily="34" charset="-122"/>
                <a:cs typeface="Times New Roman" panose="02020603050405020304" pitchFamily="18" charset="0"/>
              </a:rPr>
              <a:t>(Arora, 2017).</a:t>
            </a:r>
            <a:endParaRPr lang="en-US"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9441656" y="2739152"/>
            <a:ext cx="4891088" cy="2751296"/>
          </a:xfrm>
          <a:prstGeom prst="rect">
            <a:avLst/>
          </a:prstGeom>
        </p:spPr>
      </p:pic>
      <p:sp>
        <p:nvSpPr>
          <p:cNvPr id="6" name="Text 2"/>
          <p:cNvSpPr/>
          <p:nvPr/>
        </p:nvSpPr>
        <p:spPr>
          <a:xfrm>
            <a:off x="833199" y="674489"/>
            <a:ext cx="5951696" cy="743903"/>
          </a:xfrm>
          <a:prstGeom prst="rect">
            <a:avLst/>
          </a:prstGeom>
          <a:noFill/>
          <a:ln/>
        </p:spPr>
        <p:txBody>
          <a:bodyPr wrap="none" rtlCol="0" anchor="t"/>
          <a:lstStyle/>
          <a:p>
            <a:pPr marL="0" indent="0">
              <a:lnSpc>
                <a:spcPts val="5858"/>
              </a:lnSpc>
              <a:buNone/>
            </a:pPr>
            <a:r>
              <a:rPr lang="en-US" sz="4686" b="1" dirty="0">
                <a:solidFill>
                  <a:srgbClr val="233939"/>
                </a:solidFill>
                <a:latin typeface="Syne" pitchFamily="34" charset="0"/>
                <a:ea typeface="Syne" pitchFamily="34" charset="-122"/>
                <a:cs typeface="Syne" pitchFamily="34" charset="-120"/>
              </a:rPr>
              <a:t>Conclusion</a:t>
            </a:r>
            <a:endParaRPr lang="en-US" sz="4686" dirty="0"/>
          </a:p>
        </p:txBody>
      </p:sp>
      <p:sp>
        <p:nvSpPr>
          <p:cNvPr id="15" name="Text 11"/>
          <p:cNvSpPr/>
          <p:nvPr/>
        </p:nvSpPr>
        <p:spPr>
          <a:xfrm>
            <a:off x="676412" y="2358152"/>
            <a:ext cx="7918948" cy="762000"/>
          </a:xfrm>
          <a:prstGeom prst="rect">
            <a:avLst/>
          </a:prstGeom>
          <a:noFill/>
          <a:ln/>
        </p:spPr>
        <p:txBody>
          <a:bodyPr wrap="square" rtlCol="0" anchor="t"/>
          <a:lstStyle/>
          <a:p>
            <a:pPr marL="0" indent="0" algn="just">
              <a:lnSpc>
                <a:spcPct val="150000"/>
              </a:lnSpc>
              <a:buNone/>
            </a:pPr>
            <a:r>
              <a:rPr lang="en-GB" sz="2400" dirty="0">
                <a:solidFill>
                  <a:srgbClr val="3B4E4E"/>
                </a:solidFill>
                <a:latin typeface="Times New Roman" panose="02020603050405020304" pitchFamily="18" charset="0"/>
                <a:ea typeface="Overpass" pitchFamily="34" charset="-122"/>
                <a:cs typeface="Times New Roman" panose="02020603050405020304" pitchFamily="18" charset="0"/>
              </a:rPr>
              <a:t>Emotional intelligence can make you successful at work because it makes you better at co-operation, communication and leadership. Also, Emotional intelligence at work is all about performance, so the bedrock is self-awareness; self-regulation; motivation; empathy; and social skills. However, that is, entire organisations may be able to be helped greatly through mindfulness and training programmes specifically targeted to the unique strengths and needs of the group.</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0"/>
            <a:ext cx="14630400" cy="8229600"/>
          </a:xfrm>
          <a:prstGeom prst="rect">
            <a:avLst/>
          </a:prstGeom>
          <a:solidFill>
            <a:srgbClr val="FFFDE6"/>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5" name="Image 1" descr="preencoded.png"/>
          <p:cNvPicPr>
            <a:picLocks noChangeAspect="1"/>
          </p:cNvPicPr>
          <p:nvPr/>
        </p:nvPicPr>
        <p:blipFill>
          <a:blip r:embed="rId4"/>
          <a:stretch>
            <a:fillRect/>
          </a:stretch>
        </p:blipFill>
        <p:spPr>
          <a:xfrm>
            <a:off x="9452610" y="2353747"/>
            <a:ext cx="4869061" cy="3521988"/>
          </a:xfrm>
          <a:prstGeom prst="rect">
            <a:avLst/>
          </a:prstGeom>
        </p:spPr>
      </p:pic>
      <p:sp>
        <p:nvSpPr>
          <p:cNvPr id="6" name="Text 2"/>
          <p:cNvSpPr/>
          <p:nvPr/>
        </p:nvSpPr>
        <p:spPr>
          <a:xfrm>
            <a:off x="1817625" y="3343216"/>
            <a:ext cx="6172200" cy="771525"/>
          </a:xfrm>
          <a:prstGeom prst="rect">
            <a:avLst/>
          </a:prstGeom>
          <a:noFill/>
          <a:ln/>
        </p:spPr>
        <p:txBody>
          <a:bodyPr wrap="none" rtlCol="0" anchor="t"/>
          <a:lstStyle/>
          <a:p>
            <a:pPr marL="0" indent="0">
              <a:lnSpc>
                <a:spcPts val="6075"/>
              </a:lnSpc>
              <a:buNone/>
            </a:pPr>
            <a:r>
              <a:rPr lang="en-US" sz="5400" b="1" dirty="0">
                <a:solidFill>
                  <a:srgbClr val="233939"/>
                </a:solidFill>
                <a:latin typeface="Syne" pitchFamily="34" charset="0"/>
                <a:ea typeface="Syne" pitchFamily="34" charset="-122"/>
                <a:cs typeface="Syne" pitchFamily="34" charset="-120"/>
              </a:rPr>
              <a:t>Q&amp;A Session</a:t>
            </a:r>
            <a:endParaRPr lang="en-US" sz="5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txBody>
          <a:bodyPr/>
          <a:lstStyle/>
          <a:p>
            <a:endParaRPr lang="en-GB"/>
          </a:p>
        </p:txBody>
      </p:sp>
      <p:sp>
        <p:nvSpPr>
          <p:cNvPr id="3" name="Shape 1"/>
          <p:cNvSpPr/>
          <p:nvPr/>
        </p:nvSpPr>
        <p:spPr>
          <a:xfrm>
            <a:off x="0" y="-59"/>
            <a:ext cx="14630400" cy="8229600"/>
          </a:xfrm>
          <a:prstGeom prst="rect">
            <a:avLst/>
          </a:prstGeom>
          <a:solidFill>
            <a:srgbClr val="FFFDE6"/>
          </a:solidFill>
          <a:ln/>
        </p:spPr>
        <p:txBody>
          <a:bodyPr/>
          <a:lstStyle/>
          <a:p>
            <a:endParaRPr lang="en-GB"/>
          </a:p>
        </p:txBody>
      </p:sp>
      <p:sp>
        <p:nvSpPr>
          <p:cNvPr id="6" name="Text 2"/>
          <p:cNvSpPr/>
          <p:nvPr/>
        </p:nvSpPr>
        <p:spPr>
          <a:xfrm>
            <a:off x="5814860" y="645931"/>
            <a:ext cx="6172200" cy="771525"/>
          </a:xfrm>
          <a:prstGeom prst="rect">
            <a:avLst/>
          </a:prstGeom>
          <a:noFill/>
          <a:ln/>
        </p:spPr>
        <p:txBody>
          <a:bodyPr wrap="none" rtlCol="0" anchor="t"/>
          <a:lstStyle/>
          <a:p>
            <a:pPr marL="0" indent="0">
              <a:lnSpc>
                <a:spcPts val="6075"/>
              </a:lnSpc>
              <a:buNone/>
            </a:pPr>
            <a:r>
              <a:rPr lang="en-US" sz="4860" b="1" dirty="0">
                <a:solidFill>
                  <a:srgbClr val="233939"/>
                </a:solidFill>
                <a:latin typeface="Syne" pitchFamily="34" charset="0"/>
                <a:ea typeface="Syne" pitchFamily="34" charset="-122"/>
              </a:rPr>
              <a:t>References </a:t>
            </a:r>
            <a:endParaRPr lang="en-US" sz="4860" dirty="0"/>
          </a:p>
        </p:txBody>
      </p:sp>
      <p:sp>
        <p:nvSpPr>
          <p:cNvPr id="7" name="Text 3"/>
          <p:cNvSpPr/>
          <p:nvPr/>
        </p:nvSpPr>
        <p:spPr>
          <a:xfrm>
            <a:off x="444138" y="1644050"/>
            <a:ext cx="13284926" cy="2765346"/>
          </a:xfrm>
          <a:prstGeom prst="rect">
            <a:avLst/>
          </a:prstGeom>
          <a:noFill/>
          <a:ln/>
        </p:spPr>
        <p:txBody>
          <a:bodyPr wrap="square" rtlCol="0" anchor="t"/>
          <a:lstStyle/>
          <a:p>
            <a:pPr marL="0" indent="0">
              <a:lnSpc>
                <a:spcPts val="3110"/>
              </a:lnSpc>
              <a:buNone/>
            </a:pPr>
            <a:endParaRPr lang="en-US" sz="1944" dirty="0">
              <a:solidFill>
                <a:srgbClr val="3B4E4E"/>
              </a:solidFill>
              <a:latin typeface="Overpass" pitchFamily="34" charset="0"/>
              <a:ea typeface="Overpass" pitchFamily="34" charset="-122"/>
              <a:cs typeface="Overpass" pitchFamily="34" charset="-120"/>
            </a:endParaRPr>
          </a:p>
          <a:p>
            <a:pPr marL="0" indent="0">
              <a:lnSpc>
                <a:spcPts val="3110"/>
              </a:lnSpc>
              <a:buNone/>
            </a:pPr>
            <a:r>
              <a:rPr lang="en-GB" sz="2400" dirty="0">
                <a:latin typeface="Times New Roman" panose="02020603050405020304" pitchFamily="18" charset="0"/>
                <a:cs typeface="Times New Roman" panose="02020603050405020304" pitchFamily="18" charset="0"/>
              </a:rPr>
              <a:t>Arora, B., (2017). Importance of emotional intelligence in the workplace. </a:t>
            </a:r>
            <a:r>
              <a:rPr lang="en-GB" sz="2400" i="1" dirty="0">
                <a:latin typeface="Times New Roman" panose="02020603050405020304" pitchFamily="18" charset="0"/>
                <a:cs typeface="Times New Roman" panose="02020603050405020304" pitchFamily="18" charset="0"/>
              </a:rPr>
              <a:t>International Journal of Engineering and Applied Sciences,</a:t>
            </a:r>
            <a:r>
              <a:rPr lang="en-GB" sz="2400" dirty="0">
                <a:latin typeface="Times New Roman" panose="02020603050405020304" pitchFamily="18" charset="0"/>
                <a:cs typeface="Times New Roman" panose="02020603050405020304" pitchFamily="18" charset="0"/>
              </a:rPr>
              <a:t> 4(4), pp.43-45.</a:t>
            </a:r>
          </a:p>
          <a:p>
            <a:pPr marL="0" indent="0">
              <a:lnSpc>
                <a:spcPts val="3110"/>
              </a:lnSpc>
              <a:buNone/>
            </a:pPr>
            <a:r>
              <a:rPr lang="en-GB" sz="2400" dirty="0">
                <a:latin typeface="Times New Roman" panose="02020603050405020304" pitchFamily="18" charset="0"/>
                <a:cs typeface="Times New Roman" panose="02020603050405020304" pitchFamily="18" charset="0"/>
              </a:rPr>
              <a:t>Boyatzis, R.E., Smith, M.L., Van </a:t>
            </a:r>
            <a:r>
              <a:rPr lang="en-GB" sz="2400" dirty="0" err="1">
                <a:latin typeface="Times New Roman" panose="02020603050405020304" pitchFamily="18" charset="0"/>
                <a:cs typeface="Times New Roman" panose="02020603050405020304" pitchFamily="18" charset="0"/>
              </a:rPr>
              <a:t>Oosten</a:t>
            </a:r>
            <a:r>
              <a:rPr lang="en-GB" sz="2400" dirty="0">
                <a:latin typeface="Times New Roman" panose="02020603050405020304" pitchFamily="18" charset="0"/>
                <a:cs typeface="Times New Roman" panose="02020603050405020304" pitchFamily="18" charset="0"/>
              </a:rPr>
              <a:t>, E. and Woolford, L., (2013). Developing resonant leaders through emotional intelligence, vision and coaching. </a:t>
            </a:r>
            <a:r>
              <a:rPr lang="en-GB" sz="2400" i="1" dirty="0">
                <a:latin typeface="Times New Roman" panose="02020603050405020304" pitchFamily="18" charset="0"/>
                <a:cs typeface="Times New Roman" panose="02020603050405020304" pitchFamily="18" charset="0"/>
              </a:rPr>
              <a:t>Organizational Dynamics, </a:t>
            </a:r>
            <a:r>
              <a:rPr lang="en-GB" sz="2400" dirty="0">
                <a:latin typeface="Times New Roman" panose="02020603050405020304" pitchFamily="18" charset="0"/>
                <a:cs typeface="Times New Roman" panose="02020603050405020304" pitchFamily="18" charset="0"/>
              </a:rPr>
              <a:t>42(1), pp.17-24.</a:t>
            </a:r>
          </a:p>
          <a:p>
            <a:pPr marL="0" indent="0">
              <a:lnSpc>
                <a:spcPts val="3110"/>
              </a:lnSpc>
              <a:buNone/>
            </a:pPr>
            <a:r>
              <a:rPr lang="en-GB" sz="2400" dirty="0">
                <a:latin typeface="Times New Roman" panose="02020603050405020304" pitchFamily="18" charset="0"/>
                <a:cs typeface="Times New Roman" panose="02020603050405020304" pitchFamily="18" charset="0"/>
              </a:rPr>
              <a:t>Cherniss, C., Boyatzis, R.E. and Elias, M., (2001). The emotionally intelligent workplace.</a:t>
            </a:r>
          </a:p>
          <a:p>
            <a:pPr marL="0" indent="0">
              <a:lnSpc>
                <a:spcPts val="3110"/>
              </a:lnSpc>
              <a:buNone/>
            </a:pPr>
            <a:r>
              <a:rPr lang="en-GB" sz="2400" dirty="0" err="1">
                <a:latin typeface="Times New Roman" panose="02020603050405020304" pitchFamily="18" charset="0"/>
                <a:cs typeface="Times New Roman" panose="02020603050405020304" pitchFamily="18" charset="0"/>
              </a:rPr>
              <a:t>Håkansson</a:t>
            </a:r>
            <a:r>
              <a:rPr lang="en-GB" sz="2400" dirty="0">
                <a:latin typeface="Times New Roman" panose="02020603050405020304" pitchFamily="18" charset="0"/>
                <a:cs typeface="Times New Roman" panose="02020603050405020304" pitchFamily="18" charset="0"/>
              </a:rPr>
              <a:t>, A., (2024). </a:t>
            </a:r>
            <a:r>
              <a:rPr lang="en-GB" sz="2400" dirty="0" err="1">
                <a:latin typeface="Times New Roman" panose="02020603050405020304" pitchFamily="18" charset="0"/>
                <a:cs typeface="Times New Roman" panose="02020603050405020304" pitchFamily="18" charset="0"/>
              </a:rPr>
              <a:t>ANItA</a:t>
            </a:r>
            <a:r>
              <a:rPr lang="en-GB" sz="2400" dirty="0">
                <a:latin typeface="Times New Roman" panose="02020603050405020304" pitchFamily="18" charset="0"/>
                <a:cs typeface="Times New Roman" panose="02020603050405020304" pitchFamily="18" charset="0"/>
              </a:rPr>
              <a:t>–A new Swedish national competence centre in new nuclear power technology. </a:t>
            </a:r>
            <a:r>
              <a:rPr lang="en-GB" sz="2400" i="1" dirty="0">
                <a:latin typeface="Times New Roman" panose="02020603050405020304" pitchFamily="18" charset="0"/>
                <a:cs typeface="Times New Roman" panose="02020603050405020304" pitchFamily="18" charset="0"/>
              </a:rPr>
              <a:t>Nuclear Engineering and Design</a:t>
            </a:r>
            <a:r>
              <a:rPr lang="en-GB" sz="2400" dirty="0">
                <a:latin typeface="Times New Roman" panose="02020603050405020304" pitchFamily="18" charset="0"/>
                <a:cs typeface="Times New Roman" panose="02020603050405020304" pitchFamily="18" charset="0"/>
              </a:rPr>
              <a:t>, 418, p.112871.</a:t>
            </a:r>
          </a:p>
          <a:p>
            <a:pPr marL="0" indent="0">
              <a:lnSpc>
                <a:spcPts val="3110"/>
              </a:lnSpc>
              <a:buNone/>
            </a:pPr>
            <a:r>
              <a:rPr lang="en-GB" sz="2400" dirty="0">
                <a:latin typeface="Times New Roman" panose="02020603050405020304" pitchFamily="18" charset="0"/>
                <a:cs typeface="Times New Roman" panose="02020603050405020304" pitchFamily="18" charset="0"/>
              </a:rPr>
              <a:t>Lima, D., Spahi, J. and Shala, V., (2022). The Management of emotional intelligence in the workplace impact on improving employee performance. </a:t>
            </a:r>
            <a:r>
              <a:rPr lang="en-GB" sz="2400" i="1" dirty="0" err="1">
                <a:latin typeface="Times New Roman" panose="02020603050405020304" pitchFamily="18" charset="0"/>
                <a:cs typeface="Times New Roman" panose="02020603050405020304" pitchFamily="18" charset="0"/>
              </a:rPr>
              <a:t>Calitatea</a:t>
            </a:r>
            <a:r>
              <a:rPr lang="en-GB" sz="2400" i="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23(188), pp.297-301.</a:t>
            </a:r>
          </a:p>
          <a:p>
            <a:pPr marL="0" indent="0">
              <a:lnSpc>
                <a:spcPts val="3110"/>
              </a:lnSpc>
              <a:buNone/>
            </a:pPr>
            <a:r>
              <a:rPr lang="en-GB" sz="2400" dirty="0">
                <a:latin typeface="Times New Roman" panose="02020603050405020304" pitchFamily="18" charset="0"/>
                <a:cs typeface="Times New Roman" panose="02020603050405020304" pitchFamily="18" charset="0"/>
              </a:rPr>
              <a:t>Parker, N., (2012). Emotional Intelligence in the Workplace. </a:t>
            </a:r>
            <a:r>
              <a:rPr lang="en-GB" sz="2400" i="1" dirty="0" err="1">
                <a:latin typeface="Times New Roman" panose="02020603050405020304" pitchFamily="18" charset="0"/>
                <a:cs typeface="Times New Roman" panose="02020603050405020304" pitchFamily="18" charset="0"/>
              </a:rPr>
              <a:t>Prieiga</a:t>
            </a:r>
            <a:r>
              <a:rPr lang="en-GB" sz="2400" i="1" dirty="0">
                <a:latin typeface="Times New Roman" panose="02020603050405020304" pitchFamily="18" charset="0"/>
                <a:cs typeface="Times New Roman" panose="02020603050405020304" pitchFamily="18" charset="0"/>
              </a:rPr>
              <a:t> per </a:t>
            </a:r>
            <a:r>
              <a:rPr lang="en-GB" sz="2400" i="1" dirty="0" err="1">
                <a:latin typeface="Times New Roman" panose="02020603050405020304" pitchFamily="18" charset="0"/>
                <a:cs typeface="Times New Roman" panose="02020603050405020304" pitchFamily="18" charset="0"/>
              </a:rPr>
              <a:t>internetą</a:t>
            </a:r>
            <a:r>
              <a:rPr lang="en-GB" sz="2400" i="1" dirty="0">
                <a:latin typeface="Times New Roman" panose="02020603050405020304" pitchFamily="18" charset="0"/>
                <a:cs typeface="Times New Roman" panose="02020603050405020304" pitchFamily="18" charset="0"/>
              </a:rPr>
              <a:t>:&lt; http://www. </a:t>
            </a:r>
            <a:r>
              <a:rPr lang="en-GB" sz="2400" i="1" dirty="0" err="1">
                <a:latin typeface="Times New Roman" panose="02020603050405020304" pitchFamily="18" charset="0"/>
                <a:cs typeface="Times New Roman" panose="02020603050405020304" pitchFamily="18" charset="0"/>
              </a:rPr>
              <a:t>snl</a:t>
            </a:r>
            <a:r>
              <a:rPr lang="en-GB" sz="2400" i="1" dirty="0">
                <a:latin typeface="Times New Roman" panose="02020603050405020304" pitchFamily="18" charset="0"/>
                <a:cs typeface="Times New Roman" panose="02020603050405020304" pitchFamily="18" charset="0"/>
              </a:rPr>
              <a:t>. </a:t>
            </a:r>
            <a:r>
              <a:rPr lang="en-GB" sz="2400" i="1" dirty="0" err="1">
                <a:latin typeface="Times New Roman" panose="02020603050405020304" pitchFamily="18" charset="0"/>
                <a:cs typeface="Times New Roman" panose="02020603050405020304" pitchFamily="18" charset="0"/>
              </a:rPr>
              <a:t>depaul</a:t>
            </a:r>
            <a:r>
              <a:rPr lang="en-GB" sz="2400" i="1" dirty="0">
                <a:latin typeface="Times New Roman" panose="02020603050405020304" pitchFamily="18" charset="0"/>
                <a:cs typeface="Times New Roman" panose="02020603050405020304" pitchFamily="18" charset="0"/>
              </a:rPr>
              <a:t>. </a:t>
            </a:r>
            <a:r>
              <a:rPr lang="en-GB" sz="2400" i="1" dirty="0" err="1">
                <a:latin typeface="Times New Roman" panose="02020603050405020304" pitchFamily="18" charset="0"/>
                <a:cs typeface="Times New Roman" panose="02020603050405020304" pitchFamily="18" charset="0"/>
              </a:rPr>
              <a:t>edu</a:t>
            </a:r>
            <a:r>
              <a:rPr lang="en-GB" sz="2400" i="1" dirty="0">
                <a:latin typeface="Times New Roman" panose="02020603050405020304" pitchFamily="18" charset="0"/>
                <a:cs typeface="Times New Roman" panose="02020603050405020304" pitchFamily="18" charset="0"/>
              </a:rPr>
              <a:t>/writing/ParkerAPPaper2012. pdf&gt;  (</a:t>
            </a:r>
            <a:r>
              <a:rPr lang="en-GB" sz="2400" i="1" dirty="0" err="1">
                <a:latin typeface="Times New Roman" panose="02020603050405020304" pitchFamily="18" charset="0"/>
                <a:cs typeface="Times New Roman" panose="02020603050405020304" pitchFamily="18" charset="0"/>
              </a:rPr>
              <a:t>prisijungta</a:t>
            </a:r>
            <a:r>
              <a:rPr lang="en-GB" sz="2400" i="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2013 04 12).</a:t>
            </a:r>
          </a:p>
          <a:p>
            <a:pPr marL="0" indent="0">
              <a:lnSpc>
                <a:spcPts val="3110"/>
              </a:lnSpc>
              <a:buNone/>
            </a:pPr>
            <a:r>
              <a:rPr lang="en-GB" sz="2400" dirty="0">
                <a:latin typeface="Times New Roman" panose="02020603050405020304" pitchFamily="18" charset="0"/>
                <a:cs typeface="Times New Roman" panose="02020603050405020304" pitchFamily="18" charset="0"/>
              </a:rPr>
              <a:t>Rana, S., Mahavidyalaya, K., Rathore, D. and Chadha, N.K., (2017). Emotional intelligence in the workplace. </a:t>
            </a:r>
            <a:r>
              <a:rPr lang="en-GB" sz="2400" i="1" dirty="0">
                <a:latin typeface="Times New Roman" panose="02020603050405020304" pitchFamily="18" charset="0"/>
                <a:cs typeface="Times New Roman" panose="02020603050405020304" pitchFamily="18" charset="0"/>
              </a:rPr>
              <a:t>Indian Journal of Positive Psychology,</a:t>
            </a:r>
            <a:r>
              <a:rPr lang="en-GB" sz="2400" dirty="0">
                <a:latin typeface="Times New Roman" panose="02020603050405020304" pitchFamily="18" charset="0"/>
                <a:cs typeface="Times New Roman" panose="02020603050405020304" pitchFamily="18" charset="0"/>
              </a:rPr>
              <a:t> 8(2), pp.162-165.</a:t>
            </a:r>
          </a:p>
          <a:p>
            <a:pPr marL="0" indent="0">
              <a:lnSpc>
                <a:spcPts val="3110"/>
              </a:lnSpc>
              <a:buNone/>
            </a:pPr>
            <a:r>
              <a:rPr lang="en-GB" sz="2400" dirty="0">
                <a:latin typeface="Times New Roman" panose="02020603050405020304" pitchFamily="18" charset="0"/>
                <a:cs typeface="Times New Roman" panose="02020603050405020304" pitchFamily="18" charset="0"/>
              </a:rPr>
              <a:t>Razzaq, F., Zadeh, Z.F. and Aftab, F., (2016). A Theoretical Evaluation of Four Influential Models of Emotional Intelligence. </a:t>
            </a:r>
            <a:r>
              <a:rPr lang="en-GB" sz="2400" i="1" dirty="0">
                <a:latin typeface="Times New Roman" panose="02020603050405020304" pitchFamily="18" charset="0"/>
                <a:cs typeface="Times New Roman" panose="02020603050405020304" pitchFamily="18" charset="0"/>
              </a:rPr>
              <a:t>Bahria Journal of Professional Psychology</a:t>
            </a:r>
            <a:r>
              <a:rPr lang="en-GB" sz="2400" dirty="0">
                <a:latin typeface="Times New Roman" panose="02020603050405020304" pitchFamily="18" charset="0"/>
                <a:cs typeface="Times New Roman" panose="02020603050405020304" pitchFamily="18" charset="0"/>
              </a:rPr>
              <a:t>, 15(2).</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2515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252</TotalTime>
  <Words>2770</Words>
  <Application>Microsoft Office PowerPoint</Application>
  <PresentationFormat>Custom</PresentationFormat>
  <Paragraphs>141</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Calibri</vt:lpstr>
      <vt:lpstr>Overpass</vt:lpstr>
      <vt:lpstr>Syne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vitalie</dc:creator>
  <cp:lastModifiedBy>Vitalie</cp:lastModifiedBy>
  <cp:revision>3</cp:revision>
  <dcterms:created xsi:type="dcterms:W3CDTF">2024-07-09T11:58:42Z</dcterms:created>
  <dcterms:modified xsi:type="dcterms:W3CDTF">2024-07-12T17:40:08Z</dcterms:modified>
</cp:coreProperties>
</file>