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4"/>
  </p:notesMasterIdLst>
  <p:sldIdLst>
    <p:sldId id="266" r:id="rId5"/>
    <p:sldId id="328" r:id="rId6"/>
    <p:sldId id="262" r:id="rId7"/>
    <p:sldId id="414" r:id="rId8"/>
    <p:sldId id="319" r:id="rId9"/>
    <p:sldId id="415" r:id="rId10"/>
    <p:sldId id="416" r:id="rId11"/>
    <p:sldId id="427" r:id="rId12"/>
    <p:sldId id="417" r:id="rId13"/>
    <p:sldId id="418" r:id="rId14"/>
    <p:sldId id="419" r:id="rId15"/>
    <p:sldId id="424" r:id="rId16"/>
    <p:sldId id="420" r:id="rId17"/>
    <p:sldId id="421" r:id="rId18"/>
    <p:sldId id="422" r:id="rId19"/>
    <p:sldId id="423" r:id="rId20"/>
    <p:sldId id="425" r:id="rId21"/>
    <p:sldId id="426" r:id="rId22"/>
    <p:sldId id="329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64" d="100"/>
          <a:sy n="64" d="100"/>
        </p:scale>
        <p:origin x="90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CE7B77-F5F4-487C-BEA7-025C6767169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0C9B43B-377F-4C5E-AA03-8C3B9F83CA75}">
      <dgm:prSet/>
      <dgm:spPr/>
      <dgm:t>
        <a:bodyPr/>
        <a:lstStyle/>
        <a:p>
          <a:pPr algn="l"/>
          <a:r>
            <a:rPr lang="en-GB" dirty="0"/>
            <a:t>Submit via Turnitin</a:t>
          </a:r>
        </a:p>
      </dgm:t>
    </dgm:pt>
    <dgm:pt modelId="{E4C7744C-043A-4B11-B8BE-FCE568047047}" type="parTrans" cxnId="{2DF26500-E88F-4CE3-85BE-B7AC0E659527}">
      <dgm:prSet/>
      <dgm:spPr/>
      <dgm:t>
        <a:bodyPr/>
        <a:lstStyle/>
        <a:p>
          <a:endParaRPr lang="en-US"/>
        </a:p>
      </dgm:t>
    </dgm:pt>
    <dgm:pt modelId="{A15AB645-2734-4CFF-9ADF-6756149B5DA8}" type="sibTrans" cxnId="{2DF26500-E88F-4CE3-85BE-B7AC0E659527}">
      <dgm:prSet/>
      <dgm:spPr/>
      <dgm:t>
        <a:bodyPr/>
        <a:lstStyle/>
        <a:p>
          <a:endParaRPr lang="en-US"/>
        </a:p>
      </dgm:t>
    </dgm:pt>
    <dgm:pt modelId="{EEC3E60D-E411-4AC3-8123-0B0E7A88144A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Before 23.59 on</a:t>
          </a:r>
        </a:p>
        <a:p>
          <a:r>
            <a:rPr lang="en-GB" dirty="0">
              <a:solidFill>
                <a:schemeClr val="bg1"/>
              </a:solidFill>
            </a:rPr>
            <a:t>Tuesday, 7</a:t>
          </a:r>
          <a:r>
            <a:rPr lang="en-GB" baseline="30000" dirty="0">
              <a:solidFill>
                <a:schemeClr val="bg1"/>
              </a:solidFill>
            </a:rPr>
            <a:t>TH</a:t>
          </a:r>
          <a:r>
            <a:rPr lang="en-GB" dirty="0">
              <a:solidFill>
                <a:schemeClr val="bg1"/>
              </a:solidFill>
            </a:rPr>
            <a:t> January 2025  </a:t>
          </a:r>
        </a:p>
      </dgm:t>
    </dgm:pt>
    <dgm:pt modelId="{83AB9A6A-2CB7-4C83-84B7-552B58C1A46E}" type="parTrans" cxnId="{BFF4E428-0CA6-4BC6-B674-B31620F1F3B0}">
      <dgm:prSet/>
      <dgm:spPr/>
      <dgm:t>
        <a:bodyPr/>
        <a:lstStyle/>
        <a:p>
          <a:endParaRPr lang="en-US"/>
        </a:p>
      </dgm:t>
    </dgm:pt>
    <dgm:pt modelId="{B215B162-95FF-4BE7-BB76-3942541EA0EC}" type="sibTrans" cxnId="{BFF4E428-0CA6-4BC6-B674-B31620F1F3B0}">
      <dgm:prSet/>
      <dgm:spPr/>
      <dgm:t>
        <a:bodyPr/>
        <a:lstStyle/>
        <a:p>
          <a:endParaRPr lang="en-US"/>
        </a:p>
      </dgm:t>
    </dgm:pt>
    <dgm:pt modelId="{74D305D3-2B15-4417-AB2B-E66C4C630A38}" type="pres">
      <dgm:prSet presAssocID="{50CE7B77-F5F4-487C-BEA7-025C67671699}" presName="linear" presStyleCnt="0">
        <dgm:presLayoutVars>
          <dgm:animLvl val="lvl"/>
          <dgm:resizeHandles val="exact"/>
        </dgm:presLayoutVars>
      </dgm:prSet>
      <dgm:spPr/>
    </dgm:pt>
    <dgm:pt modelId="{8CB186D7-01B3-477B-B9E3-4A793AE3FE2E}" type="pres">
      <dgm:prSet presAssocID="{B0C9B43B-377F-4C5E-AA03-8C3B9F83CA7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EAEFD84-821C-4EA4-BBA0-6E2FB9589188}" type="pres">
      <dgm:prSet presAssocID="{A15AB645-2734-4CFF-9ADF-6756149B5DA8}" presName="spacer" presStyleCnt="0"/>
      <dgm:spPr/>
    </dgm:pt>
    <dgm:pt modelId="{B08D3A32-FDCF-479E-8390-0BCCF650C86E}" type="pres">
      <dgm:prSet presAssocID="{EEC3E60D-E411-4AC3-8123-0B0E7A88144A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DF26500-E88F-4CE3-85BE-B7AC0E659527}" srcId="{50CE7B77-F5F4-487C-BEA7-025C67671699}" destId="{B0C9B43B-377F-4C5E-AA03-8C3B9F83CA75}" srcOrd="0" destOrd="0" parTransId="{E4C7744C-043A-4B11-B8BE-FCE568047047}" sibTransId="{A15AB645-2734-4CFF-9ADF-6756149B5DA8}"/>
    <dgm:cxn modelId="{BFF4E428-0CA6-4BC6-B674-B31620F1F3B0}" srcId="{50CE7B77-F5F4-487C-BEA7-025C67671699}" destId="{EEC3E60D-E411-4AC3-8123-0B0E7A88144A}" srcOrd="1" destOrd="0" parTransId="{83AB9A6A-2CB7-4C83-84B7-552B58C1A46E}" sibTransId="{B215B162-95FF-4BE7-BB76-3942541EA0EC}"/>
    <dgm:cxn modelId="{C1C91B3D-4C23-457C-8F5E-AF1626F4B430}" type="presOf" srcId="{50CE7B77-F5F4-487C-BEA7-025C67671699}" destId="{74D305D3-2B15-4417-AB2B-E66C4C630A38}" srcOrd="0" destOrd="0" presId="urn:microsoft.com/office/officeart/2005/8/layout/vList2"/>
    <dgm:cxn modelId="{0B9C7D69-A2DE-45FF-AA76-C4DE8971130D}" type="presOf" srcId="{EEC3E60D-E411-4AC3-8123-0B0E7A88144A}" destId="{B08D3A32-FDCF-479E-8390-0BCCF650C86E}" srcOrd="0" destOrd="0" presId="urn:microsoft.com/office/officeart/2005/8/layout/vList2"/>
    <dgm:cxn modelId="{07D4B08E-7651-4110-AE30-DD7C3E595B69}" type="presOf" srcId="{B0C9B43B-377F-4C5E-AA03-8C3B9F83CA75}" destId="{8CB186D7-01B3-477B-B9E3-4A793AE3FE2E}" srcOrd="0" destOrd="0" presId="urn:microsoft.com/office/officeart/2005/8/layout/vList2"/>
    <dgm:cxn modelId="{43B3AC0D-04BD-4ADD-88DD-79F4CA834DC8}" type="presParOf" srcId="{74D305D3-2B15-4417-AB2B-E66C4C630A38}" destId="{8CB186D7-01B3-477B-B9E3-4A793AE3FE2E}" srcOrd="0" destOrd="0" presId="urn:microsoft.com/office/officeart/2005/8/layout/vList2"/>
    <dgm:cxn modelId="{223C495C-B924-4F12-A2D1-AA90708E97CD}" type="presParOf" srcId="{74D305D3-2B15-4417-AB2B-E66C4C630A38}" destId="{2EAEFD84-821C-4EA4-BBA0-6E2FB9589188}" srcOrd="1" destOrd="0" presId="urn:microsoft.com/office/officeart/2005/8/layout/vList2"/>
    <dgm:cxn modelId="{5C95D07D-F36E-41CB-AB31-13B9F16A0715}" type="presParOf" srcId="{74D305D3-2B15-4417-AB2B-E66C4C630A38}" destId="{B08D3A32-FDCF-479E-8390-0BCCF650C86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B186D7-01B3-477B-B9E3-4A793AE3FE2E}">
      <dsp:nvSpPr>
        <dsp:cNvPr id="0" name=""/>
        <dsp:cNvSpPr/>
      </dsp:nvSpPr>
      <dsp:spPr>
        <a:xfrm>
          <a:off x="0" y="643797"/>
          <a:ext cx="6582555" cy="185518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Submit via Turnitin</a:t>
          </a:r>
        </a:p>
      </dsp:txBody>
      <dsp:txXfrm>
        <a:off x="90562" y="734359"/>
        <a:ext cx="6401431" cy="1674057"/>
      </dsp:txXfrm>
    </dsp:sp>
    <dsp:sp modelId="{B08D3A32-FDCF-479E-8390-0BCCF650C86E}">
      <dsp:nvSpPr>
        <dsp:cNvPr id="0" name=""/>
        <dsp:cNvSpPr/>
      </dsp:nvSpPr>
      <dsp:spPr>
        <a:xfrm>
          <a:off x="0" y="2622819"/>
          <a:ext cx="6582555" cy="1855181"/>
        </a:xfrm>
        <a:prstGeom prst="roundRect">
          <a:avLst/>
        </a:prstGeom>
        <a:solidFill>
          <a:schemeClr val="accent2">
            <a:hueOff val="1491936"/>
            <a:satOff val="-10410"/>
            <a:lumOff val="25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>
              <a:solidFill>
                <a:schemeClr val="bg1"/>
              </a:solidFill>
            </a:rPr>
            <a:t>Before 23.59 on</a:t>
          </a:r>
        </a:p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>
              <a:solidFill>
                <a:schemeClr val="bg1"/>
              </a:solidFill>
            </a:rPr>
            <a:t>Tuesday, 7</a:t>
          </a:r>
          <a:r>
            <a:rPr lang="en-GB" sz="4300" kern="1200" baseline="30000" dirty="0">
              <a:solidFill>
                <a:schemeClr val="bg1"/>
              </a:solidFill>
            </a:rPr>
            <a:t>TH</a:t>
          </a:r>
          <a:r>
            <a:rPr lang="en-GB" sz="4300" kern="1200" dirty="0">
              <a:solidFill>
                <a:schemeClr val="bg1"/>
              </a:solidFill>
            </a:rPr>
            <a:t> January 2025  </a:t>
          </a:r>
        </a:p>
      </dsp:txBody>
      <dsp:txXfrm>
        <a:off x="90562" y="2713381"/>
        <a:ext cx="6401431" cy="16740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7F5E69-DAC1-4641-A474-30D230BD6403}" type="datetimeFigureOut">
              <a:rPr lang="en-GB" smtClean="0"/>
              <a:t>03/11/2024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63C048-AEF3-466F-85C1-5646FAADD1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739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2910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11/3/2024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11/3/2024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11/3/2024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11/3/2024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11/3/2024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11/3/2024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11/3/2024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11/3/2024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>
            <a:normAutofit/>
          </a:bodyPr>
          <a:lstStyle/>
          <a:p>
            <a:r>
              <a:rPr lang="en-US" dirty="0"/>
              <a:t>Reflexive Counselling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 lnSpcReduction="10000"/>
          </a:bodyPr>
          <a:lstStyle/>
          <a:p>
            <a:r>
              <a:rPr lang="en-US" dirty="0"/>
              <a:t>PREPARING FOR Assignment two : Assessment workshop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4C8706-45B6-4ECB-9C7B-4B5D0C91A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dirty="0"/>
              <a:t>This PowerPoint will: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C0C0AC-84BB-4331-9DB7-9EF8156133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314"/>
          <a:stretch/>
        </p:blipFill>
        <p:spPr>
          <a:xfrm>
            <a:off x="20" y="10"/>
            <a:ext cx="4580077" cy="3383266"/>
          </a:xfrm>
          <a:prstGeom prst="rect">
            <a:avLst/>
          </a:prstGeom>
        </p:spPr>
      </p:pic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Image result for PowerPoint Presentation">
            <a:extLst>
              <a:ext uri="{FF2B5EF4-FFF2-40B4-BE49-F238E27FC236}">
                <a16:creationId xmlns:a16="http://schemas.microsoft.com/office/drawing/2014/main" id="{2E00278B-4121-4976-983C-609880C470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6"/>
          <a:stretch/>
        </p:blipFill>
        <p:spPr bwMode="auto">
          <a:xfrm>
            <a:off x="20" y="3474720"/>
            <a:ext cx="4580077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C7BF5-7E58-493D-8175-5D9378886E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3600" dirty="0">
                <a:cs typeface="Arial" panose="020B0604020202020204" pitchFamily="34" charset="0"/>
              </a:rPr>
              <a:t>Consider how you might start your work on Assignment Two of this module.</a:t>
            </a:r>
          </a:p>
        </p:txBody>
      </p:sp>
    </p:spTree>
    <p:extLst>
      <p:ext uri="{BB962C8B-B14F-4D97-AF65-F5344CB8AC3E}">
        <p14:creationId xmlns:p14="http://schemas.microsoft.com/office/powerpoint/2010/main" val="2594388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1251FEB-A607-4E04-9E6D-4ECF8CC0C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Component 2 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1397C1-CD2C-4A9F-909C-877F75EFD2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Mode of assessment:	    Essay</a:t>
            </a:r>
          </a:p>
          <a:p>
            <a:r>
              <a:rPr lang="en-GB" sz="3600" b="1" dirty="0"/>
              <a:t>Word count: 			    2,500 words</a:t>
            </a:r>
          </a:p>
          <a:p>
            <a:r>
              <a:rPr lang="en-GB" sz="3600" b="1" dirty="0"/>
              <a:t>Weighting:			    50%</a:t>
            </a:r>
          </a:p>
        </p:txBody>
      </p:sp>
    </p:spTree>
    <p:extLst>
      <p:ext uri="{BB962C8B-B14F-4D97-AF65-F5344CB8AC3E}">
        <p14:creationId xmlns:p14="http://schemas.microsoft.com/office/powerpoint/2010/main" val="14425057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34FEAE3-B888-8531-6CCD-89DED86F6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5419"/>
            <a:ext cx="16453657" cy="6345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558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BDBE5C-BBE9-4E89-BEE5-DEB6EAB8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52094B-FF25-4E54-9806-2DBB1D061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Submission details: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DFC4168B-AA75-4715-9B96-CF84B170A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6B6DA4-C4F6-4BD0-AB2B-AD0F99B67D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1245852"/>
              </p:ext>
            </p:extLst>
          </p:nvPr>
        </p:nvGraphicFramePr>
        <p:xfrm>
          <a:off x="4976031" y="634947"/>
          <a:ext cx="6582555" cy="5121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0170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55169-4C2C-CDC5-721B-EA7A8E4A5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Reminder of the Learning Outcomes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F51BB-6498-12E4-9CF6-49E40AB315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Demonstrate self-reflective and reflexive practices within the context of counselling skills, drawing upon ethical and principal values within the counselling tradition.</a:t>
            </a:r>
          </a:p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Employ humanistic – person-centred counselling skills; beginning to develop an awareness of the significance of relational depth within reflexive practices.  </a:t>
            </a:r>
          </a:p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Critically demonstrate reflective/reflexive practices that contribute and support professional practices and growth such as reflective/reflexive writing and personal development </a:t>
            </a:r>
          </a:p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Take responsibility for their own learning and skill development, including effective personal planning, self-reflection, and project management skills.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4084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EFA5E-AAFA-DD53-3B8E-97BF5E53E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effectLst/>
                <a:ea typeface="Times New Roman" panose="02020603050405020304" pitchFamily="18" charset="0"/>
                <a:cs typeface="Aldhabi" panose="01000000000000000000" pitchFamily="2" charset="-78"/>
              </a:rPr>
              <a:t>50% Coursework: Reflective piece (2,500 words)  </a:t>
            </a:r>
            <a:br>
              <a:rPr lang="en-GB" sz="4000" dirty="0">
                <a:effectLst/>
                <a:ea typeface="Times New Roman" panose="02020603050405020304" pitchFamily="18" charset="0"/>
                <a:cs typeface="Aldhabi" panose="01000000000000000000" pitchFamily="2" charset="-78"/>
              </a:rPr>
            </a:br>
            <a:endParaRPr lang="en-GB" sz="4000" dirty="0">
              <a:cs typeface="Aldhabi" panose="01000000000000000000" pitchFamily="2" charset="-7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B909E-EF04-7705-1E3B-E98A885B62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800" b="1" dirty="0">
                <a:effectLst/>
                <a:ea typeface="Times New Roman" panose="02020603050405020304" pitchFamily="18" charset="0"/>
              </a:rPr>
              <a:t>A 2,500-word reflective commentary </a:t>
            </a:r>
            <a:r>
              <a:rPr lang="en-GB" sz="2800" dirty="0">
                <a:effectLst/>
                <a:ea typeface="Times New Roman" panose="02020603050405020304" pitchFamily="18" charset="0"/>
              </a:rPr>
              <a:t>on your professional and personal development throughout this module, </a:t>
            </a:r>
            <a:r>
              <a:rPr lang="en-GB" sz="2800" b="1" dirty="0">
                <a:effectLst/>
                <a:ea typeface="Times New Roman" panose="02020603050405020304" pitchFamily="18" charset="0"/>
              </a:rPr>
              <a:t>linking theory and practice. </a:t>
            </a:r>
          </a:p>
          <a:p>
            <a:pPr marL="0" indent="0">
              <a:buNone/>
            </a:pPr>
            <a:endParaRPr lang="en-GB" sz="2800" dirty="0">
              <a:effectLst/>
              <a:ea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>
                <a:effectLst/>
                <a:ea typeface="Times New Roman" panose="02020603050405020304" pitchFamily="18" charset="0"/>
              </a:rPr>
              <a:t>You can use </a:t>
            </a:r>
            <a:r>
              <a:rPr lang="en-GB" sz="2800" b="1" dirty="0">
                <a:effectLst/>
                <a:ea typeface="Times New Roman" panose="02020603050405020304" pitchFamily="18" charset="0"/>
              </a:rPr>
              <a:t>any one of the reflective modules </a:t>
            </a:r>
            <a:r>
              <a:rPr lang="en-GB" sz="2800" dirty="0">
                <a:effectLst/>
                <a:ea typeface="Times New Roman" panose="02020603050405020304" pitchFamily="18" charset="0"/>
              </a:rPr>
              <a:t>we consider and work with throughout the module as a framework for your reflections.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5400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24EFAA-E5F8-4A31-2868-A3043678F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 dirty="0"/>
              <a:t>A word about AI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6A842201-DE19-D85F-6A5B-94D45DCAD9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192" y="711306"/>
            <a:ext cx="5115347" cy="5115347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F026A-E109-FF08-3D67-CD3FF6BE6C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2800" dirty="0"/>
              <a:t>Make sure that you check out the A1 regulations which are clearly stated on your Assessment Specification Form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1743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FF01B-7DCD-055E-5764-5DFBDD2EF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Your reflections can focus on any aspect of the module…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7300C-EB28-C235-0657-C85F6B71F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13" y="2108201"/>
            <a:ext cx="11495315" cy="4463196"/>
          </a:xfrm>
        </p:spPr>
        <p:txBody>
          <a:bodyPr>
            <a:normAutofit fontScale="92500" lnSpcReduction="20000"/>
          </a:bodyPr>
          <a:lstStyle/>
          <a:p>
            <a:r>
              <a:rPr lang="en-GB" sz="3200" dirty="0">
                <a:effectLst/>
                <a:ea typeface="Times New Roman" panose="02020603050405020304" pitchFamily="18" charset="0"/>
              </a:rPr>
              <a:t>For example: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effectLst/>
                <a:ea typeface="Times New Roman" panose="02020603050405020304" pitchFamily="18" charset="0"/>
              </a:rPr>
              <a:t>Your personal development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effectLst/>
                <a:ea typeface="Times New Roman" panose="02020603050405020304" pitchFamily="18" charset="0"/>
              </a:rPr>
              <a:t>Your enhanced reflexivity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effectLst/>
                <a:ea typeface="Times New Roman" panose="02020603050405020304" pitchFamily="18" charset="0"/>
              </a:rPr>
              <a:t>Any particular lesson(s) or activity(</a:t>
            </a:r>
            <a:r>
              <a:rPr lang="en-GB" sz="3200" dirty="0" err="1">
                <a:effectLst/>
                <a:ea typeface="Times New Roman" panose="02020603050405020304" pitchFamily="18" charset="0"/>
              </a:rPr>
              <a:t>ies</a:t>
            </a:r>
            <a:r>
              <a:rPr lang="en-GB" sz="3200" dirty="0">
                <a:effectLst/>
                <a:ea typeface="Times New Roman" panose="02020603050405020304" pitchFamily="18" charset="0"/>
              </a:rPr>
              <a:t>) which you found particularly insightful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effectLst/>
                <a:ea typeface="Times New Roman" panose="02020603050405020304" pitchFamily="18" charset="0"/>
              </a:rPr>
              <a:t>The implications of, and reflections upon, your triad work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effectLst/>
                <a:ea typeface="Times New Roman" panose="02020603050405020304" pitchFamily="18" charset="0"/>
              </a:rPr>
              <a:t>The experience/impact of the counselling sessions you recorded for assessment.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29782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C258B-A195-EDE6-D0C7-78892A6A40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This written piece will allow you to…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D5D62-8465-C469-393C-75C13C0FAB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2423" y="2090057"/>
            <a:ext cx="10058400" cy="4287035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4000" b="1" dirty="0">
                <a:effectLst/>
                <a:ea typeface="Arial" panose="020B0604020202020204" pitchFamily="34" charset="0"/>
              </a:rPr>
              <a:t>Reflect upon and evidence </a:t>
            </a:r>
            <a:r>
              <a:rPr lang="en-GB" sz="4000" dirty="0">
                <a:effectLst/>
                <a:ea typeface="Arial" panose="020B0604020202020204" pitchFamily="34" charset="0"/>
              </a:rPr>
              <a:t>your reflective journey and your </a:t>
            </a:r>
            <a:r>
              <a:rPr lang="en-GB" sz="4000" dirty="0">
                <a:effectLst/>
                <a:ea typeface="Times New Roman" panose="02020603050405020304" pitchFamily="18" charset="0"/>
              </a:rPr>
              <a:t>professional and personal development.  </a:t>
            </a:r>
            <a:endParaRPr lang="en-GB" sz="4000" dirty="0">
              <a:ea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4000" dirty="0">
                <a:effectLst/>
                <a:ea typeface="Times New Roman" panose="02020603050405020304" pitchFamily="18" charset="0"/>
              </a:rPr>
              <a:t>Within this, you will need to </a:t>
            </a:r>
            <a:r>
              <a:rPr lang="en-GB" sz="4000" b="1" dirty="0">
                <a:effectLst/>
                <a:ea typeface="Times New Roman" panose="02020603050405020304" pitchFamily="18" charset="0"/>
              </a:rPr>
              <a:t>demonstrate your resultant increased self-awareness </a:t>
            </a:r>
            <a:r>
              <a:rPr lang="en-GB" sz="4000" dirty="0">
                <a:effectLst/>
                <a:ea typeface="Times New Roman" panose="02020603050405020304" pitchFamily="18" charset="0"/>
              </a:rPr>
              <a:t>and the growing ability to link theory and practice. </a:t>
            </a:r>
          </a:p>
          <a:p>
            <a:pPr marL="0" indent="0">
              <a:buNone/>
            </a:pP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42007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F6B23-D802-3B62-91E1-6FD4E588A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371" y="286603"/>
            <a:ext cx="10778309" cy="1450757"/>
          </a:xfrm>
        </p:spPr>
        <p:txBody>
          <a:bodyPr/>
          <a:lstStyle/>
          <a:p>
            <a:r>
              <a:rPr lang="en-GB" dirty="0"/>
              <a:t>Remember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67510F-8601-1115-13AA-BB5648FC5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371" y="2108201"/>
            <a:ext cx="10778309" cy="4463196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4800" dirty="0">
                <a:effectLst/>
                <a:ea typeface="Times New Roman" panose="02020603050405020304" pitchFamily="18" charset="0"/>
              </a:rPr>
              <a:t>As this is a reflective piece, it can be written in the </a:t>
            </a:r>
            <a:r>
              <a:rPr lang="en-GB" sz="4800" b="1" dirty="0">
                <a:effectLst/>
                <a:ea typeface="Times New Roman" panose="02020603050405020304" pitchFamily="18" charset="0"/>
              </a:rPr>
              <a:t>first person</a:t>
            </a:r>
            <a:r>
              <a:rPr lang="en-GB" sz="4800" dirty="0">
                <a:effectLst/>
                <a:ea typeface="Times New Roman" panose="02020603050405020304" pitchFamily="18" charset="0"/>
              </a:rPr>
              <a:t>, although the usual </a:t>
            </a:r>
            <a:r>
              <a:rPr lang="en-GB" sz="4800" b="1" dirty="0">
                <a:effectLst/>
                <a:ea typeface="Times New Roman" panose="02020603050405020304" pitchFamily="18" charset="0"/>
              </a:rPr>
              <a:t>academic conventions </a:t>
            </a:r>
            <a:r>
              <a:rPr lang="en-GB" sz="4800" dirty="0">
                <a:effectLst/>
                <a:ea typeface="Times New Roman" panose="02020603050405020304" pitchFamily="18" charset="0"/>
              </a:rPr>
              <a:t>appropriate at Level Six, apply. 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4800" dirty="0">
              <a:ea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4800" dirty="0">
                <a:effectLst/>
                <a:ea typeface="Times New Roman" panose="02020603050405020304" pitchFamily="18" charset="0"/>
              </a:rPr>
              <a:t>You therefore need to ensure that your work complies with academic conventions.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26491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6D516-C617-06F5-8D09-FC5E120EB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Give some thought to the format, context and content of your assignment: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836DC-DFB1-C8D9-ED5B-7BA9471ACF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You will need to consider 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how you can best evidence the increased knowledge, self-awareness and reflexive skills you have acquired.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 theories behind reflective thought processes and writing are complex, and there </a:t>
            </a:r>
            <a:r>
              <a:rPr lang="en-GB" sz="24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are many different reflective models.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000000"/>
                </a:solidFill>
                <a:ea typeface="Times New Roman" panose="02020603050405020304" pitchFamily="18" charset="0"/>
              </a:rPr>
              <a:t>A</a:t>
            </a: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n awareness of the similarities and differences between some of these models should help you become familiar with the core concept of reflexivity, and assist you in choosing a model which fits with your way of reflecting and your experience.</a:t>
            </a:r>
            <a:r>
              <a:rPr lang="en-GB" sz="2400" dirty="0">
                <a:solidFill>
                  <a:srgbClr val="FF0000"/>
                </a:solidFill>
                <a:effectLst/>
                <a:ea typeface="Arial" panose="020B0604020202020204" pitchFamily="34" charset="0"/>
              </a:rPr>
              <a:t> 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796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CBF17-9BDA-5BA1-9E1D-E3D5CE501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following list offers some suggested reading:  </a:t>
            </a:r>
            <a:br>
              <a:rPr lang="en-GB" sz="4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152F0-851E-4AD1-B8B8-9240C05EC7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ts val="12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b="1" dirty="0"/>
              <a:t>Bolton, G. &amp; </a:t>
            </a:r>
            <a:r>
              <a:rPr lang="en-GB" b="1" dirty="0" err="1"/>
              <a:t>Delderfield</a:t>
            </a:r>
            <a:r>
              <a:rPr lang="en-GB" b="1" dirty="0"/>
              <a:t>, R. (2018). Reflective Practice: Writing and Professional Development, Fifth Edition. London: Sage.</a:t>
            </a:r>
          </a:p>
          <a:p>
            <a:r>
              <a:rPr lang="en-GB" b="1" dirty="0"/>
              <a:t>Midwinter, R., &amp; Dickson, J. (2015). Embedding counselling and communication Skills; A relational skills Model. Routledge.</a:t>
            </a:r>
          </a:p>
          <a:p>
            <a:r>
              <a:rPr lang="en-GB" b="1" dirty="0"/>
              <a:t>Wright, J. (2018). Reflective Writing in Counselling and Psychotherapy. Second Edition. London: Sage</a:t>
            </a:r>
          </a:p>
          <a:p>
            <a:r>
              <a:rPr lang="en-GB" b="1" dirty="0"/>
              <a:t>Wright, J. &amp; Bolton, G. (2012). Reflective Writing in counselling and psychotherapy. Sage.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4610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BE83A-1451-72A1-72F4-4C1CBA90C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Some models to consider are:</a:t>
            </a:r>
            <a:br>
              <a:rPr lang="en-GB" sz="4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281A9-6DF5-EA41-DEF1-8D528006D0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u="sng" dirty="0">
                <a:effectLst/>
                <a:ea typeface="Times New Roman" panose="02020603050405020304" pitchFamily="18" charset="0"/>
              </a:rPr>
              <a:t>Gibbs Model of Reflection</a:t>
            </a:r>
            <a:endParaRPr lang="en-GB" sz="1800" b="1" dirty="0">
              <a:effectLst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ea typeface="Times New Roman" panose="02020603050405020304" pitchFamily="18" charset="0"/>
              </a:rPr>
              <a:t>Gibbs G.  (1988).</a:t>
            </a:r>
            <a:r>
              <a:rPr lang="en-GB" sz="1800" dirty="0">
                <a:effectLst/>
                <a:ea typeface="Arial" panose="020B0604020202020204" pitchFamily="34" charset="0"/>
              </a:rPr>
              <a:t> Gibbs Reflective Framework: 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Learning by Doing: A guide to teaching and learning methods. Further Education Unit. Oxford Polytechnic: Oxford.</a:t>
            </a:r>
          </a:p>
          <a:p>
            <a:r>
              <a:rPr lang="en-GB" sz="1800" b="1" u="sng" dirty="0">
                <a:effectLst/>
                <a:ea typeface="Times New Roman" panose="02020603050405020304" pitchFamily="18" charset="0"/>
              </a:rPr>
              <a:t>The ‘So What’ Reflexive Model </a:t>
            </a:r>
            <a:endParaRPr lang="en-GB" sz="1800" b="1" dirty="0">
              <a:effectLst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ea typeface="Times New Roman" panose="02020603050405020304" pitchFamily="18" charset="0"/>
              </a:rPr>
              <a:t>Driscoll J. (1994). The ‘so what’ Reflexive Model. Reflective practice for practise. Senior Nurse, 13, 47 -50.</a:t>
            </a:r>
          </a:p>
          <a:p>
            <a:r>
              <a:rPr lang="en-GB" sz="1800" b="1" u="sng" dirty="0">
                <a:effectLst/>
                <a:ea typeface="Times New Roman" panose="02020603050405020304" pitchFamily="18" charset="0"/>
              </a:rPr>
              <a:t>Kolb’s Experiential Learning Reflective Model</a:t>
            </a:r>
            <a:endParaRPr lang="en-GB" sz="1800" b="1" dirty="0">
              <a:effectLst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ea typeface="Times New Roman" panose="02020603050405020304" pitchFamily="18" charset="0"/>
              </a:rPr>
              <a:t>Kolb, D.A. (1984). Experiential learning: experience as the source of learning and development. Englewood Cliffs, NJ: Prentice Hall.</a:t>
            </a:r>
          </a:p>
          <a:p>
            <a:r>
              <a:rPr lang="en-GB" sz="1800" b="1" dirty="0">
                <a:effectLst/>
                <a:latin typeface="+mj-lt"/>
                <a:ea typeface="Arial" panose="020B0604020202020204" pitchFamily="34" charset="0"/>
              </a:rPr>
              <a:t> </a:t>
            </a:r>
            <a:endParaRPr lang="en-GB" sz="1800" b="1" dirty="0">
              <a:effectLst/>
              <a:latin typeface="+mj-lt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93052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31BBB-A1F1-E751-3339-7ACC1A280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i="1" dirty="0">
                <a:latin typeface="Arial" panose="020B0604020202020204" pitchFamily="34" charset="0"/>
                <a:ea typeface="Times New Roman" panose="02020603050405020304" pitchFamily="18" charset="0"/>
              </a:rPr>
              <a:t>And some others</a:t>
            </a:r>
            <a:r>
              <a:rPr lang="en-GB" sz="4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</a:t>
            </a:r>
            <a:br>
              <a:rPr lang="en-GB" sz="4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A2241-961E-3839-E038-54E7EBD47F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u="sng" dirty="0">
                <a:effectLst/>
                <a:ea typeface="Times New Roman" panose="02020603050405020304" pitchFamily="18" charset="0"/>
              </a:rPr>
              <a:t>The Weather Model of Reflection</a:t>
            </a:r>
            <a:endParaRPr lang="en-GB" b="1" dirty="0">
              <a:effectLst/>
              <a:ea typeface="Times New Roman" panose="02020603050405020304" pitchFamily="18" charset="0"/>
            </a:endParaRPr>
          </a:p>
          <a:p>
            <a:r>
              <a:rPr lang="en-GB" dirty="0">
                <a:effectLst/>
                <a:ea typeface="Times New Roman" panose="02020603050405020304" pitchFamily="18" charset="0"/>
              </a:rPr>
              <a:t>Maclean, S (2016). ‘A new model for social work reflection: whatever the weather’</a:t>
            </a:r>
            <a:br>
              <a:rPr lang="en-GB" dirty="0">
                <a:effectLst/>
                <a:ea typeface="Times New Roman" panose="02020603050405020304" pitchFamily="18" charset="0"/>
              </a:rPr>
            </a:br>
            <a:r>
              <a:rPr lang="en-GB" dirty="0">
                <a:effectLst/>
                <a:ea typeface="Times New Roman" panose="02020603050405020304" pitchFamily="18" charset="0"/>
              </a:rPr>
              <a:t>Professional Social Work, March, pp28-29</a:t>
            </a:r>
          </a:p>
          <a:p>
            <a:pPr>
              <a:spcAft>
                <a:spcPts val="300"/>
              </a:spcAft>
            </a:pPr>
            <a:r>
              <a:rPr lang="en-GB" b="1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Schon’s Model of ‘Reflection in’ and ‘Reflection on’ Action</a:t>
            </a:r>
            <a:r>
              <a:rPr lang="en-GB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</a:t>
            </a:r>
            <a:r>
              <a:rPr lang="en-GB" b="1" dirty="0">
                <a:effectLst/>
                <a:ea typeface="Times New Roman" panose="02020603050405020304" pitchFamily="18" charset="0"/>
              </a:rPr>
              <a:t> </a:t>
            </a:r>
          </a:p>
          <a:p>
            <a:pPr>
              <a:spcAft>
                <a:spcPts val="300"/>
              </a:spcAft>
            </a:pPr>
            <a:r>
              <a:rPr lang="en-GB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Schon, D. A. (1991). The reflective practitioner: How professionals think in action.   Ashgate Publishing.</a:t>
            </a:r>
            <a:endParaRPr lang="en-GB" dirty="0">
              <a:effectLst/>
              <a:ea typeface="Times New Roman" panose="02020603050405020304" pitchFamily="18" charset="0"/>
            </a:endParaRPr>
          </a:p>
          <a:p>
            <a:pPr>
              <a:spcAft>
                <a:spcPts val="300"/>
              </a:spcAft>
            </a:pPr>
            <a:r>
              <a:rPr lang="en-GB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These and others will be considered and worked with as part of the module.</a:t>
            </a:r>
            <a:endParaRPr lang="en-GB" dirty="0">
              <a:effectLst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7571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608A3-B9A6-AD04-7CD6-2D2C6774F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… ….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D6E96-750D-D686-8A13-DFCC8473B4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GB" sz="2800" dirty="0">
                <a:effectLst/>
                <a:ea typeface="Arial" panose="020B0604020202020204" pitchFamily="34" charset="0"/>
              </a:rPr>
              <a:t>Whilst this is a reflective commentary, you are expected to provide appropriate citations and references to appropriate literature to support your reflections and critiques. </a:t>
            </a:r>
          </a:p>
          <a:p>
            <a:pPr algn="just">
              <a:buFont typeface="Wingdings" panose="05000000000000000000" pitchFamily="2" charset="2"/>
              <a:buChar char="q"/>
            </a:pPr>
            <a:endParaRPr lang="en-GB" sz="2800" dirty="0">
              <a:ea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sz="2800" dirty="0">
                <a:effectLst/>
                <a:ea typeface="Arial" panose="020B0604020202020204" pitchFamily="34" charset="0"/>
              </a:rPr>
              <a:t>Citations and referencing must be in current APA style.</a:t>
            </a:r>
            <a:endParaRPr lang="en-GB" sz="2800" dirty="0">
              <a:effectLst/>
              <a:ea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endParaRPr lang="en-GB" sz="2800" dirty="0">
              <a:effectLst/>
              <a:ea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sz="2800" dirty="0">
                <a:effectLst/>
                <a:ea typeface="Times New Roman" panose="02020603050405020304" pitchFamily="18" charset="0"/>
              </a:rPr>
              <a:t>Evidence that you have accessed a wide range of sources.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5428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9E540-43D8-7E13-959A-C1059FCB5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…   …  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7D831-0229-9916-DAE5-1E67CD8C10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ea typeface="Times New Roman" panose="02020603050405020304" pitchFamily="18" charset="0"/>
              </a:rPr>
              <a:t>Think reflexively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ea typeface="Times New Roman" panose="02020603050405020304" pitchFamily="18" charset="0"/>
              </a:rPr>
              <a:t>Thing academically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ea typeface="Times New Roman" panose="02020603050405020304" pitchFamily="18" charset="0"/>
              </a:rPr>
              <a:t>Su</a:t>
            </a:r>
            <a:r>
              <a:rPr lang="en-GB" sz="3200" dirty="0">
                <a:effectLst/>
                <a:ea typeface="Times New Roman" panose="02020603050405020304" pitchFamily="18" charset="0"/>
              </a:rPr>
              <a:t>pport the points you make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effectLst/>
                <a:ea typeface="Times New Roman" panose="02020603050405020304" pitchFamily="18" charset="0"/>
              </a:rPr>
              <a:t>Justify your arguments/judgements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ea typeface="Times New Roman" panose="02020603050405020304" pitchFamily="18" charset="0"/>
              </a:rPr>
              <a:t>S</a:t>
            </a:r>
            <a:r>
              <a:rPr lang="en-GB" sz="3200" dirty="0">
                <a:effectLst/>
                <a:ea typeface="Times New Roman" panose="02020603050405020304" pitchFamily="18" charset="0"/>
              </a:rPr>
              <a:t>ubmit a reflective, yet academically sound essay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194301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31713-E09E-81F1-EC29-664B3E40B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CF451-2794-AF6E-CEF8-BB07F59DA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2822" y="2180244"/>
            <a:ext cx="10058400" cy="37608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/>
              <a:t>Use the resources provided on Moodle to supplement the experiential learning during our workshops and within your wider reading.</a:t>
            </a:r>
          </a:p>
        </p:txBody>
      </p:sp>
    </p:spTree>
    <p:extLst>
      <p:ext uri="{BB962C8B-B14F-4D97-AF65-F5344CB8AC3E}">
        <p14:creationId xmlns:p14="http://schemas.microsoft.com/office/powerpoint/2010/main" val="26087687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C8706-45B6-4ECB-9C7B-4B5D0C91A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dirty="0"/>
              <a:t>This PowerPoint has: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C0C0AC-84BB-4331-9DB7-9EF8156133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314"/>
          <a:stretch/>
        </p:blipFill>
        <p:spPr>
          <a:xfrm>
            <a:off x="20" y="10"/>
            <a:ext cx="4580077" cy="3383266"/>
          </a:xfrm>
          <a:prstGeom prst="rect">
            <a:avLst/>
          </a:prstGeom>
        </p:spPr>
      </p:pic>
      <p:pic>
        <p:nvPicPr>
          <p:cNvPr id="1026" name="Picture 2" descr="Image result for PowerPoint Presentation">
            <a:extLst>
              <a:ext uri="{FF2B5EF4-FFF2-40B4-BE49-F238E27FC236}">
                <a16:creationId xmlns:a16="http://schemas.microsoft.com/office/drawing/2014/main" id="{2E00278B-4121-4976-983C-609880C470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6"/>
          <a:stretch/>
        </p:blipFill>
        <p:spPr bwMode="auto">
          <a:xfrm>
            <a:off x="20" y="3474720"/>
            <a:ext cx="4580077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C7BF5-7E58-493D-8175-5D9378886E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3" y="2108201"/>
            <a:ext cx="6498995" cy="3760891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>
                <a:cs typeface="Arial" panose="020B0604020202020204" pitchFamily="34" charset="0"/>
              </a:rPr>
              <a:t>Considered how you might start your work on Assignment Two of this module.</a:t>
            </a:r>
          </a:p>
        </p:txBody>
      </p:sp>
    </p:spTree>
    <p:extLst>
      <p:ext uri="{BB962C8B-B14F-4D97-AF65-F5344CB8AC3E}">
        <p14:creationId xmlns:p14="http://schemas.microsoft.com/office/powerpoint/2010/main" val="101419471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388</TotalTime>
  <Words>913</Words>
  <Application>Microsoft Office PowerPoint</Application>
  <PresentationFormat>Widescreen</PresentationFormat>
  <Paragraphs>83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Aldhabi</vt:lpstr>
      <vt:lpstr>Arial</vt:lpstr>
      <vt:lpstr>Calibri</vt:lpstr>
      <vt:lpstr>Georgia Pro Cond Light</vt:lpstr>
      <vt:lpstr>Speak Pro</vt:lpstr>
      <vt:lpstr>Symbol</vt:lpstr>
      <vt:lpstr>Times New Roman</vt:lpstr>
      <vt:lpstr>Wingdings</vt:lpstr>
      <vt:lpstr>RetrospectVTI</vt:lpstr>
      <vt:lpstr>Reflexive Counselling Skills</vt:lpstr>
      <vt:lpstr>This PowerPoint will:</vt:lpstr>
      <vt:lpstr>Assessment Component 2  </vt:lpstr>
      <vt:lpstr>PowerPoint Presentation</vt:lpstr>
      <vt:lpstr>Submission details:</vt:lpstr>
      <vt:lpstr>A Reminder of the Learning Outcomes ….</vt:lpstr>
      <vt:lpstr>50% Coursework: Reflective piece (2,500 words)   </vt:lpstr>
      <vt:lpstr>A word about AI</vt:lpstr>
      <vt:lpstr>Your reflections can focus on any aspect of the module…</vt:lpstr>
      <vt:lpstr>This written piece will allow you to…</vt:lpstr>
      <vt:lpstr>Remember … … …</vt:lpstr>
      <vt:lpstr>Give some thought to the format, context and content of your assignment: </vt:lpstr>
      <vt:lpstr>The following list offers some suggested reading:   </vt:lpstr>
      <vt:lpstr>Some models to consider are: </vt:lpstr>
      <vt:lpstr>And some others: </vt:lpstr>
      <vt:lpstr>Remember … …. …</vt:lpstr>
      <vt:lpstr>Remember …   …   …</vt:lpstr>
      <vt:lpstr>Remember … … …</vt:lpstr>
      <vt:lpstr>This PowerPoint has: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Reflexive Counselling Skills</dc:title>
  <dc:creator>Beverly Cole</dc:creator>
  <cp:lastModifiedBy>Beverly Cole</cp:lastModifiedBy>
  <cp:revision>11</cp:revision>
  <dcterms:created xsi:type="dcterms:W3CDTF">2020-12-29T19:15:29Z</dcterms:created>
  <dcterms:modified xsi:type="dcterms:W3CDTF">2024-11-03T14:55:17Z</dcterms:modified>
</cp:coreProperties>
</file>