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29"/>
  </p:notesMasterIdLst>
  <p:sldIdLst>
    <p:sldId id="281" r:id="rId2"/>
    <p:sldId id="285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2" r:id="rId25"/>
    <p:sldId id="283" r:id="rId26"/>
    <p:sldId id="284" r:id="rId27"/>
    <p:sldId id="280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4559" autoAdjust="0"/>
    <p:restoredTop sz="86380" autoAdjust="0"/>
  </p:normalViewPr>
  <p:slideViewPr>
    <p:cSldViewPr>
      <p:cViewPr varScale="1">
        <p:scale>
          <a:sx n="73" d="100"/>
          <a:sy n="73" d="100"/>
        </p:scale>
        <p:origin x="65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 New Roman" panose="02020603050405020304" pitchFamily="18" charset="0"/>
              </a:defRPr>
            </a:lvl1pPr>
          </a:lstStyle>
          <a:p>
            <a:endParaRPr lang="en-IN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 New Roman" panose="02020603050405020304" pitchFamily="18" charset="0"/>
              </a:defRPr>
            </a:lvl1pPr>
          </a:lstStyle>
          <a:p>
            <a:fld id="{01A482F7-7C28-46C6-BB49-7DFE930FEB3C}" type="datetimeFigureOut">
              <a:rPr lang="en-US" smtClean="0"/>
              <a:pPr/>
              <a:t>6/10/2021</a:t>
            </a:fld>
            <a:endParaRPr lang="en-IN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 New Roman" panose="02020603050405020304" pitchFamily="18" charset="0"/>
              </a:defRPr>
            </a:lvl1pPr>
          </a:lstStyle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imes New Roman" panose="02020603050405020304" pitchFamily="18" charset="0"/>
              </a:defRPr>
            </a:lvl1pPr>
          </a:lstStyle>
          <a:p>
            <a:fld id="{B449E1FE-744A-4498-B643-85D315096F4A}" type="slidenum">
              <a:rPr lang="en-IN" smtClean="0"/>
              <a:pPr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3462433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1</a:t>
            </a:fld>
            <a:endParaRPr lang="en-IN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02354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175659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sz="1200" kern="1200" dirty="0">
              <a:solidFill>
                <a:schemeClr val="tx1"/>
              </a:solidFill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122513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484590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868629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sz="1200" kern="1200" dirty="0">
              <a:solidFill>
                <a:schemeClr val="tx1"/>
              </a:solidFill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402174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725581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967578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097471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999158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306100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202244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825899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87626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17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360906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18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258921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19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278562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20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0738270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21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6467797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22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191831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23</a:t>
            </a:fld>
            <a:endParaRPr lang="en-IN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1FE-744A-4498-B643-85D315096F4A}" type="slidenum">
              <a:rPr lang="en-IN" smtClean="0"/>
              <a:pPr/>
              <a:t>25</a:t>
            </a:fld>
            <a:endParaRPr lang="en-IN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801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653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4049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24677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2816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868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37769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4533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6325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74220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60599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82658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061668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68322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1888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76183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AA71E-2C4A-40C5-92D5-73B48D993B9D}" type="datetimeFigureOut">
              <a:rPr lang="en-US" smtClean="0"/>
              <a:pPr/>
              <a:t>6/10/2021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E1E65-503E-4023-9BD3-10C1659A1EC7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2406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Times New Roman" panose="02020603050405020304" pitchFamily="18" charset="0"/>
              </a:defRPr>
            </a:lvl1pPr>
          </a:lstStyle>
          <a:p>
            <a:fld id="{232AA71E-2C4A-40C5-92D5-73B48D993B9D}" type="datetimeFigureOut">
              <a:rPr lang="en-US" smtClean="0"/>
              <a:pPr/>
              <a:t>6/10/2021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Times New Roman" panose="02020603050405020304" pitchFamily="18" charset="0"/>
              </a:defRPr>
            </a:lvl1pPr>
          </a:lstStyle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Times New Roman" panose="02020603050405020304" pitchFamily="18" charset="0"/>
              </a:defRPr>
            </a:lvl1pPr>
          </a:lstStyle>
          <a:p>
            <a:fld id="{EFAE1E65-503E-4023-9BD3-10C1659A1EC7}" type="slidenum">
              <a:rPr lang="en-IN" smtClean="0"/>
              <a:pPr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974525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Times New Roman" panose="02020603050405020304" pitchFamily="18" charset="0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Times New Roman" panose="02020603050405020304" pitchFamily="18" charset="0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Times New Roman" panose="02020603050405020304" pitchFamily="18" charset="0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Times New Roman" panose="02020603050405020304" pitchFamily="18" charset="0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Times New Roman" panose="02020603050405020304" pitchFamily="18" charset="0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Times New Roman" panose="02020603050405020304" pitchFamily="18" charset="0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MARKETING MANAGEMENT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endParaRPr lang="en-GB" b="1" dirty="0" smtClean="0"/>
          </a:p>
          <a:p>
            <a:pPr algn="ctr">
              <a:buNone/>
            </a:pPr>
            <a:r>
              <a:rPr lang="en-GB" sz="3300" b="1" dirty="0" smtClean="0"/>
              <a:t>Planning For Innovative Customer Service</a:t>
            </a:r>
            <a:endParaRPr lang="en-US" sz="3300" dirty="0" smtClean="0"/>
          </a:p>
          <a:p>
            <a:endParaRPr lang="en-US" dirty="0" smtClean="0"/>
          </a:p>
          <a:p>
            <a:pPr>
              <a:buNone/>
            </a:pPr>
            <a:r>
              <a:rPr lang="en-US" b="1" u="sng" dirty="0" smtClean="0"/>
              <a:t>Submitted By:</a:t>
            </a:r>
          </a:p>
          <a:p>
            <a:r>
              <a:rPr lang="en-US" sz="2200" dirty="0" smtClean="0"/>
              <a:t>Ajay Kumar (1917049)</a:t>
            </a:r>
          </a:p>
          <a:p>
            <a:r>
              <a:rPr lang="en-US" sz="2200" dirty="0" err="1" smtClean="0"/>
              <a:t>Shilpa</a:t>
            </a:r>
            <a:r>
              <a:rPr lang="en-US" sz="2200" dirty="0" smtClean="0"/>
              <a:t> </a:t>
            </a:r>
            <a:r>
              <a:rPr lang="en-US" sz="2200" dirty="0" err="1" smtClean="0"/>
              <a:t>Prashar</a:t>
            </a:r>
            <a:r>
              <a:rPr lang="en-US" sz="2200" dirty="0" smtClean="0"/>
              <a:t>(2019427)</a:t>
            </a:r>
          </a:p>
          <a:p>
            <a:r>
              <a:rPr lang="en-US" sz="2200" dirty="0" err="1" smtClean="0"/>
              <a:t>Tarwinder</a:t>
            </a:r>
            <a:r>
              <a:rPr lang="en-US" sz="2200" dirty="0" smtClean="0"/>
              <a:t> Singh(2015181)</a:t>
            </a:r>
          </a:p>
          <a:p>
            <a:r>
              <a:rPr lang="en-US" sz="2200" dirty="0" smtClean="0"/>
              <a:t>Mohammad Mansur S (2019057)</a:t>
            </a:r>
            <a:endParaRPr lang="en-US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Content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Introduction of Clarks</a:t>
            </a:r>
          </a:p>
          <a:p>
            <a:r>
              <a:rPr lang="en-US" dirty="0" smtClean="0"/>
              <a:t>Analysis</a:t>
            </a:r>
          </a:p>
          <a:p>
            <a:r>
              <a:rPr lang="en-US" dirty="0" smtClean="0"/>
              <a:t>Conclusion</a:t>
            </a:r>
          </a:p>
          <a:p>
            <a:r>
              <a:rPr lang="en-US" dirty="0" smtClean="0"/>
              <a:t>Recommendation</a:t>
            </a:r>
          </a:p>
          <a:p>
            <a:r>
              <a:rPr lang="en-US" dirty="0" smtClean="0"/>
              <a:t>Statement of  contribution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Introduction</a:t>
            </a:r>
            <a:endParaRPr lang="en-IN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IN" b="1" dirty="0"/>
              <a:t> </a:t>
            </a:r>
            <a:endParaRPr lang="en-US" dirty="0"/>
          </a:p>
          <a:p>
            <a:pPr lvl="0" algn="just">
              <a:lnSpc>
                <a:spcPct val="160000"/>
              </a:lnSpc>
            </a:pPr>
            <a:r>
              <a:rPr lang="en-IN" sz="3200" b="1" dirty="0">
                <a:latin typeface="Times New Roman" pitchFamily="18" charset="0"/>
                <a:cs typeface="Times New Roman" pitchFamily="18" charset="0"/>
              </a:rPr>
              <a:t>Purpose of Presentation</a:t>
            </a:r>
            <a:endParaRPr lang="en-IN" sz="3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60000"/>
              </a:lnSpc>
            </a:pPr>
            <a:r>
              <a:rPr lang="en-IN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this presentation, the national and international market value of a company is </a:t>
            </a:r>
            <a:r>
              <a:rPr lang="en-IN" sz="3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analyzed</a:t>
            </a:r>
            <a:r>
              <a:rPr lang="en-IN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The internal, external, and digital marketing environment of the company is </a:t>
            </a:r>
            <a:r>
              <a:rPr lang="en-IN" sz="3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analyzed</a:t>
            </a:r>
            <a:r>
              <a:rPr lang="en-IN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US" sz="3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60000"/>
              </a:lnSpc>
            </a:pPr>
            <a:r>
              <a:rPr lang="en-IN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also focuses on different innovative strategies the company has taken for the growth and how assets, resources, competencies support in achieving this (</a:t>
            </a:r>
            <a:r>
              <a:rPr lang="en-IN" sz="3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Martínez-López</a:t>
            </a:r>
            <a:r>
              <a:rPr lang="en-IN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3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 </a:t>
            </a:r>
            <a:r>
              <a:rPr lang="en-IN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2020).</a:t>
            </a:r>
            <a:endParaRPr lang="en-US" sz="3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3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larks logo and symbol, meaning, history, PNG">
            <a:extLst>
              <a:ext uri="{FF2B5EF4-FFF2-40B4-BE49-F238E27FC236}">
                <a16:creationId xmlns:a16="http://schemas.microsoft.com/office/drawing/2014/main" id="{60F24D07-2F3E-4CB9-BE9D-5EFA6AED5E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138161"/>
            <a:ext cx="2965463" cy="148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600" b="1" dirty="0" smtClean="0">
                <a:latin typeface="Times New Roman" pitchFamily="18" charset="0"/>
                <a:cs typeface="Times New Roman" pitchFamily="18" charset="0"/>
              </a:rPr>
              <a:t>Details of The Company</a:t>
            </a:r>
            <a:endParaRPr lang="en-IN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5" y="2490135"/>
            <a:ext cx="3899191" cy="3444997"/>
          </a:xfrm>
        </p:spPr>
        <p:txBody>
          <a:bodyPr>
            <a:noAutofit/>
          </a:bodyPr>
          <a:lstStyle/>
          <a:p>
            <a:pPr marL="0" lvl="0" indent="0">
              <a:lnSpc>
                <a:spcPct val="150000"/>
              </a:lnSpc>
              <a:buNone/>
            </a:pP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Clarks is a UK-based International shoe manufacturing company established in 1825. 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provides a variety of shoes for men, women, and children worldwide. 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has 1400 stores distributed in 75 countries worldwide. </a:t>
            </a:r>
            <a:endParaRPr lang="en-IN" sz="1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1400" dirty="0" smtClean="0">
                <a:cs typeface="Times New Roman" panose="02020603050405020304" pitchFamily="18" charset="0"/>
              </a:rPr>
              <a:t>Lion Rock Capital invest 100 million in </a:t>
            </a:r>
            <a:r>
              <a:rPr lang="en-IN" sz="1400" dirty="0" err="1" smtClean="0">
                <a:cs typeface="Times New Roman" panose="02020603050405020304" pitchFamily="18" charset="0"/>
              </a:rPr>
              <a:t>clarks</a:t>
            </a:r>
            <a:r>
              <a:rPr lang="en-IN" sz="1400" dirty="0" smtClean="0">
                <a:cs typeface="Times New Roman" panose="02020603050405020304" pitchFamily="18" charset="0"/>
              </a:rPr>
              <a:t> Nov 2020</a:t>
            </a:r>
            <a:endParaRPr lang="en-US" sz="1400" dirty="0" smtClean="0"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600" b="1" dirty="0">
                <a:latin typeface="Times New Roman" pitchFamily="18" charset="0"/>
                <a:cs typeface="Times New Roman" pitchFamily="18" charset="0"/>
              </a:rPr>
              <a:t>Analysis </a:t>
            </a:r>
            <a:endParaRPr lang="en-IN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IN" sz="3300" b="1" dirty="0">
                <a:latin typeface="Times New Roman" pitchFamily="18" charset="0"/>
                <a:cs typeface="Times New Roman" pitchFamily="18" charset="0"/>
              </a:rPr>
              <a:t>Marketing Environment</a:t>
            </a:r>
            <a:endParaRPr lang="en-IN" sz="33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IN" dirty="0">
                <a:latin typeface="Times New Roman" pitchFamily="18" charset="0"/>
                <a:cs typeface="Times New Roman" pitchFamily="18" charset="0"/>
              </a:rPr>
              <a:t>The marketing environment of the company is very large and a huge customer base is present.</a:t>
            </a:r>
          </a:p>
          <a:p>
            <a:pPr lvl="0"/>
            <a:r>
              <a:rPr lang="en-IN" dirty="0">
                <a:latin typeface="Times New Roman" pitchFamily="18" charset="0"/>
                <a:cs typeface="Times New Roman" pitchFamily="18" charset="0"/>
              </a:rPr>
              <a:t>The company produces quality fashion products and hence has a large reputation in the market (Grant, 2019). </a:t>
            </a:r>
          </a:p>
          <a:p>
            <a:pPr lvl="0"/>
            <a:r>
              <a:rPr lang="en-IN" dirty="0">
                <a:latin typeface="Times New Roman" pitchFamily="18" charset="0"/>
                <a:cs typeface="Times New Roman" pitchFamily="18" charset="0"/>
              </a:rPr>
              <a:t>The performance of the company in recent times has been very good.</a:t>
            </a:r>
          </a:p>
          <a:p>
            <a:endParaRPr lang="en-IN" dirty="0"/>
          </a:p>
        </p:txBody>
      </p:sp>
      <p:pic>
        <p:nvPicPr>
          <p:cNvPr id="5" name="Content Placeholder 4" descr="The Marketing Environment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5025" y="2596986"/>
            <a:ext cx="3336925" cy="322771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 smtClean="0">
                <a:cs typeface="Times New Roman" pitchFamily="18" charset="0"/>
              </a:rPr>
              <a:t>Marketing Environment</a:t>
            </a:r>
            <a:endParaRPr lang="en-IN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5" y="2490135"/>
            <a:ext cx="3971199" cy="3444997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en-US" sz="2800" b="1" dirty="0"/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The competition in the market has increased in recent times.</a:t>
            </a: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 This has moved the company to look for ways to improve the business conditions.</a:t>
            </a:r>
          </a:p>
          <a:p>
            <a:pPr>
              <a:buNone/>
            </a:pPr>
            <a:endParaRPr lang="en-IN" sz="2400" dirty="0"/>
          </a:p>
        </p:txBody>
      </p:sp>
      <p:pic>
        <p:nvPicPr>
          <p:cNvPr id="3074" name="Picture 2" descr="What is Marketing Environment? definition and meaning - Business Jargons">
            <a:extLst>
              <a:ext uri="{FF2B5EF4-FFF2-40B4-BE49-F238E27FC236}">
                <a16:creationId xmlns:a16="http://schemas.microsoft.com/office/drawing/2014/main" id="{5A26C40C-A0D1-4446-87F7-D5E8FB8672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2636912"/>
            <a:ext cx="3351519" cy="284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142063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cs typeface="Times New Roman" pitchFamily="18" charset="0"/>
              </a:rPr>
              <a:t>Marketing Environment</a:t>
            </a:r>
            <a:endParaRPr lang="en-IN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5" y="1752601"/>
            <a:ext cx="6798736" cy="4182532"/>
          </a:xfrm>
        </p:spPr>
        <p:txBody>
          <a:bodyPr>
            <a:normAutofit/>
          </a:bodyPr>
          <a:lstStyle/>
          <a:p>
            <a:pPr>
              <a:buNone/>
            </a:pPr>
            <a:endParaRPr lang="en-US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Analysis of present customers needs is done by the company.</a:t>
            </a:r>
          </a:p>
          <a:p>
            <a:pPr lvl="0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This </a:t>
            </a:r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will help the company develop its idea and operation accordingly (Huang, 2018).</a:t>
            </a: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Hence, with the use of modern trends and technologies, improvements can be done.</a:t>
            </a:r>
          </a:p>
          <a:p>
            <a:pPr>
              <a:buNone/>
            </a:pPr>
            <a:endParaRPr lang="en-IN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 smtClean="0">
                <a:cs typeface="Times New Roman" pitchFamily="18" charset="0"/>
              </a:rPr>
              <a:t>Value Creation Points</a:t>
            </a:r>
            <a:endParaRPr lang="en-IN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32500" lnSpcReduction="20000"/>
          </a:bodyPr>
          <a:lstStyle/>
          <a:p>
            <a:pPr>
              <a:buNone/>
            </a:pPr>
            <a:endParaRPr lang="en-US" sz="60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IN" sz="5000" dirty="0">
                <a:latin typeface="Times New Roman" pitchFamily="18" charset="0"/>
                <a:cs typeface="Times New Roman" pitchFamily="18" charset="0"/>
              </a:rPr>
              <a:t>Value creation points refer to the various opportunities that are presented to the organization to make improvements in the firm.</a:t>
            </a:r>
          </a:p>
          <a:p>
            <a:pPr lvl="0"/>
            <a:r>
              <a:rPr lang="en-IN" sz="5000" dirty="0">
                <a:latin typeface="Times New Roman" pitchFamily="18" charset="0"/>
                <a:cs typeface="Times New Roman" pitchFamily="18" charset="0"/>
              </a:rPr>
              <a:t>The functional or instrumental value refers to the analysis of the product and the extent to which it is useful.</a:t>
            </a:r>
          </a:p>
          <a:p>
            <a:pPr lvl="0"/>
            <a:r>
              <a:rPr lang="en-IN" sz="5000" dirty="0">
                <a:latin typeface="Times New Roman" pitchFamily="18" charset="0"/>
                <a:cs typeface="Times New Roman" pitchFamily="18" charset="0"/>
              </a:rPr>
              <a:t>Therefore, it is required that the company analyzes its product to make necessary improvements.</a:t>
            </a:r>
          </a:p>
          <a:p>
            <a:pPr>
              <a:buNone/>
            </a:pPr>
            <a:endParaRPr lang="en-IN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Content Placeholder 4" descr="business-model-innovation-four-dimensions-of-customer-value-creation.pn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45025" y="2639294"/>
            <a:ext cx="3336925" cy="31431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 smtClean="0">
                <a:latin typeface="Times New Roman" pitchFamily="18" charset="0"/>
                <a:cs typeface="Times New Roman" pitchFamily="18" charset="0"/>
              </a:rPr>
              <a:t>Value Creation Points</a:t>
            </a:r>
            <a:endParaRPr lang="en-IN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5" y="2490135"/>
            <a:ext cx="3683167" cy="3444997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hedonic value is the experience that the customer feels after the usage of the product.</a:t>
            </a: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Therefore, it is very important that the company provides good customer satisfaction. </a:t>
            </a: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This helps to create a good brand value.</a:t>
            </a:r>
          </a:p>
          <a:p>
            <a:pPr>
              <a:buNone/>
            </a:pPr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IN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Posts about Value Creation on Erias Sumarna Business Blog | Business risk,  Marketing analysis, Business blog">
            <a:extLst>
              <a:ext uri="{FF2B5EF4-FFF2-40B4-BE49-F238E27FC236}">
                <a16:creationId xmlns:a16="http://schemas.microsoft.com/office/drawing/2014/main" id="{A4FDDAE8-B1F6-4ED7-8CCE-5C90B3D6BA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920067"/>
            <a:ext cx="2474218" cy="2585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dirty="0" smtClean="0">
                <a:cs typeface="Times New Roman" pitchFamily="18" charset="0"/>
              </a:rPr>
              <a:t>Value Creation Point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en-US" sz="28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The expressive value in the marketing field represents the degree of attachment that the customer builds with the product.</a:t>
            </a: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By providing quality products to the customers, the company can use this value creation point for its benefit.</a:t>
            </a: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This will help the company to form a very deep relation with the customer.</a:t>
            </a:r>
          </a:p>
          <a:p>
            <a:pPr>
              <a:buNone/>
            </a:pPr>
            <a:endParaRPr lang="en-IN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 smtClean="0">
                <a:cs typeface="Times New Roman" pitchFamily="18" charset="0"/>
              </a:rPr>
              <a:t>Typical Customer’s Experience</a:t>
            </a:r>
            <a:endParaRPr lang="en-IN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5" y="2490135"/>
            <a:ext cx="4403247" cy="3444997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en-IN" sz="28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The customer experience is very important as it is the prime driving factor of the firm.</a:t>
            </a: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Constant improvements in the quality of the product are required to enhance the customer experience (Johnsen, 2018).</a:t>
            </a: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The company is analyzing to find areas of improvement and perform the same to grow in the market.</a:t>
            </a:r>
          </a:p>
          <a:p>
            <a:endParaRPr lang="en-IN" b="1" dirty="0"/>
          </a:p>
        </p:txBody>
      </p:sp>
      <p:pic>
        <p:nvPicPr>
          <p:cNvPr id="5122" name="Picture 2" descr="Is a Customer Experience Strategy Critical for Transportation Companies?">
            <a:extLst>
              <a:ext uri="{FF2B5EF4-FFF2-40B4-BE49-F238E27FC236}">
                <a16:creationId xmlns:a16="http://schemas.microsoft.com/office/drawing/2014/main" id="{A8CCAEE0-815F-403C-87D9-CC8FC089E7E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099"/>
          <a:stretch/>
        </p:blipFill>
        <p:spPr bwMode="auto">
          <a:xfrm>
            <a:off x="5580112" y="2490135"/>
            <a:ext cx="2016224" cy="3079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600" b="1" dirty="0" smtClean="0">
                <a:latin typeface="Times New Roman" pitchFamily="18" charset="0"/>
                <a:cs typeface="Times New Roman" pitchFamily="18" charset="0"/>
              </a:rPr>
              <a:t>Typica</a:t>
            </a:r>
            <a:r>
              <a:rPr lang="en-IN" sz="3600" b="1" dirty="0" smtClean="0">
                <a:cs typeface="Times New Roman" pitchFamily="18" charset="0"/>
              </a:rPr>
              <a:t>l Customer’	s Experience </a:t>
            </a:r>
            <a:endParaRPr lang="en-IN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en-IN" sz="28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As the company is making changes regularly based on the current trends, it has been able to perform well in the market.</a:t>
            </a: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Despite these changes, there are certain areas in the company which require modification.</a:t>
            </a: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These modifications will lead to the betterment of the firm.</a:t>
            </a:r>
          </a:p>
          <a:p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imple Tips for Improving the Customer Experience in the Call Centre">
            <a:extLst>
              <a:ext uri="{FF2B5EF4-FFF2-40B4-BE49-F238E27FC236}">
                <a16:creationId xmlns:a16="http://schemas.microsoft.com/office/drawing/2014/main" id="{1A633E29-BA85-4365-958F-35CE5221A0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16311"/>
            <a:ext cx="3128536" cy="1811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 smtClean="0">
                <a:cs typeface="Times New Roman" pitchFamily="18" charset="0"/>
              </a:rPr>
              <a:t>Point of Improvement</a:t>
            </a:r>
            <a:endParaRPr lang="en-IN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5" y="2490135"/>
            <a:ext cx="3539151" cy="3444997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endParaRPr lang="en-IN" sz="2800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One of the prime factors that can help the firm to perform well in the market is to improve its communication channel. </a:t>
            </a: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The channel of communication can be improved by using different social media platforms (</a:t>
            </a:r>
            <a:r>
              <a:rPr lang="en-IN" sz="2400" dirty="0" err="1">
                <a:latin typeface="Times New Roman" pitchFamily="18" charset="0"/>
                <a:cs typeface="Times New Roman" pitchFamily="18" charset="0"/>
              </a:rPr>
              <a:t>Lindgreen</a:t>
            </a:r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 and Benedetto, 2018).</a:t>
            </a: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With the help of this, the company will become more connected to its customers, thereby enhancing the experience of the customers. </a:t>
            </a:r>
          </a:p>
          <a:p>
            <a:pPr>
              <a:buNone/>
            </a:pPr>
            <a:endParaRPr lang="en-IN" sz="2800" dirty="0"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600" b="1" dirty="0" smtClean="0">
                <a:latin typeface="Times New Roman" pitchFamily="18" charset="0"/>
                <a:cs typeface="Times New Roman" pitchFamily="18" charset="0"/>
              </a:rPr>
              <a:t>Points </a:t>
            </a:r>
            <a:r>
              <a:rPr lang="en-IN" sz="3600" b="1" dirty="0" smtClean="0">
                <a:cs typeface="Times New Roman" pitchFamily="18" charset="0"/>
              </a:rPr>
              <a:t>of Improvement</a:t>
            </a:r>
            <a:endParaRPr lang="en-IN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en-IN" b="1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The other improvements which can be done by the company are to improve the supply chain (</a:t>
            </a:r>
            <a:r>
              <a:rPr lang="en-IN" sz="2400" dirty="0" err="1">
                <a:latin typeface="Times New Roman" pitchFamily="18" charset="0"/>
                <a:cs typeface="Times New Roman" pitchFamily="18" charset="0"/>
              </a:rPr>
              <a:t>Martínez-López</a:t>
            </a:r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i="1" dirty="0">
                <a:latin typeface="Times New Roman" pitchFamily="18" charset="0"/>
                <a:cs typeface="Times New Roman" pitchFamily="18" charset="0"/>
              </a:rPr>
              <a:t>et al. </a:t>
            </a:r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2020).</a:t>
            </a: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This will help the company to maintain continuity in its operation always.</a:t>
            </a:r>
          </a:p>
          <a:p>
            <a:pPr lvl="0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Ultimately, the different goals of the company can be achieved in the best way possible. </a:t>
            </a:r>
          </a:p>
          <a:p>
            <a:pPr lvl="0"/>
            <a:endParaRPr lang="en-IN" sz="2400" dirty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en-IN" sz="2400" dirty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en-IN" sz="2400" dirty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en-IN" sz="2400" dirty="0"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IN" b="1" dirty="0"/>
              <a:t>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>
              <a:lnSpc>
                <a:spcPct val="150000"/>
              </a:lnSpc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Clark's company specializes in footwear and provides different accessories and equipment for all generations.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company has a strong reputation worldwide due to the premium quality of its footwear.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has excelled in comfort, aesthetics, durability, performance, price index. The variety of products with this uniqueness has captured the customer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6444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608663"/>
          </a:xfrm>
        </p:spPr>
        <p:txBody>
          <a:bodyPr>
            <a:noAutofit/>
          </a:bodyPr>
          <a:lstStyle/>
          <a:p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5" y="2514599"/>
            <a:ext cx="6798736" cy="3420533"/>
          </a:xfrm>
        </p:spPr>
        <p:txBody>
          <a:bodyPr>
            <a:normAutofit fontScale="40000" lnSpcReduction="20000"/>
          </a:bodyPr>
          <a:lstStyle/>
          <a:p>
            <a:pPr lvl="0">
              <a:lnSpc>
                <a:spcPct val="170000"/>
              </a:lnSpc>
            </a:pPr>
            <a:r>
              <a:rPr lang="en-IN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distribute their market on a large platform and to attract large customers, the company has focused on online platforms and different social media platforms (Parsons and </a:t>
            </a:r>
            <a:r>
              <a:rPr lang="en-IN" sz="3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Lepkowska</a:t>
            </a:r>
            <a:r>
              <a:rPr lang="en-IN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-White,  2018). </a:t>
            </a:r>
            <a:endParaRPr lang="en-US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70000"/>
              </a:lnSpc>
            </a:pPr>
            <a:r>
              <a:rPr lang="en-IN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decrease the carbon emission and environmental impact, Clarks have saved over six million gallons of water in the leather creation process.</a:t>
            </a:r>
            <a:endParaRPr lang="en-US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70000"/>
              </a:lnSpc>
            </a:pPr>
            <a:r>
              <a:rPr lang="en-IN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has minimized different harmful chemical use for their production process.</a:t>
            </a:r>
            <a:endParaRPr lang="en-US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70000"/>
              </a:lnSpc>
            </a:pPr>
            <a:r>
              <a:rPr lang="en-IN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save power and energy Clarks have established wind turbines and solar heat systems.</a:t>
            </a:r>
            <a:endParaRPr lang="en-US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5220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>
              <a:lnSpc>
                <a:spcPct val="150000"/>
              </a:lnSpc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has focused on technology services to introduce new innovative products.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revive after the pandemic situation the company is bringing frequent sales in their international market.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has introduced a performance-based pay system for its employees.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5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I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 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needs to improvise its management system.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Skilled employees and good management systems are needed for their production system.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needs to increase some of the production values in an effective way to attract customers (</a:t>
            </a:r>
            <a:r>
              <a:rPr lang="en-I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Naudé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Sutton-Brady, 2019).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8439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en-IN" dirty="0" smtClean="0">
                <a:cs typeface="Times New Roman" panose="02020603050405020304" pitchFamily="18" charset="0"/>
              </a:rPr>
              <a:t>Repeated sales to their different online sites is a good option to attract more customers on a regular period.</a:t>
            </a:r>
            <a:endParaRPr lang="en-US" dirty="0" smtClean="0"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company needs to introduce a different variety and range of shoes for the children.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different age groups, the continuously changing demand should be kept in focus.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 complete satisfaction of the customers in retail shops, the company should check the service quality promptly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6014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IN" sz="1800" dirty="0" smtClean="0">
                <a:cs typeface="Times New Roman" panose="02020603050405020304" pitchFamily="18" charset="0"/>
              </a:rPr>
              <a:t>To attract more customers in the shops, the company should focus on engaging and attractive exteriors and comfortable seating arrangements</a:t>
            </a:r>
            <a:endParaRPr lang="en-US" sz="1800" dirty="0" smtClean="0"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If the company brings some celebrity persons for their campaigns and advertisements, it would be helpful for sales (Di and </a:t>
            </a:r>
            <a:r>
              <a:rPr lang="en-IN" sz="1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Lindgreen</a:t>
            </a:r>
            <a:r>
              <a:rPr lang="en-IN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2018).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store, displays should be made more </a:t>
            </a:r>
            <a:r>
              <a:rPr lang="en-IN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colorful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attractive to highlight the products.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71556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>
              <a:lnSpc>
                <a:spcPct val="150000"/>
              </a:lnSpc>
            </a:pPr>
            <a:r>
              <a:rPr lang="en-IN" dirty="0" smtClean="0">
                <a:cs typeface="Times New Roman" panose="02020603050405020304" pitchFamily="18" charset="0"/>
              </a:rPr>
              <a:t>Specialty stores are a good option for the company to grow the business in the market.</a:t>
            </a:r>
            <a:endParaRPr lang="en-US" dirty="0" smtClean="0"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dirty="0" smtClean="0">
                <a:cs typeface="Times New Roman" panose="02020603050405020304" pitchFamily="18" charset="0"/>
              </a:rPr>
              <a:t>The company needs to collaborate with different sports competitions to promote its products worldwide.</a:t>
            </a:r>
            <a:endParaRPr lang="en-US" dirty="0" smtClean="0"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company also needs to focus on its employees' well-being.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Performance-based pay should not be kept in focus all the time.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174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IN" sz="2000" dirty="0" smtClean="0">
                <a:cs typeface="Times New Roman" panose="02020603050405020304" pitchFamily="18" charset="0"/>
              </a:rPr>
              <a:t>The company should bring some active wear to their varied range.</a:t>
            </a:r>
            <a:endParaRPr lang="en-US" sz="2000" dirty="0" smtClean="0"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Marketplace 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scope should be increased further to diversify the business in all parts of the world.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reduce cost, Clarks should redesign some of their shoes and promote them in the market.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9565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5" y="2420887"/>
            <a:ext cx="6798736" cy="3514245"/>
          </a:xfrm>
        </p:spPr>
        <p:txBody>
          <a:bodyPr>
            <a:noAutofit/>
          </a:bodyPr>
          <a:lstStyle/>
          <a:p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 Benedetto, C.A. and </a:t>
            </a:r>
            <a:r>
              <a:rPr lang="en-IN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Lindgreen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2018. The emergence of Industrial Marketing Management as the leading academic journal in business-to-business marketing. </a:t>
            </a:r>
            <a:r>
              <a:rPr lang="en-IN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Industrial Marketing Management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N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69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pp.5-12.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Grant, D.B., 2019. Outsourcing integration and third party logistics services: An appreciation of two ‘</a:t>
            </a:r>
            <a:r>
              <a:rPr lang="en-IN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classic’articles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industrial marketing management. </a:t>
            </a:r>
            <a:r>
              <a:rPr lang="en-IN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Industrial Marketing Management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79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pp.21-26.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Huang, S.P., 2018. Impact of internal marketing management on organizational citizenship </a:t>
            </a:r>
            <a:r>
              <a:rPr lang="en-IN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based on organizational commitment in ecological industry. </a:t>
            </a:r>
            <a:r>
              <a:rPr lang="en-IN" sz="1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Ekoloji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27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(106), pp.1775-1783.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7161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IN" dirty="0" err="1" smtClean="0">
                <a:cs typeface="Times New Roman" panose="02020603050405020304" pitchFamily="18" charset="0"/>
              </a:rPr>
              <a:t>Johnsen</a:t>
            </a:r>
            <a:r>
              <a:rPr lang="en-IN" dirty="0" smtClean="0">
                <a:cs typeface="Times New Roman" panose="02020603050405020304" pitchFamily="18" charset="0"/>
              </a:rPr>
              <a:t>, T.E., 2018. Purchasing and supply management in an industrial marketing perspective. </a:t>
            </a:r>
            <a:r>
              <a:rPr lang="en-IN" i="1" dirty="0" smtClean="0">
                <a:cs typeface="Times New Roman" panose="02020603050405020304" pitchFamily="18" charset="0"/>
              </a:rPr>
              <a:t>Industrial Marketing Management</a:t>
            </a:r>
            <a:r>
              <a:rPr lang="en-IN" dirty="0" smtClean="0">
                <a:cs typeface="Times New Roman" panose="02020603050405020304" pitchFamily="18" charset="0"/>
              </a:rPr>
              <a:t>, </a:t>
            </a:r>
            <a:r>
              <a:rPr lang="en-IN" i="1" dirty="0" smtClean="0">
                <a:cs typeface="Times New Roman" panose="02020603050405020304" pitchFamily="18" charset="0"/>
              </a:rPr>
              <a:t>69</a:t>
            </a:r>
            <a:r>
              <a:rPr lang="en-IN" dirty="0" smtClean="0">
                <a:cs typeface="Times New Roman" panose="02020603050405020304" pitchFamily="18" charset="0"/>
              </a:rPr>
              <a:t>, pp.91-97.</a:t>
            </a:r>
            <a:endParaRPr lang="en-US" dirty="0" smtClean="0">
              <a:cs typeface="Times New Roman" panose="02020603050405020304" pitchFamily="18" charset="0"/>
            </a:endParaRPr>
          </a:p>
          <a:p>
            <a:r>
              <a:rPr lang="en-IN" dirty="0" err="1" smtClean="0">
                <a:cs typeface="Times New Roman" panose="02020603050405020304" pitchFamily="18" charset="0"/>
              </a:rPr>
              <a:t>Lindgreen</a:t>
            </a:r>
            <a:r>
              <a:rPr lang="en-IN" dirty="0" smtClean="0">
                <a:cs typeface="Times New Roman" panose="02020603050405020304" pitchFamily="18" charset="0"/>
              </a:rPr>
              <a:t>, A. and Di </a:t>
            </a:r>
            <a:r>
              <a:rPr lang="en-IN" dirty="0" err="1" smtClean="0">
                <a:cs typeface="Times New Roman" panose="02020603050405020304" pitchFamily="18" charset="0"/>
              </a:rPr>
              <a:t>Benedetto</a:t>
            </a:r>
            <a:r>
              <a:rPr lang="en-IN" dirty="0" smtClean="0">
                <a:cs typeface="Times New Roman" panose="02020603050405020304" pitchFamily="18" charset="0"/>
              </a:rPr>
              <a:t>, C.A., 2018. Citation classics from Industrial Marketing Management: Celebrating forty-seven years of publications on business-to-business marketing management. </a:t>
            </a:r>
            <a:r>
              <a:rPr lang="en-IN" i="1" dirty="0" smtClean="0">
                <a:cs typeface="Times New Roman" panose="02020603050405020304" pitchFamily="18" charset="0"/>
              </a:rPr>
              <a:t>Industrial Marketing Management</a:t>
            </a:r>
            <a:r>
              <a:rPr lang="en-IN" dirty="0" smtClean="0">
                <a:cs typeface="Times New Roman" panose="02020603050405020304" pitchFamily="18" charset="0"/>
              </a:rPr>
              <a:t>, </a:t>
            </a:r>
            <a:r>
              <a:rPr lang="en-IN" i="1" dirty="0" smtClean="0">
                <a:cs typeface="Times New Roman" panose="02020603050405020304" pitchFamily="18" charset="0"/>
              </a:rPr>
              <a:t>73</a:t>
            </a:r>
            <a:r>
              <a:rPr lang="en-IN" dirty="0" smtClean="0">
                <a:cs typeface="Times New Roman" panose="02020603050405020304" pitchFamily="18" charset="0"/>
              </a:rPr>
              <a:t>, pp.1-6.</a:t>
            </a:r>
            <a:endParaRPr lang="en-US" dirty="0" smtClean="0">
              <a:cs typeface="Times New Roman" panose="02020603050405020304" pitchFamily="18" charset="0"/>
            </a:endParaRPr>
          </a:p>
          <a:p>
            <a:r>
              <a:rPr lang="en-IN" dirty="0" err="1" smtClean="0">
                <a:cs typeface="Times New Roman" panose="02020603050405020304" pitchFamily="18" charset="0"/>
              </a:rPr>
              <a:t>Martínez-López</a:t>
            </a:r>
            <a:r>
              <a:rPr lang="en-IN" dirty="0" smtClean="0">
                <a:cs typeface="Times New Roman" panose="02020603050405020304" pitchFamily="18" charset="0"/>
              </a:rPr>
              <a:t>, F.J., </a:t>
            </a:r>
            <a:r>
              <a:rPr lang="en-IN" dirty="0" err="1" smtClean="0">
                <a:cs typeface="Times New Roman" panose="02020603050405020304" pitchFamily="18" charset="0"/>
              </a:rPr>
              <a:t>Merigó</a:t>
            </a:r>
            <a:r>
              <a:rPr lang="en-IN" dirty="0" smtClean="0">
                <a:cs typeface="Times New Roman" panose="02020603050405020304" pitchFamily="18" charset="0"/>
              </a:rPr>
              <a:t>, J.M., </a:t>
            </a:r>
            <a:r>
              <a:rPr lang="en-IN" dirty="0" err="1" smtClean="0">
                <a:cs typeface="Times New Roman" panose="02020603050405020304" pitchFamily="18" charset="0"/>
              </a:rPr>
              <a:t>Gázquez</a:t>
            </a:r>
            <a:r>
              <a:rPr lang="en-IN" dirty="0" smtClean="0">
                <a:cs typeface="Times New Roman" panose="02020603050405020304" pitchFamily="18" charset="0"/>
              </a:rPr>
              <a:t>-Abad, J.C. and Ruiz-Real, J.L., 2020. Industrial marketing management: </a:t>
            </a:r>
            <a:r>
              <a:rPr lang="en-IN" dirty="0" err="1" smtClean="0">
                <a:cs typeface="Times New Roman" panose="02020603050405020304" pitchFamily="18" charset="0"/>
              </a:rPr>
              <a:t>Bibliometric</a:t>
            </a:r>
            <a:r>
              <a:rPr lang="en-IN" dirty="0" smtClean="0">
                <a:cs typeface="Times New Roman" panose="02020603050405020304" pitchFamily="18" charset="0"/>
              </a:rPr>
              <a:t> overview since its foundation. </a:t>
            </a:r>
            <a:r>
              <a:rPr lang="en-IN" i="1" dirty="0" smtClean="0">
                <a:cs typeface="Times New Roman" panose="02020603050405020304" pitchFamily="18" charset="0"/>
              </a:rPr>
              <a:t>Industrial Marketing Management</a:t>
            </a:r>
            <a:r>
              <a:rPr lang="en-IN" dirty="0" smtClean="0">
                <a:cs typeface="Times New Roman" panose="02020603050405020304" pitchFamily="18" charset="0"/>
              </a:rPr>
              <a:t>, </a:t>
            </a:r>
            <a:r>
              <a:rPr lang="en-IN" i="1" dirty="0" smtClean="0">
                <a:cs typeface="Times New Roman" panose="02020603050405020304" pitchFamily="18" charset="0"/>
              </a:rPr>
              <a:t>84</a:t>
            </a:r>
            <a:r>
              <a:rPr lang="en-IN" dirty="0" smtClean="0">
                <a:cs typeface="Times New Roman" panose="02020603050405020304" pitchFamily="18" charset="0"/>
              </a:rPr>
              <a:t>, pp.19-38.</a:t>
            </a:r>
            <a:endParaRPr lang="en-US" dirty="0" smtClean="0"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IN" dirty="0" err="1" smtClean="0">
                <a:cs typeface="Times New Roman" panose="02020603050405020304" pitchFamily="18" charset="0"/>
              </a:rPr>
              <a:t>Martínez-López</a:t>
            </a:r>
            <a:r>
              <a:rPr lang="en-IN" dirty="0" smtClean="0">
                <a:cs typeface="Times New Roman" panose="02020603050405020304" pitchFamily="18" charset="0"/>
              </a:rPr>
              <a:t>, F.J., </a:t>
            </a:r>
            <a:r>
              <a:rPr lang="en-IN" dirty="0" err="1" smtClean="0">
                <a:cs typeface="Times New Roman" panose="02020603050405020304" pitchFamily="18" charset="0"/>
              </a:rPr>
              <a:t>Merigó</a:t>
            </a:r>
            <a:r>
              <a:rPr lang="en-IN" dirty="0" smtClean="0">
                <a:cs typeface="Times New Roman" panose="02020603050405020304" pitchFamily="18" charset="0"/>
              </a:rPr>
              <a:t>, J.M., </a:t>
            </a:r>
            <a:r>
              <a:rPr lang="en-IN" dirty="0" err="1" smtClean="0">
                <a:cs typeface="Times New Roman" panose="02020603050405020304" pitchFamily="18" charset="0"/>
              </a:rPr>
              <a:t>Gázquez</a:t>
            </a:r>
            <a:r>
              <a:rPr lang="en-IN" dirty="0" smtClean="0">
                <a:cs typeface="Times New Roman" panose="02020603050405020304" pitchFamily="18" charset="0"/>
              </a:rPr>
              <a:t>-Abad, J.C. and Ruiz-Real, J.L., 2020. Industrial marketing management: </a:t>
            </a:r>
            <a:r>
              <a:rPr lang="en-IN" dirty="0" err="1" smtClean="0">
                <a:cs typeface="Times New Roman" panose="02020603050405020304" pitchFamily="18" charset="0"/>
              </a:rPr>
              <a:t>Bibliometric</a:t>
            </a:r>
            <a:r>
              <a:rPr lang="en-IN" dirty="0" smtClean="0">
                <a:cs typeface="Times New Roman" panose="02020603050405020304" pitchFamily="18" charset="0"/>
              </a:rPr>
              <a:t> overview since its foundation. </a:t>
            </a:r>
            <a:r>
              <a:rPr lang="en-IN" i="1" dirty="0" smtClean="0">
                <a:cs typeface="Times New Roman" panose="02020603050405020304" pitchFamily="18" charset="0"/>
              </a:rPr>
              <a:t>Industrial Marketing Management</a:t>
            </a:r>
            <a:r>
              <a:rPr lang="en-IN" dirty="0" smtClean="0">
                <a:cs typeface="Times New Roman" panose="02020603050405020304" pitchFamily="18" charset="0"/>
              </a:rPr>
              <a:t>, </a:t>
            </a:r>
            <a:r>
              <a:rPr lang="en-IN" i="1" dirty="0" smtClean="0">
                <a:cs typeface="Times New Roman" panose="02020603050405020304" pitchFamily="18" charset="0"/>
              </a:rPr>
              <a:t>84</a:t>
            </a:r>
            <a:r>
              <a:rPr lang="en-IN" dirty="0" smtClean="0">
                <a:cs typeface="Times New Roman" panose="02020603050405020304" pitchFamily="18" charset="0"/>
              </a:rPr>
              <a:t>, pp.19-38. </a:t>
            </a:r>
            <a:endParaRPr lang="en-US" dirty="0" smtClean="0">
              <a:cs typeface="Times New Roman" panose="02020603050405020304" pitchFamily="18" charset="0"/>
            </a:endParaRPr>
          </a:p>
          <a:p>
            <a:r>
              <a:rPr lang="en-IN" dirty="0" err="1" smtClean="0">
                <a:cs typeface="Times New Roman" panose="02020603050405020304" pitchFamily="18" charset="0"/>
              </a:rPr>
              <a:t>Naudé</a:t>
            </a:r>
            <a:r>
              <a:rPr lang="en-IN" dirty="0" smtClean="0">
                <a:cs typeface="Times New Roman" panose="02020603050405020304" pitchFamily="18" charset="0"/>
              </a:rPr>
              <a:t>, P. and Sutton-Brady, C., 2019. Relationships and networks as examined in Industrial Marketing Management. </a:t>
            </a:r>
            <a:r>
              <a:rPr lang="en-IN" i="1" dirty="0" smtClean="0">
                <a:cs typeface="Times New Roman" panose="02020603050405020304" pitchFamily="18" charset="0"/>
              </a:rPr>
              <a:t>Industrial Marketing Management</a:t>
            </a:r>
            <a:r>
              <a:rPr lang="en-IN" dirty="0" smtClean="0">
                <a:cs typeface="Times New Roman" panose="02020603050405020304" pitchFamily="18" charset="0"/>
              </a:rPr>
              <a:t>, </a:t>
            </a:r>
            <a:r>
              <a:rPr lang="en-IN" i="1" dirty="0" smtClean="0">
                <a:cs typeface="Times New Roman" panose="02020603050405020304" pitchFamily="18" charset="0"/>
              </a:rPr>
              <a:t>79</a:t>
            </a:r>
            <a:r>
              <a:rPr lang="en-IN" dirty="0" smtClean="0">
                <a:cs typeface="Times New Roman" panose="02020603050405020304" pitchFamily="18" charset="0"/>
              </a:rPr>
              <a:t>, pp.27-35. </a:t>
            </a:r>
            <a:endParaRPr lang="en-US" dirty="0" smtClean="0">
              <a:cs typeface="Times New Roman" panose="02020603050405020304" pitchFamily="18" charset="0"/>
            </a:endParaRPr>
          </a:p>
          <a:p>
            <a:r>
              <a:rPr lang="en-IN" dirty="0" smtClean="0">
                <a:cs typeface="Times New Roman" panose="02020603050405020304" pitchFamily="18" charset="0"/>
              </a:rPr>
              <a:t>Parsons, A.L. and </a:t>
            </a:r>
            <a:r>
              <a:rPr lang="en-IN" dirty="0" err="1" smtClean="0">
                <a:cs typeface="Times New Roman" panose="02020603050405020304" pitchFamily="18" charset="0"/>
              </a:rPr>
              <a:t>Lepkowska</a:t>
            </a:r>
            <a:r>
              <a:rPr lang="en-IN" dirty="0" smtClean="0">
                <a:cs typeface="Times New Roman" panose="02020603050405020304" pitchFamily="18" charset="0"/>
              </a:rPr>
              <a:t>-White, E., 2018. Social media marketing management: A conceptual framework. </a:t>
            </a:r>
            <a:r>
              <a:rPr lang="en-IN" i="1" dirty="0" smtClean="0">
                <a:cs typeface="Times New Roman" panose="02020603050405020304" pitchFamily="18" charset="0"/>
              </a:rPr>
              <a:t>Journal of Internet Commerce</a:t>
            </a:r>
            <a:r>
              <a:rPr lang="en-IN" dirty="0" smtClean="0">
                <a:cs typeface="Times New Roman" panose="02020603050405020304" pitchFamily="18" charset="0"/>
              </a:rPr>
              <a:t>, </a:t>
            </a:r>
            <a:r>
              <a:rPr lang="en-IN" i="1" dirty="0" smtClean="0">
                <a:cs typeface="Times New Roman" panose="02020603050405020304" pitchFamily="18" charset="0"/>
              </a:rPr>
              <a:t>17</a:t>
            </a:r>
            <a:r>
              <a:rPr lang="en-IN" dirty="0" smtClean="0">
                <a:cs typeface="Times New Roman" panose="02020603050405020304" pitchFamily="18" charset="0"/>
              </a:rPr>
              <a:t>(2), pp.81-95.</a:t>
            </a:r>
            <a:endParaRPr lang="en-US" dirty="0" smtClean="0"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Statement of Contribution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Ajay : Introduction of company and purpose of presentation.</a:t>
            </a:r>
          </a:p>
          <a:p>
            <a:r>
              <a:rPr lang="en-US" dirty="0" err="1" smtClean="0"/>
              <a:t>Shilpa</a:t>
            </a:r>
            <a:r>
              <a:rPr lang="en-US" dirty="0" smtClean="0"/>
              <a:t>: Analysis,(Marketing environment, and     value creation points)</a:t>
            </a:r>
          </a:p>
          <a:p>
            <a:r>
              <a:rPr lang="en-US" dirty="0" err="1" smtClean="0"/>
              <a:t>Tarwinder</a:t>
            </a:r>
            <a:r>
              <a:rPr lang="en-US" smtClean="0"/>
              <a:t> : </a:t>
            </a:r>
            <a:r>
              <a:rPr lang="en-US" dirty="0" smtClean="0"/>
              <a:t>Points of improvement </a:t>
            </a:r>
            <a:r>
              <a:rPr lang="en-US" smtClean="0"/>
              <a:t>and conclusion.</a:t>
            </a:r>
            <a:endParaRPr lang="en-US" dirty="0" smtClean="0"/>
          </a:p>
          <a:p>
            <a:r>
              <a:rPr lang="en-US" dirty="0" err="1" smtClean="0"/>
              <a:t>Mohamad</a:t>
            </a:r>
            <a:r>
              <a:rPr lang="en-US" dirty="0" smtClean="0"/>
              <a:t> </a:t>
            </a:r>
            <a:r>
              <a:rPr lang="en-US" dirty="0" err="1" smtClean="0"/>
              <a:t>mansoor</a:t>
            </a:r>
            <a:r>
              <a:rPr lang="en-US" dirty="0" smtClean="0"/>
              <a:t>: Recommendations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hy You Shouldn't Use a Thank You Slide (And What to Do Instead)">
            <a:extLst>
              <a:ext uri="{FF2B5EF4-FFF2-40B4-BE49-F238E27FC236}">
                <a16:creationId xmlns:a16="http://schemas.microsoft.com/office/drawing/2014/main" id="{3D14BC3F-455B-4363-8DC6-8D0F3709A2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4075"/>
            <a:ext cx="6660232" cy="374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06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249</TotalTime>
  <Words>1523</Words>
  <Application>Microsoft Office PowerPoint</Application>
  <PresentationFormat>On-screen Show (4:3)</PresentationFormat>
  <Paragraphs>145</Paragraphs>
  <Slides>27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Arial</vt:lpstr>
      <vt:lpstr>Times New Roman</vt:lpstr>
      <vt:lpstr>Organic</vt:lpstr>
      <vt:lpstr>MARKETING MANAGEMENT</vt:lpstr>
      <vt:lpstr>Content </vt:lpstr>
      <vt:lpstr>Introduction</vt:lpstr>
      <vt:lpstr>Details of The Company</vt:lpstr>
      <vt:lpstr>Analysis </vt:lpstr>
      <vt:lpstr>Marketing Environment</vt:lpstr>
      <vt:lpstr>Marketing Environment</vt:lpstr>
      <vt:lpstr>Value Creation Points</vt:lpstr>
      <vt:lpstr>Value Creation Points</vt:lpstr>
      <vt:lpstr>Value Creation Point</vt:lpstr>
      <vt:lpstr>Typical Customer’s Experience</vt:lpstr>
      <vt:lpstr>Typical Customer’ s Experience </vt:lpstr>
      <vt:lpstr>Point of Improvement</vt:lpstr>
      <vt:lpstr>Points of Improvement</vt:lpstr>
      <vt:lpstr>Conclusion  </vt:lpstr>
      <vt:lpstr>PowerPoint Presentation</vt:lpstr>
      <vt:lpstr>PowerPoint Presentation</vt:lpstr>
      <vt:lpstr>Recommendation  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  <vt:lpstr>PowerPoint Presentation</vt:lpstr>
      <vt:lpstr>Statement of Contribution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</dc:title>
  <dc:creator>User</dc:creator>
  <cp:lastModifiedBy>Jayne Williams</cp:lastModifiedBy>
  <cp:revision>79</cp:revision>
  <dcterms:created xsi:type="dcterms:W3CDTF">2021-05-11T06:57:34Z</dcterms:created>
  <dcterms:modified xsi:type="dcterms:W3CDTF">2021-06-10T14:30:40Z</dcterms:modified>
</cp:coreProperties>
</file>