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7" r:id="rId2"/>
    <p:sldId id="371" r:id="rId3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5349" autoAdjust="0"/>
    <p:restoredTop sz="96310" autoAdjust="0"/>
  </p:normalViewPr>
  <p:slideViewPr>
    <p:cSldViewPr>
      <p:cViewPr varScale="1">
        <p:scale>
          <a:sx n="103" d="100"/>
          <a:sy n="103" d="100"/>
        </p:scale>
        <p:origin x="43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What are the key customer segments for Zara?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Once you identify the key segments for Zara, which segment do you believe generates more revenues, and why?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2973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C2EB3-BBF1-CCDA-D246-4DF6E82D9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5B13CE-35B7-28C7-C68A-4F66FB124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  <p:pic>
        <p:nvPicPr>
          <p:cNvPr id="5124" name="Picture 4" descr="Zara Target Market: Brand Analysis &amp; Marketing Strategy | Start.io">
            <a:extLst>
              <a:ext uri="{FF2B5EF4-FFF2-40B4-BE49-F238E27FC236}">
                <a16:creationId xmlns:a16="http://schemas.microsoft.com/office/drawing/2014/main" id="{1E8251F4-D818-8A9E-2DC9-239B4232B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2656"/>
            <a:ext cx="6264696" cy="361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Zara Clothing Sale Ad - Advert Gallery">
            <a:extLst>
              <a:ext uri="{FF2B5EF4-FFF2-40B4-BE49-F238E27FC236}">
                <a16:creationId xmlns:a16="http://schemas.microsoft.com/office/drawing/2014/main" id="{99CEAF68-7CB7-58DC-E77E-2D25E7A6E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2060848"/>
            <a:ext cx="2520280" cy="361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829667B6-3E96-2804-ECE4-ABED547CF4C7}"/>
              </a:ext>
            </a:extLst>
          </p:cNvPr>
          <p:cNvSpPr/>
          <p:nvPr/>
        </p:nvSpPr>
        <p:spPr>
          <a:xfrm>
            <a:off x="107504" y="443804"/>
            <a:ext cx="2615792" cy="1257003"/>
          </a:xfrm>
          <a:prstGeom prst="wedgeRoundRectCallou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Q1: What are the key customer segments for Zara?</a:t>
            </a:r>
            <a:endParaRPr lang="en-GB" sz="2000" dirty="0"/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1379D8CD-1A93-5B3A-1555-042B0B4240A8}"/>
              </a:ext>
            </a:extLst>
          </p:cNvPr>
          <p:cNvSpPr/>
          <p:nvPr/>
        </p:nvSpPr>
        <p:spPr>
          <a:xfrm>
            <a:off x="3203848" y="4005064"/>
            <a:ext cx="5256584" cy="1477328"/>
          </a:xfrm>
          <a:prstGeom prst="wedgeRoundRectCallou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+mn-lt"/>
              </a:rPr>
              <a:t>Q2: Once you identify the key segments for Zara, which segment do you believe generates more revenues, and why?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39675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233908-6BCA-27BD-8285-8C65553B9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C4C6BB-577F-9F24-D056-7ACE0F2F0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E51DF760-DFEA-B486-BC45-1363FEBBEB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2956085"/>
              </p:ext>
            </p:extLst>
          </p:nvPr>
        </p:nvGraphicFramePr>
        <p:xfrm>
          <a:off x="35496" y="0"/>
          <a:ext cx="9108504" cy="6034770"/>
        </p:xfrm>
        <a:graphic>
          <a:graphicData uri="http://schemas.openxmlformats.org/drawingml/2006/table">
            <a:tbl>
              <a:tblPr/>
              <a:tblGrid>
                <a:gridCol w="1518084">
                  <a:extLst>
                    <a:ext uri="{9D8B030D-6E8A-4147-A177-3AD203B41FA5}">
                      <a16:colId xmlns:a16="http://schemas.microsoft.com/office/drawing/2014/main" val="66069082"/>
                    </a:ext>
                  </a:extLst>
                </a:gridCol>
                <a:gridCol w="1518084">
                  <a:extLst>
                    <a:ext uri="{9D8B030D-6E8A-4147-A177-3AD203B41FA5}">
                      <a16:colId xmlns:a16="http://schemas.microsoft.com/office/drawing/2014/main" val="380358144"/>
                    </a:ext>
                  </a:extLst>
                </a:gridCol>
                <a:gridCol w="1518084">
                  <a:extLst>
                    <a:ext uri="{9D8B030D-6E8A-4147-A177-3AD203B41FA5}">
                      <a16:colId xmlns:a16="http://schemas.microsoft.com/office/drawing/2014/main" val="112483503"/>
                    </a:ext>
                  </a:extLst>
                </a:gridCol>
                <a:gridCol w="1518084">
                  <a:extLst>
                    <a:ext uri="{9D8B030D-6E8A-4147-A177-3AD203B41FA5}">
                      <a16:colId xmlns:a16="http://schemas.microsoft.com/office/drawing/2014/main" val="3840192268"/>
                    </a:ext>
                  </a:extLst>
                </a:gridCol>
                <a:gridCol w="1518084">
                  <a:extLst>
                    <a:ext uri="{9D8B030D-6E8A-4147-A177-3AD203B41FA5}">
                      <a16:colId xmlns:a16="http://schemas.microsoft.com/office/drawing/2014/main" val="3480504197"/>
                    </a:ext>
                  </a:extLst>
                </a:gridCol>
                <a:gridCol w="1518084">
                  <a:extLst>
                    <a:ext uri="{9D8B030D-6E8A-4147-A177-3AD203B41FA5}">
                      <a16:colId xmlns:a16="http://schemas.microsoft.com/office/drawing/2014/main" val="2079530321"/>
                    </a:ext>
                  </a:extLst>
                </a:gridCol>
              </a:tblGrid>
              <a:tr h="4352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 dirty="0"/>
                        <a:t>Segment</a:t>
                      </a:r>
                      <a:endParaRPr lang="en-GB" sz="1050" dirty="0"/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/>
                        <a:t>Age Range &amp; Generational Cohort</a:t>
                      </a:r>
                      <a:endParaRPr lang="en-GB" sz="1050"/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/>
                        <a:t>Geographic</a:t>
                      </a:r>
                      <a:endParaRPr lang="en-GB" sz="1050"/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 dirty="0"/>
                        <a:t>Demographic (with Pricing)</a:t>
                      </a:r>
                      <a:endParaRPr lang="en-GB" sz="1050" dirty="0"/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/>
                        <a:t>Psychographic (Lifestyle &amp; Personality)</a:t>
                      </a:r>
                      <a:endParaRPr lang="en-GB" sz="1050"/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/>
                        <a:t>Behavioural</a:t>
                      </a:r>
                      <a:endParaRPr lang="en-GB" sz="1050"/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7372172"/>
                  </a:ext>
                </a:extLst>
              </a:tr>
              <a:tr h="11912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/>
                        <a:t>Children (Zara Kids)</a:t>
                      </a:r>
                      <a:endParaRPr lang="en-GB" sz="1050"/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dirty="0"/>
                        <a:t>0–14 years</a:t>
                      </a:r>
                    </a:p>
                    <a:p>
                      <a:pPr>
                        <a:buNone/>
                      </a:pPr>
                      <a:r>
                        <a:rPr lang="en-GB" sz="1050" i="1" dirty="0"/>
                        <a:t>Generation Alpha</a:t>
                      </a:r>
                      <a:r>
                        <a:rPr lang="en-GB" sz="1050" dirty="0"/>
                        <a:t> (born after 2010)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/>
                        <a:t>Urban and suburban areas in developed and emerging markets (Europe, UK, Asia, Latin America)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 dirty="0"/>
                        <a:t>Gender:</a:t>
                      </a:r>
                      <a:r>
                        <a:rPr lang="en-GB" sz="1050" dirty="0"/>
                        <a:t> Boys &amp; Girls</a:t>
                      </a:r>
                    </a:p>
                    <a:p>
                      <a:pPr>
                        <a:buNone/>
                      </a:pPr>
                      <a:r>
                        <a:rPr lang="en-GB" sz="1050" b="1" dirty="0"/>
                        <a:t>Income:</a:t>
                      </a:r>
                      <a:r>
                        <a:rPr lang="en-GB" sz="1050" dirty="0"/>
                        <a:t> Parents’ disposable income (middle to upper-middle class)</a:t>
                      </a:r>
                    </a:p>
                    <a:p>
                      <a:pPr>
                        <a:buNone/>
                      </a:pPr>
                      <a:r>
                        <a:rPr lang="en-GB" sz="1050" b="1" dirty="0"/>
                        <a:t>Typical Pricing:</a:t>
                      </a:r>
                      <a:r>
                        <a:rPr lang="en-GB" sz="1050" dirty="0"/>
                        <a:t> £15–£45 (e.g., coats, shoes, knitwear)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 dirty="0"/>
                        <a:t>Lifestyle:</a:t>
                      </a:r>
                      <a:r>
                        <a:rPr lang="en-GB" sz="1050" dirty="0"/>
                        <a:t> Family-oriented; parents seek stylish, practical clothing for their children.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 dirty="0"/>
                        <a:t>Pattern:</a:t>
                      </a:r>
                      <a:r>
                        <a:rPr lang="en-GB" sz="1050" dirty="0"/>
                        <a:t> Seasonal or event-based purchases (school, holidays).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3186159"/>
                  </a:ext>
                </a:extLst>
              </a:tr>
              <a:tr h="12599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/>
                        <a:t>Teenagers (Zara TRF / Basic Lines)</a:t>
                      </a:r>
                      <a:endParaRPr lang="en-GB" sz="1050"/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dirty="0"/>
                        <a:t>15–19 years</a:t>
                      </a:r>
                    </a:p>
                    <a:p>
                      <a:pPr>
                        <a:buNone/>
                      </a:pPr>
                      <a:r>
                        <a:rPr lang="en-GB" sz="1050" i="1" dirty="0"/>
                        <a:t>Generation Z</a:t>
                      </a:r>
                      <a:r>
                        <a:rPr lang="en-GB" sz="1050" dirty="0"/>
                        <a:t> (born 2006–2010)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/>
                        <a:t>Urban and semi-urban cities (London, Paris, Dubai, New York)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 dirty="0"/>
                        <a:t>Gender:</a:t>
                      </a:r>
                      <a:r>
                        <a:rPr lang="en-GB" sz="1050" dirty="0"/>
                        <a:t> Mainly female (growing male interest)</a:t>
                      </a:r>
                    </a:p>
                    <a:p>
                      <a:pPr>
                        <a:buNone/>
                      </a:pPr>
                      <a:r>
                        <a:rPr lang="en-GB" sz="1050" b="1" dirty="0"/>
                        <a:t>Income:</a:t>
                      </a:r>
                      <a:r>
                        <a:rPr lang="en-GB" sz="1050" dirty="0"/>
                        <a:t> Allowance or early earnings.</a:t>
                      </a:r>
                    </a:p>
                    <a:p>
                      <a:pPr>
                        <a:buNone/>
                      </a:pPr>
                      <a:r>
                        <a:rPr lang="en-GB" sz="1050" b="1" dirty="0"/>
                        <a:t>Typical Pricing:</a:t>
                      </a:r>
                      <a:r>
                        <a:rPr lang="en-GB" sz="1050" dirty="0"/>
                        <a:t> £20–£60 (tops, jeans, jackets).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 dirty="0"/>
                        <a:t>Lifestyle:</a:t>
                      </a:r>
                      <a:r>
                        <a:rPr lang="en-GB" sz="1050" dirty="0"/>
                        <a:t> Digitally connected, socially expressive, highly trend-aware.</a:t>
                      </a:r>
                    </a:p>
                    <a:p>
                      <a:pPr>
                        <a:buNone/>
                      </a:pPr>
                      <a:r>
                        <a:rPr lang="en-GB" sz="1050" b="1" dirty="0"/>
                        <a:t>Personality:</a:t>
                      </a:r>
                      <a:r>
                        <a:rPr lang="en-GB" sz="1050" dirty="0"/>
                        <a:t> Experimental, expressive, status-conscious, driven by social media influence.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 dirty="0"/>
                        <a:t>Pattern:</a:t>
                      </a:r>
                      <a:r>
                        <a:rPr lang="en-GB" sz="1050" dirty="0"/>
                        <a:t> Frequent, low-value purchases.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9731468"/>
                  </a:ext>
                </a:extLst>
              </a:tr>
              <a:tr h="12599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/>
                        <a:t>Young Professionals (Core Zara Segment)</a:t>
                      </a:r>
                      <a:endParaRPr lang="en-GB" sz="1050"/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dirty="0"/>
                        <a:t>20–35 years</a:t>
                      </a:r>
                    </a:p>
                    <a:p>
                      <a:pPr>
                        <a:buNone/>
                      </a:pPr>
                      <a:r>
                        <a:rPr lang="en-GB" sz="1050" i="1" dirty="0"/>
                        <a:t>Late Millennials &amp; Early Gen Z</a:t>
                      </a:r>
                      <a:r>
                        <a:rPr lang="en-GB" sz="1050" dirty="0"/>
                        <a:t> (born 1990–2005)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/>
                        <a:t>Metropolitan and cosmopolitan cities (London, Madrid, Milan, New York, Shanghai)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 dirty="0"/>
                        <a:t>Gender:</a:t>
                      </a:r>
                      <a:r>
                        <a:rPr lang="en-GB" sz="1050" dirty="0"/>
                        <a:t> Male &amp; Female.</a:t>
                      </a:r>
                    </a:p>
                    <a:p>
                      <a:pPr>
                        <a:buNone/>
                      </a:pPr>
                      <a:r>
                        <a:rPr lang="en-GB" sz="1050" b="1" dirty="0"/>
                        <a:t>Occupation:</a:t>
                      </a:r>
                      <a:r>
                        <a:rPr lang="en-GB" sz="1050" dirty="0"/>
                        <a:t> Students, professionals.</a:t>
                      </a:r>
                    </a:p>
                    <a:p>
                      <a:pPr>
                        <a:buNone/>
                      </a:pPr>
                      <a:r>
                        <a:rPr lang="en-GB" sz="1050" b="1" dirty="0"/>
                        <a:t>Income:</a:t>
                      </a:r>
                      <a:r>
                        <a:rPr lang="en-GB" sz="1050" dirty="0"/>
                        <a:t> Middle to upper-middle class.</a:t>
                      </a:r>
                    </a:p>
                    <a:p>
                      <a:pPr>
                        <a:buNone/>
                      </a:pPr>
                      <a:r>
                        <a:rPr lang="en-GB" sz="1050" b="1" dirty="0"/>
                        <a:t>Typical Pricing:</a:t>
                      </a:r>
                      <a:r>
                        <a:rPr lang="en-GB" sz="1050" dirty="0"/>
                        <a:t> £40–£180 (dresses, blazers, shoes).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 dirty="0"/>
                        <a:t>Lifestyle:</a:t>
                      </a:r>
                      <a:r>
                        <a:rPr lang="en-GB" sz="1050" dirty="0"/>
                        <a:t> Urban, career-focused, and socially active, balancing professional and casual wear needs.</a:t>
                      </a:r>
                    </a:p>
                    <a:p>
                      <a:pPr>
                        <a:buNone/>
                      </a:pPr>
                      <a:r>
                        <a:rPr lang="en-GB" sz="1050" b="1" dirty="0"/>
                        <a:t>Personality:</a:t>
                      </a:r>
                      <a:r>
                        <a:rPr lang="en-GB" sz="1050" dirty="0"/>
                        <a:t> Confident, ambitious, trend-conscious, and brand-aware.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 dirty="0"/>
                        <a:t>Pattern:</a:t>
                      </a:r>
                      <a:r>
                        <a:rPr lang="en-GB" sz="1050" dirty="0"/>
                        <a:t> Frequent online and in-store purchases.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0145868"/>
                  </a:ext>
                </a:extLst>
              </a:tr>
              <a:tr h="13286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/>
                        <a:t>Mature Adults (Zara Woman / Man / Atelier)</a:t>
                      </a:r>
                      <a:endParaRPr lang="en-GB" sz="1050"/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dirty="0"/>
                        <a:t>36–50 years</a:t>
                      </a:r>
                    </a:p>
                    <a:p>
                      <a:pPr>
                        <a:buNone/>
                      </a:pPr>
                      <a:r>
                        <a:rPr lang="en-GB" sz="1050" i="1" dirty="0"/>
                        <a:t>Generation X &amp; Older Millennials</a:t>
                      </a:r>
                      <a:r>
                        <a:rPr lang="en-GB" sz="1050" dirty="0"/>
                        <a:t> (born 1975–1989)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/>
                        <a:t>Urban and suburban regions in developed markets (Europe, North America, Asia-Pacific)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 dirty="0"/>
                        <a:t>Gender:</a:t>
                      </a:r>
                      <a:r>
                        <a:rPr lang="en-GB" sz="1050" dirty="0"/>
                        <a:t> Both.</a:t>
                      </a:r>
                    </a:p>
                    <a:p>
                      <a:pPr>
                        <a:buNone/>
                      </a:pPr>
                      <a:r>
                        <a:rPr lang="en-GB" sz="1050" b="1" dirty="0"/>
                        <a:t>Occupation:</a:t>
                      </a:r>
                      <a:r>
                        <a:rPr lang="en-GB" sz="1050" dirty="0"/>
                        <a:t> Established professionals, executives.</a:t>
                      </a:r>
                    </a:p>
                    <a:p>
                      <a:pPr>
                        <a:buNone/>
                      </a:pPr>
                      <a:r>
                        <a:rPr lang="en-GB" sz="1050" b="1" dirty="0"/>
                        <a:t>Income:</a:t>
                      </a:r>
                      <a:r>
                        <a:rPr lang="en-GB" sz="1050" dirty="0"/>
                        <a:t> Upper-middle to high income.</a:t>
                      </a:r>
                    </a:p>
                    <a:p>
                      <a:pPr>
                        <a:buNone/>
                      </a:pPr>
                      <a:r>
                        <a:rPr lang="en-GB" sz="1050" b="1" dirty="0"/>
                        <a:t>Typical Pricing:</a:t>
                      </a:r>
                      <a:r>
                        <a:rPr lang="en-GB" sz="1050" dirty="0"/>
                        <a:t> £60–£500 (tailored coats, limited editions).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 dirty="0"/>
                        <a:t>Lifestyle:</a:t>
                      </a:r>
                      <a:r>
                        <a:rPr lang="en-GB" sz="1050" dirty="0"/>
                        <a:t> Family-oriented, professional, value comfort and elegance in minimalist designs.</a:t>
                      </a:r>
                    </a:p>
                    <a:p>
                      <a:pPr>
                        <a:buNone/>
                      </a:pPr>
                      <a:r>
                        <a:rPr lang="en-GB" sz="1050" b="1" dirty="0"/>
                        <a:t>Personality:</a:t>
                      </a:r>
                      <a:r>
                        <a:rPr lang="en-GB" sz="1050" dirty="0"/>
                        <a:t> Practical, loyal, brand-trusting, and sophisticated.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50" b="1" dirty="0"/>
                        <a:t>Pattern:</a:t>
                      </a:r>
                      <a:r>
                        <a:rPr lang="en-GB" sz="1050" dirty="0"/>
                        <a:t> Fewer but higher-value purchases.</a:t>
                      </a:r>
                    </a:p>
                  </a:txBody>
                  <a:tcPr marL="16386" marR="16386" marT="8193" marB="81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3082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24179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477</Words>
  <Application>Microsoft Office PowerPoint</Application>
  <PresentationFormat>On-screen Show (4:3)</PresentationFormat>
  <Paragraphs>56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Myriad Pro</vt:lpstr>
      <vt:lpstr>-webkit-standard</vt:lpstr>
      <vt:lpstr>Arial</vt:lpstr>
      <vt:lpstr>Verdana</vt:lpstr>
      <vt:lpstr>20140311PresentationUWTSDTemplate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181</cp:revision>
  <cp:lastPrinted>2022-03-01T18:29:29Z</cp:lastPrinted>
  <dcterms:created xsi:type="dcterms:W3CDTF">2002-10-07T19:43:58Z</dcterms:created>
  <dcterms:modified xsi:type="dcterms:W3CDTF">2026-10-12T12:11:00Z</dcterms:modified>
</cp:coreProperties>
</file>