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8" r:id="rId3"/>
    <p:sldId id="279" r:id="rId4"/>
    <p:sldId id="285" r:id="rId5"/>
    <p:sldId id="280" r:id="rId6"/>
    <p:sldId id="286" r:id="rId7"/>
    <p:sldId id="282" r:id="rId8"/>
    <p:sldId id="281" r:id="rId9"/>
    <p:sldId id="283" r:id="rId10"/>
    <p:sldId id="284" r:id="rId11"/>
    <p:sldId id="258" r:id="rId12"/>
    <p:sldId id="272" r:id="rId13"/>
    <p:sldId id="273" r:id="rId14"/>
    <p:sldId id="269" r:id="rId15"/>
    <p:sldId id="270" r:id="rId16"/>
    <p:sldId id="268" r:id="rId17"/>
    <p:sldId id="267" r:id="rId18"/>
    <p:sldId id="266" r:id="rId19"/>
    <p:sldId id="271" r:id="rId20"/>
    <p:sldId id="265" r:id="rId21"/>
    <p:sldId id="264" r:id="rId22"/>
    <p:sldId id="263" r:id="rId23"/>
    <p:sldId id="262" r:id="rId24"/>
    <p:sldId id="261" r:id="rId25"/>
    <p:sldId id="276" r:id="rId26"/>
    <p:sldId id="274" r:id="rId27"/>
    <p:sldId id="275" r:id="rId28"/>
    <p:sldId id="277"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8" d="100"/>
          <a:sy n="58" d="100"/>
        </p:scale>
        <p:origin x="403"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23553C6-7017-4735-B0B1-0E656A9378CA}" type="datetimeFigureOut">
              <a:rPr lang="en-GB" smtClean="0"/>
              <a:t>30/05/2019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80B5F0-9E70-431D-B264-87CD855EBE15}" type="slidenum">
              <a:rPr lang="en-GB" smtClean="0"/>
              <a:t>‹#›</a:t>
            </a:fld>
            <a:endParaRPr lang="en-GB"/>
          </a:p>
        </p:txBody>
      </p:sp>
    </p:spTree>
    <p:extLst>
      <p:ext uri="{BB962C8B-B14F-4D97-AF65-F5344CB8AC3E}">
        <p14:creationId xmlns:p14="http://schemas.microsoft.com/office/powerpoint/2010/main" val="34787546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3553C6-7017-4735-B0B1-0E656A9378CA}" type="datetimeFigureOut">
              <a:rPr lang="en-GB" smtClean="0"/>
              <a:t>30/05/2019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80B5F0-9E70-431D-B264-87CD855EBE15}" type="slidenum">
              <a:rPr lang="en-GB" smtClean="0"/>
              <a:t>‹#›</a:t>
            </a:fld>
            <a:endParaRPr lang="en-GB"/>
          </a:p>
        </p:txBody>
      </p:sp>
    </p:spTree>
    <p:extLst>
      <p:ext uri="{BB962C8B-B14F-4D97-AF65-F5344CB8AC3E}">
        <p14:creationId xmlns:p14="http://schemas.microsoft.com/office/powerpoint/2010/main" val="12499084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23553C6-7017-4735-B0B1-0E656A9378CA}" type="datetimeFigureOut">
              <a:rPr lang="en-GB" smtClean="0"/>
              <a:t>30/05/2019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80B5F0-9E70-431D-B264-87CD855EBE15}" type="slidenum">
              <a:rPr lang="en-GB" smtClean="0"/>
              <a:t>‹#›</a:t>
            </a:fld>
            <a:endParaRPr lang="en-GB"/>
          </a:p>
        </p:txBody>
      </p:sp>
    </p:spTree>
    <p:extLst>
      <p:ext uri="{BB962C8B-B14F-4D97-AF65-F5344CB8AC3E}">
        <p14:creationId xmlns:p14="http://schemas.microsoft.com/office/powerpoint/2010/main" val="8329354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23553C6-7017-4735-B0B1-0E656A9378CA}" type="datetimeFigureOut">
              <a:rPr lang="en-GB" smtClean="0"/>
              <a:t>30/05/2019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80B5F0-9E70-431D-B264-87CD855EBE15}" type="slidenum">
              <a:rPr lang="en-GB" smtClean="0"/>
              <a:t>‹#›</a:t>
            </a:fld>
            <a:endParaRPr lang="en-GB"/>
          </a:p>
        </p:txBody>
      </p:sp>
    </p:spTree>
    <p:extLst>
      <p:ext uri="{BB962C8B-B14F-4D97-AF65-F5344CB8AC3E}">
        <p14:creationId xmlns:p14="http://schemas.microsoft.com/office/powerpoint/2010/main" val="30660339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23553C6-7017-4735-B0B1-0E656A9378CA}" type="datetimeFigureOut">
              <a:rPr lang="en-GB" smtClean="0"/>
              <a:t>30/05/2019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480B5F0-9E70-431D-B264-87CD855EBE15}" type="slidenum">
              <a:rPr lang="en-GB" smtClean="0"/>
              <a:t>‹#›</a:t>
            </a:fld>
            <a:endParaRPr lang="en-GB"/>
          </a:p>
        </p:txBody>
      </p:sp>
    </p:spTree>
    <p:extLst>
      <p:ext uri="{BB962C8B-B14F-4D97-AF65-F5344CB8AC3E}">
        <p14:creationId xmlns:p14="http://schemas.microsoft.com/office/powerpoint/2010/main" val="6536719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23553C6-7017-4735-B0B1-0E656A9378CA}" type="datetimeFigureOut">
              <a:rPr lang="en-GB" smtClean="0"/>
              <a:t>30/05/2019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480B5F0-9E70-431D-B264-87CD855EBE15}" type="slidenum">
              <a:rPr lang="en-GB" smtClean="0"/>
              <a:t>‹#›</a:t>
            </a:fld>
            <a:endParaRPr lang="en-GB"/>
          </a:p>
        </p:txBody>
      </p:sp>
    </p:spTree>
    <p:extLst>
      <p:ext uri="{BB962C8B-B14F-4D97-AF65-F5344CB8AC3E}">
        <p14:creationId xmlns:p14="http://schemas.microsoft.com/office/powerpoint/2010/main" val="19064771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3553C6-7017-4735-B0B1-0E656A9378CA}" type="datetimeFigureOut">
              <a:rPr lang="en-GB" smtClean="0"/>
              <a:t>30/05/2019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480B5F0-9E70-431D-B264-87CD855EBE15}" type="slidenum">
              <a:rPr lang="en-GB" smtClean="0"/>
              <a:t>‹#›</a:t>
            </a:fld>
            <a:endParaRPr lang="en-GB"/>
          </a:p>
        </p:txBody>
      </p:sp>
    </p:spTree>
    <p:extLst>
      <p:ext uri="{BB962C8B-B14F-4D97-AF65-F5344CB8AC3E}">
        <p14:creationId xmlns:p14="http://schemas.microsoft.com/office/powerpoint/2010/main" val="41509548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23553C6-7017-4735-B0B1-0E656A9378CA}" type="datetimeFigureOut">
              <a:rPr lang="en-GB" smtClean="0"/>
              <a:t>30/05/2019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80B5F0-9E70-431D-B264-87CD855EBE15}" type="slidenum">
              <a:rPr lang="en-GB" smtClean="0"/>
              <a:t>‹#›</a:t>
            </a:fld>
            <a:endParaRPr lang="en-GB"/>
          </a:p>
        </p:txBody>
      </p:sp>
    </p:spTree>
    <p:extLst>
      <p:ext uri="{BB962C8B-B14F-4D97-AF65-F5344CB8AC3E}">
        <p14:creationId xmlns:p14="http://schemas.microsoft.com/office/powerpoint/2010/main" val="2154436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23553C6-7017-4735-B0B1-0E656A9378CA}" type="datetimeFigureOut">
              <a:rPr lang="en-GB" smtClean="0"/>
              <a:t>30/05/2019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80B5F0-9E70-431D-B264-87CD855EBE15}" type="slidenum">
              <a:rPr lang="en-GB" smtClean="0"/>
              <a:t>‹#›</a:t>
            </a:fld>
            <a:endParaRPr lang="en-GB"/>
          </a:p>
        </p:txBody>
      </p:sp>
    </p:spTree>
    <p:extLst>
      <p:ext uri="{BB962C8B-B14F-4D97-AF65-F5344CB8AC3E}">
        <p14:creationId xmlns:p14="http://schemas.microsoft.com/office/powerpoint/2010/main" val="22097317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3553C6-7017-4735-B0B1-0E656A9378CA}" type="datetimeFigureOut">
              <a:rPr lang="en-GB" smtClean="0"/>
              <a:t>30/05/2019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80B5F0-9E70-431D-B264-87CD855EBE15}" type="slidenum">
              <a:rPr lang="en-GB" smtClean="0"/>
              <a:t>‹#›</a:t>
            </a:fld>
            <a:endParaRPr lang="en-GB"/>
          </a:p>
        </p:txBody>
      </p:sp>
    </p:spTree>
    <p:extLst>
      <p:ext uri="{BB962C8B-B14F-4D97-AF65-F5344CB8AC3E}">
        <p14:creationId xmlns:p14="http://schemas.microsoft.com/office/powerpoint/2010/main" val="765165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3553C6-7017-4735-B0B1-0E656A9378CA}" type="datetimeFigureOut">
              <a:rPr lang="en-GB" smtClean="0"/>
              <a:t>30/05/2019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80B5F0-9E70-431D-B264-87CD855EBE15}" type="slidenum">
              <a:rPr lang="en-GB" smtClean="0"/>
              <a:t>‹#›</a:t>
            </a:fld>
            <a:endParaRPr lang="en-GB"/>
          </a:p>
        </p:txBody>
      </p:sp>
    </p:spTree>
    <p:extLst>
      <p:ext uri="{BB962C8B-B14F-4D97-AF65-F5344CB8AC3E}">
        <p14:creationId xmlns:p14="http://schemas.microsoft.com/office/powerpoint/2010/main" val="28277951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3553C6-7017-4735-B0B1-0E656A9378CA}" type="datetimeFigureOut">
              <a:rPr lang="en-GB" smtClean="0"/>
              <a:t>30/05/2019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480B5F0-9E70-431D-B264-87CD855EBE15}" type="slidenum">
              <a:rPr lang="en-GB" smtClean="0"/>
              <a:t>‹#›</a:t>
            </a:fld>
            <a:endParaRPr lang="en-GB"/>
          </a:p>
        </p:txBody>
      </p:sp>
    </p:spTree>
    <p:extLst>
      <p:ext uri="{BB962C8B-B14F-4D97-AF65-F5344CB8AC3E}">
        <p14:creationId xmlns:p14="http://schemas.microsoft.com/office/powerpoint/2010/main" val="30108951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s0YjL9rZyR0" TargetMode="External"/><Relationship Id="rId2" Type="http://schemas.openxmlformats.org/officeDocument/2006/relationships/hyperlink" Target="https://www.youtube.com/watch?v=5ev5f9E79H4" TargetMode="External"/><Relationship Id="rId1" Type="http://schemas.openxmlformats.org/officeDocument/2006/relationships/slideLayout" Target="../slideLayouts/slideLayout2.xml"/><Relationship Id="rId4" Type="http://schemas.openxmlformats.org/officeDocument/2006/relationships/hyperlink" Target="https://www.youtube.com/watch?v=d-qSHnRju4Q"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hyperlink" Target="http://www.google.co.uk/url?sa=i&amp;rct=j&amp;q=&amp;esrc=s&amp;source=images&amp;cd=&amp;cad=rja&amp;uact=8&amp;ved=0ahUKEwjt88ur4P3RAhWRyRoKHWbuDn8QjRwIBw&amp;url=http://news.bbc.co.uk/2/shared/spl/hi/asia_pac/02/china_party_congress/china_ruling_party/how_china_is_ruled/html/provinces.stm&amp;psig=AFQjCNGuYuFl82NTaoMwZOsGbHjjEmS4kQ&amp;ust=1486548759839951"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hyperlink" Target="http://english.gov.cn/state_council/2014/08/23/content_281474983035926.htm" TargetMode="External"/><Relationship Id="rId13" Type="http://schemas.openxmlformats.org/officeDocument/2006/relationships/hyperlink" Target="http://english.gov.cn/state_council/2014/09/09/content_281474986284115.htm" TargetMode="External"/><Relationship Id="rId18" Type="http://schemas.openxmlformats.org/officeDocument/2006/relationships/hyperlink" Target="http://english.gov.cn/state_council/2014/09/09/content_281474986284076.htm" TargetMode="External"/><Relationship Id="rId3" Type="http://schemas.openxmlformats.org/officeDocument/2006/relationships/hyperlink" Target="http://eng.mod.gov.cn/" TargetMode="External"/><Relationship Id="rId21" Type="http://schemas.openxmlformats.org/officeDocument/2006/relationships/hyperlink" Target="http://english.mofcom.gov.cn/" TargetMode="External"/><Relationship Id="rId7" Type="http://schemas.openxmlformats.org/officeDocument/2006/relationships/hyperlink" Target="http://english.gov.cn/state_council/2014/08/23/content_281474983035940.htm" TargetMode="External"/><Relationship Id="rId12" Type="http://schemas.openxmlformats.org/officeDocument/2006/relationships/hyperlink" Target="http://english.moj.gov.cn/" TargetMode="External"/><Relationship Id="rId17" Type="http://schemas.openxmlformats.org/officeDocument/2006/relationships/hyperlink" Target="http://english.gov.cn/state_council/2014/09/09/content_281474986284089.htm" TargetMode="External"/><Relationship Id="rId25" Type="http://schemas.openxmlformats.org/officeDocument/2006/relationships/hyperlink" Target="http://www.audit.gov.cn/en/" TargetMode="External"/><Relationship Id="rId2" Type="http://schemas.openxmlformats.org/officeDocument/2006/relationships/hyperlink" Target="http://www.fmprc.gov.cn/mfa_eng/" TargetMode="External"/><Relationship Id="rId16" Type="http://schemas.openxmlformats.org/officeDocument/2006/relationships/hyperlink" Target="http://english.mep.gov.cn/" TargetMode="External"/><Relationship Id="rId20" Type="http://schemas.openxmlformats.org/officeDocument/2006/relationships/hyperlink" Target="http://english.agri.gov.cn/" TargetMode="External"/><Relationship Id="rId1" Type="http://schemas.openxmlformats.org/officeDocument/2006/relationships/slideLayout" Target="../slideLayouts/slideLayout2.xml"/><Relationship Id="rId6" Type="http://schemas.openxmlformats.org/officeDocument/2006/relationships/hyperlink" Target="http://www.most.gov.cn/eng/" TargetMode="External"/><Relationship Id="rId11" Type="http://schemas.openxmlformats.org/officeDocument/2006/relationships/hyperlink" Target="http://english.gov.cn/state_council/2014/09/09/content_281474986284128.htm" TargetMode="External"/><Relationship Id="rId24" Type="http://schemas.openxmlformats.org/officeDocument/2006/relationships/hyperlink" Target="http://www.pbc.gov.cn/english/130437/index.html" TargetMode="External"/><Relationship Id="rId5" Type="http://schemas.openxmlformats.org/officeDocument/2006/relationships/hyperlink" Target="http://en.moe.gov.cn/" TargetMode="External"/><Relationship Id="rId15" Type="http://schemas.openxmlformats.org/officeDocument/2006/relationships/hyperlink" Target="http://www.mlr.gov.cn/mlrenglish/" TargetMode="External"/><Relationship Id="rId23" Type="http://schemas.openxmlformats.org/officeDocument/2006/relationships/hyperlink" Target="http://en.nhfpc.gov.cn/" TargetMode="External"/><Relationship Id="rId10" Type="http://schemas.openxmlformats.org/officeDocument/2006/relationships/hyperlink" Target="http://english.gov.cn/state_council/2014/09/09/content_281474986284141.htm" TargetMode="External"/><Relationship Id="rId19" Type="http://schemas.openxmlformats.org/officeDocument/2006/relationships/hyperlink" Target="http://www.mwr.gov.cn/english/" TargetMode="External"/><Relationship Id="rId4" Type="http://schemas.openxmlformats.org/officeDocument/2006/relationships/hyperlink" Target="http://en.ndrc.gov.cn/" TargetMode="External"/><Relationship Id="rId9" Type="http://schemas.openxmlformats.org/officeDocument/2006/relationships/hyperlink" Target="http://english.gov.cn/state_council/2014/09/09/content_281474986284154.htm" TargetMode="External"/><Relationship Id="rId14" Type="http://schemas.openxmlformats.org/officeDocument/2006/relationships/hyperlink" Target="http://english.gov.cn/state_council/2014/09/09/content_281474986284102.htm" TargetMode="External"/><Relationship Id="rId22" Type="http://schemas.openxmlformats.org/officeDocument/2006/relationships/hyperlink" Target="http://www.chinaculture.org/index.html"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english.gov.cn/state_council/2014/09/09/content_281474986284037.htm" TargetMode="External"/><Relationship Id="rId13" Type="http://schemas.openxmlformats.org/officeDocument/2006/relationships/hyperlink" Target="http://en.cnta.gov.cn/" TargetMode="External"/><Relationship Id="rId3" Type="http://schemas.openxmlformats.org/officeDocument/2006/relationships/hyperlink" Target="http://www.chinatax.gov.cn/2013/n2925/index.html" TargetMode="External"/><Relationship Id="rId7" Type="http://schemas.openxmlformats.org/officeDocument/2006/relationships/hyperlink" Target="http://english.gov.cn/state_council/2014/09/09/content_281474986284050.htm" TargetMode="External"/><Relationship Id="rId12" Type="http://schemas.openxmlformats.org/officeDocument/2006/relationships/hyperlink" Target="http://english.sipo.gov.cn/" TargetMode="External"/><Relationship Id="rId2" Type="http://schemas.openxmlformats.org/officeDocument/2006/relationships/hyperlink" Target="http://english.customs.gov.cn/" TargetMode="External"/><Relationship Id="rId16" Type="http://schemas.openxmlformats.org/officeDocument/2006/relationships/hyperlink" Target="http://english.gov.cn/state_council/2014/10/01/content_281474991091008.htm" TargetMode="External"/><Relationship Id="rId1" Type="http://schemas.openxmlformats.org/officeDocument/2006/relationships/slideLayout" Target="../slideLayouts/slideLayout2.xml"/><Relationship Id="rId6" Type="http://schemas.openxmlformats.org/officeDocument/2006/relationships/hyperlink" Target="http://english.gov.cn/state_council/2014/09/09/content_281474986284063.htm" TargetMode="External"/><Relationship Id="rId11" Type="http://schemas.openxmlformats.org/officeDocument/2006/relationships/hyperlink" Target="http://english.forestry.gov.cn/" TargetMode="External"/><Relationship Id="rId5" Type="http://schemas.openxmlformats.org/officeDocument/2006/relationships/hyperlink" Target="http://english.aqsiq.gov.cn/" TargetMode="External"/><Relationship Id="rId15" Type="http://schemas.openxmlformats.org/officeDocument/2006/relationships/hyperlink" Target="http://english.gov.cn/state_council/2014/10/01/content_281474991091021.htm" TargetMode="External"/><Relationship Id="rId10" Type="http://schemas.openxmlformats.org/officeDocument/2006/relationships/hyperlink" Target="http://www.stats.gov.cn/english/" TargetMode="External"/><Relationship Id="rId4" Type="http://schemas.openxmlformats.org/officeDocument/2006/relationships/hyperlink" Target="http://www.saic.gov.cn/english/index.html" TargetMode="External"/><Relationship Id="rId9" Type="http://schemas.openxmlformats.org/officeDocument/2006/relationships/hyperlink" Target="http://eng.sfda.gov.cn/" TargetMode="External"/><Relationship Id="rId14" Type="http://schemas.openxmlformats.org/officeDocument/2006/relationships/hyperlink" Target="http://english.gov.cn/state_council/2014/10/01/content_281474991091034.htm"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english.cssn.cn/" TargetMode="External"/><Relationship Id="rId13" Type="http://schemas.openxmlformats.org/officeDocument/2006/relationships/hyperlink" Target="http://www.cma.gov.cn/en/" TargetMode="External"/><Relationship Id="rId18" Type="http://schemas.openxmlformats.org/officeDocument/2006/relationships/hyperlink" Target="http://www.nsfc.gov.cn/publish/portal1/" TargetMode="External"/><Relationship Id="rId3" Type="http://schemas.openxmlformats.org/officeDocument/2006/relationships/hyperlink" Target="http://english.gov.cn/state_council/2014/10/01/content_281474991090982.htm" TargetMode="External"/><Relationship Id="rId7" Type="http://schemas.openxmlformats.org/officeDocument/2006/relationships/hyperlink" Target="http://english.cas.cn/" TargetMode="External"/><Relationship Id="rId12" Type="http://schemas.openxmlformats.org/officeDocument/2006/relationships/hyperlink" Target="http://english.gov.cn/state_council/2014/10/01/content_281474991089800.htm" TargetMode="External"/><Relationship Id="rId17" Type="http://schemas.openxmlformats.org/officeDocument/2006/relationships/hyperlink" Target="http://english.gov.cn/state_council/2014/10/06/content_281474992887256.htm" TargetMode="External"/><Relationship Id="rId2" Type="http://schemas.openxmlformats.org/officeDocument/2006/relationships/hyperlink" Target="http://english.gov.cn/state_council/2014/10/01/content_281474991090995.htm" TargetMode="External"/><Relationship Id="rId16" Type="http://schemas.openxmlformats.org/officeDocument/2006/relationships/hyperlink" Target="http://english.gov.cn/state_council/2014/10/01/content_281474991089787.htm" TargetMode="External"/><Relationship Id="rId1" Type="http://schemas.openxmlformats.org/officeDocument/2006/relationships/slideLayout" Target="../slideLayouts/slideLayout2.xml"/><Relationship Id="rId6" Type="http://schemas.openxmlformats.org/officeDocument/2006/relationships/hyperlink" Target="http://www.chinaview.cn/" TargetMode="External"/><Relationship Id="rId11" Type="http://schemas.openxmlformats.org/officeDocument/2006/relationships/hyperlink" Target="http://nsaww.nsa.gov.cn/" TargetMode="External"/><Relationship Id="rId5" Type="http://schemas.openxmlformats.org/officeDocument/2006/relationships/hyperlink" Target="http://english.gov.cn/state_council/2014/10/01/content_281474991090969.htm" TargetMode="External"/><Relationship Id="rId15" Type="http://schemas.openxmlformats.org/officeDocument/2006/relationships/hyperlink" Target="http://www.csrc.gov.cn/pub/csrc_en/" TargetMode="External"/><Relationship Id="rId10" Type="http://schemas.openxmlformats.org/officeDocument/2006/relationships/hyperlink" Target="http://en.drc.gov.cn/" TargetMode="External"/><Relationship Id="rId4" Type="http://schemas.openxmlformats.org/officeDocument/2006/relationships/hyperlink" Target="http://www.chinalaw.gov.cn/article/english/" TargetMode="External"/><Relationship Id="rId9" Type="http://schemas.openxmlformats.org/officeDocument/2006/relationships/hyperlink" Target="http://en.cae.cn/en/" TargetMode="External"/><Relationship Id="rId14" Type="http://schemas.openxmlformats.org/officeDocument/2006/relationships/hyperlink" Target="http://www.cbrc.gov.cn/english/index.html"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english.gov.cn/state_council/2014/10/01/content_281474991089735.htm" TargetMode="External"/><Relationship Id="rId13" Type="http://schemas.openxmlformats.org/officeDocument/2006/relationships/hyperlink" Target="http://english.gov.cn/state_council/2014/10/06/content_281474992854060.htm" TargetMode="External"/><Relationship Id="rId3" Type="http://schemas.openxmlformats.org/officeDocument/2006/relationships/hyperlink" Target="http://www.chinagrain.gov.cn/english/index.html" TargetMode="External"/><Relationship Id="rId7" Type="http://schemas.openxmlformats.org/officeDocument/2006/relationships/hyperlink" Target="http://en.safea.gov.cn/" TargetMode="External"/><Relationship Id="rId12" Type="http://schemas.openxmlformats.org/officeDocument/2006/relationships/hyperlink" Target="http://english.gov.cn/state_council/2014/10/01/content_281474991089709.htm" TargetMode="External"/><Relationship Id="rId17" Type="http://schemas.openxmlformats.org/officeDocument/2006/relationships/hyperlink" Target="http://english.gov.cn/state_council/2014/10/06/content_281474992926692.htm" TargetMode="External"/><Relationship Id="rId2" Type="http://schemas.openxmlformats.org/officeDocument/2006/relationships/hyperlink" Target="http://english.gov.cn/state_council/2014/10/01/content_281474991089774.htm" TargetMode="External"/><Relationship Id="rId16" Type="http://schemas.openxmlformats.org/officeDocument/2006/relationships/hyperlink" Target="http://www.safe.gov.cn/" TargetMode="External"/><Relationship Id="rId1" Type="http://schemas.openxmlformats.org/officeDocument/2006/relationships/slideLayout" Target="../slideLayouts/slideLayout2.xml"/><Relationship Id="rId6" Type="http://schemas.openxmlformats.org/officeDocument/2006/relationships/hyperlink" Target="http://english.gov.cn/state_council/2014/10/01/content_281474991089748.htm" TargetMode="External"/><Relationship Id="rId11" Type="http://schemas.openxmlformats.org/officeDocument/2006/relationships/hyperlink" Target="http://english.gov.cn/state_council/2014/10/01/content_281474991089722.htm" TargetMode="External"/><Relationship Id="rId5" Type="http://schemas.openxmlformats.org/officeDocument/2006/relationships/hyperlink" Target="http://english.gov.cn/state_council/2014/10/06/content_281474992893468.htm" TargetMode="External"/><Relationship Id="rId15" Type="http://schemas.openxmlformats.org/officeDocument/2006/relationships/hyperlink" Target="http://www.satcm.gov.cn/e/action/ListInfo/?classid=143" TargetMode="External"/><Relationship Id="rId10" Type="http://schemas.openxmlformats.org/officeDocument/2006/relationships/hyperlink" Target="http://en.nasg.gov.cn/" TargetMode="External"/><Relationship Id="rId4" Type="http://schemas.openxmlformats.org/officeDocument/2006/relationships/hyperlink" Target="http://english.gov.cn/state_council/2014/10/01/content_281474991089761.htm" TargetMode="External"/><Relationship Id="rId9" Type="http://schemas.openxmlformats.org/officeDocument/2006/relationships/hyperlink" Target="http://english.gov.cn/state_council/2014/10/06/content_281474992889983.htm" TargetMode="External"/><Relationship Id="rId14" Type="http://schemas.openxmlformats.org/officeDocument/2006/relationships/hyperlink" Target="http://english.gov.cn/state_council/2014/10/06/content_281474992893400.htm"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mtClean="0"/>
              <a:t>Week 3-4: </a:t>
            </a:r>
            <a:r>
              <a:rPr lang="en-GB" dirty="0" smtClean="0"/>
              <a:t>Chinese Government.</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9370915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Chinese Government work</a:t>
            </a:r>
            <a:endParaRPr lang="en-GB" dirty="0"/>
          </a:p>
        </p:txBody>
      </p:sp>
      <p:sp>
        <p:nvSpPr>
          <p:cNvPr id="3" name="Content Placeholder 2"/>
          <p:cNvSpPr>
            <a:spLocks noGrp="1"/>
          </p:cNvSpPr>
          <p:nvPr>
            <p:ph idx="1"/>
          </p:nvPr>
        </p:nvSpPr>
        <p:spPr/>
        <p:txBody>
          <a:bodyPr>
            <a:normAutofit/>
          </a:bodyPr>
          <a:lstStyle/>
          <a:p>
            <a:pPr marL="0" indent="0">
              <a:buNone/>
            </a:pPr>
            <a:r>
              <a:rPr lang="en-US" dirty="0"/>
              <a:t>China Politics </a:t>
            </a:r>
            <a:r>
              <a:rPr lang="en-US" dirty="0" smtClean="0"/>
              <a:t>Today</a:t>
            </a:r>
            <a:endParaRPr lang="en-GB" dirty="0" smtClean="0">
              <a:hlinkClick r:id="rId2"/>
            </a:endParaRPr>
          </a:p>
          <a:p>
            <a:r>
              <a:rPr lang="en-GB" dirty="0" smtClean="0">
                <a:hlinkClick r:id="rId2"/>
              </a:rPr>
              <a:t>https</a:t>
            </a:r>
            <a:r>
              <a:rPr lang="en-GB" dirty="0">
                <a:hlinkClick r:id="rId2"/>
              </a:rPr>
              <a:t>://</a:t>
            </a:r>
            <a:r>
              <a:rPr lang="en-GB" dirty="0" smtClean="0">
                <a:hlinkClick r:id="rId2"/>
              </a:rPr>
              <a:t>www.youtube.com/watch?v=5ev5f9E79H4</a:t>
            </a:r>
            <a:endParaRPr lang="en-GB" dirty="0" smtClean="0"/>
          </a:p>
          <a:p>
            <a:pPr marL="0" indent="0">
              <a:buNone/>
            </a:pPr>
            <a:endParaRPr lang="en-US" dirty="0" smtClean="0"/>
          </a:p>
          <a:p>
            <a:pPr marL="0" indent="0">
              <a:buNone/>
            </a:pPr>
            <a:r>
              <a:rPr lang="en-US" dirty="0" smtClean="0"/>
              <a:t>Eric X. Li: A Tale of Two Political Systems</a:t>
            </a:r>
            <a:endParaRPr lang="en-GB" dirty="0" smtClean="0"/>
          </a:p>
          <a:p>
            <a:r>
              <a:rPr lang="en-GB" dirty="0">
                <a:hlinkClick r:id="rId3"/>
              </a:rPr>
              <a:t>https://</a:t>
            </a:r>
            <a:r>
              <a:rPr lang="en-GB" dirty="0" smtClean="0">
                <a:hlinkClick r:id="rId3"/>
              </a:rPr>
              <a:t>www.youtube.com/watch?v=s0YjL9rZyR0</a:t>
            </a:r>
            <a:endParaRPr lang="en-GB" dirty="0" smtClean="0"/>
          </a:p>
          <a:p>
            <a:endParaRPr lang="en-US" dirty="0" smtClean="0"/>
          </a:p>
          <a:p>
            <a:pPr marL="0" indent="0">
              <a:buNone/>
            </a:pPr>
            <a:r>
              <a:rPr lang="en-US" altLang="zh-CN" dirty="0" smtClean="0"/>
              <a:t>How to Become the President of China</a:t>
            </a:r>
            <a:endParaRPr lang="en-US" dirty="0" smtClean="0"/>
          </a:p>
          <a:p>
            <a:r>
              <a:rPr lang="en-GB" dirty="0">
                <a:hlinkClick r:id="rId4"/>
              </a:rPr>
              <a:t>https://www.youtube.com/watch?v=d-qSHnRju4Q</a:t>
            </a:r>
            <a:endParaRPr lang="en-GB" dirty="0"/>
          </a:p>
        </p:txBody>
      </p:sp>
    </p:spTree>
    <p:extLst>
      <p:ext uri="{BB962C8B-B14F-4D97-AF65-F5344CB8AC3E}">
        <p14:creationId xmlns:p14="http://schemas.microsoft.com/office/powerpoint/2010/main" val="290200345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Communist Party of China</a:t>
            </a:r>
            <a:endParaRPr lang="en-GB" dirty="0"/>
          </a:p>
        </p:txBody>
      </p:sp>
      <p:sp>
        <p:nvSpPr>
          <p:cNvPr id="3" name="Content Placeholder 2"/>
          <p:cNvSpPr>
            <a:spLocks noGrp="1"/>
          </p:cNvSpPr>
          <p:nvPr>
            <p:ph idx="1"/>
          </p:nvPr>
        </p:nvSpPr>
        <p:spPr/>
        <p:txBody>
          <a:bodyPr/>
          <a:lstStyle/>
          <a:p>
            <a:r>
              <a:rPr lang="en-US" dirty="0" smtClean="0"/>
              <a:t>Established on 23</a:t>
            </a:r>
            <a:r>
              <a:rPr lang="en-US" baseline="30000" dirty="0" smtClean="0"/>
              <a:t>rd</a:t>
            </a:r>
            <a:r>
              <a:rPr lang="en-US" dirty="0" smtClean="0"/>
              <a:t> July 1921.</a:t>
            </a:r>
          </a:p>
          <a:p>
            <a:r>
              <a:rPr lang="en-GB" dirty="0"/>
              <a:t>Establishment of the People's Republic of China with a Socialist System in Beijing in </a:t>
            </a:r>
            <a:r>
              <a:rPr lang="en-GB" dirty="0" smtClean="0"/>
              <a:t>1949.</a:t>
            </a:r>
          </a:p>
          <a:p>
            <a:r>
              <a:rPr lang="en-GB" dirty="0"/>
              <a:t>From October 1949 to the present, </a:t>
            </a:r>
            <a:r>
              <a:rPr lang="en-GB" dirty="0" smtClean="0"/>
              <a:t>the party </a:t>
            </a:r>
            <a:r>
              <a:rPr lang="en-GB" dirty="0"/>
              <a:t>has led the Workers-Peasants Alliance and the United </a:t>
            </a:r>
            <a:r>
              <a:rPr lang="en-GB" dirty="0" smtClean="0"/>
              <a:t>Front </a:t>
            </a:r>
            <a:r>
              <a:rPr lang="en-GB" dirty="0"/>
              <a:t>on behalf of the working class</a:t>
            </a:r>
            <a:r>
              <a:rPr lang="en-GB" dirty="0" smtClean="0"/>
              <a:t>.</a:t>
            </a:r>
          </a:p>
          <a:p>
            <a:r>
              <a:rPr lang="en-GB" dirty="0"/>
              <a:t>The only ruling party of the People's Republic of China that exercises people's democratic dictatorship in mainland </a:t>
            </a:r>
            <a:r>
              <a:rPr lang="en-GB" dirty="0" smtClean="0"/>
              <a:t>China.</a:t>
            </a:r>
            <a:endParaRPr lang="en-GB" dirty="0"/>
          </a:p>
        </p:txBody>
      </p:sp>
    </p:spTree>
    <p:extLst>
      <p:ext uri="{BB962C8B-B14F-4D97-AF65-F5344CB8AC3E}">
        <p14:creationId xmlns:p14="http://schemas.microsoft.com/office/powerpoint/2010/main" val="36299531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Central Committee of the Communist Party of China</a:t>
            </a:r>
          </a:p>
        </p:txBody>
      </p:sp>
      <p:sp>
        <p:nvSpPr>
          <p:cNvPr id="3" name="Content Placeholder 2"/>
          <p:cNvSpPr>
            <a:spLocks noGrp="1"/>
          </p:cNvSpPr>
          <p:nvPr>
            <p:ph idx="1"/>
          </p:nvPr>
        </p:nvSpPr>
        <p:spPr/>
        <p:txBody>
          <a:bodyPr/>
          <a:lstStyle/>
          <a:p>
            <a:r>
              <a:rPr lang="en-GB" dirty="0"/>
              <a:t>The Core Authority of the Communist Party of China Produced by the National Congress of the Communist Party of </a:t>
            </a:r>
            <a:r>
              <a:rPr lang="en-GB" dirty="0" smtClean="0"/>
              <a:t>China.</a:t>
            </a:r>
          </a:p>
          <a:p>
            <a:r>
              <a:rPr lang="en-GB" dirty="0"/>
              <a:t>The leader of the Central Committee of the Communist Party of China is called the General Secretary of the Central Committee of the Communist Party of China, abbreviated as the General Secretary of the Central Committee of the Communist Party of China.</a:t>
            </a:r>
          </a:p>
        </p:txBody>
      </p:sp>
    </p:spTree>
    <p:extLst>
      <p:ext uri="{BB962C8B-B14F-4D97-AF65-F5344CB8AC3E}">
        <p14:creationId xmlns:p14="http://schemas.microsoft.com/office/powerpoint/2010/main" val="16474636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dirty="0" smtClean="0"/>
              <a:t>The President Election in China</a:t>
            </a:r>
            <a:endParaRPr lang="en-GB" dirty="0"/>
          </a:p>
        </p:txBody>
      </p:sp>
      <p:sp>
        <p:nvSpPr>
          <p:cNvPr id="3" name="Content Placeholder 2"/>
          <p:cNvSpPr>
            <a:spLocks noGrp="1"/>
          </p:cNvSpPr>
          <p:nvPr>
            <p:ph idx="1"/>
          </p:nvPr>
        </p:nvSpPr>
        <p:spPr/>
        <p:txBody>
          <a:bodyPr/>
          <a:lstStyle/>
          <a:p>
            <a:r>
              <a:rPr lang="en-US" dirty="0" smtClean="0"/>
              <a:t>President and vice president of China was elected by the National People’s congress -NPC (</a:t>
            </a:r>
            <a:r>
              <a:rPr lang="zh-CN" altLang="en-US" dirty="0" smtClean="0"/>
              <a:t>全国人民代表大会</a:t>
            </a:r>
            <a:r>
              <a:rPr lang="en-US" dirty="0" smtClean="0"/>
              <a:t>).</a:t>
            </a:r>
          </a:p>
          <a:p>
            <a:r>
              <a:rPr lang="en-US" dirty="0" smtClean="0"/>
              <a:t>The term of office of the president of P.R.C is the same as that of  the NPC, which is 5 years. </a:t>
            </a:r>
          </a:p>
          <a:p>
            <a:r>
              <a:rPr lang="en-GB" dirty="0"/>
              <a:t>Citizens of the People's Republic of China who have the right to vote and stand for election and have reached the age of 45 may be elected President of the People's Republic of China</a:t>
            </a:r>
            <a:r>
              <a:rPr lang="en-GB" dirty="0" smtClean="0"/>
              <a:t>.</a:t>
            </a:r>
          </a:p>
          <a:p>
            <a:r>
              <a:rPr lang="en-GB" dirty="0"/>
              <a:t>In the absence of the President of the People's Republic of China, the Vice-President shall succeed him as </a:t>
            </a:r>
            <a:r>
              <a:rPr lang="en-GB" dirty="0" smtClean="0"/>
              <a:t>Chairman.</a:t>
            </a:r>
            <a:endParaRPr lang="en-GB" dirty="0"/>
          </a:p>
        </p:txBody>
      </p:sp>
    </p:spTree>
    <p:extLst>
      <p:ext uri="{BB962C8B-B14F-4D97-AF65-F5344CB8AC3E}">
        <p14:creationId xmlns:p14="http://schemas.microsoft.com/office/powerpoint/2010/main" val="7494964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Xi Jinping</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088941" y="365125"/>
            <a:ext cx="4103059" cy="5065506"/>
          </a:xfrm>
        </p:spPr>
      </p:pic>
      <p:sp>
        <p:nvSpPr>
          <p:cNvPr id="5" name="TextBox 4"/>
          <p:cNvSpPr txBox="1"/>
          <p:nvPr/>
        </p:nvSpPr>
        <p:spPr>
          <a:xfrm>
            <a:off x="609228" y="1690688"/>
            <a:ext cx="7537174" cy="3970318"/>
          </a:xfrm>
          <a:prstGeom prst="rect">
            <a:avLst/>
          </a:prstGeom>
          <a:noFill/>
        </p:spPr>
        <p:txBody>
          <a:bodyPr wrap="square" rtlCol="0">
            <a:spAutoFit/>
          </a:bodyPr>
          <a:lstStyle/>
          <a:p>
            <a:r>
              <a:rPr lang="zh-CN" altLang="en-US" sz="2800" dirty="0"/>
              <a:t>中国共产党中央委员会总书记</a:t>
            </a:r>
            <a:endParaRPr lang="en-GB" sz="2800" dirty="0"/>
          </a:p>
          <a:p>
            <a:pPr marL="285750" indent="-285750">
              <a:buFont typeface="Arial" panose="020B0604020202020204" pitchFamily="34" charset="0"/>
              <a:buChar char="•"/>
            </a:pPr>
            <a:r>
              <a:rPr lang="en-GB" sz="2800" dirty="0" smtClean="0"/>
              <a:t>General Secretary of the CCP Central Committee</a:t>
            </a:r>
          </a:p>
          <a:p>
            <a:endParaRPr lang="en-US" altLang="zh-CN" sz="2800" dirty="0" smtClean="0"/>
          </a:p>
          <a:p>
            <a:r>
              <a:rPr lang="zh-CN" altLang="en-US" sz="2800" dirty="0" smtClean="0"/>
              <a:t>中共</a:t>
            </a:r>
            <a:r>
              <a:rPr lang="en-US" altLang="zh-CN" sz="2800" dirty="0" smtClean="0"/>
              <a:t>/</a:t>
            </a:r>
            <a:r>
              <a:rPr lang="zh-CN" altLang="en-US" sz="2800" dirty="0" smtClean="0"/>
              <a:t>中国人民共和国</a:t>
            </a:r>
            <a:r>
              <a:rPr lang="zh-CN" altLang="en-US" sz="2800" dirty="0"/>
              <a:t>中央</a:t>
            </a:r>
            <a:r>
              <a:rPr lang="zh-CN" altLang="en-US" sz="2800" dirty="0" smtClean="0"/>
              <a:t>军事委员会主席</a:t>
            </a:r>
            <a:endParaRPr lang="en-GB" sz="2800" dirty="0" smtClean="0"/>
          </a:p>
          <a:p>
            <a:pPr marL="285750" indent="-285750">
              <a:buFont typeface="Arial" panose="020B0604020202020204" pitchFamily="34" charset="0"/>
              <a:buChar char="•"/>
            </a:pPr>
            <a:r>
              <a:rPr lang="en-GB" sz="2800" dirty="0" smtClean="0"/>
              <a:t>Chairman of the CCP/ PRC Central Military Commission</a:t>
            </a:r>
          </a:p>
          <a:p>
            <a:endParaRPr lang="en-US" altLang="zh-CN" sz="2800" dirty="0" smtClean="0"/>
          </a:p>
          <a:p>
            <a:r>
              <a:rPr lang="zh-CN" altLang="en-US" sz="2800" dirty="0" smtClean="0"/>
              <a:t>中</a:t>
            </a:r>
            <a:r>
              <a:rPr lang="zh-CN" altLang="en-US" sz="2800" dirty="0"/>
              <a:t>华人民共和</a:t>
            </a:r>
            <a:r>
              <a:rPr lang="zh-CN" altLang="en-US" sz="2800" dirty="0" smtClean="0"/>
              <a:t>国主席</a:t>
            </a:r>
            <a:endParaRPr lang="en-GB" sz="2800" dirty="0" smtClean="0"/>
          </a:p>
          <a:p>
            <a:pPr marL="285750" indent="-285750">
              <a:buFont typeface="Arial" panose="020B0604020202020204" pitchFamily="34" charset="0"/>
              <a:buChar char="•"/>
            </a:pPr>
            <a:r>
              <a:rPr lang="en-GB" sz="2800" dirty="0" smtClean="0"/>
              <a:t>President of the PRC</a:t>
            </a:r>
            <a:endParaRPr lang="en-GB" sz="2800" dirty="0"/>
          </a:p>
        </p:txBody>
      </p:sp>
    </p:spTree>
    <p:extLst>
      <p:ext uri="{BB962C8B-B14F-4D97-AF65-F5344CB8AC3E}">
        <p14:creationId xmlns:p14="http://schemas.microsoft.com/office/powerpoint/2010/main" val="32234244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Duty of the President of China</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sz="2400" dirty="0"/>
              <a:t>In accordance with the decisions of the National People's Congress and the Standing Committee of the National People's Congress, the President of the People's Republic of </a:t>
            </a:r>
            <a:r>
              <a:rPr lang="en-GB" sz="2400" dirty="0" smtClean="0"/>
              <a:t>China:</a:t>
            </a:r>
          </a:p>
          <a:p>
            <a:r>
              <a:rPr lang="en-GB" sz="2000" dirty="0" smtClean="0"/>
              <a:t>promulgate </a:t>
            </a:r>
            <a:r>
              <a:rPr lang="en-GB" sz="2000" dirty="0"/>
              <a:t>laws and appoint and remove the Premier, Vice-Premier, State Councillors, Ministers of Ministries, Directors of Committees, Auditors-General and Secretary-General of the State Council, </a:t>
            </a:r>
            <a:r>
              <a:rPr lang="en-GB" sz="2000" dirty="0" smtClean="0"/>
              <a:t>confer </a:t>
            </a:r>
            <a:r>
              <a:rPr lang="en-GB" sz="2000" dirty="0"/>
              <a:t>national medals and honorary titles, issue amnesty orders, declare a state of </a:t>
            </a:r>
            <a:r>
              <a:rPr lang="en-GB" sz="2000" dirty="0" smtClean="0"/>
              <a:t>emergency</a:t>
            </a:r>
            <a:r>
              <a:rPr lang="en-GB" sz="2000" dirty="0"/>
              <a:t>, declare a state of war, and issue mobilization </a:t>
            </a:r>
            <a:r>
              <a:rPr lang="en-GB" sz="2000" dirty="0" smtClean="0"/>
              <a:t>orders</a:t>
            </a:r>
          </a:p>
          <a:p>
            <a:pPr marL="0" indent="0">
              <a:buNone/>
            </a:pPr>
            <a:r>
              <a:rPr lang="en-GB" sz="2400" dirty="0"/>
              <a:t>On behalf of the People's Republic of China, the President of the People's Republic of </a:t>
            </a:r>
            <a:r>
              <a:rPr lang="en-GB" sz="2400" dirty="0" smtClean="0"/>
              <a:t>China: </a:t>
            </a:r>
          </a:p>
          <a:p>
            <a:r>
              <a:rPr lang="en-GB" sz="2000" dirty="0" smtClean="0"/>
              <a:t>conducts </a:t>
            </a:r>
            <a:r>
              <a:rPr lang="en-GB" sz="2000" dirty="0"/>
              <a:t>state activities and accepts foreign </a:t>
            </a:r>
            <a:r>
              <a:rPr lang="en-GB" sz="2000" dirty="0" smtClean="0"/>
              <a:t>envoys</a:t>
            </a:r>
          </a:p>
          <a:p>
            <a:r>
              <a:rPr lang="en-GB" sz="2000" dirty="0"/>
              <a:t>In accordance with the decision of the Standing Committee of the National People's Congress, plenipotentiary representatives abroad are dispatched and recalled, and treaties and important agreements concluded with foreign countries are ratified and abolished</a:t>
            </a:r>
          </a:p>
        </p:txBody>
      </p:sp>
    </p:spTree>
    <p:extLst>
      <p:ext uri="{BB962C8B-B14F-4D97-AF65-F5344CB8AC3E}">
        <p14:creationId xmlns:p14="http://schemas.microsoft.com/office/powerpoint/2010/main" val="5428861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National People’s Congress of P.R.C. - NPC</a:t>
            </a:r>
            <a:endParaRPr lang="en-GB" dirty="0"/>
          </a:p>
        </p:txBody>
      </p:sp>
      <p:sp>
        <p:nvSpPr>
          <p:cNvPr id="3" name="Content Placeholder 2"/>
          <p:cNvSpPr>
            <a:spLocks noGrp="1"/>
          </p:cNvSpPr>
          <p:nvPr>
            <p:ph idx="1"/>
          </p:nvPr>
        </p:nvSpPr>
        <p:spPr/>
        <p:txBody>
          <a:bodyPr>
            <a:normAutofit fontScale="92500" lnSpcReduction="10000"/>
          </a:bodyPr>
          <a:lstStyle/>
          <a:p>
            <a:r>
              <a:rPr lang="en-US" dirty="0" smtClean="0"/>
              <a:t>Highest organ of state power.</a:t>
            </a:r>
          </a:p>
          <a:p>
            <a:r>
              <a:rPr lang="en-US" dirty="0" smtClean="0"/>
              <a:t>Its permanent organ is the Standing Committee of the National People’s Congress.</a:t>
            </a:r>
          </a:p>
          <a:p>
            <a:r>
              <a:rPr lang="en-GB" dirty="0"/>
              <a:t>The National </a:t>
            </a:r>
            <a:r>
              <a:rPr lang="en-GB" dirty="0" smtClean="0"/>
              <a:t>People‘s </a:t>
            </a:r>
            <a:r>
              <a:rPr lang="en-GB" dirty="0"/>
              <a:t>Congress and the Standing Committee of the National </a:t>
            </a:r>
            <a:r>
              <a:rPr lang="en-GB" dirty="0" smtClean="0"/>
              <a:t>People’s </a:t>
            </a:r>
            <a:r>
              <a:rPr lang="en-GB" dirty="0"/>
              <a:t>Congress exercise the legislative power of the </a:t>
            </a:r>
            <a:r>
              <a:rPr lang="en-GB" dirty="0" smtClean="0"/>
              <a:t>state</a:t>
            </a:r>
            <a:r>
              <a:rPr lang="en-US" dirty="0" smtClean="0"/>
              <a:t>.</a:t>
            </a:r>
          </a:p>
          <a:p>
            <a:r>
              <a:rPr lang="en-GB" dirty="0"/>
              <a:t>The National People's Congress is composed of deputies elected by provinces, autonomous regions, municipalities directly under the Central Government, special administrative regions and the army. All ethnic minorities should be properly </a:t>
            </a:r>
            <a:r>
              <a:rPr lang="en-GB" dirty="0" smtClean="0"/>
              <a:t>represented.</a:t>
            </a:r>
          </a:p>
          <a:p>
            <a:pPr marL="0" indent="0">
              <a:buNone/>
            </a:pPr>
            <a:endParaRPr lang="en-GB" dirty="0" smtClean="0"/>
          </a:p>
          <a:p>
            <a:pPr marL="0" indent="0">
              <a:buNone/>
            </a:pPr>
            <a:r>
              <a:rPr lang="en-US" dirty="0"/>
              <a:t>	 </a:t>
            </a:r>
            <a:r>
              <a:rPr lang="en-US" dirty="0" smtClean="0"/>
              <a:t>                  </a:t>
            </a:r>
            <a:r>
              <a:rPr lang="en-US" sz="2400" dirty="0" smtClean="0"/>
              <a:t>------ </a:t>
            </a:r>
            <a:r>
              <a:rPr lang="en-GB" sz="2400" dirty="0"/>
              <a:t>Extracted from the Constitution of the People's Republic of China</a:t>
            </a:r>
            <a:endParaRPr lang="en-US" sz="2400" dirty="0" smtClean="0"/>
          </a:p>
          <a:p>
            <a:endParaRPr lang="en-GB" dirty="0"/>
          </a:p>
        </p:txBody>
      </p:sp>
    </p:spTree>
    <p:extLst>
      <p:ext uri="{BB962C8B-B14F-4D97-AF65-F5344CB8AC3E}">
        <p14:creationId xmlns:p14="http://schemas.microsoft.com/office/powerpoint/2010/main" val="34667571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
            <a:ext cx="12192000" cy="6874213"/>
          </a:xfrm>
        </p:spPr>
      </p:pic>
    </p:spTree>
    <p:extLst>
      <p:ext uri="{BB962C8B-B14F-4D97-AF65-F5344CB8AC3E}">
        <p14:creationId xmlns:p14="http://schemas.microsoft.com/office/powerpoint/2010/main" val="5393551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91849" y="134912"/>
            <a:ext cx="10208302" cy="7179838"/>
          </a:xfrm>
          <a:prstGeom prst="rect">
            <a:avLst/>
          </a:prstGeom>
        </p:spPr>
      </p:pic>
    </p:spTree>
    <p:extLst>
      <p:ext uri="{BB962C8B-B14F-4D97-AF65-F5344CB8AC3E}">
        <p14:creationId xmlns:p14="http://schemas.microsoft.com/office/powerpoint/2010/main" val="16578654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b="1" dirty="0" smtClean="0"/>
              <a:t>国务院 </a:t>
            </a:r>
            <a:r>
              <a:rPr lang="en-US" altLang="zh-CN" b="1" dirty="0" smtClean="0"/>
              <a:t>(</a:t>
            </a:r>
            <a:r>
              <a:rPr lang="en-US" altLang="zh-CN" b="1" dirty="0" err="1" smtClean="0"/>
              <a:t>guowuyuan</a:t>
            </a:r>
            <a:r>
              <a:rPr lang="en-US" altLang="zh-CN" b="1" dirty="0" smtClean="0"/>
              <a:t>)</a:t>
            </a:r>
            <a:r>
              <a:rPr lang="zh-CN" altLang="en-US" b="1" dirty="0" smtClean="0"/>
              <a:t> </a:t>
            </a:r>
            <a:r>
              <a:rPr lang="en-US" altLang="zh-CN" b="1" dirty="0" smtClean="0"/>
              <a:t>The </a:t>
            </a:r>
            <a:r>
              <a:rPr lang="en-GB" b="1" dirty="0" smtClean="0"/>
              <a:t>State Council</a:t>
            </a:r>
            <a:endParaRPr lang="en-GB" dirty="0"/>
          </a:p>
        </p:txBody>
      </p:sp>
      <p:sp>
        <p:nvSpPr>
          <p:cNvPr id="3" name="Content Placeholder 2"/>
          <p:cNvSpPr>
            <a:spLocks noGrp="1"/>
          </p:cNvSpPr>
          <p:nvPr>
            <p:ph idx="1"/>
          </p:nvPr>
        </p:nvSpPr>
        <p:spPr>
          <a:xfrm>
            <a:off x="592015" y="1690688"/>
            <a:ext cx="10515600" cy="4351338"/>
          </a:xfrm>
        </p:spPr>
        <p:txBody>
          <a:bodyPr>
            <a:noAutofit/>
          </a:bodyPr>
          <a:lstStyle/>
          <a:p>
            <a:r>
              <a:rPr lang="en-GB" sz="1900" dirty="0" smtClean="0"/>
              <a:t>The State Council of the People’s Republic of China, namely the Central People’s Government, is the highest executive organ of State power, as well as the highest organ of State administration. The State Council is composed of a premier, vice-premiers, State </a:t>
            </a:r>
            <a:r>
              <a:rPr lang="en-GB" sz="1900" dirty="0" err="1" smtClean="0"/>
              <a:t>councilors</a:t>
            </a:r>
            <a:r>
              <a:rPr lang="en-GB" sz="1900" dirty="0" smtClean="0"/>
              <a:t>, ministers in charge of ministries and commissions, the auditor-general and the secretary-general. The premier of the State Council is nominated by the president, reviewed by the NPC, and appointed and removed by the president. Other members of the State Council are nominated by the premier, reviewed by the NPC or its Standing Committee, and appointed and removed by the president. In the State Council, a single term of each office is five years, and incumbents cannot be reappointed after two successive terms.</a:t>
            </a:r>
          </a:p>
          <a:p>
            <a:r>
              <a:rPr lang="en-GB" sz="1900" dirty="0" smtClean="0"/>
              <a:t>The State Council follows the system of the premier’s responsibility in work while various ministries and commissions under the State Council follow the system of ministerial responsibility. In dealing with foreign affairs, State councillors can conduct important activities on behalf the premier after being entrusted by the premier of the State Council. The auditor-general is the head of the State Auditing Administration, in charge of auditing and supervising State finances. The secretary-general, under the premier, is responsible for the day-to-day work of the State Council and is in charge of the general office of the State Council. </a:t>
            </a:r>
          </a:p>
          <a:p>
            <a:r>
              <a:rPr lang="en-GB" sz="1900" dirty="0" smtClean="0"/>
              <a:t>The State Council is responsible for carrying out the principles and policies of the Communist Party of China as well as the regulations and laws adopted by the NPC, and dealing with such affairs as China’s internal politics, diplomacy, national defence, finance, economy, culture and education.</a:t>
            </a:r>
          </a:p>
        </p:txBody>
      </p:sp>
    </p:spTree>
    <p:extLst>
      <p:ext uri="{BB962C8B-B14F-4D97-AF65-F5344CB8AC3E}">
        <p14:creationId xmlns:p14="http://schemas.microsoft.com/office/powerpoint/2010/main" val="191913972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40523" y="1825625"/>
            <a:ext cx="8018585" cy="4351338"/>
          </a:xfrm>
        </p:spPr>
      </p:pic>
    </p:spTree>
    <p:extLst>
      <p:ext uri="{BB962C8B-B14F-4D97-AF65-F5344CB8AC3E}">
        <p14:creationId xmlns:p14="http://schemas.microsoft.com/office/powerpoint/2010/main" val="365501963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90461" y="-44327"/>
            <a:ext cx="9465816" cy="7099362"/>
          </a:xfrm>
        </p:spPr>
      </p:pic>
    </p:spTree>
    <p:extLst>
      <p:ext uri="{BB962C8B-B14F-4D97-AF65-F5344CB8AC3E}">
        <p14:creationId xmlns:p14="http://schemas.microsoft.com/office/powerpoint/2010/main" val="11708917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9218" name="Picture 2" descr="“structure of chinese government chart”的图片搜索结果">
            <a:hlinkClick r:id="rId2"/>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14554" y="1828799"/>
            <a:ext cx="10939246" cy="48181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76832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77460" y="2219085"/>
            <a:ext cx="9735937" cy="4041038"/>
          </a:xfrm>
        </p:spPr>
      </p:pic>
    </p:spTree>
    <p:extLst>
      <p:ext uri="{BB962C8B-B14F-4D97-AF65-F5344CB8AC3E}">
        <p14:creationId xmlns:p14="http://schemas.microsoft.com/office/powerpoint/2010/main" val="14306294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59018" y="1518877"/>
            <a:ext cx="10449659" cy="4337594"/>
          </a:xfrm>
        </p:spPr>
      </p:pic>
    </p:spTree>
    <p:extLst>
      <p:ext uri="{BB962C8B-B14F-4D97-AF65-F5344CB8AC3E}">
        <p14:creationId xmlns:p14="http://schemas.microsoft.com/office/powerpoint/2010/main" val="41730574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21877" y="715109"/>
            <a:ext cx="8311661" cy="6224954"/>
          </a:xfrm>
        </p:spPr>
      </p:pic>
    </p:spTree>
    <p:extLst>
      <p:ext uri="{BB962C8B-B14F-4D97-AF65-F5344CB8AC3E}">
        <p14:creationId xmlns:p14="http://schemas.microsoft.com/office/powerpoint/2010/main" val="1641562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Chinese Government chart </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95625" y="1881981"/>
            <a:ext cx="7408252" cy="5232813"/>
          </a:xfrm>
        </p:spPr>
      </p:pic>
    </p:spTree>
    <p:extLst>
      <p:ext uri="{BB962C8B-B14F-4D97-AF65-F5344CB8AC3E}">
        <p14:creationId xmlns:p14="http://schemas.microsoft.com/office/powerpoint/2010/main" val="7058268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84738" y="717672"/>
            <a:ext cx="8187104" cy="6140328"/>
          </a:xfrm>
        </p:spPr>
      </p:pic>
    </p:spTree>
    <p:extLst>
      <p:ext uri="{BB962C8B-B14F-4D97-AF65-F5344CB8AC3E}">
        <p14:creationId xmlns:p14="http://schemas.microsoft.com/office/powerpoint/2010/main" val="394163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0"/>
            <a:ext cx="10515600" cy="1090246"/>
          </a:xfrm>
        </p:spPr>
        <p:txBody>
          <a:bodyPr/>
          <a:lstStyle/>
          <a:p>
            <a:r>
              <a:rPr lang="en-GB" dirty="0" smtClean="0"/>
              <a:t>Ministers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785860161"/>
              </p:ext>
            </p:extLst>
          </p:nvPr>
        </p:nvGraphicFramePr>
        <p:xfrm>
          <a:off x="1711569" y="902676"/>
          <a:ext cx="8546122" cy="5838092"/>
        </p:xfrm>
        <a:graphic>
          <a:graphicData uri="http://schemas.openxmlformats.org/drawingml/2006/table">
            <a:tbl>
              <a:tblPr/>
              <a:tblGrid>
                <a:gridCol w="6390225"/>
                <a:gridCol w="2155897"/>
              </a:tblGrid>
              <a:tr h="224542">
                <a:tc>
                  <a:txBody>
                    <a:bodyPr/>
                    <a:lstStyle/>
                    <a:p>
                      <a:pPr algn="l"/>
                      <a:r>
                        <a:rPr lang="en-GB" sz="1000" b="1" i="0">
                          <a:effectLst/>
                        </a:rPr>
                        <a:t>Position</a:t>
                      </a:r>
                    </a:p>
                  </a:txBody>
                  <a:tcPr marL="8368" marR="8368" marT="8368" marB="8368" anchor="ctr">
                    <a:lnL>
                      <a:noFill/>
                    </a:lnL>
                    <a:lnR>
                      <a:noFill/>
                    </a:lnR>
                    <a:lnT>
                      <a:noFill/>
                    </a:lnT>
                    <a:lnB>
                      <a:noFill/>
                    </a:lnB>
                  </a:tcPr>
                </a:tc>
                <a:tc>
                  <a:txBody>
                    <a:bodyPr/>
                    <a:lstStyle/>
                    <a:p>
                      <a:pPr algn="l"/>
                      <a:r>
                        <a:rPr lang="en-GB" sz="1000" b="1" i="0">
                          <a:effectLst/>
                        </a:rPr>
                        <a:t>Current Holder</a:t>
                      </a:r>
                    </a:p>
                  </a:txBody>
                  <a:tcPr marL="8368" marR="8368" marT="8368" marB="8368" anchor="ctr">
                    <a:lnL>
                      <a:noFill/>
                    </a:lnL>
                    <a:lnR>
                      <a:noFill/>
                    </a:lnR>
                    <a:lnT>
                      <a:noFill/>
                    </a:lnT>
                    <a:lnB>
                      <a:noFill/>
                    </a:lnB>
                  </a:tcPr>
                </a:tc>
              </a:tr>
              <a:tr h="224542">
                <a:tc>
                  <a:txBody>
                    <a:bodyPr/>
                    <a:lstStyle/>
                    <a:p>
                      <a:pPr algn="l"/>
                      <a:r>
                        <a:rPr lang="en-GB" sz="1000"/>
                        <a:t>Minister of Foreign Affairs</a:t>
                      </a:r>
                    </a:p>
                  </a:txBody>
                  <a:tcPr marL="8368" marR="8368" marT="8368" marB="8368" anchor="ctr">
                    <a:lnL>
                      <a:noFill/>
                    </a:lnL>
                    <a:lnR>
                      <a:noFill/>
                    </a:lnR>
                    <a:lnT>
                      <a:noFill/>
                    </a:lnT>
                    <a:lnB>
                      <a:noFill/>
                    </a:lnB>
                  </a:tcPr>
                </a:tc>
                <a:tc>
                  <a:txBody>
                    <a:bodyPr/>
                    <a:lstStyle/>
                    <a:p>
                      <a:pPr algn="l"/>
                      <a:r>
                        <a:rPr lang="en-GB" sz="1000"/>
                        <a:t>Wang Yi</a:t>
                      </a:r>
                    </a:p>
                  </a:txBody>
                  <a:tcPr marL="8368" marR="8368" marT="8368" marB="8368" anchor="ctr">
                    <a:lnL>
                      <a:noFill/>
                    </a:lnL>
                    <a:lnR>
                      <a:noFill/>
                    </a:lnR>
                    <a:lnT>
                      <a:noFill/>
                    </a:lnT>
                    <a:lnB>
                      <a:noFill/>
                    </a:lnB>
                  </a:tcPr>
                </a:tc>
              </a:tr>
              <a:tr h="224542">
                <a:tc>
                  <a:txBody>
                    <a:bodyPr/>
                    <a:lstStyle/>
                    <a:p>
                      <a:pPr algn="l"/>
                      <a:r>
                        <a:rPr lang="en-GB" sz="1000"/>
                        <a:t>Minister of National Defense</a:t>
                      </a:r>
                    </a:p>
                  </a:txBody>
                  <a:tcPr marL="8368" marR="8368" marT="8368" marB="8368" anchor="ctr">
                    <a:lnL>
                      <a:noFill/>
                    </a:lnL>
                    <a:lnR>
                      <a:noFill/>
                    </a:lnR>
                    <a:lnT>
                      <a:noFill/>
                    </a:lnT>
                    <a:lnB>
                      <a:noFill/>
                    </a:lnB>
                  </a:tcPr>
                </a:tc>
                <a:tc>
                  <a:txBody>
                    <a:bodyPr/>
                    <a:lstStyle/>
                    <a:p>
                      <a:pPr algn="l"/>
                      <a:r>
                        <a:rPr lang="en-GB" sz="1000"/>
                        <a:t>Chang Wanquan</a:t>
                      </a:r>
                    </a:p>
                  </a:txBody>
                  <a:tcPr marL="8368" marR="8368" marT="8368" marB="8368" anchor="ctr">
                    <a:lnL>
                      <a:noFill/>
                    </a:lnL>
                    <a:lnR>
                      <a:noFill/>
                    </a:lnR>
                    <a:lnT>
                      <a:noFill/>
                    </a:lnT>
                    <a:lnB>
                      <a:noFill/>
                    </a:lnB>
                  </a:tcPr>
                </a:tc>
              </a:tr>
              <a:tr h="224542">
                <a:tc>
                  <a:txBody>
                    <a:bodyPr/>
                    <a:lstStyle/>
                    <a:p>
                      <a:pPr algn="l"/>
                      <a:r>
                        <a:rPr lang="en-GB" sz="1000"/>
                        <a:t>Minister in charge of the National Development and Reform Commission</a:t>
                      </a:r>
                    </a:p>
                  </a:txBody>
                  <a:tcPr marL="8368" marR="8368" marT="8368" marB="8368" anchor="ctr">
                    <a:lnL>
                      <a:noFill/>
                    </a:lnL>
                    <a:lnR>
                      <a:noFill/>
                    </a:lnR>
                    <a:lnT>
                      <a:noFill/>
                    </a:lnT>
                    <a:lnB>
                      <a:noFill/>
                    </a:lnB>
                  </a:tcPr>
                </a:tc>
                <a:tc>
                  <a:txBody>
                    <a:bodyPr/>
                    <a:lstStyle/>
                    <a:p>
                      <a:pPr algn="l"/>
                      <a:r>
                        <a:rPr lang="en-GB" sz="1000"/>
                        <a:t>Xu Shaoshi</a:t>
                      </a:r>
                    </a:p>
                  </a:txBody>
                  <a:tcPr marL="8368" marR="8368" marT="8368" marB="8368" anchor="ctr">
                    <a:lnL>
                      <a:noFill/>
                    </a:lnL>
                    <a:lnR>
                      <a:noFill/>
                    </a:lnR>
                    <a:lnT>
                      <a:noFill/>
                    </a:lnT>
                    <a:lnB>
                      <a:noFill/>
                    </a:lnB>
                  </a:tcPr>
                </a:tc>
              </a:tr>
              <a:tr h="224542">
                <a:tc>
                  <a:txBody>
                    <a:bodyPr/>
                    <a:lstStyle/>
                    <a:p>
                      <a:pPr algn="l"/>
                      <a:r>
                        <a:rPr lang="en-GB" sz="1000"/>
                        <a:t>Minister of Education</a:t>
                      </a:r>
                    </a:p>
                  </a:txBody>
                  <a:tcPr marL="8368" marR="8368" marT="8368" marB="8368" anchor="ctr">
                    <a:lnL>
                      <a:noFill/>
                    </a:lnL>
                    <a:lnR>
                      <a:noFill/>
                    </a:lnR>
                    <a:lnT>
                      <a:noFill/>
                    </a:lnT>
                    <a:lnB>
                      <a:noFill/>
                    </a:lnB>
                  </a:tcPr>
                </a:tc>
                <a:tc>
                  <a:txBody>
                    <a:bodyPr/>
                    <a:lstStyle/>
                    <a:p>
                      <a:pPr algn="l"/>
                      <a:r>
                        <a:rPr lang="en-GB" sz="1000"/>
                        <a:t>Chen Baosheng</a:t>
                      </a:r>
                    </a:p>
                  </a:txBody>
                  <a:tcPr marL="8368" marR="8368" marT="8368" marB="8368" anchor="ctr">
                    <a:lnL>
                      <a:noFill/>
                    </a:lnL>
                    <a:lnR>
                      <a:noFill/>
                    </a:lnR>
                    <a:lnT>
                      <a:noFill/>
                    </a:lnT>
                    <a:lnB>
                      <a:noFill/>
                    </a:lnB>
                  </a:tcPr>
                </a:tc>
              </a:tr>
              <a:tr h="224542">
                <a:tc>
                  <a:txBody>
                    <a:bodyPr/>
                    <a:lstStyle/>
                    <a:p>
                      <a:pPr algn="l"/>
                      <a:r>
                        <a:rPr lang="en-GB" sz="1000"/>
                        <a:t>Minister of Science and Technology</a:t>
                      </a:r>
                    </a:p>
                  </a:txBody>
                  <a:tcPr marL="8368" marR="8368" marT="8368" marB="8368" anchor="ctr">
                    <a:lnL>
                      <a:noFill/>
                    </a:lnL>
                    <a:lnR>
                      <a:noFill/>
                    </a:lnR>
                    <a:lnT>
                      <a:noFill/>
                    </a:lnT>
                    <a:lnB>
                      <a:noFill/>
                    </a:lnB>
                  </a:tcPr>
                </a:tc>
                <a:tc>
                  <a:txBody>
                    <a:bodyPr/>
                    <a:lstStyle/>
                    <a:p>
                      <a:pPr algn="l"/>
                      <a:r>
                        <a:rPr lang="en-GB" sz="1000"/>
                        <a:t>Wan Gang</a:t>
                      </a:r>
                    </a:p>
                  </a:txBody>
                  <a:tcPr marL="8368" marR="8368" marT="8368" marB="8368" anchor="ctr">
                    <a:lnL>
                      <a:noFill/>
                    </a:lnL>
                    <a:lnR>
                      <a:noFill/>
                    </a:lnR>
                    <a:lnT>
                      <a:noFill/>
                    </a:lnT>
                    <a:lnB>
                      <a:noFill/>
                    </a:lnB>
                  </a:tcPr>
                </a:tc>
              </a:tr>
              <a:tr h="224542">
                <a:tc>
                  <a:txBody>
                    <a:bodyPr/>
                    <a:lstStyle/>
                    <a:p>
                      <a:pPr algn="l"/>
                      <a:r>
                        <a:rPr lang="en-GB" sz="1000"/>
                        <a:t>Minister of Industry and Information Technology</a:t>
                      </a:r>
                    </a:p>
                  </a:txBody>
                  <a:tcPr marL="8368" marR="8368" marT="8368" marB="8368" anchor="ctr">
                    <a:lnL>
                      <a:noFill/>
                    </a:lnL>
                    <a:lnR>
                      <a:noFill/>
                    </a:lnR>
                    <a:lnT>
                      <a:noFill/>
                    </a:lnT>
                    <a:lnB>
                      <a:noFill/>
                    </a:lnB>
                  </a:tcPr>
                </a:tc>
                <a:tc>
                  <a:txBody>
                    <a:bodyPr/>
                    <a:lstStyle/>
                    <a:p>
                      <a:pPr algn="l"/>
                      <a:r>
                        <a:rPr lang="en-GB" sz="1000"/>
                        <a:t>Miao Wei</a:t>
                      </a:r>
                    </a:p>
                  </a:txBody>
                  <a:tcPr marL="8368" marR="8368" marT="8368" marB="8368" anchor="ctr">
                    <a:lnL>
                      <a:noFill/>
                    </a:lnL>
                    <a:lnR>
                      <a:noFill/>
                    </a:lnR>
                    <a:lnT>
                      <a:noFill/>
                    </a:lnT>
                    <a:lnB>
                      <a:noFill/>
                    </a:lnB>
                  </a:tcPr>
                </a:tc>
              </a:tr>
              <a:tr h="224542">
                <a:tc>
                  <a:txBody>
                    <a:bodyPr/>
                    <a:lstStyle/>
                    <a:p>
                      <a:pPr algn="l"/>
                      <a:r>
                        <a:rPr lang="en-GB" sz="1000"/>
                        <a:t>Minister in charge of the State Ethnic Affairs Commission</a:t>
                      </a:r>
                    </a:p>
                  </a:txBody>
                  <a:tcPr marL="8368" marR="8368" marT="8368" marB="8368" anchor="ctr">
                    <a:lnL>
                      <a:noFill/>
                    </a:lnL>
                    <a:lnR>
                      <a:noFill/>
                    </a:lnR>
                    <a:lnT>
                      <a:noFill/>
                    </a:lnT>
                    <a:lnB>
                      <a:noFill/>
                    </a:lnB>
                  </a:tcPr>
                </a:tc>
                <a:tc>
                  <a:txBody>
                    <a:bodyPr/>
                    <a:lstStyle/>
                    <a:p>
                      <a:pPr algn="l"/>
                      <a:r>
                        <a:rPr lang="en-GB" sz="1000"/>
                        <a:t>Bater</a:t>
                      </a:r>
                    </a:p>
                  </a:txBody>
                  <a:tcPr marL="8368" marR="8368" marT="8368" marB="8368" anchor="ctr">
                    <a:lnL>
                      <a:noFill/>
                    </a:lnL>
                    <a:lnR>
                      <a:noFill/>
                    </a:lnR>
                    <a:lnT>
                      <a:noFill/>
                    </a:lnT>
                    <a:lnB>
                      <a:noFill/>
                    </a:lnB>
                  </a:tcPr>
                </a:tc>
              </a:tr>
              <a:tr h="224542">
                <a:tc>
                  <a:txBody>
                    <a:bodyPr/>
                    <a:lstStyle/>
                    <a:p>
                      <a:pPr algn="l"/>
                      <a:r>
                        <a:rPr lang="en-GB" sz="1000">
                          <a:effectLst/>
                        </a:rPr>
                        <a:t>Minister of Public Security</a:t>
                      </a:r>
                    </a:p>
                  </a:txBody>
                  <a:tcPr marL="8368" marR="8368" marT="8368" marB="8368" anchor="ctr">
                    <a:lnL>
                      <a:noFill/>
                    </a:lnL>
                    <a:lnR>
                      <a:noFill/>
                    </a:lnR>
                    <a:lnT>
                      <a:noFill/>
                    </a:lnT>
                    <a:lnB>
                      <a:noFill/>
                    </a:lnB>
                  </a:tcPr>
                </a:tc>
                <a:tc>
                  <a:txBody>
                    <a:bodyPr/>
                    <a:lstStyle/>
                    <a:p>
                      <a:pPr algn="l"/>
                      <a:r>
                        <a:rPr lang="en-GB" sz="1000"/>
                        <a:t>Guo Shengkun</a:t>
                      </a:r>
                    </a:p>
                  </a:txBody>
                  <a:tcPr marL="8368" marR="8368" marT="8368" marB="8368" anchor="ctr">
                    <a:lnL>
                      <a:noFill/>
                    </a:lnL>
                    <a:lnR>
                      <a:noFill/>
                    </a:lnR>
                    <a:lnT>
                      <a:noFill/>
                    </a:lnT>
                    <a:lnB>
                      <a:noFill/>
                    </a:lnB>
                  </a:tcPr>
                </a:tc>
              </a:tr>
              <a:tr h="224542">
                <a:tc>
                  <a:txBody>
                    <a:bodyPr/>
                    <a:lstStyle/>
                    <a:p>
                      <a:pPr algn="l"/>
                      <a:r>
                        <a:rPr lang="en-GB" sz="1000"/>
                        <a:t>Minister of State Security </a:t>
                      </a:r>
                    </a:p>
                  </a:txBody>
                  <a:tcPr marL="8368" marR="8368" marT="8368" marB="8368" anchor="ctr">
                    <a:lnL>
                      <a:noFill/>
                    </a:lnL>
                    <a:lnR>
                      <a:noFill/>
                    </a:lnR>
                    <a:lnT>
                      <a:noFill/>
                    </a:lnT>
                    <a:lnB>
                      <a:noFill/>
                    </a:lnB>
                  </a:tcPr>
                </a:tc>
                <a:tc>
                  <a:txBody>
                    <a:bodyPr/>
                    <a:lstStyle/>
                    <a:p>
                      <a:pPr algn="l"/>
                      <a:r>
                        <a:rPr lang="en-GB" sz="1000"/>
                        <a:t>Chen Wenqing</a:t>
                      </a:r>
                    </a:p>
                  </a:txBody>
                  <a:tcPr marL="8368" marR="8368" marT="8368" marB="8368" anchor="ctr">
                    <a:lnL>
                      <a:noFill/>
                    </a:lnL>
                    <a:lnR>
                      <a:noFill/>
                    </a:lnR>
                    <a:lnT>
                      <a:noFill/>
                    </a:lnT>
                    <a:lnB>
                      <a:noFill/>
                    </a:lnB>
                  </a:tcPr>
                </a:tc>
              </a:tr>
              <a:tr h="224542">
                <a:tc>
                  <a:txBody>
                    <a:bodyPr/>
                    <a:lstStyle/>
                    <a:p>
                      <a:pPr algn="l"/>
                      <a:r>
                        <a:rPr lang="en-GB" sz="1000"/>
                        <a:t>Minister of Supervision</a:t>
                      </a:r>
                    </a:p>
                  </a:txBody>
                  <a:tcPr marL="8368" marR="8368" marT="8368" marB="8368" anchor="ctr">
                    <a:lnL>
                      <a:noFill/>
                    </a:lnL>
                    <a:lnR>
                      <a:noFill/>
                    </a:lnR>
                    <a:lnT>
                      <a:noFill/>
                    </a:lnT>
                    <a:lnB>
                      <a:noFill/>
                    </a:lnB>
                  </a:tcPr>
                </a:tc>
                <a:tc>
                  <a:txBody>
                    <a:bodyPr/>
                    <a:lstStyle/>
                    <a:p>
                      <a:pPr algn="l"/>
                      <a:r>
                        <a:rPr lang="en-GB" sz="1000"/>
                        <a:t>Yang Xiaodu</a:t>
                      </a:r>
                    </a:p>
                  </a:txBody>
                  <a:tcPr marL="8368" marR="8368" marT="8368" marB="8368" anchor="ctr">
                    <a:lnL>
                      <a:noFill/>
                    </a:lnL>
                    <a:lnR>
                      <a:noFill/>
                    </a:lnR>
                    <a:lnT>
                      <a:noFill/>
                    </a:lnT>
                    <a:lnB>
                      <a:noFill/>
                    </a:lnB>
                  </a:tcPr>
                </a:tc>
              </a:tr>
              <a:tr h="224542">
                <a:tc>
                  <a:txBody>
                    <a:bodyPr/>
                    <a:lstStyle/>
                    <a:p>
                      <a:pPr algn="l"/>
                      <a:r>
                        <a:rPr lang="en-GB" sz="1000"/>
                        <a:t>Minister of Civil Affairs </a:t>
                      </a:r>
                    </a:p>
                  </a:txBody>
                  <a:tcPr marL="8368" marR="8368" marT="8368" marB="8368" anchor="ctr">
                    <a:lnL>
                      <a:noFill/>
                    </a:lnL>
                    <a:lnR>
                      <a:noFill/>
                    </a:lnR>
                    <a:lnT>
                      <a:noFill/>
                    </a:lnT>
                    <a:lnB>
                      <a:noFill/>
                    </a:lnB>
                  </a:tcPr>
                </a:tc>
                <a:tc>
                  <a:txBody>
                    <a:bodyPr/>
                    <a:lstStyle/>
                    <a:p>
                      <a:pPr algn="l"/>
                      <a:r>
                        <a:rPr lang="en-GB" sz="1000"/>
                        <a:t>Huang Shuxian</a:t>
                      </a:r>
                    </a:p>
                  </a:txBody>
                  <a:tcPr marL="8368" marR="8368" marT="8368" marB="8368" anchor="ctr">
                    <a:lnL>
                      <a:noFill/>
                    </a:lnL>
                    <a:lnR>
                      <a:noFill/>
                    </a:lnR>
                    <a:lnT>
                      <a:noFill/>
                    </a:lnT>
                    <a:lnB>
                      <a:noFill/>
                    </a:lnB>
                  </a:tcPr>
                </a:tc>
              </a:tr>
              <a:tr h="224542">
                <a:tc>
                  <a:txBody>
                    <a:bodyPr/>
                    <a:lstStyle/>
                    <a:p>
                      <a:pPr algn="l"/>
                      <a:r>
                        <a:rPr lang="en-GB" sz="1000"/>
                        <a:t>Minister of Justice</a:t>
                      </a:r>
                    </a:p>
                  </a:txBody>
                  <a:tcPr marL="8368" marR="8368" marT="8368" marB="8368" anchor="ctr">
                    <a:lnL>
                      <a:noFill/>
                    </a:lnL>
                    <a:lnR>
                      <a:noFill/>
                    </a:lnR>
                    <a:lnT>
                      <a:noFill/>
                    </a:lnT>
                    <a:lnB>
                      <a:noFill/>
                    </a:lnB>
                  </a:tcPr>
                </a:tc>
                <a:tc>
                  <a:txBody>
                    <a:bodyPr/>
                    <a:lstStyle/>
                    <a:p>
                      <a:pPr algn="l"/>
                      <a:r>
                        <a:rPr lang="en-GB" sz="1000"/>
                        <a:t>Wu Aiying</a:t>
                      </a:r>
                    </a:p>
                  </a:txBody>
                  <a:tcPr marL="8368" marR="8368" marT="8368" marB="8368" anchor="ctr">
                    <a:lnL>
                      <a:noFill/>
                    </a:lnL>
                    <a:lnR>
                      <a:noFill/>
                    </a:lnR>
                    <a:lnT>
                      <a:noFill/>
                    </a:lnT>
                    <a:lnB>
                      <a:noFill/>
                    </a:lnB>
                  </a:tcPr>
                </a:tc>
              </a:tr>
              <a:tr h="224542">
                <a:tc>
                  <a:txBody>
                    <a:bodyPr/>
                    <a:lstStyle/>
                    <a:p>
                      <a:pPr algn="l"/>
                      <a:r>
                        <a:rPr lang="en-GB" sz="1000"/>
                        <a:t>Minister of Finance</a:t>
                      </a:r>
                    </a:p>
                  </a:txBody>
                  <a:tcPr marL="8368" marR="8368" marT="8368" marB="8368" anchor="ctr">
                    <a:lnL>
                      <a:noFill/>
                    </a:lnL>
                    <a:lnR>
                      <a:noFill/>
                    </a:lnR>
                    <a:lnT>
                      <a:noFill/>
                    </a:lnT>
                    <a:lnB>
                      <a:noFill/>
                    </a:lnB>
                  </a:tcPr>
                </a:tc>
                <a:tc>
                  <a:txBody>
                    <a:bodyPr/>
                    <a:lstStyle/>
                    <a:p>
                      <a:pPr algn="l"/>
                      <a:r>
                        <a:rPr lang="en-GB" sz="1000"/>
                        <a:t>Xiao Jie</a:t>
                      </a:r>
                    </a:p>
                  </a:txBody>
                  <a:tcPr marL="8368" marR="8368" marT="8368" marB="8368" anchor="ctr">
                    <a:lnL>
                      <a:noFill/>
                    </a:lnL>
                    <a:lnR>
                      <a:noFill/>
                    </a:lnR>
                    <a:lnT>
                      <a:noFill/>
                    </a:lnT>
                    <a:lnB>
                      <a:noFill/>
                    </a:lnB>
                  </a:tcPr>
                </a:tc>
              </a:tr>
              <a:tr h="224542">
                <a:tc>
                  <a:txBody>
                    <a:bodyPr/>
                    <a:lstStyle/>
                    <a:p>
                      <a:pPr algn="l"/>
                      <a:r>
                        <a:rPr lang="en-GB" sz="1000"/>
                        <a:t>Minister of Human Resources and Social Security</a:t>
                      </a:r>
                    </a:p>
                  </a:txBody>
                  <a:tcPr marL="8368" marR="8368" marT="8368" marB="8368" anchor="ctr">
                    <a:lnL>
                      <a:noFill/>
                    </a:lnL>
                    <a:lnR>
                      <a:noFill/>
                    </a:lnR>
                    <a:lnT>
                      <a:noFill/>
                    </a:lnT>
                    <a:lnB>
                      <a:noFill/>
                    </a:lnB>
                  </a:tcPr>
                </a:tc>
                <a:tc>
                  <a:txBody>
                    <a:bodyPr/>
                    <a:lstStyle/>
                    <a:p>
                      <a:pPr algn="l"/>
                      <a:r>
                        <a:rPr lang="en-GB" sz="1000"/>
                        <a:t>Yin Weimin</a:t>
                      </a:r>
                    </a:p>
                  </a:txBody>
                  <a:tcPr marL="8368" marR="8368" marT="8368" marB="8368" anchor="ctr">
                    <a:lnL>
                      <a:noFill/>
                    </a:lnL>
                    <a:lnR>
                      <a:noFill/>
                    </a:lnR>
                    <a:lnT>
                      <a:noFill/>
                    </a:lnT>
                    <a:lnB>
                      <a:noFill/>
                    </a:lnB>
                  </a:tcPr>
                </a:tc>
              </a:tr>
              <a:tr h="224542">
                <a:tc>
                  <a:txBody>
                    <a:bodyPr/>
                    <a:lstStyle/>
                    <a:p>
                      <a:pPr algn="l"/>
                      <a:r>
                        <a:rPr lang="en-GB" sz="1000"/>
                        <a:t>Minister of Land and Resources</a:t>
                      </a:r>
                    </a:p>
                  </a:txBody>
                  <a:tcPr marL="8368" marR="8368" marT="8368" marB="8368" anchor="ctr">
                    <a:lnL>
                      <a:noFill/>
                    </a:lnL>
                    <a:lnR>
                      <a:noFill/>
                    </a:lnR>
                    <a:lnT>
                      <a:noFill/>
                    </a:lnT>
                    <a:lnB>
                      <a:noFill/>
                    </a:lnB>
                  </a:tcPr>
                </a:tc>
                <a:tc>
                  <a:txBody>
                    <a:bodyPr/>
                    <a:lstStyle/>
                    <a:p>
                      <a:pPr algn="l"/>
                      <a:r>
                        <a:rPr lang="en-GB" sz="1000"/>
                        <a:t>Jiang Daming</a:t>
                      </a:r>
                    </a:p>
                  </a:txBody>
                  <a:tcPr marL="8368" marR="8368" marT="8368" marB="8368" anchor="ctr">
                    <a:lnL>
                      <a:noFill/>
                    </a:lnL>
                    <a:lnR>
                      <a:noFill/>
                    </a:lnR>
                    <a:lnT>
                      <a:noFill/>
                    </a:lnT>
                    <a:lnB>
                      <a:noFill/>
                    </a:lnB>
                  </a:tcPr>
                </a:tc>
              </a:tr>
              <a:tr h="224542">
                <a:tc>
                  <a:txBody>
                    <a:bodyPr/>
                    <a:lstStyle/>
                    <a:p>
                      <a:pPr algn="l"/>
                      <a:r>
                        <a:rPr lang="en-GB" sz="1000"/>
                        <a:t>Minister of Environmental Protection</a:t>
                      </a:r>
                    </a:p>
                  </a:txBody>
                  <a:tcPr marL="8368" marR="8368" marT="8368" marB="8368" anchor="ctr">
                    <a:lnL>
                      <a:noFill/>
                    </a:lnL>
                    <a:lnR>
                      <a:noFill/>
                    </a:lnR>
                    <a:lnT>
                      <a:noFill/>
                    </a:lnT>
                    <a:lnB>
                      <a:noFill/>
                    </a:lnB>
                  </a:tcPr>
                </a:tc>
                <a:tc>
                  <a:txBody>
                    <a:bodyPr/>
                    <a:lstStyle/>
                    <a:p>
                      <a:pPr algn="l"/>
                      <a:r>
                        <a:rPr lang="en-GB" sz="1000"/>
                        <a:t>Chen Jining</a:t>
                      </a:r>
                    </a:p>
                  </a:txBody>
                  <a:tcPr marL="8368" marR="8368" marT="8368" marB="8368" anchor="ctr">
                    <a:lnL>
                      <a:noFill/>
                    </a:lnL>
                    <a:lnR>
                      <a:noFill/>
                    </a:lnR>
                    <a:lnT>
                      <a:noFill/>
                    </a:lnT>
                    <a:lnB>
                      <a:noFill/>
                    </a:lnB>
                  </a:tcPr>
                </a:tc>
              </a:tr>
              <a:tr h="224542">
                <a:tc>
                  <a:txBody>
                    <a:bodyPr/>
                    <a:lstStyle/>
                    <a:p>
                      <a:pPr algn="l"/>
                      <a:r>
                        <a:rPr lang="en-GB" sz="1000"/>
                        <a:t>Minister of Housing and Urban-rural Construction</a:t>
                      </a:r>
                    </a:p>
                  </a:txBody>
                  <a:tcPr marL="8368" marR="8368" marT="8368" marB="8368" anchor="ctr">
                    <a:lnL>
                      <a:noFill/>
                    </a:lnL>
                    <a:lnR>
                      <a:noFill/>
                    </a:lnR>
                    <a:lnT>
                      <a:noFill/>
                    </a:lnT>
                    <a:lnB>
                      <a:noFill/>
                    </a:lnB>
                  </a:tcPr>
                </a:tc>
                <a:tc>
                  <a:txBody>
                    <a:bodyPr/>
                    <a:lstStyle/>
                    <a:p>
                      <a:pPr algn="l"/>
                      <a:r>
                        <a:rPr lang="en-GB" sz="1000"/>
                        <a:t>Chen Zhenggao </a:t>
                      </a:r>
                    </a:p>
                  </a:txBody>
                  <a:tcPr marL="8368" marR="8368" marT="8368" marB="8368" anchor="ctr">
                    <a:lnL>
                      <a:noFill/>
                    </a:lnL>
                    <a:lnR>
                      <a:noFill/>
                    </a:lnR>
                    <a:lnT>
                      <a:noFill/>
                    </a:lnT>
                    <a:lnB>
                      <a:noFill/>
                    </a:lnB>
                  </a:tcPr>
                </a:tc>
              </a:tr>
              <a:tr h="224542">
                <a:tc>
                  <a:txBody>
                    <a:bodyPr/>
                    <a:lstStyle/>
                    <a:p>
                      <a:pPr algn="l"/>
                      <a:r>
                        <a:rPr lang="en-GB" sz="1000"/>
                        <a:t>Minister of Transport</a:t>
                      </a:r>
                    </a:p>
                  </a:txBody>
                  <a:tcPr marL="8368" marR="8368" marT="8368" marB="8368" anchor="ctr">
                    <a:lnL>
                      <a:noFill/>
                    </a:lnL>
                    <a:lnR>
                      <a:noFill/>
                    </a:lnR>
                    <a:lnT>
                      <a:noFill/>
                    </a:lnT>
                    <a:lnB>
                      <a:noFill/>
                    </a:lnB>
                  </a:tcPr>
                </a:tc>
                <a:tc>
                  <a:txBody>
                    <a:bodyPr/>
                    <a:lstStyle/>
                    <a:p>
                      <a:pPr algn="l"/>
                      <a:r>
                        <a:rPr lang="en-GB" sz="1000"/>
                        <a:t>Li Xiaopeng</a:t>
                      </a:r>
                    </a:p>
                  </a:txBody>
                  <a:tcPr marL="8368" marR="8368" marT="8368" marB="8368" anchor="ctr">
                    <a:lnL>
                      <a:noFill/>
                    </a:lnL>
                    <a:lnR>
                      <a:noFill/>
                    </a:lnR>
                    <a:lnT>
                      <a:noFill/>
                    </a:lnT>
                    <a:lnB>
                      <a:noFill/>
                    </a:lnB>
                  </a:tcPr>
                </a:tc>
              </a:tr>
              <a:tr h="224542">
                <a:tc>
                  <a:txBody>
                    <a:bodyPr/>
                    <a:lstStyle/>
                    <a:p>
                      <a:pPr algn="l"/>
                      <a:r>
                        <a:rPr lang="en-GB" sz="1000"/>
                        <a:t>Minister of Water Resources</a:t>
                      </a:r>
                    </a:p>
                  </a:txBody>
                  <a:tcPr marL="8368" marR="8368" marT="8368" marB="8368" anchor="ctr">
                    <a:lnL>
                      <a:noFill/>
                    </a:lnL>
                    <a:lnR>
                      <a:noFill/>
                    </a:lnR>
                    <a:lnT>
                      <a:noFill/>
                    </a:lnT>
                    <a:lnB>
                      <a:noFill/>
                    </a:lnB>
                  </a:tcPr>
                </a:tc>
                <a:tc>
                  <a:txBody>
                    <a:bodyPr/>
                    <a:lstStyle/>
                    <a:p>
                      <a:pPr algn="l"/>
                      <a:r>
                        <a:rPr lang="en-GB" sz="1000"/>
                        <a:t>Chen Lei</a:t>
                      </a:r>
                    </a:p>
                  </a:txBody>
                  <a:tcPr marL="8368" marR="8368" marT="8368" marB="8368" anchor="ctr">
                    <a:lnL>
                      <a:noFill/>
                    </a:lnL>
                    <a:lnR>
                      <a:noFill/>
                    </a:lnR>
                    <a:lnT>
                      <a:noFill/>
                    </a:lnT>
                    <a:lnB>
                      <a:noFill/>
                    </a:lnB>
                  </a:tcPr>
                </a:tc>
              </a:tr>
              <a:tr h="224542">
                <a:tc>
                  <a:txBody>
                    <a:bodyPr/>
                    <a:lstStyle/>
                    <a:p>
                      <a:pPr algn="l"/>
                      <a:r>
                        <a:rPr lang="en-GB" sz="1000"/>
                        <a:t>Minister of Agriculture</a:t>
                      </a:r>
                    </a:p>
                  </a:txBody>
                  <a:tcPr marL="8368" marR="8368" marT="8368" marB="8368" anchor="ctr">
                    <a:lnL>
                      <a:noFill/>
                    </a:lnL>
                    <a:lnR>
                      <a:noFill/>
                    </a:lnR>
                    <a:lnT>
                      <a:noFill/>
                    </a:lnT>
                    <a:lnB>
                      <a:noFill/>
                    </a:lnB>
                  </a:tcPr>
                </a:tc>
                <a:tc>
                  <a:txBody>
                    <a:bodyPr/>
                    <a:lstStyle/>
                    <a:p>
                      <a:pPr algn="l"/>
                      <a:r>
                        <a:rPr lang="en-GB" sz="1000"/>
                        <a:t>Han Changfu</a:t>
                      </a:r>
                    </a:p>
                  </a:txBody>
                  <a:tcPr marL="8368" marR="8368" marT="8368" marB="8368" anchor="ctr">
                    <a:lnL>
                      <a:noFill/>
                    </a:lnL>
                    <a:lnR>
                      <a:noFill/>
                    </a:lnR>
                    <a:lnT>
                      <a:noFill/>
                    </a:lnT>
                    <a:lnB>
                      <a:noFill/>
                    </a:lnB>
                  </a:tcPr>
                </a:tc>
              </a:tr>
              <a:tr h="224542">
                <a:tc>
                  <a:txBody>
                    <a:bodyPr/>
                    <a:lstStyle/>
                    <a:p>
                      <a:pPr algn="l"/>
                      <a:r>
                        <a:rPr lang="en-GB" sz="1000"/>
                        <a:t>Minister of Commerce </a:t>
                      </a:r>
                    </a:p>
                  </a:txBody>
                  <a:tcPr marL="8368" marR="8368" marT="8368" marB="8368" anchor="ctr">
                    <a:lnL>
                      <a:noFill/>
                    </a:lnL>
                    <a:lnR>
                      <a:noFill/>
                    </a:lnR>
                    <a:lnT>
                      <a:noFill/>
                    </a:lnT>
                    <a:lnB>
                      <a:noFill/>
                    </a:lnB>
                  </a:tcPr>
                </a:tc>
                <a:tc>
                  <a:txBody>
                    <a:bodyPr/>
                    <a:lstStyle/>
                    <a:p>
                      <a:pPr algn="l"/>
                      <a:r>
                        <a:rPr lang="en-GB" sz="1000"/>
                        <a:t>Gao Hucheng</a:t>
                      </a:r>
                    </a:p>
                  </a:txBody>
                  <a:tcPr marL="8368" marR="8368" marT="8368" marB="8368" anchor="ctr">
                    <a:lnL>
                      <a:noFill/>
                    </a:lnL>
                    <a:lnR>
                      <a:noFill/>
                    </a:lnR>
                    <a:lnT>
                      <a:noFill/>
                    </a:lnT>
                    <a:lnB>
                      <a:noFill/>
                    </a:lnB>
                  </a:tcPr>
                </a:tc>
              </a:tr>
              <a:tr h="224542">
                <a:tc>
                  <a:txBody>
                    <a:bodyPr/>
                    <a:lstStyle/>
                    <a:p>
                      <a:pPr algn="l"/>
                      <a:r>
                        <a:rPr lang="en-GB" sz="1000"/>
                        <a:t>Minister of Culture </a:t>
                      </a:r>
                    </a:p>
                  </a:txBody>
                  <a:tcPr marL="8368" marR="8368" marT="8368" marB="8368" anchor="ctr">
                    <a:lnL>
                      <a:noFill/>
                    </a:lnL>
                    <a:lnR>
                      <a:noFill/>
                    </a:lnR>
                    <a:lnT>
                      <a:noFill/>
                    </a:lnT>
                    <a:lnB>
                      <a:noFill/>
                    </a:lnB>
                  </a:tcPr>
                </a:tc>
                <a:tc>
                  <a:txBody>
                    <a:bodyPr/>
                    <a:lstStyle/>
                    <a:p>
                      <a:pPr algn="l"/>
                      <a:r>
                        <a:rPr lang="en-GB" sz="1000"/>
                        <a:t>Luo Shugang</a:t>
                      </a:r>
                    </a:p>
                  </a:txBody>
                  <a:tcPr marL="8368" marR="8368" marT="8368" marB="8368" anchor="ctr">
                    <a:lnL>
                      <a:noFill/>
                    </a:lnL>
                    <a:lnR>
                      <a:noFill/>
                    </a:lnR>
                    <a:lnT>
                      <a:noFill/>
                    </a:lnT>
                    <a:lnB>
                      <a:noFill/>
                    </a:lnB>
                  </a:tcPr>
                </a:tc>
              </a:tr>
              <a:tr h="224542">
                <a:tc>
                  <a:txBody>
                    <a:bodyPr/>
                    <a:lstStyle/>
                    <a:p>
                      <a:pPr algn="l"/>
                      <a:r>
                        <a:rPr lang="en-GB" sz="1000"/>
                        <a:t>Minister in charge of the National Health and Family Planning Commission</a:t>
                      </a:r>
                    </a:p>
                  </a:txBody>
                  <a:tcPr marL="8368" marR="8368" marT="8368" marB="8368" anchor="ctr">
                    <a:lnL>
                      <a:noFill/>
                    </a:lnL>
                    <a:lnR>
                      <a:noFill/>
                    </a:lnR>
                    <a:lnT>
                      <a:noFill/>
                    </a:lnT>
                    <a:lnB>
                      <a:noFill/>
                    </a:lnB>
                  </a:tcPr>
                </a:tc>
                <a:tc>
                  <a:txBody>
                    <a:bodyPr/>
                    <a:lstStyle/>
                    <a:p>
                      <a:pPr algn="l"/>
                      <a:r>
                        <a:rPr lang="en-GB" sz="1000"/>
                        <a:t>Li Bin</a:t>
                      </a:r>
                    </a:p>
                  </a:txBody>
                  <a:tcPr marL="8368" marR="8368" marT="8368" marB="8368" anchor="ctr">
                    <a:lnL>
                      <a:noFill/>
                    </a:lnL>
                    <a:lnR>
                      <a:noFill/>
                    </a:lnR>
                    <a:lnT>
                      <a:noFill/>
                    </a:lnT>
                    <a:lnB>
                      <a:noFill/>
                    </a:lnB>
                  </a:tcPr>
                </a:tc>
              </a:tr>
              <a:tr h="224542">
                <a:tc>
                  <a:txBody>
                    <a:bodyPr/>
                    <a:lstStyle/>
                    <a:p>
                      <a:pPr algn="l"/>
                      <a:r>
                        <a:rPr lang="en-GB" sz="1000"/>
                        <a:t>Governor of the People’s Bank of China</a:t>
                      </a:r>
                    </a:p>
                  </a:txBody>
                  <a:tcPr marL="8368" marR="8368" marT="8368" marB="8368" anchor="ctr">
                    <a:lnL>
                      <a:noFill/>
                    </a:lnL>
                    <a:lnR>
                      <a:noFill/>
                    </a:lnR>
                    <a:lnT>
                      <a:noFill/>
                    </a:lnT>
                    <a:lnB>
                      <a:noFill/>
                    </a:lnB>
                  </a:tcPr>
                </a:tc>
                <a:tc>
                  <a:txBody>
                    <a:bodyPr/>
                    <a:lstStyle/>
                    <a:p>
                      <a:pPr algn="l"/>
                      <a:r>
                        <a:rPr lang="en-GB" sz="1000"/>
                        <a:t>Zhou Xiaochuan</a:t>
                      </a:r>
                    </a:p>
                  </a:txBody>
                  <a:tcPr marL="8368" marR="8368" marT="8368" marB="8368" anchor="ctr">
                    <a:lnL>
                      <a:noFill/>
                    </a:lnL>
                    <a:lnR>
                      <a:noFill/>
                    </a:lnR>
                    <a:lnT>
                      <a:noFill/>
                    </a:lnT>
                    <a:lnB>
                      <a:noFill/>
                    </a:lnB>
                  </a:tcPr>
                </a:tc>
              </a:tr>
              <a:tr h="224542">
                <a:tc>
                  <a:txBody>
                    <a:bodyPr/>
                    <a:lstStyle/>
                    <a:p>
                      <a:pPr algn="l"/>
                      <a:r>
                        <a:rPr lang="en-GB" sz="1000"/>
                        <a:t>Auditor-General of the National Audit Office </a:t>
                      </a:r>
                    </a:p>
                  </a:txBody>
                  <a:tcPr marL="8368" marR="8368" marT="8368" marB="8368" anchor="ctr">
                    <a:lnL>
                      <a:noFill/>
                    </a:lnL>
                    <a:lnR>
                      <a:noFill/>
                    </a:lnR>
                    <a:lnT>
                      <a:noFill/>
                    </a:lnT>
                    <a:lnB>
                      <a:noFill/>
                    </a:lnB>
                  </a:tcPr>
                </a:tc>
                <a:tc>
                  <a:txBody>
                    <a:bodyPr/>
                    <a:lstStyle/>
                    <a:p>
                      <a:pPr algn="l"/>
                      <a:r>
                        <a:rPr lang="en-GB" sz="1000" dirty="0"/>
                        <a:t>Liu </a:t>
                      </a:r>
                      <a:r>
                        <a:rPr lang="en-GB" sz="1000" dirty="0" err="1"/>
                        <a:t>Jiayi</a:t>
                      </a:r>
                      <a:endParaRPr lang="en-GB" sz="1000" dirty="0"/>
                    </a:p>
                  </a:txBody>
                  <a:tcPr marL="8368" marR="8368" marT="8368" marB="8368" anchor="ctr">
                    <a:lnL>
                      <a:noFill/>
                    </a:lnL>
                    <a:lnR>
                      <a:noFill/>
                    </a:lnR>
                    <a:lnT>
                      <a:noFill/>
                    </a:lnT>
                    <a:lnB>
                      <a:noFill/>
                    </a:lnB>
                  </a:tcPr>
                </a:tc>
              </a:tr>
            </a:tbl>
          </a:graphicData>
        </a:graphic>
      </p:graphicFrame>
      <p:pic>
        <p:nvPicPr>
          <p:cNvPr id="8195" name="Picture 3" descr="http://english.gov.cn/rw/SysConfig/WebPortal/English.gov.cn/Framework/images/t-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60890" y="1628644"/>
            <a:ext cx="2153881" cy="417292"/>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http://english.gov.cn/rw/SysConfig/WebPortal/English.gov.cn/Framework/images/c-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67978" y="1371388"/>
            <a:ext cx="486837" cy="2402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56609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4" name="Content Placeholder 3"/>
          <p:cNvGraphicFramePr>
            <a:graphicFrameLocks noGrp="1"/>
          </p:cNvGraphicFramePr>
          <p:nvPr>
            <p:ph idx="1"/>
          </p:nvPr>
        </p:nvGraphicFramePr>
        <p:xfrm>
          <a:off x="838200" y="1989614"/>
          <a:ext cx="10515600" cy="4023360"/>
        </p:xfrm>
        <a:graphic>
          <a:graphicData uri="http://schemas.openxmlformats.org/drawingml/2006/table">
            <a:tbl>
              <a:tblPr/>
              <a:tblGrid>
                <a:gridCol w="5257800"/>
                <a:gridCol w="5257800"/>
              </a:tblGrid>
              <a:tr h="0">
                <a:tc>
                  <a:txBody>
                    <a:bodyPr/>
                    <a:lstStyle/>
                    <a:p>
                      <a:pPr algn="l"/>
                      <a:r>
                        <a:rPr lang="en-GB">
                          <a:hlinkClick r:id="rId2"/>
                        </a:rPr>
                        <a:t>Ministry of Foreign Affairs</a:t>
                      </a:r>
                      <a:r>
                        <a:rPr lang="en-GB"/>
                        <a:t> </a:t>
                      </a:r>
                    </a:p>
                  </a:txBody>
                  <a:tcPr marL="15240" marR="15240" marT="15240" marB="15240" anchor="ctr">
                    <a:lnL>
                      <a:noFill/>
                    </a:lnL>
                    <a:lnR>
                      <a:noFill/>
                    </a:lnR>
                    <a:lnT>
                      <a:noFill/>
                    </a:lnT>
                    <a:lnB>
                      <a:noFill/>
                    </a:lnB>
                  </a:tcPr>
                </a:tc>
                <a:tc>
                  <a:txBody>
                    <a:bodyPr/>
                    <a:lstStyle/>
                    <a:p>
                      <a:pPr algn="l"/>
                      <a:r>
                        <a:rPr lang="en-GB">
                          <a:hlinkClick r:id="rId3"/>
                        </a:rPr>
                        <a:t>Ministry of National Defense</a:t>
                      </a:r>
                      <a:r>
                        <a:rPr lang="en-GB"/>
                        <a:t> </a:t>
                      </a:r>
                    </a:p>
                  </a:txBody>
                  <a:tcPr marL="15240" marR="15240" marT="15240" marB="15240" anchor="ctr">
                    <a:lnL>
                      <a:noFill/>
                    </a:lnL>
                    <a:lnR>
                      <a:noFill/>
                    </a:lnR>
                    <a:lnT>
                      <a:noFill/>
                    </a:lnT>
                    <a:lnB>
                      <a:noFill/>
                    </a:lnB>
                  </a:tcPr>
                </a:tc>
              </a:tr>
              <a:tr h="0">
                <a:tc>
                  <a:txBody>
                    <a:bodyPr/>
                    <a:lstStyle/>
                    <a:p>
                      <a:pPr algn="l"/>
                      <a:r>
                        <a:rPr lang="en-GB">
                          <a:hlinkClick r:id="rId4"/>
                        </a:rPr>
                        <a:t>National Development and Reform Commission</a:t>
                      </a:r>
                      <a:r>
                        <a:rPr lang="en-GB"/>
                        <a:t> </a:t>
                      </a:r>
                    </a:p>
                  </a:txBody>
                  <a:tcPr marL="15240" marR="15240" marT="15240" marB="15240" anchor="ctr">
                    <a:lnL>
                      <a:noFill/>
                    </a:lnL>
                    <a:lnR>
                      <a:noFill/>
                    </a:lnR>
                    <a:lnT>
                      <a:noFill/>
                    </a:lnT>
                    <a:lnB>
                      <a:noFill/>
                    </a:lnB>
                  </a:tcPr>
                </a:tc>
                <a:tc>
                  <a:txBody>
                    <a:bodyPr/>
                    <a:lstStyle/>
                    <a:p>
                      <a:pPr algn="l"/>
                      <a:r>
                        <a:rPr lang="en-GB">
                          <a:hlinkClick r:id="rId5"/>
                        </a:rPr>
                        <a:t>Ministry of Education</a:t>
                      </a:r>
                      <a:r>
                        <a:rPr lang="en-GB"/>
                        <a:t> </a:t>
                      </a:r>
                    </a:p>
                  </a:txBody>
                  <a:tcPr marL="15240" marR="15240" marT="15240" marB="15240" anchor="ctr">
                    <a:lnL>
                      <a:noFill/>
                    </a:lnL>
                    <a:lnR>
                      <a:noFill/>
                    </a:lnR>
                    <a:lnT>
                      <a:noFill/>
                    </a:lnT>
                    <a:lnB>
                      <a:noFill/>
                    </a:lnB>
                  </a:tcPr>
                </a:tc>
              </a:tr>
              <a:tr h="0">
                <a:tc>
                  <a:txBody>
                    <a:bodyPr/>
                    <a:lstStyle/>
                    <a:p>
                      <a:pPr algn="l"/>
                      <a:r>
                        <a:rPr lang="en-GB">
                          <a:hlinkClick r:id="rId6"/>
                        </a:rPr>
                        <a:t>Ministry of Science and Technology</a:t>
                      </a:r>
                      <a:r>
                        <a:rPr lang="en-GB"/>
                        <a:t> </a:t>
                      </a:r>
                    </a:p>
                  </a:txBody>
                  <a:tcPr marL="15240" marR="15240" marT="15240" marB="15240" anchor="ctr">
                    <a:lnL>
                      <a:noFill/>
                    </a:lnL>
                    <a:lnR>
                      <a:noFill/>
                    </a:lnR>
                    <a:lnT>
                      <a:noFill/>
                    </a:lnT>
                    <a:lnB>
                      <a:noFill/>
                    </a:lnB>
                  </a:tcPr>
                </a:tc>
                <a:tc>
                  <a:txBody>
                    <a:bodyPr/>
                    <a:lstStyle/>
                    <a:p>
                      <a:pPr algn="l"/>
                      <a:r>
                        <a:rPr lang="en-GB">
                          <a:hlinkClick r:id="rId7"/>
                        </a:rPr>
                        <a:t>Ministry of Industry and Information Technology</a:t>
                      </a:r>
                      <a:r>
                        <a:rPr lang="en-GB"/>
                        <a:t> </a:t>
                      </a:r>
                    </a:p>
                  </a:txBody>
                  <a:tcPr marL="15240" marR="15240" marT="15240" marB="15240" anchor="ctr">
                    <a:lnL>
                      <a:noFill/>
                    </a:lnL>
                    <a:lnR>
                      <a:noFill/>
                    </a:lnR>
                    <a:lnT>
                      <a:noFill/>
                    </a:lnT>
                    <a:lnB>
                      <a:noFill/>
                    </a:lnB>
                  </a:tcPr>
                </a:tc>
              </a:tr>
              <a:tr h="0">
                <a:tc>
                  <a:txBody>
                    <a:bodyPr/>
                    <a:lstStyle/>
                    <a:p>
                      <a:pPr algn="l"/>
                      <a:r>
                        <a:rPr lang="en-GB">
                          <a:hlinkClick r:id="rId8"/>
                        </a:rPr>
                        <a:t>State Ethnic Affairs Commission</a:t>
                      </a:r>
                      <a:r>
                        <a:rPr lang="en-GB"/>
                        <a:t> </a:t>
                      </a:r>
                    </a:p>
                  </a:txBody>
                  <a:tcPr marL="15240" marR="15240" marT="15240" marB="15240" anchor="ctr">
                    <a:lnL>
                      <a:noFill/>
                    </a:lnL>
                    <a:lnR>
                      <a:noFill/>
                    </a:lnR>
                    <a:lnT>
                      <a:noFill/>
                    </a:lnT>
                    <a:lnB>
                      <a:noFill/>
                    </a:lnB>
                  </a:tcPr>
                </a:tc>
                <a:tc>
                  <a:txBody>
                    <a:bodyPr/>
                    <a:lstStyle/>
                    <a:p>
                      <a:pPr algn="l"/>
                      <a:r>
                        <a:rPr lang="en-GB">
                          <a:hlinkClick r:id="rId9"/>
                        </a:rPr>
                        <a:t>Ministry of Public Security</a:t>
                      </a:r>
                      <a:r>
                        <a:rPr lang="en-GB"/>
                        <a:t> </a:t>
                      </a:r>
                    </a:p>
                  </a:txBody>
                  <a:tcPr marL="15240" marR="15240" marT="15240" marB="15240" anchor="ctr">
                    <a:lnL>
                      <a:noFill/>
                    </a:lnL>
                    <a:lnR>
                      <a:noFill/>
                    </a:lnR>
                    <a:lnT>
                      <a:noFill/>
                    </a:lnT>
                    <a:lnB>
                      <a:noFill/>
                    </a:lnB>
                  </a:tcPr>
                </a:tc>
              </a:tr>
              <a:tr h="0">
                <a:tc>
                  <a:txBody>
                    <a:bodyPr/>
                    <a:lstStyle/>
                    <a:p>
                      <a:pPr algn="l"/>
                      <a:r>
                        <a:rPr lang="en-GB"/>
                        <a:t>Ministry of State Security</a:t>
                      </a:r>
                    </a:p>
                  </a:txBody>
                  <a:tcPr marL="15240" marR="15240" marT="15240" marB="15240" anchor="ctr">
                    <a:lnL>
                      <a:noFill/>
                    </a:lnL>
                    <a:lnR>
                      <a:noFill/>
                    </a:lnR>
                    <a:lnT>
                      <a:noFill/>
                    </a:lnT>
                    <a:lnB>
                      <a:noFill/>
                    </a:lnB>
                  </a:tcPr>
                </a:tc>
                <a:tc>
                  <a:txBody>
                    <a:bodyPr/>
                    <a:lstStyle/>
                    <a:p>
                      <a:pPr algn="l"/>
                      <a:r>
                        <a:rPr lang="en-GB">
                          <a:hlinkClick r:id="rId10"/>
                        </a:rPr>
                        <a:t>Ministry of Supervision</a:t>
                      </a:r>
                      <a:r>
                        <a:rPr lang="en-GB"/>
                        <a:t> </a:t>
                      </a:r>
                    </a:p>
                  </a:txBody>
                  <a:tcPr marL="15240" marR="15240" marT="15240" marB="15240" anchor="ctr">
                    <a:lnL>
                      <a:noFill/>
                    </a:lnL>
                    <a:lnR>
                      <a:noFill/>
                    </a:lnR>
                    <a:lnT>
                      <a:noFill/>
                    </a:lnT>
                    <a:lnB>
                      <a:noFill/>
                    </a:lnB>
                  </a:tcPr>
                </a:tc>
              </a:tr>
              <a:tr h="0">
                <a:tc>
                  <a:txBody>
                    <a:bodyPr/>
                    <a:lstStyle/>
                    <a:p>
                      <a:pPr algn="l"/>
                      <a:r>
                        <a:rPr lang="en-GB">
                          <a:hlinkClick r:id="rId11"/>
                        </a:rPr>
                        <a:t>Ministry of Civil Affairs</a:t>
                      </a:r>
                      <a:r>
                        <a:rPr lang="en-GB"/>
                        <a:t> </a:t>
                      </a:r>
                    </a:p>
                  </a:txBody>
                  <a:tcPr marL="15240" marR="15240" marT="15240" marB="15240" anchor="ctr">
                    <a:lnL>
                      <a:noFill/>
                    </a:lnL>
                    <a:lnR>
                      <a:noFill/>
                    </a:lnR>
                    <a:lnT>
                      <a:noFill/>
                    </a:lnT>
                    <a:lnB>
                      <a:noFill/>
                    </a:lnB>
                  </a:tcPr>
                </a:tc>
                <a:tc>
                  <a:txBody>
                    <a:bodyPr/>
                    <a:lstStyle/>
                    <a:p>
                      <a:pPr algn="l"/>
                      <a:r>
                        <a:rPr lang="en-GB">
                          <a:hlinkClick r:id="rId12"/>
                        </a:rPr>
                        <a:t>Ministry of Justice</a:t>
                      </a:r>
                      <a:r>
                        <a:rPr lang="en-GB"/>
                        <a:t> </a:t>
                      </a:r>
                    </a:p>
                  </a:txBody>
                  <a:tcPr marL="15240" marR="15240" marT="15240" marB="15240" anchor="ctr">
                    <a:lnL>
                      <a:noFill/>
                    </a:lnL>
                    <a:lnR>
                      <a:noFill/>
                    </a:lnR>
                    <a:lnT>
                      <a:noFill/>
                    </a:lnT>
                    <a:lnB>
                      <a:noFill/>
                    </a:lnB>
                  </a:tcPr>
                </a:tc>
              </a:tr>
              <a:tr h="0">
                <a:tc>
                  <a:txBody>
                    <a:bodyPr/>
                    <a:lstStyle/>
                    <a:p>
                      <a:pPr algn="l"/>
                      <a:r>
                        <a:rPr lang="en-GB">
                          <a:hlinkClick r:id="rId13"/>
                        </a:rPr>
                        <a:t>Ministry of Finance</a:t>
                      </a:r>
                      <a:r>
                        <a:rPr lang="en-GB"/>
                        <a:t> </a:t>
                      </a:r>
                    </a:p>
                  </a:txBody>
                  <a:tcPr marL="15240" marR="15240" marT="15240" marB="15240" anchor="ctr">
                    <a:lnL>
                      <a:noFill/>
                    </a:lnL>
                    <a:lnR>
                      <a:noFill/>
                    </a:lnR>
                    <a:lnT>
                      <a:noFill/>
                    </a:lnT>
                    <a:lnB>
                      <a:noFill/>
                    </a:lnB>
                  </a:tcPr>
                </a:tc>
                <a:tc>
                  <a:txBody>
                    <a:bodyPr/>
                    <a:lstStyle/>
                    <a:p>
                      <a:pPr algn="l"/>
                      <a:r>
                        <a:rPr lang="en-GB">
                          <a:hlinkClick r:id="rId14"/>
                        </a:rPr>
                        <a:t>Ministry of Human Resources and Social Security</a:t>
                      </a:r>
                      <a:r>
                        <a:rPr lang="en-GB"/>
                        <a:t> </a:t>
                      </a:r>
                    </a:p>
                  </a:txBody>
                  <a:tcPr marL="15240" marR="15240" marT="15240" marB="15240" anchor="ctr">
                    <a:lnL>
                      <a:noFill/>
                    </a:lnL>
                    <a:lnR>
                      <a:noFill/>
                    </a:lnR>
                    <a:lnT>
                      <a:noFill/>
                    </a:lnT>
                    <a:lnB>
                      <a:noFill/>
                    </a:lnB>
                  </a:tcPr>
                </a:tc>
              </a:tr>
              <a:tr h="0">
                <a:tc>
                  <a:txBody>
                    <a:bodyPr/>
                    <a:lstStyle/>
                    <a:p>
                      <a:pPr algn="l"/>
                      <a:r>
                        <a:rPr lang="en-GB">
                          <a:hlinkClick r:id="rId15"/>
                        </a:rPr>
                        <a:t>Ministry of Land and Resources</a:t>
                      </a:r>
                      <a:r>
                        <a:rPr lang="en-GB"/>
                        <a:t> </a:t>
                      </a:r>
                    </a:p>
                  </a:txBody>
                  <a:tcPr marL="15240" marR="15240" marT="15240" marB="15240" anchor="ctr">
                    <a:lnL>
                      <a:noFill/>
                    </a:lnL>
                    <a:lnR>
                      <a:noFill/>
                    </a:lnR>
                    <a:lnT>
                      <a:noFill/>
                    </a:lnT>
                    <a:lnB>
                      <a:noFill/>
                    </a:lnB>
                  </a:tcPr>
                </a:tc>
                <a:tc>
                  <a:txBody>
                    <a:bodyPr/>
                    <a:lstStyle/>
                    <a:p>
                      <a:pPr algn="l"/>
                      <a:r>
                        <a:rPr lang="en-GB">
                          <a:hlinkClick r:id="rId16"/>
                        </a:rPr>
                        <a:t>Ministry of Environmental Protection</a:t>
                      </a:r>
                      <a:r>
                        <a:rPr lang="en-GB"/>
                        <a:t> </a:t>
                      </a:r>
                    </a:p>
                  </a:txBody>
                  <a:tcPr marL="15240" marR="15240" marT="15240" marB="15240" anchor="ctr">
                    <a:lnL>
                      <a:noFill/>
                    </a:lnL>
                    <a:lnR>
                      <a:noFill/>
                    </a:lnR>
                    <a:lnT>
                      <a:noFill/>
                    </a:lnT>
                    <a:lnB>
                      <a:noFill/>
                    </a:lnB>
                  </a:tcPr>
                </a:tc>
              </a:tr>
              <a:tr h="0">
                <a:tc>
                  <a:txBody>
                    <a:bodyPr/>
                    <a:lstStyle/>
                    <a:p>
                      <a:pPr algn="l"/>
                      <a:r>
                        <a:rPr lang="en-GB">
                          <a:hlinkClick r:id="rId17"/>
                        </a:rPr>
                        <a:t>Ministry of Housing and Urban-Rural Development</a:t>
                      </a:r>
                      <a:r>
                        <a:rPr lang="en-GB"/>
                        <a:t> </a:t>
                      </a:r>
                    </a:p>
                  </a:txBody>
                  <a:tcPr marL="15240" marR="15240" marT="15240" marB="15240" anchor="ctr">
                    <a:lnL>
                      <a:noFill/>
                    </a:lnL>
                    <a:lnR>
                      <a:noFill/>
                    </a:lnR>
                    <a:lnT>
                      <a:noFill/>
                    </a:lnT>
                    <a:lnB>
                      <a:noFill/>
                    </a:lnB>
                  </a:tcPr>
                </a:tc>
                <a:tc>
                  <a:txBody>
                    <a:bodyPr/>
                    <a:lstStyle/>
                    <a:p>
                      <a:pPr algn="l"/>
                      <a:r>
                        <a:rPr lang="en-GB">
                          <a:hlinkClick r:id="rId18"/>
                        </a:rPr>
                        <a:t>Ministry of Transport</a:t>
                      </a:r>
                      <a:r>
                        <a:rPr lang="en-GB"/>
                        <a:t> </a:t>
                      </a:r>
                    </a:p>
                  </a:txBody>
                  <a:tcPr marL="15240" marR="15240" marT="15240" marB="15240" anchor="ctr">
                    <a:lnL>
                      <a:noFill/>
                    </a:lnL>
                    <a:lnR>
                      <a:noFill/>
                    </a:lnR>
                    <a:lnT>
                      <a:noFill/>
                    </a:lnT>
                    <a:lnB>
                      <a:noFill/>
                    </a:lnB>
                  </a:tcPr>
                </a:tc>
              </a:tr>
              <a:tr h="0">
                <a:tc>
                  <a:txBody>
                    <a:bodyPr/>
                    <a:lstStyle/>
                    <a:p>
                      <a:pPr algn="l"/>
                      <a:r>
                        <a:rPr lang="en-GB">
                          <a:hlinkClick r:id="rId19"/>
                        </a:rPr>
                        <a:t>Ministry of Water Resources</a:t>
                      </a:r>
                      <a:r>
                        <a:rPr lang="en-GB"/>
                        <a:t> </a:t>
                      </a:r>
                    </a:p>
                  </a:txBody>
                  <a:tcPr marL="15240" marR="15240" marT="15240" marB="15240" anchor="ctr">
                    <a:lnL>
                      <a:noFill/>
                    </a:lnL>
                    <a:lnR>
                      <a:noFill/>
                    </a:lnR>
                    <a:lnT>
                      <a:noFill/>
                    </a:lnT>
                    <a:lnB>
                      <a:noFill/>
                    </a:lnB>
                  </a:tcPr>
                </a:tc>
                <a:tc>
                  <a:txBody>
                    <a:bodyPr/>
                    <a:lstStyle/>
                    <a:p>
                      <a:pPr algn="l"/>
                      <a:r>
                        <a:rPr lang="en-GB">
                          <a:hlinkClick r:id="rId20"/>
                        </a:rPr>
                        <a:t>Ministry of Agriculture</a:t>
                      </a:r>
                      <a:r>
                        <a:rPr lang="en-GB"/>
                        <a:t> </a:t>
                      </a:r>
                    </a:p>
                  </a:txBody>
                  <a:tcPr marL="15240" marR="15240" marT="15240" marB="15240" anchor="ctr">
                    <a:lnL>
                      <a:noFill/>
                    </a:lnL>
                    <a:lnR>
                      <a:noFill/>
                    </a:lnR>
                    <a:lnT>
                      <a:noFill/>
                    </a:lnT>
                    <a:lnB>
                      <a:noFill/>
                    </a:lnB>
                  </a:tcPr>
                </a:tc>
              </a:tr>
              <a:tr h="0">
                <a:tc>
                  <a:txBody>
                    <a:bodyPr/>
                    <a:lstStyle/>
                    <a:p>
                      <a:pPr algn="l"/>
                      <a:r>
                        <a:rPr lang="en-GB">
                          <a:hlinkClick r:id="rId21"/>
                        </a:rPr>
                        <a:t>Ministry of Commerce</a:t>
                      </a:r>
                      <a:r>
                        <a:rPr lang="en-GB"/>
                        <a:t> </a:t>
                      </a:r>
                    </a:p>
                  </a:txBody>
                  <a:tcPr marL="15240" marR="15240" marT="15240" marB="15240" anchor="ctr">
                    <a:lnL>
                      <a:noFill/>
                    </a:lnL>
                    <a:lnR>
                      <a:noFill/>
                    </a:lnR>
                    <a:lnT>
                      <a:noFill/>
                    </a:lnT>
                    <a:lnB>
                      <a:noFill/>
                    </a:lnB>
                  </a:tcPr>
                </a:tc>
                <a:tc>
                  <a:txBody>
                    <a:bodyPr/>
                    <a:lstStyle/>
                    <a:p>
                      <a:pPr algn="l"/>
                      <a:r>
                        <a:rPr lang="en-GB">
                          <a:hlinkClick r:id="rId22"/>
                        </a:rPr>
                        <a:t>Ministry of Culture</a:t>
                      </a:r>
                      <a:r>
                        <a:rPr lang="en-GB"/>
                        <a:t> </a:t>
                      </a:r>
                    </a:p>
                  </a:txBody>
                  <a:tcPr marL="15240" marR="15240" marT="15240" marB="15240" anchor="ctr">
                    <a:lnL>
                      <a:noFill/>
                    </a:lnL>
                    <a:lnR>
                      <a:noFill/>
                    </a:lnR>
                    <a:lnT>
                      <a:noFill/>
                    </a:lnT>
                    <a:lnB>
                      <a:noFill/>
                    </a:lnB>
                  </a:tcPr>
                </a:tc>
              </a:tr>
              <a:tr h="0">
                <a:tc>
                  <a:txBody>
                    <a:bodyPr/>
                    <a:lstStyle/>
                    <a:p>
                      <a:pPr algn="l"/>
                      <a:r>
                        <a:rPr lang="en-GB">
                          <a:hlinkClick r:id="rId23"/>
                        </a:rPr>
                        <a:t>National Health and Family Planning Commission</a:t>
                      </a:r>
                      <a:r>
                        <a:rPr lang="en-GB"/>
                        <a:t> </a:t>
                      </a:r>
                    </a:p>
                  </a:txBody>
                  <a:tcPr marL="15240" marR="15240" marT="15240" marB="15240" anchor="ctr">
                    <a:lnL>
                      <a:noFill/>
                    </a:lnL>
                    <a:lnR>
                      <a:noFill/>
                    </a:lnR>
                    <a:lnT>
                      <a:noFill/>
                    </a:lnT>
                    <a:lnB>
                      <a:noFill/>
                    </a:lnB>
                  </a:tcPr>
                </a:tc>
                <a:tc>
                  <a:txBody>
                    <a:bodyPr/>
                    <a:lstStyle/>
                    <a:p>
                      <a:pPr algn="l"/>
                      <a:r>
                        <a:rPr lang="en-GB">
                          <a:hlinkClick r:id="rId24"/>
                        </a:rPr>
                        <a:t>People’s Bank of China</a:t>
                      </a:r>
                      <a:r>
                        <a:rPr lang="en-GB"/>
                        <a:t> </a:t>
                      </a:r>
                    </a:p>
                  </a:txBody>
                  <a:tcPr marL="15240" marR="15240" marT="15240" marB="15240" anchor="ctr">
                    <a:lnL>
                      <a:noFill/>
                    </a:lnL>
                    <a:lnR>
                      <a:noFill/>
                    </a:lnR>
                    <a:lnT>
                      <a:noFill/>
                    </a:lnT>
                    <a:lnB>
                      <a:noFill/>
                    </a:lnB>
                  </a:tcPr>
                </a:tc>
              </a:tr>
              <a:tr h="0">
                <a:tc>
                  <a:txBody>
                    <a:bodyPr/>
                    <a:lstStyle/>
                    <a:p>
                      <a:pPr algn="l"/>
                      <a:r>
                        <a:rPr lang="en-GB">
                          <a:hlinkClick r:id="rId25"/>
                        </a:rPr>
                        <a:t>National Audit Office</a:t>
                      </a:r>
                      <a:r>
                        <a:rPr lang="en-GB"/>
                        <a:t> </a:t>
                      </a:r>
                    </a:p>
                  </a:txBody>
                  <a:tcPr marL="15240" marR="15240" marT="15240" marB="15240" anchor="ctr">
                    <a:lnL>
                      <a:noFill/>
                    </a:lnL>
                    <a:lnR>
                      <a:noFill/>
                    </a:lnR>
                    <a:lnT>
                      <a:noFill/>
                    </a:lnT>
                    <a:lnB>
                      <a:noFill/>
                    </a:lnB>
                  </a:tcPr>
                </a:tc>
                <a:tc>
                  <a:txBody>
                    <a:bodyPr/>
                    <a:lstStyle/>
                    <a:p>
                      <a:endParaRPr lang="en-GB" dirty="0"/>
                    </a:p>
                  </a:txBody>
                  <a:tcPr>
                    <a:lnL>
                      <a:noFill/>
                    </a:lnL>
                    <a:lnT>
                      <a:noFill/>
                    </a:lnT>
                  </a:tcPr>
                </a:tc>
              </a:tr>
            </a:tbl>
          </a:graphicData>
        </a:graphic>
      </p:graphicFrame>
    </p:spTree>
    <p:extLst>
      <p:ext uri="{BB962C8B-B14F-4D97-AF65-F5344CB8AC3E}">
        <p14:creationId xmlns:p14="http://schemas.microsoft.com/office/powerpoint/2010/main" val="17832313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4" name="Content Placeholder 3"/>
          <p:cNvGraphicFramePr>
            <a:graphicFrameLocks noGrp="1"/>
          </p:cNvGraphicFramePr>
          <p:nvPr>
            <p:ph idx="1"/>
          </p:nvPr>
        </p:nvGraphicFramePr>
        <p:xfrm>
          <a:off x="838200" y="2583974"/>
          <a:ext cx="10515600" cy="2834640"/>
        </p:xfrm>
        <a:graphic>
          <a:graphicData uri="http://schemas.openxmlformats.org/drawingml/2006/table">
            <a:tbl>
              <a:tblPr/>
              <a:tblGrid>
                <a:gridCol w="5257800"/>
                <a:gridCol w="5257800"/>
              </a:tblGrid>
              <a:tr h="0">
                <a:tc>
                  <a:txBody>
                    <a:bodyPr/>
                    <a:lstStyle/>
                    <a:p>
                      <a:pPr algn="l"/>
                      <a:r>
                        <a:rPr lang="en-GB">
                          <a:hlinkClick r:id="rId2"/>
                        </a:rPr>
                        <a:t>General Administration of Customs</a:t>
                      </a:r>
                      <a:r>
                        <a:rPr lang="en-GB"/>
                        <a:t> </a:t>
                      </a:r>
                    </a:p>
                  </a:txBody>
                  <a:tcPr marL="0" marR="0" marT="0" marB="0" anchor="ctr">
                    <a:lnL>
                      <a:noFill/>
                    </a:lnL>
                    <a:lnR>
                      <a:noFill/>
                    </a:lnR>
                    <a:lnT>
                      <a:noFill/>
                    </a:lnT>
                    <a:lnB>
                      <a:noFill/>
                    </a:lnB>
                  </a:tcPr>
                </a:tc>
                <a:tc>
                  <a:txBody>
                    <a:bodyPr/>
                    <a:lstStyle/>
                    <a:p>
                      <a:pPr algn="l"/>
                      <a:r>
                        <a:rPr lang="en-GB">
                          <a:hlinkClick r:id="rId3"/>
                        </a:rPr>
                        <a:t>State Administration of Taxation</a:t>
                      </a:r>
                      <a:r>
                        <a:rPr lang="en-GB"/>
                        <a:t> </a:t>
                      </a:r>
                    </a:p>
                  </a:txBody>
                  <a:tcPr marL="0" marR="0" marT="0" marB="0" anchor="ctr">
                    <a:lnL>
                      <a:noFill/>
                    </a:lnL>
                    <a:lnR>
                      <a:noFill/>
                    </a:lnR>
                    <a:lnT>
                      <a:noFill/>
                    </a:lnT>
                    <a:lnB>
                      <a:noFill/>
                    </a:lnB>
                  </a:tcPr>
                </a:tc>
              </a:tr>
              <a:tr h="0">
                <a:tc>
                  <a:txBody>
                    <a:bodyPr/>
                    <a:lstStyle/>
                    <a:p>
                      <a:pPr algn="l"/>
                      <a:r>
                        <a:rPr lang="en-GB">
                          <a:hlinkClick r:id="rId4"/>
                        </a:rPr>
                        <a:t>State Administration for Industry and Commerce</a:t>
                      </a:r>
                      <a:r>
                        <a:rPr lang="en-GB"/>
                        <a:t> </a:t>
                      </a:r>
                    </a:p>
                  </a:txBody>
                  <a:tcPr marL="0" marR="0" marT="0" marB="0" anchor="ctr">
                    <a:lnL>
                      <a:noFill/>
                    </a:lnL>
                    <a:lnR>
                      <a:noFill/>
                    </a:lnR>
                    <a:lnT>
                      <a:noFill/>
                    </a:lnT>
                    <a:lnB>
                      <a:noFill/>
                    </a:lnB>
                  </a:tcPr>
                </a:tc>
                <a:tc>
                  <a:txBody>
                    <a:bodyPr/>
                    <a:lstStyle/>
                    <a:p>
                      <a:pPr algn="l"/>
                      <a:r>
                        <a:rPr lang="en-GB">
                          <a:hlinkClick r:id="rId5"/>
                        </a:rPr>
                        <a:t>General Administration of Quality Supervision, Inspection and Quarantine</a:t>
                      </a:r>
                      <a:r>
                        <a:rPr lang="en-GB"/>
                        <a:t> </a:t>
                      </a:r>
                    </a:p>
                  </a:txBody>
                  <a:tcPr marL="0" marR="0" marT="0" marB="0" anchor="ctr">
                    <a:lnL>
                      <a:noFill/>
                    </a:lnL>
                    <a:lnR>
                      <a:noFill/>
                    </a:lnR>
                    <a:lnT>
                      <a:noFill/>
                    </a:lnT>
                    <a:lnB>
                      <a:noFill/>
                    </a:lnB>
                  </a:tcPr>
                </a:tc>
              </a:tr>
              <a:tr h="0">
                <a:tc>
                  <a:txBody>
                    <a:bodyPr/>
                    <a:lstStyle/>
                    <a:p>
                      <a:pPr algn="l"/>
                      <a:r>
                        <a:rPr lang="en-GB">
                          <a:hlinkClick r:id="rId6"/>
                        </a:rPr>
                        <a:t>State Administration of Press, Publication, Radio, Film and Television</a:t>
                      </a:r>
                      <a:r>
                        <a:rPr lang="en-GB"/>
                        <a:t> </a:t>
                      </a:r>
                    </a:p>
                  </a:txBody>
                  <a:tcPr marL="0" marR="0" marT="0" marB="0" anchor="ctr">
                    <a:lnL>
                      <a:noFill/>
                    </a:lnL>
                    <a:lnR>
                      <a:noFill/>
                    </a:lnR>
                    <a:lnT>
                      <a:noFill/>
                    </a:lnT>
                    <a:lnB>
                      <a:noFill/>
                    </a:lnB>
                  </a:tcPr>
                </a:tc>
                <a:tc>
                  <a:txBody>
                    <a:bodyPr/>
                    <a:lstStyle/>
                    <a:p>
                      <a:pPr algn="l"/>
                      <a:r>
                        <a:rPr lang="en-GB">
                          <a:hlinkClick r:id="rId7"/>
                        </a:rPr>
                        <a:t>General Administration of Sport</a:t>
                      </a:r>
                      <a:r>
                        <a:rPr lang="en-GB"/>
                        <a:t> </a:t>
                      </a:r>
                    </a:p>
                  </a:txBody>
                  <a:tcPr marL="0" marR="0" marT="0" marB="0" anchor="ctr">
                    <a:lnL>
                      <a:noFill/>
                    </a:lnL>
                    <a:lnR>
                      <a:noFill/>
                    </a:lnR>
                    <a:lnT>
                      <a:noFill/>
                    </a:lnT>
                    <a:lnB>
                      <a:noFill/>
                    </a:lnB>
                  </a:tcPr>
                </a:tc>
              </a:tr>
              <a:tr h="0">
                <a:tc>
                  <a:txBody>
                    <a:bodyPr/>
                    <a:lstStyle/>
                    <a:p>
                      <a:pPr algn="l"/>
                      <a:r>
                        <a:rPr lang="en-GB">
                          <a:hlinkClick r:id="rId8"/>
                        </a:rPr>
                        <a:t>State Administration of Work Safety</a:t>
                      </a:r>
                      <a:r>
                        <a:rPr lang="en-GB"/>
                        <a:t> </a:t>
                      </a:r>
                    </a:p>
                  </a:txBody>
                  <a:tcPr marL="0" marR="0" marT="0" marB="0" anchor="ctr">
                    <a:lnL>
                      <a:noFill/>
                    </a:lnL>
                    <a:lnR>
                      <a:noFill/>
                    </a:lnR>
                    <a:lnT>
                      <a:noFill/>
                    </a:lnT>
                    <a:lnB>
                      <a:noFill/>
                    </a:lnB>
                  </a:tcPr>
                </a:tc>
                <a:tc>
                  <a:txBody>
                    <a:bodyPr/>
                    <a:lstStyle/>
                    <a:p>
                      <a:pPr algn="l"/>
                      <a:r>
                        <a:rPr lang="en-GB">
                          <a:hlinkClick r:id="rId9"/>
                        </a:rPr>
                        <a:t>China Food and Drug Administration</a:t>
                      </a:r>
                      <a:r>
                        <a:rPr lang="en-GB"/>
                        <a:t> </a:t>
                      </a:r>
                    </a:p>
                  </a:txBody>
                  <a:tcPr marL="0" marR="0" marT="0" marB="0" anchor="ctr">
                    <a:lnL>
                      <a:noFill/>
                    </a:lnL>
                    <a:lnR>
                      <a:noFill/>
                    </a:lnR>
                    <a:lnT>
                      <a:noFill/>
                    </a:lnT>
                    <a:lnB>
                      <a:noFill/>
                    </a:lnB>
                  </a:tcPr>
                </a:tc>
              </a:tr>
              <a:tr h="0">
                <a:tc>
                  <a:txBody>
                    <a:bodyPr/>
                    <a:lstStyle/>
                    <a:p>
                      <a:pPr algn="l"/>
                      <a:r>
                        <a:rPr lang="en-GB">
                          <a:hlinkClick r:id="rId10"/>
                        </a:rPr>
                        <a:t>National Bureau of Statistics</a:t>
                      </a:r>
                      <a:r>
                        <a:rPr lang="en-GB"/>
                        <a:t> </a:t>
                      </a:r>
                    </a:p>
                  </a:txBody>
                  <a:tcPr marL="0" marR="0" marT="0" marB="0" anchor="ctr">
                    <a:lnL>
                      <a:noFill/>
                    </a:lnL>
                    <a:lnR>
                      <a:noFill/>
                    </a:lnR>
                    <a:lnT>
                      <a:noFill/>
                    </a:lnT>
                    <a:lnB>
                      <a:noFill/>
                    </a:lnB>
                  </a:tcPr>
                </a:tc>
                <a:tc>
                  <a:txBody>
                    <a:bodyPr/>
                    <a:lstStyle/>
                    <a:p>
                      <a:pPr algn="l"/>
                      <a:r>
                        <a:rPr lang="en-GB">
                          <a:hlinkClick r:id="rId11"/>
                        </a:rPr>
                        <a:t>State Forestry Administration</a:t>
                      </a:r>
                      <a:r>
                        <a:rPr lang="en-GB"/>
                        <a:t> </a:t>
                      </a:r>
                    </a:p>
                  </a:txBody>
                  <a:tcPr marL="0" marR="0" marT="0" marB="0" anchor="ctr">
                    <a:lnL>
                      <a:noFill/>
                    </a:lnL>
                    <a:lnR>
                      <a:noFill/>
                    </a:lnR>
                    <a:lnT>
                      <a:noFill/>
                    </a:lnT>
                    <a:lnB>
                      <a:noFill/>
                    </a:lnB>
                  </a:tcPr>
                </a:tc>
              </a:tr>
              <a:tr h="0">
                <a:tc>
                  <a:txBody>
                    <a:bodyPr/>
                    <a:lstStyle/>
                    <a:p>
                      <a:pPr algn="l"/>
                      <a:r>
                        <a:rPr lang="en-GB">
                          <a:hlinkClick r:id="rId12"/>
                        </a:rPr>
                        <a:t>State Intellectual Property Office</a:t>
                      </a:r>
                      <a:r>
                        <a:rPr lang="en-GB"/>
                        <a:t> </a:t>
                      </a:r>
                    </a:p>
                  </a:txBody>
                  <a:tcPr marL="0" marR="0" marT="0" marB="0" anchor="ctr">
                    <a:lnL>
                      <a:noFill/>
                    </a:lnL>
                    <a:lnR>
                      <a:noFill/>
                    </a:lnR>
                    <a:lnT>
                      <a:noFill/>
                    </a:lnT>
                    <a:lnB>
                      <a:noFill/>
                    </a:lnB>
                  </a:tcPr>
                </a:tc>
                <a:tc>
                  <a:txBody>
                    <a:bodyPr/>
                    <a:lstStyle/>
                    <a:p>
                      <a:pPr algn="l"/>
                      <a:r>
                        <a:rPr lang="en-GB">
                          <a:hlinkClick r:id="rId13"/>
                        </a:rPr>
                        <a:t>National Tourism Administration</a:t>
                      </a:r>
                      <a:r>
                        <a:rPr lang="en-GB"/>
                        <a:t> </a:t>
                      </a:r>
                    </a:p>
                  </a:txBody>
                  <a:tcPr marL="0" marR="0" marT="0" marB="0" anchor="ctr">
                    <a:lnL>
                      <a:noFill/>
                    </a:lnL>
                    <a:lnR>
                      <a:noFill/>
                    </a:lnR>
                    <a:lnT>
                      <a:noFill/>
                    </a:lnT>
                    <a:lnB>
                      <a:noFill/>
                    </a:lnB>
                  </a:tcPr>
                </a:tc>
              </a:tr>
              <a:tr h="0">
                <a:tc>
                  <a:txBody>
                    <a:bodyPr/>
                    <a:lstStyle/>
                    <a:p>
                      <a:pPr algn="l"/>
                      <a:r>
                        <a:rPr lang="en-GB">
                          <a:hlinkClick r:id="rId14"/>
                        </a:rPr>
                        <a:t>State Administration for Religious Affairs</a:t>
                      </a:r>
                      <a:r>
                        <a:rPr lang="en-GB"/>
                        <a:t> </a:t>
                      </a:r>
                    </a:p>
                  </a:txBody>
                  <a:tcPr marL="0" marR="0" marT="0" marB="0" anchor="ctr">
                    <a:lnL>
                      <a:noFill/>
                    </a:lnL>
                    <a:lnR>
                      <a:noFill/>
                    </a:lnR>
                    <a:lnT>
                      <a:noFill/>
                    </a:lnT>
                    <a:lnB>
                      <a:noFill/>
                    </a:lnB>
                  </a:tcPr>
                </a:tc>
                <a:tc>
                  <a:txBody>
                    <a:bodyPr/>
                    <a:lstStyle/>
                    <a:p>
                      <a:pPr algn="l"/>
                      <a:r>
                        <a:rPr lang="en-GB">
                          <a:hlinkClick r:id="rId15"/>
                        </a:rPr>
                        <a:t>Counselors’ Office of the State Council</a:t>
                      </a:r>
                      <a:r>
                        <a:rPr lang="en-GB"/>
                        <a:t> </a:t>
                      </a:r>
                    </a:p>
                  </a:txBody>
                  <a:tcPr marL="0" marR="0" marT="0" marB="0" anchor="ctr">
                    <a:lnL>
                      <a:noFill/>
                    </a:lnL>
                    <a:lnR>
                      <a:noFill/>
                    </a:lnR>
                    <a:lnT>
                      <a:noFill/>
                    </a:lnT>
                    <a:lnB>
                      <a:noFill/>
                    </a:lnB>
                  </a:tcPr>
                </a:tc>
              </a:tr>
              <a:tr h="0">
                <a:tc>
                  <a:txBody>
                    <a:bodyPr/>
                    <a:lstStyle/>
                    <a:p>
                      <a:pPr algn="l"/>
                      <a:r>
                        <a:rPr lang="en-GB">
                          <a:hlinkClick r:id="rId16"/>
                        </a:rPr>
                        <a:t>Government Offices Administration of the State Council</a:t>
                      </a:r>
                      <a:r>
                        <a:rPr lang="en-GB"/>
                        <a:t> </a:t>
                      </a:r>
                    </a:p>
                  </a:txBody>
                  <a:tcPr marL="0" marR="0" marT="0" marB="0" anchor="ctr">
                    <a:lnL>
                      <a:noFill/>
                    </a:lnL>
                    <a:lnR>
                      <a:noFill/>
                    </a:lnR>
                    <a:lnT>
                      <a:noFill/>
                    </a:lnT>
                    <a:lnB>
                      <a:noFill/>
                    </a:lnB>
                  </a:tcPr>
                </a:tc>
                <a:tc>
                  <a:txBody>
                    <a:bodyPr/>
                    <a:lstStyle/>
                    <a:p>
                      <a:endParaRPr lang="en-GB" dirty="0"/>
                    </a:p>
                  </a:txBody>
                  <a:tcPr>
                    <a:lnL>
                      <a:noFill/>
                    </a:lnL>
                    <a:lnT>
                      <a:noFill/>
                    </a:lnT>
                  </a:tcPr>
                </a:tc>
              </a:tr>
            </a:tbl>
          </a:graphicData>
        </a:graphic>
      </p:graphicFrame>
    </p:spTree>
    <p:extLst>
      <p:ext uri="{BB962C8B-B14F-4D97-AF65-F5344CB8AC3E}">
        <p14:creationId xmlns:p14="http://schemas.microsoft.com/office/powerpoint/2010/main" val="16636847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1007351341"/>
              </p:ext>
            </p:extLst>
          </p:nvPr>
        </p:nvGraphicFramePr>
        <p:xfrm>
          <a:off x="838200" y="1875692"/>
          <a:ext cx="10515600" cy="868364"/>
        </p:xfrm>
        <a:graphic>
          <a:graphicData uri="http://schemas.openxmlformats.org/drawingml/2006/table">
            <a:tbl>
              <a:tblPr/>
              <a:tblGrid>
                <a:gridCol w="5257800"/>
                <a:gridCol w="5257800"/>
              </a:tblGrid>
              <a:tr h="434182">
                <a:tc>
                  <a:txBody>
                    <a:bodyPr/>
                    <a:lstStyle/>
                    <a:p>
                      <a:pPr algn="l"/>
                      <a:r>
                        <a:rPr lang="en-GB">
                          <a:hlinkClick r:id="rId2"/>
                        </a:rPr>
                        <a:t>Overseas Chinese Affairs Office of the State Council</a:t>
                      </a:r>
                      <a:r>
                        <a:rPr lang="en-GB"/>
                        <a:t> </a:t>
                      </a:r>
                    </a:p>
                  </a:txBody>
                  <a:tcPr marL="0" marR="0" marT="0" marB="0" anchor="ctr">
                    <a:lnL>
                      <a:noFill/>
                    </a:lnL>
                    <a:lnR>
                      <a:noFill/>
                    </a:lnR>
                    <a:lnT>
                      <a:noFill/>
                    </a:lnT>
                    <a:lnB>
                      <a:noFill/>
                    </a:lnB>
                  </a:tcPr>
                </a:tc>
                <a:tc>
                  <a:txBody>
                    <a:bodyPr/>
                    <a:lstStyle/>
                    <a:p>
                      <a:pPr algn="l"/>
                      <a:r>
                        <a:rPr lang="en-GB">
                          <a:hlinkClick r:id="rId3"/>
                        </a:rPr>
                        <a:t>Hong Kong and Macao Affairs Office of the State Council</a:t>
                      </a:r>
                      <a:r>
                        <a:rPr lang="en-GB"/>
                        <a:t> </a:t>
                      </a:r>
                    </a:p>
                  </a:txBody>
                  <a:tcPr marL="0" marR="0" marT="0" marB="0" anchor="ctr">
                    <a:lnL>
                      <a:noFill/>
                    </a:lnL>
                    <a:lnR>
                      <a:noFill/>
                    </a:lnR>
                    <a:lnT>
                      <a:noFill/>
                    </a:lnT>
                    <a:lnB>
                      <a:noFill/>
                    </a:lnB>
                  </a:tcPr>
                </a:tc>
              </a:tr>
              <a:tr h="434182">
                <a:tc>
                  <a:txBody>
                    <a:bodyPr/>
                    <a:lstStyle/>
                    <a:p>
                      <a:pPr algn="l"/>
                      <a:r>
                        <a:rPr lang="en-GB">
                          <a:hlinkClick r:id="rId4"/>
                        </a:rPr>
                        <a:t>Legislative Affairs Office of the State Council</a:t>
                      </a:r>
                      <a:r>
                        <a:rPr lang="en-GB"/>
                        <a:t> </a:t>
                      </a:r>
                    </a:p>
                  </a:txBody>
                  <a:tcPr marL="0" marR="0" marT="0" marB="0" anchor="ctr">
                    <a:lnL>
                      <a:noFill/>
                    </a:lnL>
                    <a:lnR>
                      <a:noFill/>
                    </a:lnR>
                    <a:lnT>
                      <a:noFill/>
                    </a:lnT>
                    <a:lnB>
                      <a:noFill/>
                    </a:lnB>
                  </a:tcPr>
                </a:tc>
                <a:tc>
                  <a:txBody>
                    <a:bodyPr/>
                    <a:lstStyle/>
                    <a:p>
                      <a:pPr algn="l"/>
                      <a:r>
                        <a:rPr lang="en-GB" dirty="0">
                          <a:hlinkClick r:id="rId5"/>
                        </a:rPr>
                        <a:t>Research Office of the State Council</a:t>
                      </a:r>
                      <a:r>
                        <a:rPr lang="en-GB" dirty="0"/>
                        <a:t> </a:t>
                      </a:r>
                    </a:p>
                  </a:txBody>
                  <a:tcPr marL="0" marR="0" marT="0" marB="0" anchor="ctr">
                    <a:lnL>
                      <a:noFill/>
                    </a:lnL>
                    <a:lnR>
                      <a:noFill/>
                    </a:lnR>
                    <a:lnT>
                      <a:noFill/>
                    </a:lnT>
                    <a:lnB>
                      <a:noFill/>
                    </a:lnB>
                  </a:tcPr>
                </a:tc>
              </a:tr>
            </a:tbl>
          </a:graphicData>
        </a:graphic>
      </p:graphicFrame>
      <p:graphicFrame>
        <p:nvGraphicFramePr>
          <p:cNvPr id="9" name="Table 8"/>
          <p:cNvGraphicFramePr>
            <a:graphicFrameLocks noGrp="1"/>
          </p:cNvGraphicFramePr>
          <p:nvPr>
            <p:extLst>
              <p:ext uri="{D42A27DB-BD31-4B8C-83A1-F6EECF244321}">
                <p14:modId xmlns:p14="http://schemas.microsoft.com/office/powerpoint/2010/main" val="1627719551"/>
              </p:ext>
            </p:extLst>
          </p:nvPr>
        </p:nvGraphicFramePr>
        <p:xfrm>
          <a:off x="785446" y="3047997"/>
          <a:ext cx="10515600" cy="3377630"/>
        </p:xfrm>
        <a:graphic>
          <a:graphicData uri="http://schemas.openxmlformats.org/drawingml/2006/table">
            <a:tbl>
              <a:tblPr/>
              <a:tblGrid>
                <a:gridCol w="5257800"/>
                <a:gridCol w="5257800"/>
              </a:tblGrid>
              <a:tr h="460586">
                <a:tc>
                  <a:txBody>
                    <a:bodyPr/>
                    <a:lstStyle/>
                    <a:p>
                      <a:pPr algn="l"/>
                      <a:r>
                        <a:rPr lang="en-GB" dirty="0">
                          <a:hlinkClick r:id="rId6"/>
                        </a:rPr>
                        <a:t>Xinhua News Agency</a:t>
                      </a:r>
                      <a:r>
                        <a:rPr lang="en-GB" dirty="0"/>
                        <a:t> </a:t>
                      </a:r>
                    </a:p>
                  </a:txBody>
                  <a:tcPr marL="0" marR="0" marT="0" marB="0" anchor="ctr">
                    <a:lnL>
                      <a:noFill/>
                    </a:lnL>
                    <a:lnR>
                      <a:noFill/>
                    </a:lnR>
                    <a:lnT>
                      <a:noFill/>
                    </a:lnT>
                    <a:lnB>
                      <a:noFill/>
                    </a:lnB>
                  </a:tcPr>
                </a:tc>
                <a:tc>
                  <a:txBody>
                    <a:bodyPr/>
                    <a:lstStyle/>
                    <a:p>
                      <a:pPr algn="l"/>
                      <a:r>
                        <a:rPr lang="en-GB">
                          <a:hlinkClick r:id="rId7"/>
                        </a:rPr>
                        <a:t>Chinese Academy of Sciences</a:t>
                      </a:r>
                      <a:r>
                        <a:rPr lang="en-GB"/>
                        <a:t> </a:t>
                      </a:r>
                    </a:p>
                  </a:txBody>
                  <a:tcPr marL="0" marR="0" marT="0" marB="0" anchor="ctr">
                    <a:lnL>
                      <a:noFill/>
                    </a:lnL>
                    <a:lnR>
                      <a:noFill/>
                    </a:lnR>
                    <a:lnT>
                      <a:noFill/>
                    </a:lnT>
                    <a:lnB>
                      <a:noFill/>
                    </a:lnB>
                  </a:tcPr>
                </a:tc>
              </a:tr>
              <a:tr h="460586">
                <a:tc>
                  <a:txBody>
                    <a:bodyPr/>
                    <a:lstStyle/>
                    <a:p>
                      <a:pPr algn="l"/>
                      <a:r>
                        <a:rPr lang="en-GB">
                          <a:hlinkClick r:id="rId8"/>
                        </a:rPr>
                        <a:t>Chinese Academy of Social Sciences</a:t>
                      </a:r>
                      <a:r>
                        <a:rPr lang="en-GB"/>
                        <a:t> </a:t>
                      </a:r>
                    </a:p>
                  </a:txBody>
                  <a:tcPr marL="0" marR="0" marT="0" marB="0" anchor="ctr">
                    <a:lnL>
                      <a:noFill/>
                    </a:lnL>
                    <a:lnR>
                      <a:noFill/>
                    </a:lnR>
                    <a:lnT>
                      <a:noFill/>
                    </a:lnT>
                    <a:lnB>
                      <a:noFill/>
                    </a:lnB>
                  </a:tcPr>
                </a:tc>
                <a:tc>
                  <a:txBody>
                    <a:bodyPr/>
                    <a:lstStyle/>
                    <a:p>
                      <a:pPr algn="l"/>
                      <a:r>
                        <a:rPr lang="en-GB">
                          <a:hlinkClick r:id="rId9"/>
                        </a:rPr>
                        <a:t>Chinese Academy of Engineering</a:t>
                      </a:r>
                      <a:r>
                        <a:rPr lang="en-GB"/>
                        <a:t> </a:t>
                      </a:r>
                    </a:p>
                  </a:txBody>
                  <a:tcPr marL="0" marR="0" marT="0" marB="0" anchor="ctr">
                    <a:lnL>
                      <a:noFill/>
                    </a:lnL>
                    <a:lnR>
                      <a:noFill/>
                    </a:lnR>
                    <a:lnT>
                      <a:noFill/>
                    </a:lnT>
                    <a:lnB>
                      <a:noFill/>
                    </a:lnB>
                  </a:tcPr>
                </a:tc>
              </a:tr>
              <a:tr h="460586">
                <a:tc>
                  <a:txBody>
                    <a:bodyPr/>
                    <a:lstStyle/>
                    <a:p>
                      <a:pPr algn="l"/>
                      <a:r>
                        <a:rPr lang="en-GB">
                          <a:hlinkClick r:id="rId10"/>
                        </a:rPr>
                        <a:t>Development Research Center of the State Council</a:t>
                      </a:r>
                      <a:r>
                        <a:rPr lang="en-GB"/>
                        <a:t> </a:t>
                      </a:r>
                    </a:p>
                  </a:txBody>
                  <a:tcPr marL="0" marR="0" marT="0" marB="0" anchor="ctr">
                    <a:lnL>
                      <a:noFill/>
                    </a:lnL>
                    <a:lnR>
                      <a:noFill/>
                    </a:lnR>
                    <a:lnT>
                      <a:noFill/>
                    </a:lnT>
                    <a:lnB>
                      <a:noFill/>
                    </a:lnB>
                  </a:tcPr>
                </a:tc>
                <a:tc>
                  <a:txBody>
                    <a:bodyPr/>
                    <a:lstStyle/>
                    <a:p>
                      <a:pPr algn="l"/>
                      <a:r>
                        <a:rPr lang="en-GB">
                          <a:hlinkClick r:id="rId11"/>
                        </a:rPr>
                        <a:t>Chinese Academy of Governance</a:t>
                      </a:r>
                      <a:r>
                        <a:rPr lang="en-GB"/>
                        <a:t> </a:t>
                      </a:r>
                    </a:p>
                  </a:txBody>
                  <a:tcPr marL="0" marR="0" marT="0" marB="0" anchor="ctr">
                    <a:lnL>
                      <a:noFill/>
                    </a:lnL>
                    <a:lnR>
                      <a:noFill/>
                    </a:lnR>
                    <a:lnT>
                      <a:noFill/>
                    </a:lnT>
                    <a:lnB>
                      <a:noFill/>
                    </a:lnB>
                  </a:tcPr>
                </a:tc>
              </a:tr>
              <a:tr h="460586">
                <a:tc>
                  <a:txBody>
                    <a:bodyPr/>
                    <a:lstStyle/>
                    <a:p>
                      <a:pPr algn="l"/>
                      <a:r>
                        <a:rPr lang="en-GB">
                          <a:hlinkClick r:id="rId12"/>
                        </a:rPr>
                        <a:t>China Earthquake Administration</a:t>
                      </a:r>
                      <a:r>
                        <a:rPr lang="en-GB"/>
                        <a:t> </a:t>
                      </a:r>
                    </a:p>
                  </a:txBody>
                  <a:tcPr marL="0" marR="0" marT="0" marB="0" anchor="ctr">
                    <a:lnL>
                      <a:noFill/>
                    </a:lnL>
                    <a:lnR>
                      <a:noFill/>
                    </a:lnR>
                    <a:lnT>
                      <a:noFill/>
                    </a:lnT>
                    <a:lnB>
                      <a:noFill/>
                    </a:lnB>
                  </a:tcPr>
                </a:tc>
                <a:tc>
                  <a:txBody>
                    <a:bodyPr/>
                    <a:lstStyle/>
                    <a:p>
                      <a:pPr algn="l"/>
                      <a:r>
                        <a:rPr lang="en-GB">
                          <a:hlinkClick r:id="rId13"/>
                        </a:rPr>
                        <a:t>China Meteorological Administration</a:t>
                      </a:r>
                      <a:r>
                        <a:rPr lang="en-GB"/>
                        <a:t> </a:t>
                      </a:r>
                    </a:p>
                  </a:txBody>
                  <a:tcPr marL="0" marR="0" marT="0" marB="0" anchor="ctr">
                    <a:lnL>
                      <a:noFill/>
                    </a:lnL>
                    <a:lnR>
                      <a:noFill/>
                    </a:lnR>
                    <a:lnT>
                      <a:noFill/>
                    </a:lnT>
                    <a:lnB>
                      <a:noFill/>
                    </a:lnB>
                  </a:tcPr>
                </a:tc>
              </a:tr>
              <a:tr h="460586">
                <a:tc>
                  <a:txBody>
                    <a:bodyPr/>
                    <a:lstStyle/>
                    <a:p>
                      <a:pPr algn="l"/>
                      <a:r>
                        <a:rPr lang="en-GB">
                          <a:hlinkClick r:id="rId14"/>
                        </a:rPr>
                        <a:t>China Banking Regulatory Commission</a:t>
                      </a:r>
                      <a:r>
                        <a:rPr lang="en-GB"/>
                        <a:t> </a:t>
                      </a:r>
                    </a:p>
                  </a:txBody>
                  <a:tcPr marL="0" marR="0" marT="0" marB="0" anchor="ctr">
                    <a:lnL>
                      <a:noFill/>
                    </a:lnL>
                    <a:lnR>
                      <a:noFill/>
                    </a:lnR>
                    <a:lnT>
                      <a:noFill/>
                    </a:lnT>
                    <a:lnB>
                      <a:noFill/>
                    </a:lnB>
                  </a:tcPr>
                </a:tc>
                <a:tc>
                  <a:txBody>
                    <a:bodyPr/>
                    <a:lstStyle/>
                    <a:p>
                      <a:pPr algn="l"/>
                      <a:r>
                        <a:rPr lang="en-GB">
                          <a:hlinkClick r:id="rId15"/>
                        </a:rPr>
                        <a:t>China Securities Regulatory Commission</a:t>
                      </a:r>
                      <a:r>
                        <a:rPr lang="en-GB"/>
                        <a:t> </a:t>
                      </a:r>
                    </a:p>
                  </a:txBody>
                  <a:tcPr marL="0" marR="0" marT="0" marB="0" anchor="ctr">
                    <a:lnL>
                      <a:noFill/>
                    </a:lnL>
                    <a:lnR>
                      <a:noFill/>
                    </a:lnR>
                    <a:lnT>
                      <a:noFill/>
                    </a:lnT>
                    <a:lnB>
                      <a:noFill/>
                    </a:lnB>
                  </a:tcPr>
                </a:tc>
              </a:tr>
              <a:tr h="460586">
                <a:tc>
                  <a:txBody>
                    <a:bodyPr/>
                    <a:lstStyle/>
                    <a:p>
                      <a:pPr algn="l"/>
                      <a:r>
                        <a:rPr lang="en-GB">
                          <a:hlinkClick r:id="rId16"/>
                        </a:rPr>
                        <a:t>China Insurance Regulatory Commission</a:t>
                      </a:r>
                      <a:r>
                        <a:rPr lang="en-GB"/>
                        <a:t> </a:t>
                      </a:r>
                    </a:p>
                  </a:txBody>
                  <a:tcPr marL="0" marR="0" marT="0" marB="0" anchor="ctr">
                    <a:lnL>
                      <a:noFill/>
                    </a:lnL>
                    <a:lnR>
                      <a:noFill/>
                    </a:lnR>
                    <a:lnT>
                      <a:noFill/>
                    </a:lnT>
                    <a:lnB>
                      <a:noFill/>
                    </a:lnB>
                  </a:tcPr>
                </a:tc>
                <a:tc>
                  <a:txBody>
                    <a:bodyPr/>
                    <a:lstStyle/>
                    <a:p>
                      <a:pPr algn="l"/>
                      <a:r>
                        <a:rPr lang="en-GB">
                          <a:hlinkClick r:id="rId17"/>
                        </a:rPr>
                        <a:t>National Council for Social Security Fund</a:t>
                      </a:r>
                      <a:r>
                        <a:rPr lang="en-GB"/>
                        <a:t> </a:t>
                      </a:r>
                    </a:p>
                  </a:txBody>
                  <a:tcPr marL="0" marR="0" marT="0" marB="0" anchor="ctr">
                    <a:lnL>
                      <a:noFill/>
                    </a:lnL>
                    <a:lnR>
                      <a:noFill/>
                    </a:lnR>
                    <a:lnT>
                      <a:noFill/>
                    </a:lnT>
                    <a:lnB>
                      <a:noFill/>
                    </a:lnB>
                  </a:tcPr>
                </a:tc>
              </a:tr>
              <a:tr h="614114">
                <a:tc>
                  <a:txBody>
                    <a:bodyPr/>
                    <a:lstStyle/>
                    <a:p>
                      <a:pPr algn="l"/>
                      <a:r>
                        <a:rPr lang="en-GB">
                          <a:hlinkClick r:id="rId18"/>
                        </a:rPr>
                        <a:t>National Natural Science Foundation</a:t>
                      </a:r>
                      <a:r>
                        <a:rPr lang="en-GB"/>
                        <a:t> </a:t>
                      </a:r>
                    </a:p>
                  </a:txBody>
                  <a:tcPr marL="0" marR="0" marT="0" marB="0" anchor="ctr">
                    <a:lnL>
                      <a:noFill/>
                    </a:lnL>
                    <a:lnR>
                      <a:noFill/>
                    </a:lnR>
                    <a:lnT>
                      <a:noFill/>
                    </a:lnT>
                    <a:lnB>
                      <a:noFill/>
                    </a:lnB>
                  </a:tcPr>
                </a:tc>
                <a:tc>
                  <a:txBody>
                    <a:bodyPr/>
                    <a:lstStyle/>
                    <a:p>
                      <a:endParaRPr lang="en-GB" dirty="0"/>
                    </a:p>
                  </a:txBody>
                  <a:tcPr>
                    <a:lnL>
                      <a:noFill/>
                    </a:lnL>
                    <a:lnT>
                      <a:noFill/>
                    </a:lnT>
                  </a:tcPr>
                </a:tc>
              </a:tr>
            </a:tbl>
          </a:graphicData>
        </a:graphic>
      </p:graphicFrame>
      <p:sp>
        <p:nvSpPr>
          <p:cNvPr id="10" name="Rectangle 2"/>
          <p:cNvSpPr>
            <a:spLocks noChangeArrowheads="1"/>
          </p:cNvSpPr>
          <p:nvPr/>
        </p:nvSpPr>
        <p:spPr bwMode="auto">
          <a:xfrm>
            <a:off x="-52754" y="1418493"/>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8937084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4" name="Content Placeholder 3"/>
          <p:cNvGraphicFramePr>
            <a:graphicFrameLocks noGrp="1"/>
          </p:cNvGraphicFramePr>
          <p:nvPr>
            <p:ph idx="1"/>
          </p:nvPr>
        </p:nvGraphicFramePr>
        <p:xfrm>
          <a:off x="838200" y="2507774"/>
          <a:ext cx="10515600" cy="2987040"/>
        </p:xfrm>
        <a:graphic>
          <a:graphicData uri="http://schemas.openxmlformats.org/drawingml/2006/table">
            <a:tbl>
              <a:tblPr/>
              <a:tblGrid>
                <a:gridCol w="5257800"/>
                <a:gridCol w="5257800"/>
              </a:tblGrid>
              <a:tr h="0">
                <a:tc>
                  <a:txBody>
                    <a:bodyPr/>
                    <a:lstStyle/>
                    <a:p>
                      <a:pPr algn="l"/>
                      <a:r>
                        <a:rPr lang="en-GB">
                          <a:hlinkClick r:id="rId2"/>
                        </a:rPr>
                        <a:t>State Bureau for Letters and Calls</a:t>
                      </a:r>
                      <a:r>
                        <a:rPr lang="en-GB"/>
                        <a:t> </a:t>
                      </a:r>
                    </a:p>
                  </a:txBody>
                  <a:tcPr marL="15240" marR="15240" marT="15240" marB="15240" anchor="ctr">
                    <a:lnL>
                      <a:noFill/>
                    </a:lnL>
                    <a:lnR>
                      <a:noFill/>
                    </a:lnR>
                    <a:lnT>
                      <a:noFill/>
                    </a:lnT>
                    <a:lnB>
                      <a:noFill/>
                    </a:lnB>
                  </a:tcPr>
                </a:tc>
                <a:tc>
                  <a:txBody>
                    <a:bodyPr/>
                    <a:lstStyle/>
                    <a:p>
                      <a:pPr algn="l"/>
                      <a:r>
                        <a:rPr lang="en-GB">
                          <a:hlinkClick r:id="rId3"/>
                        </a:rPr>
                        <a:t>State Administration of Grain</a:t>
                      </a:r>
                      <a:r>
                        <a:rPr lang="en-GB"/>
                        <a:t> </a:t>
                      </a:r>
                    </a:p>
                  </a:txBody>
                  <a:tcPr marL="15240" marR="15240" marT="15240" marB="15240" anchor="ctr">
                    <a:lnL>
                      <a:noFill/>
                    </a:lnL>
                    <a:lnR>
                      <a:noFill/>
                    </a:lnR>
                    <a:lnT>
                      <a:noFill/>
                    </a:lnT>
                    <a:lnB>
                      <a:noFill/>
                    </a:lnB>
                  </a:tcPr>
                </a:tc>
              </a:tr>
              <a:tr h="0">
                <a:tc>
                  <a:txBody>
                    <a:bodyPr/>
                    <a:lstStyle/>
                    <a:p>
                      <a:pPr algn="l"/>
                      <a:r>
                        <a:rPr lang="en-GB">
                          <a:hlinkClick r:id="rId4"/>
                        </a:rPr>
                        <a:t>National Energy Administration</a:t>
                      </a:r>
                      <a:r>
                        <a:rPr lang="en-GB"/>
                        <a:t> </a:t>
                      </a:r>
                    </a:p>
                  </a:txBody>
                  <a:tcPr marL="15240" marR="15240" marT="15240" marB="15240" anchor="ctr">
                    <a:lnL>
                      <a:noFill/>
                    </a:lnL>
                    <a:lnR>
                      <a:noFill/>
                    </a:lnR>
                    <a:lnT>
                      <a:noFill/>
                    </a:lnT>
                    <a:lnB>
                      <a:noFill/>
                    </a:lnB>
                  </a:tcPr>
                </a:tc>
                <a:tc>
                  <a:txBody>
                    <a:bodyPr/>
                    <a:lstStyle/>
                    <a:p>
                      <a:pPr algn="l"/>
                      <a:r>
                        <a:rPr lang="en-GB">
                          <a:hlinkClick r:id="rId5"/>
                        </a:rPr>
                        <a:t>State Administration of Science, Technology and Industry for National Defense</a:t>
                      </a:r>
                      <a:r>
                        <a:rPr lang="en-GB"/>
                        <a:t> </a:t>
                      </a:r>
                    </a:p>
                  </a:txBody>
                  <a:tcPr marL="15240" marR="15240" marT="15240" marB="15240" anchor="ctr">
                    <a:lnL>
                      <a:noFill/>
                    </a:lnL>
                    <a:lnR>
                      <a:noFill/>
                    </a:lnR>
                    <a:lnT>
                      <a:noFill/>
                    </a:lnT>
                    <a:lnB>
                      <a:noFill/>
                    </a:lnB>
                  </a:tcPr>
                </a:tc>
              </a:tr>
              <a:tr h="0">
                <a:tc>
                  <a:txBody>
                    <a:bodyPr/>
                    <a:lstStyle/>
                    <a:p>
                      <a:pPr algn="l"/>
                      <a:r>
                        <a:rPr lang="en-GB">
                          <a:hlinkClick r:id="rId6"/>
                        </a:rPr>
                        <a:t>State Tobacco Monopoly Administration</a:t>
                      </a:r>
                      <a:r>
                        <a:rPr lang="en-GB"/>
                        <a:t> </a:t>
                      </a:r>
                    </a:p>
                  </a:txBody>
                  <a:tcPr marL="15240" marR="15240" marT="15240" marB="15240" anchor="ctr">
                    <a:lnL>
                      <a:noFill/>
                    </a:lnL>
                    <a:lnR>
                      <a:noFill/>
                    </a:lnR>
                    <a:lnT>
                      <a:noFill/>
                    </a:lnT>
                    <a:lnB>
                      <a:noFill/>
                    </a:lnB>
                  </a:tcPr>
                </a:tc>
                <a:tc>
                  <a:txBody>
                    <a:bodyPr/>
                    <a:lstStyle/>
                    <a:p>
                      <a:pPr algn="l"/>
                      <a:r>
                        <a:rPr lang="en-GB">
                          <a:hlinkClick r:id="rId7"/>
                        </a:rPr>
                        <a:t>State Administration of Foreign Experts Affairs</a:t>
                      </a:r>
                      <a:r>
                        <a:rPr lang="en-GB"/>
                        <a:t> </a:t>
                      </a:r>
                    </a:p>
                  </a:txBody>
                  <a:tcPr marL="15240" marR="15240" marT="15240" marB="15240" anchor="ctr">
                    <a:lnL>
                      <a:noFill/>
                    </a:lnL>
                    <a:lnR>
                      <a:noFill/>
                    </a:lnR>
                    <a:lnT>
                      <a:noFill/>
                    </a:lnT>
                    <a:lnB>
                      <a:noFill/>
                    </a:lnB>
                  </a:tcPr>
                </a:tc>
              </a:tr>
              <a:tr h="0">
                <a:tc>
                  <a:txBody>
                    <a:bodyPr/>
                    <a:lstStyle/>
                    <a:p>
                      <a:pPr algn="l"/>
                      <a:r>
                        <a:rPr lang="en-GB">
                          <a:hlinkClick r:id="rId8"/>
                        </a:rPr>
                        <a:t>State Bureau of Civil Servants</a:t>
                      </a:r>
                      <a:r>
                        <a:rPr lang="en-GB"/>
                        <a:t> </a:t>
                      </a:r>
                    </a:p>
                  </a:txBody>
                  <a:tcPr marL="15240" marR="15240" marT="15240" marB="15240" anchor="ctr">
                    <a:lnL>
                      <a:noFill/>
                    </a:lnL>
                    <a:lnR>
                      <a:noFill/>
                    </a:lnR>
                    <a:lnT>
                      <a:noFill/>
                    </a:lnT>
                    <a:lnB>
                      <a:noFill/>
                    </a:lnB>
                  </a:tcPr>
                </a:tc>
                <a:tc>
                  <a:txBody>
                    <a:bodyPr/>
                    <a:lstStyle/>
                    <a:p>
                      <a:pPr algn="l"/>
                      <a:r>
                        <a:rPr lang="en-GB">
                          <a:hlinkClick r:id="rId9"/>
                        </a:rPr>
                        <a:t>State Oceanic Administration</a:t>
                      </a:r>
                      <a:r>
                        <a:rPr lang="en-GB"/>
                        <a:t> </a:t>
                      </a:r>
                    </a:p>
                  </a:txBody>
                  <a:tcPr marL="15240" marR="15240" marT="15240" marB="15240" anchor="ctr">
                    <a:lnL>
                      <a:noFill/>
                    </a:lnL>
                    <a:lnR>
                      <a:noFill/>
                    </a:lnR>
                    <a:lnT>
                      <a:noFill/>
                    </a:lnT>
                    <a:lnB>
                      <a:noFill/>
                    </a:lnB>
                  </a:tcPr>
                </a:tc>
              </a:tr>
              <a:tr h="0">
                <a:tc>
                  <a:txBody>
                    <a:bodyPr/>
                    <a:lstStyle/>
                    <a:p>
                      <a:pPr algn="l"/>
                      <a:r>
                        <a:rPr lang="en-GB">
                          <a:hlinkClick r:id="rId10"/>
                        </a:rPr>
                        <a:t>National Administration of Surveying, Mapping and Geoinformation</a:t>
                      </a:r>
                      <a:r>
                        <a:rPr lang="en-GB"/>
                        <a:t> </a:t>
                      </a:r>
                    </a:p>
                  </a:txBody>
                  <a:tcPr marL="15240" marR="15240" marT="15240" marB="15240" anchor="ctr">
                    <a:lnL>
                      <a:noFill/>
                    </a:lnL>
                    <a:lnR>
                      <a:noFill/>
                    </a:lnR>
                    <a:lnT>
                      <a:noFill/>
                    </a:lnT>
                    <a:lnB>
                      <a:noFill/>
                    </a:lnB>
                  </a:tcPr>
                </a:tc>
                <a:tc>
                  <a:txBody>
                    <a:bodyPr/>
                    <a:lstStyle/>
                    <a:p>
                      <a:pPr algn="l"/>
                      <a:r>
                        <a:rPr lang="en-GB">
                          <a:hlinkClick r:id="rId11"/>
                        </a:rPr>
                        <a:t>National Railway Administration</a:t>
                      </a:r>
                      <a:r>
                        <a:rPr lang="en-GB"/>
                        <a:t> </a:t>
                      </a:r>
                    </a:p>
                  </a:txBody>
                  <a:tcPr marL="15240" marR="15240" marT="15240" marB="15240" anchor="ctr">
                    <a:lnL>
                      <a:noFill/>
                    </a:lnL>
                    <a:lnR>
                      <a:noFill/>
                    </a:lnR>
                    <a:lnT>
                      <a:noFill/>
                    </a:lnT>
                    <a:lnB>
                      <a:noFill/>
                    </a:lnB>
                  </a:tcPr>
                </a:tc>
              </a:tr>
              <a:tr h="0">
                <a:tc>
                  <a:txBody>
                    <a:bodyPr/>
                    <a:lstStyle/>
                    <a:p>
                      <a:pPr algn="l"/>
                      <a:r>
                        <a:rPr lang="en-GB">
                          <a:hlinkClick r:id="rId12"/>
                        </a:rPr>
                        <a:t>Civil Aviation Administration of China</a:t>
                      </a:r>
                      <a:r>
                        <a:rPr lang="en-GB"/>
                        <a:t> </a:t>
                      </a:r>
                    </a:p>
                  </a:txBody>
                  <a:tcPr marL="15240" marR="15240" marT="15240" marB="15240" anchor="ctr">
                    <a:lnL>
                      <a:noFill/>
                    </a:lnL>
                    <a:lnR>
                      <a:noFill/>
                    </a:lnR>
                    <a:lnT>
                      <a:noFill/>
                    </a:lnT>
                    <a:lnB>
                      <a:noFill/>
                    </a:lnB>
                  </a:tcPr>
                </a:tc>
                <a:tc>
                  <a:txBody>
                    <a:bodyPr/>
                    <a:lstStyle/>
                    <a:p>
                      <a:pPr algn="l"/>
                      <a:r>
                        <a:rPr lang="en-GB">
                          <a:hlinkClick r:id="rId13"/>
                        </a:rPr>
                        <a:t>State Post Bureau</a:t>
                      </a:r>
                      <a:r>
                        <a:rPr lang="en-GB"/>
                        <a:t> </a:t>
                      </a:r>
                    </a:p>
                  </a:txBody>
                  <a:tcPr marL="15240" marR="15240" marT="15240" marB="15240" anchor="ctr">
                    <a:lnL>
                      <a:noFill/>
                    </a:lnL>
                    <a:lnR>
                      <a:noFill/>
                    </a:lnR>
                    <a:lnT>
                      <a:noFill/>
                    </a:lnT>
                    <a:lnB>
                      <a:noFill/>
                    </a:lnB>
                  </a:tcPr>
                </a:tc>
              </a:tr>
              <a:tr h="0">
                <a:tc>
                  <a:txBody>
                    <a:bodyPr/>
                    <a:lstStyle/>
                    <a:p>
                      <a:pPr algn="l"/>
                      <a:r>
                        <a:rPr lang="en-GB">
                          <a:hlinkClick r:id="rId14"/>
                        </a:rPr>
                        <a:t>State Administration of Cultural Heritage</a:t>
                      </a:r>
                      <a:r>
                        <a:rPr lang="en-GB"/>
                        <a:t> </a:t>
                      </a:r>
                    </a:p>
                  </a:txBody>
                  <a:tcPr marL="15240" marR="15240" marT="15240" marB="15240" anchor="ctr">
                    <a:lnL>
                      <a:noFill/>
                    </a:lnL>
                    <a:lnR>
                      <a:noFill/>
                    </a:lnR>
                    <a:lnT>
                      <a:noFill/>
                    </a:lnT>
                    <a:lnB>
                      <a:noFill/>
                    </a:lnB>
                  </a:tcPr>
                </a:tc>
                <a:tc>
                  <a:txBody>
                    <a:bodyPr/>
                    <a:lstStyle/>
                    <a:p>
                      <a:pPr algn="l"/>
                      <a:r>
                        <a:rPr lang="en-GB">
                          <a:hlinkClick r:id="rId15"/>
                        </a:rPr>
                        <a:t>State Administration of Traditional Chinese Medicine</a:t>
                      </a:r>
                      <a:r>
                        <a:rPr lang="en-GB"/>
                        <a:t> </a:t>
                      </a:r>
                    </a:p>
                  </a:txBody>
                  <a:tcPr marL="15240" marR="15240" marT="15240" marB="15240" anchor="ctr">
                    <a:lnL>
                      <a:noFill/>
                    </a:lnL>
                    <a:lnR>
                      <a:noFill/>
                    </a:lnR>
                    <a:lnT>
                      <a:noFill/>
                    </a:lnT>
                    <a:lnB>
                      <a:noFill/>
                    </a:lnB>
                  </a:tcPr>
                </a:tc>
              </a:tr>
              <a:tr h="0">
                <a:tc>
                  <a:txBody>
                    <a:bodyPr/>
                    <a:lstStyle/>
                    <a:p>
                      <a:pPr algn="l"/>
                      <a:r>
                        <a:rPr lang="en-GB">
                          <a:hlinkClick r:id="rId16"/>
                        </a:rPr>
                        <a:t>State Administration of Foreign Exchange</a:t>
                      </a:r>
                      <a:r>
                        <a:rPr lang="en-GB"/>
                        <a:t> </a:t>
                      </a:r>
                    </a:p>
                  </a:txBody>
                  <a:tcPr marL="15240" marR="15240" marT="15240" marB="15240" anchor="ctr">
                    <a:lnL>
                      <a:noFill/>
                    </a:lnL>
                    <a:lnR>
                      <a:noFill/>
                    </a:lnR>
                    <a:lnT>
                      <a:noFill/>
                    </a:lnT>
                    <a:lnB>
                      <a:noFill/>
                    </a:lnB>
                  </a:tcPr>
                </a:tc>
                <a:tc>
                  <a:txBody>
                    <a:bodyPr/>
                    <a:lstStyle/>
                    <a:p>
                      <a:pPr algn="l"/>
                      <a:r>
                        <a:rPr lang="en-GB" dirty="0">
                          <a:hlinkClick r:id="rId17"/>
                        </a:rPr>
                        <a:t>State Administration of Coal Mine Safety</a:t>
                      </a:r>
                      <a:r>
                        <a:rPr lang="en-GB" dirty="0"/>
                        <a:t> </a:t>
                      </a:r>
                    </a:p>
                  </a:txBody>
                  <a:tcPr marL="15240" marR="15240" marT="15240" marB="15240" anchor="ctr">
                    <a:lnL>
                      <a:noFill/>
                    </a:lnL>
                    <a:lnR>
                      <a:noFill/>
                    </a:lnR>
                    <a:lnT>
                      <a:noFill/>
                    </a:lnT>
                    <a:lnB>
                      <a:noFill/>
                    </a:lnB>
                  </a:tcPr>
                </a:tc>
              </a:tr>
            </a:tbl>
          </a:graphicData>
        </a:graphic>
      </p:graphicFrame>
    </p:spTree>
    <p:extLst>
      <p:ext uri="{BB962C8B-B14F-4D97-AF65-F5344CB8AC3E}">
        <p14:creationId xmlns:p14="http://schemas.microsoft.com/office/powerpoint/2010/main" val="3463197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China’s Political Hierarchy </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14750" y="2158206"/>
            <a:ext cx="4762500" cy="3686175"/>
          </a:xfrm>
        </p:spPr>
      </p:pic>
    </p:spTree>
    <p:extLst>
      <p:ext uri="{BB962C8B-B14F-4D97-AF65-F5344CB8AC3E}">
        <p14:creationId xmlns:p14="http://schemas.microsoft.com/office/powerpoint/2010/main" val="22752985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80646" y="365125"/>
            <a:ext cx="9835662" cy="5811838"/>
          </a:xfrm>
        </p:spPr>
      </p:pic>
    </p:spTree>
    <p:extLst>
      <p:ext uri="{BB962C8B-B14F-4D97-AF65-F5344CB8AC3E}">
        <p14:creationId xmlns:p14="http://schemas.microsoft.com/office/powerpoint/2010/main" val="28825253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71093" y="24543"/>
            <a:ext cx="5726722" cy="6833457"/>
          </a:xfrm>
        </p:spPr>
      </p:pic>
    </p:spTree>
    <p:extLst>
      <p:ext uri="{BB962C8B-B14F-4D97-AF65-F5344CB8AC3E}">
        <p14:creationId xmlns:p14="http://schemas.microsoft.com/office/powerpoint/2010/main" val="28557131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59027" y="-386862"/>
            <a:ext cx="9896541" cy="7775375"/>
          </a:xfrm>
        </p:spPr>
      </p:pic>
    </p:spTree>
    <p:extLst>
      <p:ext uri="{BB962C8B-B14F-4D97-AF65-F5344CB8AC3E}">
        <p14:creationId xmlns:p14="http://schemas.microsoft.com/office/powerpoint/2010/main" val="653103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651</TotalTime>
  <Words>1441</Words>
  <Application>Microsoft Office PowerPoint</Application>
  <PresentationFormat>Widescreen</PresentationFormat>
  <Paragraphs>177</Paragraphs>
  <Slides>28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宋体</vt:lpstr>
      <vt:lpstr>Arial</vt:lpstr>
      <vt:lpstr>Calibri</vt:lpstr>
      <vt:lpstr>Calibri Light</vt:lpstr>
      <vt:lpstr>Office Theme</vt:lpstr>
      <vt:lpstr>Week 3-4: Chinese Government.</vt:lpstr>
      <vt:lpstr>How Chinese Government work</vt:lpstr>
      <vt:lpstr>The Communist Party of China</vt:lpstr>
      <vt:lpstr>Central Committee of the Communist Party of China</vt:lpstr>
      <vt:lpstr>The President Election in China</vt:lpstr>
      <vt:lpstr>Xi Jinping</vt:lpstr>
      <vt:lpstr>Duty of the President of China</vt:lpstr>
      <vt:lpstr>The National People’s Congress of P.R.C. - NPC</vt:lpstr>
      <vt:lpstr>PowerPoint Presentation</vt:lpstr>
      <vt:lpstr>PowerPoint Presentation</vt:lpstr>
      <vt:lpstr>国务院 (guowuyuan) The State Council</vt:lpstr>
      <vt:lpstr>PowerPoint Presentation</vt:lpstr>
      <vt:lpstr>PowerPoint Presentation</vt:lpstr>
      <vt:lpstr>PowerPoint Presentation</vt:lpstr>
      <vt:lpstr>PowerPoint Presentation</vt:lpstr>
      <vt:lpstr>PowerPoint Presentation</vt:lpstr>
      <vt:lpstr>PowerPoint Presentation</vt:lpstr>
      <vt:lpstr>Chinese Government chart </vt:lpstr>
      <vt:lpstr>PowerPoint Presentation</vt:lpstr>
      <vt:lpstr>Ministers</vt:lpstr>
      <vt:lpstr>PowerPoint Presentation</vt:lpstr>
      <vt:lpstr>PowerPoint Presentation</vt:lpstr>
      <vt:lpstr>PowerPoint Presentation</vt:lpstr>
      <vt:lpstr>PowerPoint Presentation</vt:lpstr>
      <vt:lpstr>China’s Political Hierarchy </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2.2</dc:title>
  <dc:creator>Yanxia Zhao</dc:creator>
  <cp:lastModifiedBy>Yiying Jiao</cp:lastModifiedBy>
  <cp:revision>24</cp:revision>
  <dcterms:created xsi:type="dcterms:W3CDTF">2017-02-07T09:00:13Z</dcterms:created>
  <dcterms:modified xsi:type="dcterms:W3CDTF">2019-05-30T12:57:37Z</dcterms:modified>
</cp:coreProperties>
</file>