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50689F-0D3C-2ED2-8F28-0B8B6646CE83}" v="878" dt="2026-02-14T19:48:19.554"/>
    <p1510:client id="{4BCA8BAC-81A5-4AF7-D0A8-A861950FC39B}" v="10" dt="2026-02-14T19:53:25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LCBB4009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Undertsanding Organisational Structure and Culture-Iniobong Enang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kern="1200">
                <a:latin typeface="+mn-lt"/>
                <a:ea typeface="+mn-ea"/>
                <a:cs typeface="+mn-cs"/>
              </a:rPr>
              <a:t>Ancuta Mirela Amariuca-2332548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med"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9D1DF-98BD-F45B-E509-293C2E6E4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Outline</a:t>
            </a:r>
            <a:endParaRPr lang="en-GB" sz="5400">
              <a:latin typeface="Arial"/>
              <a:cs typeface="Arial"/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C4038-375D-1A60-14AA-52A8682BA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Relationship between structure, culture and organisational performance</a:t>
            </a:r>
          </a:p>
          <a:p>
            <a:pPr marL="0" indent="0">
              <a:buNone/>
            </a:pPr>
            <a:r>
              <a:rPr lang="en-GB" sz="2000" dirty="0" err="1">
                <a:ea typeface="+mn-lt"/>
                <a:cs typeface="+mn-lt"/>
              </a:rPr>
              <a:t>Esential</a:t>
            </a:r>
            <a:r>
              <a:rPr lang="en-GB" sz="2000" dirty="0">
                <a:ea typeface="+mn-lt"/>
                <a:cs typeface="+mn-lt"/>
              </a:rPr>
              <a:t> nature of managerial work and role of leadership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Definition of organisational structure and charts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Functional organisational structure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Matrix organisational structure</a:t>
            </a:r>
          </a:p>
        </p:txBody>
      </p:sp>
      <p:pic>
        <p:nvPicPr>
          <p:cNvPr id="5" name="Picture 4" descr="Different coloured dots on white wall">
            <a:extLst>
              <a:ext uri="{FF2B5EF4-FFF2-40B4-BE49-F238E27FC236}">
                <a16:creationId xmlns:a16="http://schemas.microsoft.com/office/drawing/2014/main" id="{9F1CAEA5-C61D-8310-5657-183DD4D419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73" r="1481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0955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DBFD0-4111-8EBB-9D48-61F04D987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highlight>
                  <a:srgbClr val="FFFFFF"/>
                </a:highlight>
                <a:ea typeface="+mj-lt"/>
                <a:cs typeface="+mj-lt"/>
              </a:rPr>
              <a:t>Relationship Between Structure, Culture and Performance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76BB0-1210-4D30-1D4E-B5B58007E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Structure determines how communication flow and authority is distributed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Culture determines how employees behave and what they value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When structure and culture are aligned, performance increases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(Schein, 2020; Robbins &amp; Judge, 2022)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endParaRPr lang="en-GB" sz="2200">
              <a:highlight>
                <a:srgbClr val="FFFFFF"/>
              </a:highlight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45452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49723-6D35-43DB-0AD8-87AE3C55A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__Inter_f367f3"/>
                <a:ea typeface="__Inter_f367f3"/>
                <a:cs typeface="__Inter_f367f3"/>
              </a:rPr>
              <a:t>Essential Nature of Managerial Work and Leadership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16048-A9CD-EC84-3F40-183C6C934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Managerial Work:</a:t>
            </a: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• Plan, organise, lead and control resources to complete required tasks</a:t>
            </a: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Role of Leadership:</a:t>
            </a: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• Provides vision and strategic direction</a:t>
            </a: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(Mintzberg, 2021; Yukl, 2020)</a:t>
            </a:r>
            <a:br>
              <a:rPr lang="en-GB" dirty="0">
                <a:highlight>
                  <a:srgbClr val="FFFFFF"/>
                </a:highlight>
                <a:ea typeface="+mn-lt"/>
                <a:cs typeface="+mn-lt"/>
              </a:rPr>
            </a:br>
            <a:endParaRPr lang="en-GB" dirty="0">
              <a:highlight>
                <a:srgbClr val="FFFFFF"/>
              </a:highlight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22210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A9C9E-92B8-DD6A-A98D-E5BD8D77E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100"/>
              <a:t>Relationship Between Structure, Culture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A9C15-58E1-65F4-E78D-0E248818B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Structure determines how communication flow and authority is distributed</a:t>
            </a:r>
            <a:endParaRPr lang="en-US"/>
          </a:p>
          <a:p>
            <a:pPr marL="0" indent="0">
              <a:buNone/>
            </a:pPr>
            <a:r>
              <a:rPr lang="en-GB"/>
              <a:t>Culture determines how employees behave and what they value</a:t>
            </a:r>
          </a:p>
          <a:p>
            <a:pPr marL="0" indent="0">
              <a:buNone/>
            </a:pPr>
            <a:r>
              <a:rPr lang="en-GB"/>
              <a:t>When structure and culture are aligned, performance increases</a:t>
            </a:r>
          </a:p>
          <a:p>
            <a:pPr marL="0" indent="0">
              <a:buNone/>
            </a:pPr>
            <a:r>
              <a:rPr lang="en-GB"/>
              <a:t>(</a:t>
            </a:r>
            <a:r>
              <a:rPr lang="en-GB">
                <a:latin typeface="Lucida Calligraphy"/>
              </a:rPr>
              <a:t>Schein, 2o2o;Robbins&amp;Judge,2022)</a:t>
            </a:r>
            <a:endParaRPr lang="en-GB" i="1">
              <a:latin typeface="Lucida Calligraphy"/>
            </a:endParaRPr>
          </a:p>
        </p:txBody>
      </p:sp>
      <p:pic>
        <p:nvPicPr>
          <p:cNvPr id="5" name="Picture 4" descr="A network formed by white dots">
            <a:extLst>
              <a:ext uri="{FF2B5EF4-FFF2-40B4-BE49-F238E27FC236}">
                <a16:creationId xmlns:a16="http://schemas.microsoft.com/office/drawing/2014/main" id="{7328EF4F-C426-222C-B095-38D29E8685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00" r="2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6445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1E36B-9E3F-12EC-23B7-1635D62F2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Essential Nature of Managerial Work and Leadership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8B76F-B374-6B1A-8CE1-120BC1471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/>
              <a:t>Managerial Work:</a:t>
            </a:r>
            <a:endParaRPr lang="en-US"/>
          </a:p>
          <a:p>
            <a:pPr marL="0" indent="0">
              <a:buNone/>
            </a:pPr>
            <a:r>
              <a:rPr lang="en-GB"/>
              <a:t>  </a:t>
            </a:r>
            <a:r>
              <a:rPr lang="en-GB" err="1"/>
              <a:t>Plan,organise,lead</a:t>
            </a:r>
            <a:r>
              <a:rPr lang="en-GB"/>
              <a:t> and </a:t>
            </a:r>
            <a:r>
              <a:rPr lang="en-GB" err="1"/>
              <a:t>and</a:t>
            </a:r>
            <a:r>
              <a:rPr lang="en-GB"/>
              <a:t> control resources to complete required tasks</a:t>
            </a:r>
          </a:p>
          <a:p>
            <a:pPr marL="0" indent="0">
              <a:buNone/>
            </a:pPr>
            <a:r>
              <a:rPr lang="en-GB"/>
              <a:t>Role of Leadership:</a:t>
            </a:r>
          </a:p>
          <a:p>
            <a:pPr marL="0" indent="0">
              <a:buNone/>
            </a:pPr>
            <a:r>
              <a:rPr lang="en-GB"/>
              <a:t>Provides vision and strategic direction</a:t>
            </a:r>
          </a:p>
          <a:p>
            <a:pPr marL="0" indent="0">
              <a:buNone/>
            </a:pPr>
            <a:r>
              <a:rPr lang="en-GB"/>
              <a:t>(</a:t>
            </a:r>
            <a:r>
              <a:rPr lang="en-GB">
                <a:latin typeface="Lucida Calligraphy"/>
              </a:rPr>
              <a:t>Mintzberg,2021; Yukl,2020)</a:t>
            </a:r>
            <a:endParaRPr lang="en-GB" i="1">
              <a:latin typeface="Lucida Calligraphy"/>
            </a:endParaRPr>
          </a:p>
        </p:txBody>
      </p:sp>
    </p:spTree>
    <p:extLst>
      <p:ext uri="{BB962C8B-B14F-4D97-AF65-F5344CB8AC3E}">
        <p14:creationId xmlns:p14="http://schemas.microsoft.com/office/powerpoint/2010/main" val="1193406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AD499-81B8-A674-CC75-6E732931E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Definition of Organisational Structure and Charts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5ACA3-38D3-50BD-EC2A-71B801F60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Defines each employee`s role and responsibility</a:t>
            </a:r>
            <a:endParaRPr lang="en-US" sz="2400"/>
          </a:p>
          <a:p>
            <a:pPr marL="0" indent="0">
              <a:buNone/>
            </a:pPr>
            <a:r>
              <a:rPr lang="en-GB" sz="2400"/>
              <a:t>How tasks are distributed</a:t>
            </a:r>
          </a:p>
          <a:p>
            <a:pPr marL="0" indent="0">
              <a:buNone/>
            </a:pPr>
            <a:r>
              <a:rPr lang="en-GB" sz="2400"/>
              <a:t>Visualised through organisational charts</a:t>
            </a:r>
          </a:p>
          <a:p>
            <a:pPr marL="0" indent="0">
              <a:buNone/>
            </a:pPr>
            <a:r>
              <a:rPr lang="en-GB" sz="2400"/>
              <a:t> Importance</a:t>
            </a:r>
          </a:p>
          <a:p>
            <a:pPr marL="0" indent="0">
              <a:buNone/>
            </a:pPr>
            <a:r>
              <a:rPr lang="en-GB" sz="2400"/>
              <a:t>Helps with coordination and communication</a:t>
            </a:r>
          </a:p>
          <a:p>
            <a:pPr marL="0" indent="0">
              <a:buNone/>
            </a:pPr>
            <a:r>
              <a:rPr lang="en-GB" sz="2400"/>
              <a:t>Defines who has decision-making authority</a:t>
            </a:r>
          </a:p>
          <a:p>
            <a:pPr marL="0" indent="0">
              <a:buNone/>
            </a:pPr>
            <a:r>
              <a:rPr lang="en-GB" sz="2400" i="1">
                <a:latin typeface="Lucida Calligraphy"/>
              </a:rPr>
              <a:t>(Mintzberg,2020; Robbins&amp;Juedge,2022)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932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9FBB2-0A33-BC13-C2BE-4B7CF3588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Functional Organisational Structure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4C173-BC3B-706E-5EF8-FD7DEB350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   Key Points: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• Employees are grouped by knowledge area or function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 Marketing, Human Resources, Finance etc.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• Decision-making is centralised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• Works well for small and medium organisations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     Advantages: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• Specialisation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• Defined responsibilities</a:t>
            </a: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 dirty="0">
                <a:highlight>
                  <a:srgbClr val="FFFFFF"/>
                </a:highlight>
                <a:ea typeface="+mn-lt"/>
                <a:cs typeface="+mn-lt"/>
              </a:rPr>
              <a:t>(Robbins &amp; Judge, 2022)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190039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AB635-AA34-BBC2-F0CB-4DDA3E6E3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highlight>
                  <a:srgbClr val="FFFFFF"/>
                </a:highlight>
                <a:ea typeface="+mj-lt"/>
                <a:cs typeface="+mj-lt"/>
              </a:rPr>
              <a:t>Divisional Organisational Structure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CC3AB-8DD6-01F7-5A58-AD805EE66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   Key Points: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Groups are based on products or markets they serve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o Divisions may be organised by geography too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Each division answers to the president or CEO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Works well for large organisations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  Advantages: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Customer focused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• More flexible and quicker decision making</a:t>
            </a: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GB" sz="22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2200">
                <a:highlight>
                  <a:srgbClr val="FFFFFF"/>
                </a:highlight>
                <a:ea typeface="+mn-lt"/>
                <a:cs typeface="+mn-lt"/>
              </a:rPr>
              <a:t>(Daft, 2021)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162520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EDB4B-09FA-F4A5-FA2D-77C0F15AA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highlight>
                  <a:srgbClr val="FFFFFF"/>
                </a:highlight>
                <a:ea typeface="+mj-lt"/>
                <a:cs typeface="+mj-lt"/>
              </a:rPr>
              <a:t>Matrix Organisational Structure</a:t>
            </a: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17EFB-2EDC-2F33-ABFB-BAA2D7791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highlight>
                  <a:srgbClr val="FFFFFF"/>
                </a:highlight>
                <a:latin typeface="__Inter_f367f3"/>
              </a:rPr>
              <a:t>Key Points: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• Functional and divisional structure combined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• Employees have two managers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• Often used for project-based structures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Advantages: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• Promotes communication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• Resources can be used efficiently</a:t>
            </a: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br>
              <a:rPr lang="en-GB" sz="1800">
                <a:highlight>
                  <a:srgbClr val="FFFFFF"/>
                </a:highlight>
                <a:latin typeface="__Inter_f367f3"/>
              </a:rPr>
            </a:br>
            <a:r>
              <a:rPr lang="en-GB" sz="1800">
                <a:highlight>
                  <a:srgbClr val="FFFFFF"/>
                </a:highlight>
                <a:latin typeface="__Inter_f367f3"/>
              </a:rPr>
              <a:t>(Kerzner, 2020)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150430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0B917-EB28-8C8F-30EB-367B229EF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highlight>
                  <a:srgbClr val="FFFFFF"/>
                </a:highlight>
                <a:latin typeface="__Inter_f367f3"/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A857A-1A17-EBA7-E610-259C8C151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highlight>
                  <a:srgbClr val="FFFFFF"/>
                </a:highlight>
                <a:latin typeface="__Inter_f367f3"/>
              </a:rPr>
              <a:t>Key Points: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Structure impacts communication, task delegation, and performance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Culture and leadership should align with structure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Functional, divisional, and matrix are 3 common structures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Organisations should select structure that fits their strategy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endParaRPr lang="en-GB" sz="2000">
              <a:highlight>
                <a:srgbClr val="FFFFFF"/>
              </a:highlight>
              <a:latin typeface="__Inter_f367f3"/>
            </a:endParaRPr>
          </a:p>
        </p:txBody>
      </p:sp>
    </p:spTree>
    <p:extLst>
      <p:ext uri="{BB962C8B-B14F-4D97-AF65-F5344CB8AC3E}">
        <p14:creationId xmlns:p14="http://schemas.microsoft.com/office/powerpoint/2010/main" val="3772247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24237-DDB8-AE1F-8CB9-B8D5CEF8B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A8115-C8FB-2087-1AB0-F41D9853B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Daft, R.L. (2021) Organisation Theory and Design. 13th </a:t>
            </a:r>
            <a:r>
              <a:rPr lang="en-GB" sz="2000" err="1">
                <a:highlight>
                  <a:srgbClr val="FFFFFF"/>
                </a:highlight>
                <a:latin typeface="__Inter_f367f3"/>
              </a:rPr>
              <a:t>edn</a:t>
            </a:r>
            <a:r>
              <a:rPr lang="en-GB" sz="2000">
                <a:highlight>
                  <a:srgbClr val="FFFFFF"/>
                </a:highlight>
                <a:latin typeface="__Inter_f367f3"/>
              </a:rPr>
              <a:t>. Cengage Learning.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Kerzner, H. (2020) Project Management: A Systems Approach. 13th </a:t>
            </a:r>
            <a:r>
              <a:rPr lang="en-GB" sz="2000" err="1">
                <a:highlight>
                  <a:srgbClr val="FFFFFF"/>
                </a:highlight>
                <a:latin typeface="__Inter_f367f3"/>
              </a:rPr>
              <a:t>edn</a:t>
            </a:r>
            <a:r>
              <a:rPr lang="en-GB" sz="2000">
                <a:highlight>
                  <a:srgbClr val="FFFFFF"/>
                </a:highlight>
                <a:latin typeface="__Inter_f367f3"/>
              </a:rPr>
              <a:t>. Wiley.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Mintzberg, H. (2020) Structure in Fives: Designing Effective Organisations. Pearson.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Mintzberg, H. (2021) Managing. 5th </a:t>
            </a:r>
            <a:r>
              <a:rPr lang="en-GB" sz="2000" err="1">
                <a:highlight>
                  <a:srgbClr val="FFFFFF"/>
                </a:highlight>
                <a:latin typeface="__Inter_f367f3"/>
              </a:rPr>
              <a:t>edn</a:t>
            </a:r>
            <a:r>
              <a:rPr lang="en-GB" sz="2000">
                <a:highlight>
                  <a:srgbClr val="FFFFFF"/>
                </a:highlight>
                <a:latin typeface="__Inter_f367f3"/>
              </a:rPr>
              <a:t>. Pearson.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Robbins, S.P. and Judge, T.A. (2022) Organisational Behaviour. 18th </a:t>
            </a:r>
            <a:r>
              <a:rPr lang="en-GB" sz="2000" err="1">
                <a:highlight>
                  <a:srgbClr val="FFFFFF"/>
                </a:highlight>
                <a:latin typeface="__Inter_f367f3"/>
              </a:rPr>
              <a:t>edn</a:t>
            </a:r>
            <a:r>
              <a:rPr lang="en-GB" sz="2000">
                <a:highlight>
                  <a:srgbClr val="FFFFFF"/>
                </a:highlight>
                <a:latin typeface="__Inter_f367f3"/>
              </a:rPr>
              <a:t>. Pearson.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Schein, E.H. (2020) Organizational Culture and Leadership. 5th </a:t>
            </a:r>
            <a:r>
              <a:rPr lang="en-GB" sz="2000" err="1">
                <a:highlight>
                  <a:srgbClr val="FFFFFF"/>
                </a:highlight>
                <a:latin typeface="__Inter_f367f3"/>
              </a:rPr>
              <a:t>edn</a:t>
            </a:r>
            <a:r>
              <a:rPr lang="en-GB" sz="2000">
                <a:highlight>
                  <a:srgbClr val="FFFFFF"/>
                </a:highlight>
                <a:latin typeface="__Inter_f367f3"/>
              </a:rPr>
              <a:t>. Wiley.</a:t>
            </a: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br>
              <a:rPr lang="en-GB" sz="2000">
                <a:highlight>
                  <a:srgbClr val="FFFFFF"/>
                </a:highlight>
                <a:latin typeface="__Inter_f367f3"/>
              </a:rPr>
            </a:br>
            <a:r>
              <a:rPr lang="en-GB" sz="2000">
                <a:highlight>
                  <a:srgbClr val="FFFFFF"/>
                </a:highlight>
                <a:latin typeface="__Inter_f367f3"/>
              </a:rPr>
              <a:t>Yukl, G. (2020) Leadership in Organizations. 9th edn. Pearson.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4960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LCBB4009 Undertsanding Organisational Structure and Culture-Iniobong Enang</vt:lpstr>
      <vt:lpstr>Outline</vt:lpstr>
      <vt:lpstr>Relationship Between Structure, Culture and Performance</vt:lpstr>
      <vt:lpstr>Essential Nature of Managerial Work and Leadership</vt:lpstr>
      <vt:lpstr>Relationship Between Structure, Culture and Performance</vt:lpstr>
      <vt:lpstr>Essential Nature of Managerial Work and Leadership</vt:lpstr>
      <vt:lpstr>Definition of Organisational Structure and Charts</vt:lpstr>
      <vt:lpstr>Functional Organisational Structure</vt:lpstr>
      <vt:lpstr>Divisional Organisational Structure</vt:lpstr>
      <vt:lpstr>Matrix Organisational Structure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303</cp:revision>
  <dcterms:created xsi:type="dcterms:W3CDTF">2026-02-10T13:51:13Z</dcterms:created>
  <dcterms:modified xsi:type="dcterms:W3CDTF">2026-02-14T19:54:23Z</dcterms:modified>
</cp:coreProperties>
</file>