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24"/>
    <p:restoredTop sz="94652"/>
  </p:normalViewPr>
  <p:slideViewPr>
    <p:cSldViewPr snapToGrid="0" snapToObjects="1">
      <p:cViewPr>
        <p:scale>
          <a:sx n="20" d="100"/>
          <a:sy n="20" d="100"/>
        </p:scale>
        <p:origin x="2746" y="1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final%20year\dissertation\Testing\Failure%20theory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final%20year\dissertation\Testing\Failure%20theory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Laminate failure prediction at 3.6mm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'++'!$H$3</c:f>
              <c:strCache>
                <c:ptCount val="1"/>
                <c:pt idx="0">
                  <c:v>Calculated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'++'!$B$45:$CN$45</c:f>
              <c:numCache>
                <c:formatCode>General</c:formatCode>
                <c:ptCount val="9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</c:numCache>
            </c:numRef>
          </c:xVal>
          <c:yVal>
            <c:numRef>
              <c:f>'++'!$B$47:$CN$47</c:f>
              <c:numCache>
                <c:formatCode>General</c:formatCode>
                <c:ptCount val="91"/>
                <c:pt idx="0">
                  <c:v>0.20852967422846291</c:v>
                </c:pt>
                <c:pt idx="1">
                  <c:v>0.20861086611335064</c:v>
                </c:pt>
                <c:pt idx="2">
                  <c:v>0.2088534440864406</c:v>
                </c:pt>
                <c:pt idx="3">
                  <c:v>0.20925444674175001</c:v>
                </c:pt>
                <c:pt idx="4">
                  <c:v>0.20980904282627857</c:v>
                </c:pt>
                <c:pt idx="5">
                  <c:v>0.21051068427792144</c:v>
                </c:pt>
                <c:pt idx="6">
                  <c:v>0.21135131341970684</c:v>
                </c:pt>
                <c:pt idx="7">
                  <c:v>0.21232161756325085</c:v>
                </c:pt>
                <c:pt idx="8">
                  <c:v>0.21341132277634919</c:v>
                </c:pt>
                <c:pt idx="9">
                  <c:v>0.21460951736765865</c:v>
                </c:pt>
                <c:pt idx="10">
                  <c:v>0.21590499477374656</c:v>
                </c:pt>
                <c:pt idx="11">
                  <c:v>0.21728660502450484</c:v>
                </c:pt>
                <c:pt idx="12">
                  <c:v>0.21874360382133523</c:v>
                </c:pt>
                <c:pt idx="13">
                  <c:v>0.2202659884831801</c:v>
                </c:pt>
                <c:pt idx="14">
                  <c:v>0.22184481057906938</c:v>
                </c:pt>
                <c:pt idx="15">
                  <c:v>0.22347245594066964</c:v>
                </c:pt>
                <c:pt idx="16">
                  <c:v>0.22514288389226483</c:v>
                </c:pt>
                <c:pt idx="17">
                  <c:v>0.22685181889866876</c:v>
                </c:pt>
                <c:pt idx="18">
                  <c:v>0.22859688935859618</c:v>
                </c:pt>
                <c:pt idx="19">
                  <c:v>0.23037770990435885</c:v>
                </c:pt>
                <c:pt idx="20">
                  <c:v>0.23219590525109671</c:v>
                </c:pt>
                <c:pt idx="21">
                  <c:v>0.23405507531550515</c:v>
                </c:pt>
                <c:pt idx="22">
                  <c:v>0.23596070294532009</c:v>
                </c:pt>
                <c:pt idx="23">
                  <c:v>0.23792000712332045</c:v>
                </c:pt>
                <c:pt idx="24">
                  <c:v>0.23994174589721307</c:v>
                </c:pt>
                <c:pt idx="25">
                  <c:v>0.24203597451141756</c:v>
                </c:pt>
                <c:pt idx="26">
                  <c:v>0.24421376525813324</c:v>
                </c:pt>
                <c:pt idx="27">
                  <c:v>0.24648689641020652</c:v>
                </c:pt>
                <c:pt idx="28">
                  <c:v>0.24886751824063486</c:v>
                </c:pt>
                <c:pt idx="29">
                  <c:v>0.25136780457173763</c:v>
                </c:pt>
                <c:pt idx="30">
                  <c:v>0.25399959853386278</c:v>
                </c:pt>
                <c:pt idx="31">
                  <c:v>0.25677406125450636</c:v>
                </c:pt>
                <c:pt idx="32">
                  <c:v>0.25970133205128165</c:v>
                </c:pt>
                <c:pt idx="33">
                  <c:v>0.26279020837464073</c:v>
                </c:pt>
                <c:pt idx="34">
                  <c:v>0.26604785324753022</c:v>
                </c:pt>
                <c:pt idx="35">
                  <c:v>0.26947953728864887</c:v>
                </c:pt>
                <c:pt idx="36">
                  <c:v>0.2730884215938274</c:v>
                </c:pt>
                <c:pt idx="37">
                  <c:v>0.2768753867976223</c:v>
                </c:pt>
                <c:pt idx="38">
                  <c:v>0.28083891255790311</c:v>
                </c:pt>
                <c:pt idx="39">
                  <c:v>0.2849750105164599</c:v>
                </c:pt>
                <c:pt idx="40">
                  <c:v>0.28927721250801736</c:v>
                </c:pt>
                <c:pt idx="41">
                  <c:v>0.29373661444309179</c:v>
                </c:pt>
                <c:pt idx="42">
                  <c:v>0.29834197490498088</c:v>
                </c:pt>
                <c:pt idx="43">
                  <c:v>0.30307986611134929</c:v>
                </c:pt>
                <c:pt idx="44">
                  <c:v>0.30793487353291771</c:v>
                </c:pt>
                <c:pt idx="45">
                  <c:v>0.31288983917560581</c:v>
                </c:pt>
                <c:pt idx="46">
                  <c:v>0.31792614235919436</c:v>
                </c:pt>
                <c:pt idx="47">
                  <c:v>0.32302401080583892</c:v>
                </c:pt>
                <c:pt idx="48">
                  <c:v>0.3281628540239151</c:v>
                </c:pt>
                <c:pt idx="49">
                  <c:v>0.333321610370166</c:v>
                </c:pt>
                <c:pt idx="50">
                  <c:v>0.33847909882309268</c:v>
                </c:pt>
                <c:pt idx="51">
                  <c:v>0.34361436642113768</c:v>
                </c:pt>
                <c:pt idx="52">
                  <c:v>0.34870702251910368</c:v>
                </c:pt>
                <c:pt idx="53">
                  <c:v>0.35373755149270841</c:v>
                </c:pt>
                <c:pt idx="54">
                  <c:v>0.35868759626052826</c:v>
                </c:pt>
                <c:pt idx="55">
                  <c:v>0.3635402059700622</c:v>
                </c:pt>
                <c:pt idx="56">
                  <c:v>0.36828004237548412</c:v>
                </c:pt>
                <c:pt idx="57">
                  <c:v>0.37289354077564441</c:v>
                </c:pt>
                <c:pt idx="58">
                  <c:v>0.37736902283235924</c:v>
                </c:pt>
                <c:pt idx="59">
                  <c:v>0.38169676009723974</c:v>
                </c:pt>
                <c:pt idx="60">
                  <c:v>0.38586898858498309</c:v>
                </c:pt>
                <c:pt idx="61">
                  <c:v>0.3898798761880321</c:v>
                </c:pt>
                <c:pt idx="62">
                  <c:v>0.39372544608106269</c:v>
                </c:pt>
                <c:pt idx="63">
                  <c:v>0.39740346046899627</c:v>
                </c:pt>
                <c:pt idx="64">
                  <c:v>0.40091327005156119</c:v>
                </c:pt>
                <c:pt idx="65">
                  <c:v>0.40425563538204656</c:v>
                </c:pt>
                <c:pt idx="66">
                  <c:v>0.40743252686850906</c:v>
                </c:pt>
                <c:pt idx="67">
                  <c:v>0.41044691049258619</c:v>
                </c:pt>
                <c:pt idx="68">
                  <c:v>0.41330252640413362</c:v>
                </c:pt>
                <c:pt idx="69">
                  <c:v>0.41600366739755529</c:v>
                </c:pt>
                <c:pt idx="70">
                  <c:v>0.41855496390430313</c:v>
                </c:pt>
                <c:pt idx="71">
                  <c:v>0.42096118156828055</c:v>
                </c:pt>
                <c:pt idx="72">
                  <c:v>0.42322703673473894</c:v>
                </c:pt>
                <c:pt idx="73">
                  <c:v>0.42535703431032706</c:v>
                </c:pt>
                <c:pt idx="74">
                  <c:v>0.42735533147632915</c:v>
                </c:pt>
                <c:pt idx="75">
                  <c:v>0.42922562969402961</c:v>
                </c:pt>
                <c:pt idx="76">
                  <c:v>0.43097109636596026</c:v>
                </c:pt>
                <c:pt idx="77">
                  <c:v>0.43259431644398699</c:v>
                </c:pt>
                <c:pt idx="78">
                  <c:v>0.43409727323774494</c:v>
                </c:pt>
                <c:pt idx="79">
                  <c:v>0.43548135670541999</c:v>
                </c:pt>
                <c:pt idx="80">
                  <c:v>0.43674739663114243</c:v>
                </c:pt>
                <c:pt idx="81">
                  <c:v>0.43789571733378418</c:v>
                </c:pt>
                <c:pt idx="82">
                  <c:v>0.43892620993141768</c:v>
                </c:pt>
                <c:pt idx="83">
                  <c:v>0.43983841772066068</c:v>
                </c:pt>
                <c:pt idx="84">
                  <c:v>0.4406316299324915</c:v>
                </c:pt>
                <c:pt idx="85">
                  <c:v>0.44130497900288135</c:v>
                </c:pt>
                <c:pt idx="86">
                  <c:v>0.4418575365495665</c:v>
                </c:pt>
                <c:pt idx="87">
                  <c:v>0.44228840347182619</c:v>
                </c:pt>
                <c:pt idx="88">
                  <c:v>0.44259678997924579</c:v>
                </c:pt>
                <c:pt idx="89">
                  <c:v>0.4427820818937756</c:v>
                </c:pt>
                <c:pt idx="90">
                  <c:v>0.44284389023761173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198-424B-9D83-29BF285C99A2}"/>
            </c:ext>
          </c:extLst>
        </c:ser>
        <c:ser>
          <c:idx val="1"/>
          <c:order val="1"/>
          <c:tx>
            <c:strRef>
              <c:f>'++'!$I$3</c:f>
              <c:strCache>
                <c:ptCount val="1"/>
                <c:pt idx="0">
                  <c:v>Simulation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square"/>
            <c:size val="6"/>
            <c:spPr>
              <a:solidFill>
                <a:schemeClr val="accent2"/>
              </a:solidFill>
              <a:ln w="9525">
                <a:solidFill>
                  <a:schemeClr val="accent2"/>
                </a:solidFill>
                <a:round/>
              </a:ln>
              <a:effectLst/>
            </c:spPr>
          </c:marker>
          <c:trendline>
            <c:spPr>
              <a:ln w="9525" cap="rnd">
                <a:solidFill>
                  <a:schemeClr val="accent2"/>
                </a:solidFill>
              </a:ln>
              <a:effectLst/>
            </c:spPr>
            <c:trendlineType val="poly"/>
            <c:order val="3"/>
            <c:dispRSqr val="0"/>
            <c:dispEq val="0"/>
          </c:trendline>
          <c:xVal>
            <c:numRef>
              <c:f>'++'!$G$11:$G$15</c:f>
              <c:numCache>
                <c:formatCode>General</c:formatCode>
                <c:ptCount val="5"/>
                <c:pt idx="0">
                  <c:v>0</c:v>
                </c:pt>
                <c:pt idx="1">
                  <c:v>30</c:v>
                </c:pt>
                <c:pt idx="2">
                  <c:v>45</c:v>
                </c:pt>
                <c:pt idx="3">
                  <c:v>70</c:v>
                </c:pt>
                <c:pt idx="4">
                  <c:v>90</c:v>
                </c:pt>
              </c:numCache>
            </c:numRef>
          </c:xVal>
          <c:yVal>
            <c:numRef>
              <c:f>'++'!$I$11:$I$15</c:f>
              <c:numCache>
                <c:formatCode>General</c:formatCode>
                <c:ptCount val="5"/>
                <c:pt idx="0">
                  <c:v>0.21099999999999999</c:v>
                </c:pt>
                <c:pt idx="1">
                  <c:v>0.26900000000000002</c:v>
                </c:pt>
                <c:pt idx="2">
                  <c:v>0.33400000000000002</c:v>
                </c:pt>
                <c:pt idx="3">
                  <c:v>0.42199999999999999</c:v>
                </c:pt>
                <c:pt idx="4">
                  <c:v>0.44500000000000001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D198-424B-9D83-29BF285C99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53263551"/>
        <c:axId val="1787771935"/>
      </c:scatterChart>
      <c:valAx>
        <c:axId val="165326355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Laminate Angle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7771935"/>
        <c:crosses val="autoZero"/>
        <c:crossBetween val="midCat"/>
      </c:valAx>
      <c:valAx>
        <c:axId val="1787771935"/>
        <c:scaling>
          <c:orientation val="minMax"/>
          <c:max val="0.60000000000000009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Failure Criterion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53263551"/>
        <c:crosses val="autoZero"/>
        <c:crossBetween val="midCat"/>
        <c:majorUnit val="0.1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Aluminium Failure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5400" cap="rnd">
              <a:noFill/>
              <a:round/>
            </a:ln>
            <a:effectLst/>
          </c:spPr>
          <c:marker>
            <c:symbol val="diamond"/>
            <c:size val="6"/>
            <c:spPr>
              <a:solidFill>
                <a:schemeClr val="accent1"/>
              </a:solidFill>
              <a:ln w="9525">
                <a:solidFill>
                  <a:schemeClr val="accent1"/>
                </a:solidFill>
                <a:round/>
              </a:ln>
              <a:effectLst/>
            </c:spPr>
          </c:marker>
          <c:trendline>
            <c:spPr>
              <a:ln w="9525" cap="rnd">
                <a:solidFill>
                  <a:schemeClr val="accent1"/>
                </a:solidFill>
              </a:ln>
              <a:effectLst/>
            </c:spPr>
            <c:trendlineType val="poly"/>
            <c:order val="6"/>
            <c:dispRSqr val="0"/>
            <c:dispEq val="0"/>
          </c:trendline>
          <c:xVal>
            <c:numRef>
              <c:f>Ally!$E$5:$E$9</c:f>
              <c:numCache>
                <c:formatCode>General</c:formatCode>
                <c:ptCount val="5"/>
                <c:pt idx="0">
                  <c:v>1E-3</c:v>
                </c:pt>
                <c:pt idx="1">
                  <c:v>2E-3</c:v>
                </c:pt>
                <c:pt idx="2">
                  <c:v>3.0000000000000001E-3</c:v>
                </c:pt>
                <c:pt idx="3">
                  <c:v>4.0000000000000001E-3</c:v>
                </c:pt>
                <c:pt idx="4">
                  <c:v>5.0000000000000001E-3</c:v>
                </c:pt>
              </c:numCache>
            </c:numRef>
          </c:xVal>
          <c:yVal>
            <c:numRef>
              <c:f>Ally!$M$5:$M$9</c:f>
              <c:numCache>
                <c:formatCode>0.00</c:formatCode>
                <c:ptCount val="5"/>
                <c:pt idx="0">
                  <c:v>0.74953846153846149</c:v>
                </c:pt>
                <c:pt idx="1">
                  <c:v>0.37476923076923074</c:v>
                </c:pt>
                <c:pt idx="2">
                  <c:v>0.24984615384615386</c:v>
                </c:pt>
                <c:pt idx="3">
                  <c:v>0.18738461538461537</c:v>
                </c:pt>
                <c:pt idx="4">
                  <c:v>0.14992307692307694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1197-44B7-9A1B-150FF31F27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19165711"/>
        <c:axId val="1411023215"/>
      </c:scatterChart>
      <c:valAx>
        <c:axId val="141916571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Thickness (mm)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1023215"/>
        <c:crosses val="autoZero"/>
        <c:crossBetween val="midCat"/>
      </c:valAx>
      <c:valAx>
        <c:axId val="141102321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Failure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9165711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12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chart" Target="../charts/chart2.xml"/><Relationship Id="rId5" Type="http://schemas.openxmlformats.org/officeDocument/2006/relationships/image" Target="../media/image4.jpeg"/><Relationship Id="rId10" Type="http://schemas.openxmlformats.org/officeDocument/2006/relationships/chart" Target="../charts/chart1.xml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172120"/>
            <a:ext cx="18109397" cy="3863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Hydrogen Power: The Use of Filament-Wound Carbon Composite 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Pressure Vessels in small scale Ammonia Storage.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Aidan Chapman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Gibson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Motorsport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8629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With increasingly Stricter regulations on automobiles being regularly introduced, there is clear incentive to investigate into the use of cleaner, more efficient modes of transportation.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Hydrogen fuel is one possibility, producing no instantons pollutants when used within a fuel cell. However, hydrogen has its drawbacks. It is expensive to manufacture and uses natural gas and CO2 during reformation.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Ammonia, which already has a large dedicated transport network, could be the answer too these problems. 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375195" y="26101035"/>
            <a:ext cx="7008430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71496" y="14557781"/>
            <a:ext cx="6415087" cy="9460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use of Ammonia comes with its own problems however, it is a corrosive alkali, and is highly toxic to wildlife and humans, therefore the aims of this project are;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dirty="0"/>
              <a:t>To Investigate the use of Hydrogen Fuel for the applied design of a storage tank, that holds true to a thorough research informed specification.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dirty="0"/>
              <a:t>To Evaluate the performance of such a design, through Simulated Software and mathematical analysis, to conclude the performance characteristics necessary for the part to be fully functional.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343429" y="22781786"/>
            <a:ext cx="6415087" cy="5828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was decided that the design would incorporate an aluminium inner tank to allow for additional fixings, with a filament wound composite wrap on the exterior.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Tests were conducted through the use of Solidworks Design, and Genesis FE software, alongside mathematical analysis to provide model verification.</a:t>
            </a: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84456" y="18129057"/>
            <a:ext cx="6415087" cy="4966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laminate tests were conducted at 4 thickness: 2.4, 3.6, 4.8, and 6mm, and at all angular lays from 0 up to 90 degrees.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was decided that the 3.6mm wall would provide designed safety factors of 2.5, whilst also reducing excessive use of materials.</a:t>
            </a:r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375200" y="18182984"/>
            <a:ext cx="6415083" cy="841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Ammonia as a fuel: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•	Ammonia is viable option for hydrogen-based fuelling, provided strict safety measures and controls are imposed.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Design was found to operate within safety protocols, with good agreement between mathematical analysis and FEA:</a:t>
            </a:r>
            <a:endParaRPr lang="en-US" altLang="en-US" sz="2800" dirty="0"/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The final design was found to have safety factors in the composite layer ranging between  16.95 and 47.62, with the aluminium exhibiting SF’s in the range of 6.41 to 8.77.</a:t>
            </a:r>
          </a:p>
        </p:txBody>
      </p:sp>
      <p:pic>
        <p:nvPicPr>
          <p:cNvPr id="2050" name="Picture 2" descr="The MathWorks Logo is an Eigenfunction of the Wave Equation ...">
            <a:extLst>
              <a:ext uri="{FF2B5EF4-FFF2-40B4-BE49-F238E27FC236}">
                <a16:creationId xmlns:a16="http://schemas.microsoft.com/office/drawing/2014/main" id="{B25BFD0F-48C5-4B36-8FB2-73B23DC9B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92" y="28964265"/>
            <a:ext cx="1210708" cy="105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ENESIS — DYNAmore GmbH">
            <a:extLst>
              <a:ext uri="{FF2B5EF4-FFF2-40B4-BE49-F238E27FC236}">
                <a16:creationId xmlns:a16="http://schemas.microsoft.com/office/drawing/2014/main" id="{55BA5C26-805D-42EF-8593-6AEF3B7F5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605" y="29000734"/>
            <a:ext cx="1844675" cy="119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lidWorks | Brands of the World™ | Download vector logos and ...">
            <a:extLst>
              <a:ext uri="{FF2B5EF4-FFF2-40B4-BE49-F238E27FC236}">
                <a16:creationId xmlns:a16="http://schemas.microsoft.com/office/drawing/2014/main" id="{046382D7-FBB2-4DB3-BEB6-7F8328EFBA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100" b="33511"/>
          <a:stretch/>
        </p:blipFill>
        <p:spPr bwMode="auto">
          <a:xfrm>
            <a:off x="4062780" y="29085224"/>
            <a:ext cx="2523803" cy="817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 Box 6">
            <a:extLst>
              <a:ext uri="{FF2B5EF4-FFF2-40B4-BE49-F238E27FC236}">
                <a16:creationId xmlns:a16="http://schemas.microsoft.com/office/drawing/2014/main" id="{D8CCCE7A-BF1D-458F-9FF4-B994A62D44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4265" y="10330576"/>
            <a:ext cx="6415087" cy="441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Mathematical analysis was conducted through the use of Classical Laminate Theory [1], to find the apparent principle stresses, these were then inputted into the Tsai Wu failure Criterion [2] for the laminate failure index, and the Von Mises Yield Criterion [3] for the aluminium failure index.</a:t>
            </a:r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DFFB4BB9-7333-483D-997E-03A1E9AA9A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3875" y="6571005"/>
            <a:ext cx="4675868" cy="3491888"/>
          </a:xfrm>
          <a:prstGeom prst="rect">
            <a:avLst/>
          </a:prstGeom>
        </p:spPr>
      </p:pic>
      <p:sp>
        <p:nvSpPr>
          <p:cNvPr id="24" name="Text Box 6">
            <a:extLst>
              <a:ext uri="{FF2B5EF4-FFF2-40B4-BE49-F238E27FC236}">
                <a16:creationId xmlns:a16="http://schemas.microsoft.com/office/drawing/2014/main" id="{4B4EE871-5591-43B7-8D80-A23AC8C338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4605" y="9785632"/>
            <a:ext cx="507678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1: Meshed final design of the fuel Tank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1D1D27CD-053C-45C4-954B-CC0C6D851485}"/>
                  </a:ext>
                </a:extLst>
              </p:cNvPr>
              <p:cNvSpPr/>
              <p:nvPr/>
            </p:nvSpPr>
            <p:spPr>
              <a:xfrm>
                <a:off x="6703973" y="14570304"/>
                <a:ext cx="7975670" cy="40421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0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6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sz="2000" i="0">
                              <a:latin typeface="Cambria Math" panose="02040503050406030204" pitchFamily="18" charset="0"/>
                            </a:rPr>
                            <m:t>τ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  <m:r>
                        <a:rPr lang="en-GB" sz="20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sSubSup>
                        <m:sSub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  <m:sup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sz="2000" i="0">
                          <a:latin typeface="Cambria Math" panose="02040503050406030204" pitchFamily="18" charset="0"/>
                        </a:rPr>
                        <m:t>+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  <m:sSubSup>
                        <m:sSub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  <m:sup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sz="2000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66</m:t>
                          </m:r>
                        </m:sub>
                      </m:sSub>
                      <m:sSubSup>
                        <m:sSub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𝜏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  <m:sup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sz="2000" i="0">
                          <a:latin typeface="Cambria Math" panose="02040503050406030204" pitchFamily="18" charset="0"/>
                        </a:rPr>
                        <m:t>+2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𝜎</m:t>
                          </m:r>
                        </m:e>
                        <m:sub>
                          <m:r>
                            <a:rPr lang="en-GB" sz="2000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i="0">
                          <a:latin typeface="Cambria Math" panose="02040503050406030204" pitchFamily="18" charset="0"/>
                        </a:rPr>
                        <m:t> &lt;1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 (2)</m:t>
                      </m:r>
                    </m:oMath>
                  </m:oMathPara>
                </a14:m>
                <a:endParaRPr lang="en-GB" sz="2000" dirty="0"/>
              </a:p>
            </p:txBody>
          </p:sp>
        </mc:Choice>
        <mc:Fallback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1D1D27CD-053C-45C4-954B-CC0C6D85148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3973" y="14570304"/>
                <a:ext cx="7975670" cy="404213"/>
              </a:xfrm>
              <a:prstGeom prst="rect">
                <a:avLst/>
              </a:prstGeom>
              <a:blipFill>
                <a:blip r:embed="rId8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79A15A38-9EE5-4CFE-AF57-6E7EFABE82FD}"/>
                  </a:ext>
                </a:extLst>
              </p:cNvPr>
              <p:cNvSpPr/>
              <p:nvPr/>
            </p:nvSpPr>
            <p:spPr>
              <a:xfrm>
                <a:off x="8689817" y="15221970"/>
                <a:ext cx="4003981" cy="71865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𝑈𝑇𝑆</m:t>
                    </m:r>
                    <m:r>
                      <a:rPr lang="en-GB" sz="2000" i="0">
                        <a:latin typeface="Cambria Math" panose="02040503050406030204" pitchFamily="18" charset="0"/>
                      </a:rPr>
                      <m:t> ≥ </m:t>
                    </m:r>
                    <m:rad>
                      <m:radPr>
                        <m:degHide m:val="on"/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endChr m:val=""/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Sup>
                              <m:sSubSup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𝐻</m:t>
                                </m:r>
                              </m:sub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d>
                              <m:d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𝐻</m:t>
                                    </m:r>
                                  </m:sub>
                                </m:sSub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∗</m:t>
                                </m:r>
                                <m:sSub>
                                  <m:sSubPr>
                                    <m:ctrlP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en-GB" sz="2000" i="0">
                                        <a:latin typeface="Cambria Math" panose="02040503050406030204" pitchFamily="18" charset="0"/>
                                      </a:rPr>
                                      <m:t>σ</m:t>
                                    </m:r>
                                  </m:e>
                                  <m:sub>
                                    <m:r>
                                      <a:rPr lang="en-GB" sz="2000" i="1">
                                        <a:latin typeface="Cambria Math" panose="02040503050406030204" pitchFamily="18" charset="0"/>
                                      </a:rPr>
                                      <m:t>𝐿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sz="2000" i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Sup>
                              <m:sSubSup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𝜎</m:t>
                                </m:r>
                              </m:e>
                              <m:sub>
                                <m:r>
                                  <a:rPr lang="en-GB" sz="2000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  <m:sup>
                                <m:r>
                                  <a:rPr lang="en-GB" sz="2000" i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</m:e>
                        </m:d>
                      </m:e>
                    </m:rad>
                  </m:oMath>
                </a14:m>
                <a:r>
                  <a:rPr lang="en-GB" sz="2000" dirty="0"/>
                  <a:t>  (3)</a:t>
                </a:r>
              </a:p>
            </p:txBody>
          </p:sp>
        </mc:Choice>
        <mc:Fallback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79A15A38-9EE5-4CFE-AF57-6E7EFABE82F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9817" y="15221970"/>
                <a:ext cx="4003981" cy="718658"/>
              </a:xfrm>
              <a:prstGeom prst="rect">
                <a:avLst/>
              </a:prstGeom>
              <a:blipFill>
                <a:blip r:embed="rId9"/>
                <a:stretch>
                  <a:fillRect r="-7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 Box 6">
            <a:extLst>
              <a:ext uri="{FF2B5EF4-FFF2-40B4-BE49-F238E27FC236}">
                <a16:creationId xmlns:a16="http://schemas.microsoft.com/office/drawing/2014/main" id="{13BD9AF0-597D-464B-A817-8F02E15C19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4456" y="15942086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Tests were conducted across 4 runs, using the laminate, the inner tube, the combined sections, and the final design.</a:t>
            </a:r>
          </a:p>
        </p:txBody>
      </p:sp>
      <p:graphicFrame>
        <p:nvGraphicFramePr>
          <p:cNvPr id="29" name="Chart 28">
            <a:extLst>
              <a:ext uri="{FF2B5EF4-FFF2-40B4-BE49-F238E27FC236}">
                <a16:creationId xmlns:a16="http://schemas.microsoft.com/office/drawing/2014/main" id="{36D01869-2FD7-4D12-9B6B-C35BFD3CF6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2592236"/>
              </p:ext>
            </p:extLst>
          </p:nvPr>
        </p:nvGraphicFramePr>
        <p:xfrm>
          <a:off x="7003727" y="23002152"/>
          <a:ext cx="7376160" cy="44563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33" name="Text Box 6">
            <a:extLst>
              <a:ext uri="{FF2B5EF4-FFF2-40B4-BE49-F238E27FC236}">
                <a16:creationId xmlns:a16="http://schemas.microsoft.com/office/drawing/2014/main" id="{BCBF2A44-A75A-487C-B4AE-A20A17689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3727" y="27067146"/>
            <a:ext cx="7376160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2: Laminate Failure at 3.6mm</a:t>
            </a:r>
          </a:p>
        </p:txBody>
      </p:sp>
      <p:graphicFrame>
        <p:nvGraphicFramePr>
          <p:cNvPr id="34" name="Chart 33">
            <a:extLst>
              <a:ext uri="{FF2B5EF4-FFF2-40B4-BE49-F238E27FC236}">
                <a16:creationId xmlns:a16="http://schemas.microsoft.com/office/drawing/2014/main" id="{4DD71442-5937-487F-823C-56A1F0B1C2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7827432"/>
              </p:ext>
            </p:extLst>
          </p:nvPr>
        </p:nvGraphicFramePr>
        <p:xfrm>
          <a:off x="14375197" y="6206200"/>
          <a:ext cx="6415087" cy="34790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sp>
        <p:nvSpPr>
          <p:cNvPr id="35" name="Text Box 6">
            <a:extLst>
              <a:ext uri="{FF2B5EF4-FFF2-40B4-BE49-F238E27FC236}">
                <a16:creationId xmlns:a16="http://schemas.microsoft.com/office/drawing/2014/main" id="{2E6BC773-0F28-4113-A577-100E252F1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24938" y="9381625"/>
            <a:ext cx="4515603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3: Aluminium Failure Predictions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FC022B7-86C7-41C0-AF52-36375CB42B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30746"/>
              </p:ext>
            </p:extLst>
          </p:nvPr>
        </p:nvGraphicFramePr>
        <p:xfrm>
          <a:off x="14941624" y="12357350"/>
          <a:ext cx="5690360" cy="258261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369055">
                  <a:extLst>
                    <a:ext uri="{9D8B030D-6E8A-4147-A177-3AD203B41FA5}">
                      <a16:colId xmlns:a16="http://schemas.microsoft.com/office/drawing/2014/main" val="1084276080"/>
                    </a:ext>
                  </a:extLst>
                </a:gridCol>
                <a:gridCol w="2321305">
                  <a:extLst>
                    <a:ext uri="{9D8B030D-6E8A-4147-A177-3AD203B41FA5}">
                      <a16:colId xmlns:a16="http://schemas.microsoft.com/office/drawing/2014/main" val="347430297"/>
                    </a:ext>
                  </a:extLst>
                </a:gridCol>
              </a:tblGrid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property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value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2526057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Aluminium Thickness (mm)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373757218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Wrap Thickness (mm)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3.6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34569903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Angle (deg)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85457752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Failure (CF) [sim]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0.0536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32260812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Failure (CF) [calc]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0.0525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745772715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error 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2.05%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58114632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von mises [sim]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2.01E+07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48134770"/>
                  </a:ext>
                </a:extLst>
              </a:tr>
              <a:tr h="2394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Aluminium failure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0.155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9879555"/>
                  </a:ext>
                </a:extLst>
              </a:tr>
            </a:tbl>
          </a:graphicData>
        </a:graphic>
      </p:graphicFrame>
      <p:sp>
        <p:nvSpPr>
          <p:cNvPr id="37" name="Text Box 6">
            <a:extLst>
              <a:ext uri="{FF2B5EF4-FFF2-40B4-BE49-F238E27FC236}">
                <a16:creationId xmlns:a16="http://schemas.microsoft.com/office/drawing/2014/main" id="{B4267B51-3D5A-4BC1-811B-F8703573F4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79261" y="9823196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was decided that the combined test would include a laminate thickness of 3.6mm at 30 deg, with an aluminium liner of 3mm.</a:t>
            </a:r>
          </a:p>
        </p:txBody>
      </p:sp>
      <p:sp>
        <p:nvSpPr>
          <p:cNvPr id="38" name="Text Box 6">
            <a:extLst>
              <a:ext uri="{FF2B5EF4-FFF2-40B4-BE49-F238E27FC236}">
                <a16:creationId xmlns:a16="http://schemas.microsoft.com/office/drawing/2014/main" id="{68C44BFF-5FB6-4269-BDDA-801C9E4C33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96123" y="11707612"/>
            <a:ext cx="4623139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1: combined Failure Predictions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D12596E-676C-4DBE-84FF-1E17D26FE875}"/>
              </a:ext>
            </a:extLst>
          </p:cNvPr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0794" y="15009630"/>
            <a:ext cx="4732020" cy="2954655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Text Box 6">
            <a:extLst>
              <a:ext uri="{FF2B5EF4-FFF2-40B4-BE49-F238E27FC236}">
                <a16:creationId xmlns:a16="http://schemas.microsoft.com/office/drawing/2014/main" id="{FC707278-F98A-4B76-8AB7-73BA21EDDF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79887" y="17711036"/>
            <a:ext cx="6415087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4: Final Design Failure Distribution</a:t>
            </a:r>
          </a:p>
        </p:txBody>
      </p:sp>
      <p:pic>
        <p:nvPicPr>
          <p:cNvPr id="15" name="Picture 14" descr="A picture containing hat, laying, head, man&#10;&#10;Description automatically generated">
            <a:extLst>
              <a:ext uri="{FF2B5EF4-FFF2-40B4-BE49-F238E27FC236}">
                <a16:creationId xmlns:a16="http://schemas.microsoft.com/office/drawing/2014/main" id="{9EE6FD8E-5181-4588-8164-DF55DCE3EB0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5400000">
            <a:off x="-319671" y="2654583"/>
            <a:ext cx="3805222" cy="285391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D80CF27-3187-4998-B67A-82E923D6B0CE}"/>
              </a:ext>
            </a:extLst>
          </p:cNvPr>
          <p:cNvSpPr/>
          <p:nvPr/>
        </p:nvSpPr>
        <p:spPr>
          <a:xfrm>
            <a:off x="14379887" y="27067146"/>
            <a:ext cx="641508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(1) (2) Herakovich, C. T., 1998. Mechanics of Fibrous Composites. Virginia: University of Virginia.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(3) Meyers, M. &amp; Chawla, K., 2009. Mechanical Behaviour of Materials. 2nd ed. New York: Cambridge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605</TotalTime>
  <Words>687</Words>
  <Application>Microsoft Office PowerPoint</Application>
  <PresentationFormat>Custom</PresentationFormat>
  <Paragraphs>64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Cambria Math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aidan chapman</cp:lastModifiedBy>
  <cp:revision>36</cp:revision>
  <dcterms:created xsi:type="dcterms:W3CDTF">2016-02-25T08:27:32Z</dcterms:created>
  <dcterms:modified xsi:type="dcterms:W3CDTF">2020-05-03T15:03:48Z</dcterms:modified>
</cp:coreProperties>
</file>