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21374100" cy="30276800"/>
  <p:notesSz cx="6858000" cy="9144000"/>
  <p:embeddedFontLst>
    <p:embeddedFont>
      <p:font typeface="Arial" panose="020B0604020202020204" pitchFamily="34" charset="0"/>
      <p:regular r:id="rId6"/>
    </p:embeddedFont>
    <p:embeddedFont>
      <p:font typeface="Arial Bold" panose="020B0704020202020204"/>
      <p:regular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 /><Relationship Id="rId3" Type="http://schemas.openxmlformats.org/officeDocument/2006/relationships/slide" Target="slides/slide2.xml" /><Relationship Id="rId7" Type="http://schemas.openxmlformats.org/officeDocument/2006/relationships/font" Target="fonts/font2.fntdata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font" Target="fonts/font1.fntdata" /><Relationship Id="rId11" Type="http://schemas.openxmlformats.org/officeDocument/2006/relationships/tableStyles" Target="tableStyles.xml" /><Relationship Id="rId5" Type="http://schemas.openxmlformats.org/officeDocument/2006/relationships/slide" Target="slides/slide4.xml" /><Relationship Id="rId10" Type="http://schemas.openxmlformats.org/officeDocument/2006/relationships/theme" Target="theme/theme1.xml" /><Relationship Id="rId4" Type="http://schemas.openxmlformats.org/officeDocument/2006/relationships/slide" Target="slides/slide3.xml" /><Relationship Id="rId9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4.png" /><Relationship Id="rId4" Type="http://schemas.openxmlformats.org/officeDocument/2006/relationships/image" Target="../media/image3.png" 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 /><Relationship Id="rId13" Type="http://schemas.openxmlformats.org/officeDocument/2006/relationships/image" Target="../media/image16.svg" /><Relationship Id="rId3" Type="http://schemas.openxmlformats.org/officeDocument/2006/relationships/image" Target="../media/image6.png" /><Relationship Id="rId7" Type="http://schemas.openxmlformats.org/officeDocument/2006/relationships/image" Target="../media/image10.png" /><Relationship Id="rId12" Type="http://schemas.openxmlformats.org/officeDocument/2006/relationships/image" Target="../media/image15.png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9.svg" /><Relationship Id="rId11" Type="http://schemas.openxmlformats.org/officeDocument/2006/relationships/image" Target="../media/image14.svg" /><Relationship Id="rId5" Type="http://schemas.openxmlformats.org/officeDocument/2006/relationships/image" Target="../media/image8.png" /><Relationship Id="rId15" Type="http://schemas.openxmlformats.org/officeDocument/2006/relationships/image" Target="../media/image18.svg" /><Relationship Id="rId10" Type="http://schemas.openxmlformats.org/officeDocument/2006/relationships/image" Target="../media/image13.png" /><Relationship Id="rId4" Type="http://schemas.openxmlformats.org/officeDocument/2006/relationships/image" Target="../media/image7.png" /><Relationship Id="rId9" Type="http://schemas.openxmlformats.org/officeDocument/2006/relationships/image" Target="../media/image12.png" /><Relationship Id="rId14" Type="http://schemas.openxmlformats.org/officeDocument/2006/relationships/image" Target="../media/image17.png" 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 /><Relationship Id="rId3" Type="http://schemas.openxmlformats.org/officeDocument/2006/relationships/image" Target="../media/image20.png" /><Relationship Id="rId7" Type="http://schemas.openxmlformats.org/officeDocument/2006/relationships/image" Target="../media/image24.png" /><Relationship Id="rId12" Type="http://schemas.openxmlformats.org/officeDocument/2006/relationships/image" Target="../media/image29.svg" /><Relationship Id="rId2" Type="http://schemas.openxmlformats.org/officeDocument/2006/relationships/image" Target="../media/image19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23.svg" /><Relationship Id="rId11" Type="http://schemas.openxmlformats.org/officeDocument/2006/relationships/image" Target="../media/image28.png" /><Relationship Id="rId5" Type="http://schemas.openxmlformats.org/officeDocument/2006/relationships/image" Target="../media/image22.png" /><Relationship Id="rId10" Type="http://schemas.openxmlformats.org/officeDocument/2006/relationships/image" Target="../media/image27.svg" /><Relationship Id="rId4" Type="http://schemas.openxmlformats.org/officeDocument/2006/relationships/image" Target="../media/image21.svg" /><Relationship Id="rId9" Type="http://schemas.openxmlformats.org/officeDocument/2006/relationships/image" Target="../media/image26.png" 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186/s12888-024-06215-y" TargetMode="External" /><Relationship Id="rId3" Type="http://schemas.openxmlformats.org/officeDocument/2006/relationships/hyperlink" Target="https://www.nice.org.uk/guidance/ng69" TargetMode="External" /><Relationship Id="rId7" Type="http://schemas.openxmlformats.org/officeDocument/2006/relationships/hyperlink" Target="https://www.rcpsych.ac.uk/improving-care/campaigning-for-better-mental-health-policy/college-reports/2022-college-reports/cr233" TargetMode="External" /><Relationship Id="rId2" Type="http://schemas.openxmlformats.org/officeDocument/2006/relationships/hyperlink" Target="https://doi.org/10.1186/s13030-024-00315-7" TargetMode="External" /><Relationship Id="rId1" Type="http://schemas.openxmlformats.org/officeDocument/2006/relationships/slideLayout" Target="../slideLayouts/slideLayout7.xml" /><Relationship Id="rId6" Type="http://schemas.openxmlformats.org/officeDocument/2006/relationships/hyperlink" Target="https://doi.org/10.1192/bjo.2021.51" TargetMode="External" /><Relationship Id="rId11" Type="http://schemas.openxmlformats.org/officeDocument/2006/relationships/hyperlink" Target="https://www.who.int/publications/i/item/9789240077263" TargetMode="External" /><Relationship Id="rId5" Type="http://schemas.openxmlformats.org/officeDocument/2006/relationships/hyperlink" Target="https://doi.org/10.1186/s40337-023-00879-9" TargetMode="External" /><Relationship Id="rId10" Type="http://schemas.openxmlformats.org/officeDocument/2006/relationships/hyperlink" Target="https://doi.org/10.1186/s40337-024-01086-w" TargetMode="External" /><Relationship Id="rId4" Type="http://schemas.openxmlformats.org/officeDocument/2006/relationships/hyperlink" Target="https://digital.nhs.uk/data-and-information/publications/statistical/mental-health-of-children-and-young-people-in-england/2023-wave-4-follow-up/part-5-eating-problems-and-disorders" TargetMode="External" /><Relationship Id="rId9" Type="http://schemas.openxmlformats.org/officeDocument/2006/relationships/hyperlink" Target="https://doi.org/10.1016/S2213-8587(23)00234-6" TargetMode="Externa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9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687542" y="11724919"/>
            <a:ext cx="14008916" cy="6826163"/>
          </a:xfrm>
          <a:custGeom>
            <a:avLst/>
            <a:gdLst/>
            <a:ahLst/>
            <a:cxnLst/>
            <a:rect l="l" t="t" r="r" b="b"/>
            <a:pathLst>
              <a:path w="14008916" h="6826163">
                <a:moveTo>
                  <a:pt x="0" y="0"/>
                </a:moveTo>
                <a:lnTo>
                  <a:pt x="14008916" y="0"/>
                </a:lnTo>
                <a:lnTo>
                  <a:pt x="14008916" y="6826162"/>
                </a:lnTo>
                <a:lnTo>
                  <a:pt x="0" y="68261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4531181" y="12262379"/>
            <a:ext cx="12321639" cy="5751242"/>
            <a:chOff x="0" y="0"/>
            <a:chExt cx="8909358" cy="415852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909358" cy="4158527"/>
            </a:xfrm>
            <a:custGeom>
              <a:avLst/>
              <a:gdLst/>
              <a:ahLst/>
              <a:cxnLst/>
              <a:rect l="l" t="t" r="r" b="b"/>
              <a:pathLst>
                <a:path w="8909358" h="4158527">
                  <a:moveTo>
                    <a:pt x="0" y="0"/>
                  </a:moveTo>
                  <a:lnTo>
                    <a:pt x="8909358" y="0"/>
                  </a:lnTo>
                  <a:lnTo>
                    <a:pt x="8909358" y="4158527"/>
                  </a:lnTo>
                  <a:lnTo>
                    <a:pt x="0" y="41585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295275"/>
              <a:ext cx="8909358" cy="4453802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7799"/>
                </a:lnSpc>
              </a:pPr>
              <a:r>
                <a:rPr lang="en-US" sz="3999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Name: Somia Kausar</a:t>
              </a:r>
            </a:p>
            <a:p>
              <a:pPr algn="ctr">
                <a:lnSpc>
                  <a:spcPts val="7799"/>
                </a:lnSpc>
              </a:pPr>
              <a:r>
                <a:rPr lang="en-US" sz="3999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Student id: 2239088</a:t>
              </a:r>
            </a:p>
            <a:p>
              <a:pPr algn="ctr">
                <a:lnSpc>
                  <a:spcPts val="7799"/>
                </a:lnSpc>
              </a:pPr>
              <a:r>
                <a:rPr lang="en-US" sz="3999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Programme: BSc (Hons) Health and Social Care</a:t>
              </a:r>
            </a:p>
            <a:p>
              <a:pPr algn="ctr">
                <a:lnSpc>
                  <a:spcPts val="7799"/>
                </a:lnSpc>
              </a:pPr>
              <a:r>
                <a:rPr lang="en-US" sz="3999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Module: Psychological Classifications and Provisions (BMHP6029)</a:t>
              </a:r>
            </a:p>
            <a:p>
              <a:pPr algn="ctr">
                <a:lnSpc>
                  <a:spcPts val="7799"/>
                </a:lnSpc>
              </a:pPr>
              <a:r>
                <a:rPr lang="en-US" sz="3999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 Submission Date: 2 Nov 2025</a:t>
              </a:r>
            </a:p>
          </p:txBody>
        </p:sp>
      </p:grpSp>
      <p:sp>
        <p:nvSpPr>
          <p:cNvPr id="6" name="Freeform 6"/>
          <p:cNvSpPr/>
          <p:nvPr/>
        </p:nvSpPr>
        <p:spPr>
          <a:xfrm>
            <a:off x="6678643" y="2138400"/>
            <a:ext cx="8026714" cy="3216091"/>
          </a:xfrm>
          <a:custGeom>
            <a:avLst/>
            <a:gdLst/>
            <a:ahLst/>
            <a:cxnLst/>
            <a:rect l="l" t="t" r="r" b="b"/>
            <a:pathLst>
              <a:path w="8026714" h="3216091">
                <a:moveTo>
                  <a:pt x="0" y="0"/>
                </a:moveTo>
                <a:lnTo>
                  <a:pt x="8026714" y="0"/>
                </a:lnTo>
                <a:lnTo>
                  <a:pt x="8026714" y="3216091"/>
                </a:lnTo>
                <a:lnTo>
                  <a:pt x="0" y="321609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824235" y="21160931"/>
            <a:ext cx="7881122" cy="8072852"/>
          </a:xfrm>
          <a:custGeom>
            <a:avLst/>
            <a:gdLst/>
            <a:ahLst/>
            <a:cxnLst/>
            <a:rect l="l" t="t" r="r" b="b"/>
            <a:pathLst>
              <a:path w="7881122" h="8072852">
                <a:moveTo>
                  <a:pt x="0" y="0"/>
                </a:moveTo>
                <a:lnTo>
                  <a:pt x="7881122" y="0"/>
                </a:lnTo>
                <a:lnTo>
                  <a:pt x="7881122" y="8072853"/>
                </a:lnTo>
                <a:lnTo>
                  <a:pt x="0" y="807285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225327" y="7789700"/>
            <a:ext cx="14933346" cy="18923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99"/>
              </a:lnSpc>
            </a:pPr>
            <a:r>
              <a:rPr lang="en-US" sz="4999" b="1" spc="139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Anorexia Nervosa (ICD-11 6B80): from stigma to supportive, modern eating-disorder care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9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653612" y="6084927"/>
            <a:ext cx="11422900" cy="3081362"/>
            <a:chOff x="0" y="0"/>
            <a:chExt cx="1447271" cy="39040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447271" cy="390406"/>
            </a:xfrm>
            <a:custGeom>
              <a:avLst/>
              <a:gdLst/>
              <a:ahLst/>
              <a:cxnLst/>
              <a:rect l="l" t="t" r="r" b="b"/>
              <a:pathLst>
                <a:path w="1447271" h="390406">
                  <a:moveTo>
                    <a:pt x="71164" y="0"/>
                  </a:moveTo>
                  <a:lnTo>
                    <a:pt x="1376107" y="0"/>
                  </a:lnTo>
                  <a:cubicBezTo>
                    <a:pt x="1394981" y="0"/>
                    <a:pt x="1413082" y="7498"/>
                    <a:pt x="1426428" y="20844"/>
                  </a:cubicBezTo>
                  <a:cubicBezTo>
                    <a:pt x="1439773" y="34189"/>
                    <a:pt x="1447271" y="52290"/>
                    <a:pt x="1447271" y="71164"/>
                  </a:cubicBezTo>
                  <a:lnTo>
                    <a:pt x="1447271" y="319242"/>
                  </a:lnTo>
                  <a:cubicBezTo>
                    <a:pt x="1447271" y="358544"/>
                    <a:pt x="1415410" y="390406"/>
                    <a:pt x="1376107" y="390406"/>
                  </a:cubicBezTo>
                  <a:lnTo>
                    <a:pt x="71164" y="390406"/>
                  </a:lnTo>
                  <a:cubicBezTo>
                    <a:pt x="52290" y="390406"/>
                    <a:pt x="34189" y="382908"/>
                    <a:pt x="20844" y="369562"/>
                  </a:cubicBezTo>
                  <a:cubicBezTo>
                    <a:pt x="7498" y="356216"/>
                    <a:pt x="0" y="338115"/>
                    <a:pt x="0" y="319242"/>
                  </a:cubicBezTo>
                  <a:lnTo>
                    <a:pt x="0" y="71164"/>
                  </a:lnTo>
                  <a:cubicBezTo>
                    <a:pt x="0" y="52290"/>
                    <a:pt x="7498" y="34189"/>
                    <a:pt x="20844" y="20844"/>
                  </a:cubicBezTo>
                  <a:cubicBezTo>
                    <a:pt x="34189" y="7498"/>
                    <a:pt x="52290" y="0"/>
                    <a:pt x="71164" y="0"/>
                  </a:cubicBezTo>
                  <a:close/>
                </a:path>
              </a:pathLst>
            </a:custGeom>
            <a:solidFill>
              <a:srgbClr val="B8E0C8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104775"/>
              <a:ext cx="1447271" cy="49518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708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454331" y="26292114"/>
            <a:ext cx="12315466" cy="3252076"/>
            <a:chOff x="0" y="0"/>
            <a:chExt cx="1560358" cy="41203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560358" cy="412035"/>
            </a:xfrm>
            <a:custGeom>
              <a:avLst/>
              <a:gdLst/>
              <a:ahLst/>
              <a:cxnLst/>
              <a:rect l="l" t="t" r="r" b="b"/>
              <a:pathLst>
                <a:path w="1560358" h="412035">
                  <a:moveTo>
                    <a:pt x="66007" y="0"/>
                  </a:moveTo>
                  <a:lnTo>
                    <a:pt x="1494352" y="0"/>
                  </a:lnTo>
                  <a:cubicBezTo>
                    <a:pt x="1530806" y="0"/>
                    <a:pt x="1560358" y="29552"/>
                    <a:pt x="1560358" y="66007"/>
                  </a:cubicBezTo>
                  <a:lnTo>
                    <a:pt x="1560358" y="346028"/>
                  </a:lnTo>
                  <a:cubicBezTo>
                    <a:pt x="1560358" y="382483"/>
                    <a:pt x="1530806" y="412035"/>
                    <a:pt x="1494352" y="412035"/>
                  </a:cubicBezTo>
                  <a:lnTo>
                    <a:pt x="66007" y="412035"/>
                  </a:lnTo>
                  <a:cubicBezTo>
                    <a:pt x="29552" y="412035"/>
                    <a:pt x="0" y="382483"/>
                    <a:pt x="0" y="346028"/>
                  </a:cubicBezTo>
                  <a:lnTo>
                    <a:pt x="0" y="66007"/>
                  </a:lnTo>
                  <a:cubicBezTo>
                    <a:pt x="0" y="29552"/>
                    <a:pt x="29552" y="0"/>
                    <a:pt x="66007" y="0"/>
                  </a:cubicBezTo>
                  <a:close/>
                </a:path>
              </a:pathLst>
            </a:custGeom>
            <a:solidFill>
              <a:srgbClr val="FFC4D4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104775"/>
              <a:ext cx="1560358" cy="51681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708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68790" y="486107"/>
            <a:ext cx="12361260" cy="5176145"/>
            <a:chOff x="0" y="0"/>
            <a:chExt cx="1566160" cy="65581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566160" cy="655813"/>
            </a:xfrm>
            <a:custGeom>
              <a:avLst/>
              <a:gdLst/>
              <a:ahLst/>
              <a:cxnLst/>
              <a:rect l="l" t="t" r="r" b="b"/>
              <a:pathLst>
                <a:path w="1566160" h="655813">
                  <a:moveTo>
                    <a:pt x="65762" y="0"/>
                  </a:moveTo>
                  <a:lnTo>
                    <a:pt x="1500398" y="0"/>
                  </a:lnTo>
                  <a:cubicBezTo>
                    <a:pt x="1517840" y="0"/>
                    <a:pt x="1534566" y="6928"/>
                    <a:pt x="1546899" y="19261"/>
                  </a:cubicBezTo>
                  <a:cubicBezTo>
                    <a:pt x="1559232" y="31594"/>
                    <a:pt x="1566160" y="48321"/>
                    <a:pt x="1566160" y="65762"/>
                  </a:cubicBezTo>
                  <a:lnTo>
                    <a:pt x="1566160" y="590051"/>
                  </a:lnTo>
                  <a:cubicBezTo>
                    <a:pt x="1566160" y="626370"/>
                    <a:pt x="1536718" y="655813"/>
                    <a:pt x="1500398" y="655813"/>
                  </a:cubicBezTo>
                  <a:lnTo>
                    <a:pt x="65762" y="655813"/>
                  </a:lnTo>
                  <a:cubicBezTo>
                    <a:pt x="29443" y="655813"/>
                    <a:pt x="0" y="626370"/>
                    <a:pt x="0" y="590051"/>
                  </a:cubicBezTo>
                  <a:lnTo>
                    <a:pt x="0" y="65762"/>
                  </a:lnTo>
                  <a:cubicBezTo>
                    <a:pt x="0" y="29443"/>
                    <a:pt x="29443" y="0"/>
                    <a:pt x="65762" y="0"/>
                  </a:cubicBezTo>
                  <a:close/>
                </a:path>
              </a:pathLst>
            </a:custGeom>
            <a:solidFill>
              <a:srgbClr val="FFC4D4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104775"/>
              <a:ext cx="1566160" cy="7605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708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68790" y="9473458"/>
            <a:ext cx="10454647" cy="3568189"/>
            <a:chOff x="0" y="0"/>
            <a:chExt cx="1324594" cy="452086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324594" cy="452086"/>
            </a:xfrm>
            <a:custGeom>
              <a:avLst/>
              <a:gdLst/>
              <a:ahLst/>
              <a:cxnLst/>
              <a:rect l="l" t="t" r="r" b="b"/>
              <a:pathLst>
                <a:path w="1324594" h="452086">
                  <a:moveTo>
                    <a:pt x="77755" y="0"/>
                  </a:moveTo>
                  <a:lnTo>
                    <a:pt x="1246839" y="0"/>
                  </a:lnTo>
                  <a:cubicBezTo>
                    <a:pt x="1267461" y="0"/>
                    <a:pt x="1287238" y="8192"/>
                    <a:pt x="1301820" y="22774"/>
                  </a:cubicBezTo>
                  <a:cubicBezTo>
                    <a:pt x="1316402" y="37356"/>
                    <a:pt x="1324594" y="57133"/>
                    <a:pt x="1324594" y="77755"/>
                  </a:cubicBezTo>
                  <a:lnTo>
                    <a:pt x="1324594" y="374331"/>
                  </a:lnTo>
                  <a:cubicBezTo>
                    <a:pt x="1324594" y="394953"/>
                    <a:pt x="1316402" y="414730"/>
                    <a:pt x="1301820" y="429312"/>
                  </a:cubicBezTo>
                  <a:cubicBezTo>
                    <a:pt x="1287238" y="443894"/>
                    <a:pt x="1267461" y="452086"/>
                    <a:pt x="1246839" y="452086"/>
                  </a:cubicBezTo>
                  <a:lnTo>
                    <a:pt x="77755" y="452086"/>
                  </a:lnTo>
                  <a:cubicBezTo>
                    <a:pt x="57133" y="452086"/>
                    <a:pt x="37356" y="443894"/>
                    <a:pt x="22774" y="429312"/>
                  </a:cubicBezTo>
                  <a:cubicBezTo>
                    <a:pt x="8192" y="414730"/>
                    <a:pt x="0" y="394953"/>
                    <a:pt x="0" y="374331"/>
                  </a:cubicBezTo>
                  <a:lnTo>
                    <a:pt x="0" y="77755"/>
                  </a:lnTo>
                  <a:cubicBezTo>
                    <a:pt x="0" y="57133"/>
                    <a:pt x="8192" y="37356"/>
                    <a:pt x="22774" y="22774"/>
                  </a:cubicBezTo>
                  <a:cubicBezTo>
                    <a:pt x="37356" y="8192"/>
                    <a:pt x="57133" y="0"/>
                    <a:pt x="77755" y="0"/>
                  </a:cubicBezTo>
                  <a:close/>
                </a:path>
              </a:pathLst>
            </a:custGeom>
            <a:solidFill>
              <a:srgbClr val="DDE9F1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104775"/>
              <a:ext cx="1324594" cy="55686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708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653612" y="12236022"/>
            <a:ext cx="11512266" cy="3723601"/>
            <a:chOff x="0" y="0"/>
            <a:chExt cx="1458594" cy="47177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458594" cy="471777"/>
            </a:xfrm>
            <a:custGeom>
              <a:avLst/>
              <a:gdLst/>
              <a:ahLst/>
              <a:cxnLst/>
              <a:rect l="l" t="t" r="r" b="b"/>
              <a:pathLst>
                <a:path w="1458594" h="471777">
                  <a:moveTo>
                    <a:pt x="70612" y="0"/>
                  </a:moveTo>
                  <a:lnTo>
                    <a:pt x="1387982" y="0"/>
                  </a:lnTo>
                  <a:cubicBezTo>
                    <a:pt x="1406709" y="0"/>
                    <a:pt x="1424670" y="7439"/>
                    <a:pt x="1437912" y="20682"/>
                  </a:cubicBezTo>
                  <a:cubicBezTo>
                    <a:pt x="1451154" y="33924"/>
                    <a:pt x="1458594" y="51884"/>
                    <a:pt x="1458594" y="70612"/>
                  </a:cubicBezTo>
                  <a:lnTo>
                    <a:pt x="1458594" y="401165"/>
                  </a:lnTo>
                  <a:cubicBezTo>
                    <a:pt x="1458594" y="419892"/>
                    <a:pt x="1451154" y="437853"/>
                    <a:pt x="1437912" y="451095"/>
                  </a:cubicBezTo>
                  <a:cubicBezTo>
                    <a:pt x="1424670" y="464337"/>
                    <a:pt x="1406709" y="471777"/>
                    <a:pt x="1387982" y="471777"/>
                  </a:cubicBezTo>
                  <a:lnTo>
                    <a:pt x="70612" y="471777"/>
                  </a:lnTo>
                  <a:cubicBezTo>
                    <a:pt x="51884" y="471777"/>
                    <a:pt x="33924" y="464337"/>
                    <a:pt x="20682" y="451095"/>
                  </a:cubicBezTo>
                  <a:cubicBezTo>
                    <a:pt x="7439" y="437853"/>
                    <a:pt x="0" y="419892"/>
                    <a:pt x="0" y="401165"/>
                  </a:cubicBezTo>
                  <a:lnTo>
                    <a:pt x="0" y="70612"/>
                  </a:lnTo>
                  <a:cubicBezTo>
                    <a:pt x="0" y="51884"/>
                    <a:pt x="7439" y="33924"/>
                    <a:pt x="20682" y="20682"/>
                  </a:cubicBezTo>
                  <a:cubicBezTo>
                    <a:pt x="33924" y="7439"/>
                    <a:pt x="51884" y="0"/>
                    <a:pt x="70612" y="0"/>
                  </a:cubicBezTo>
                  <a:close/>
                </a:path>
              </a:pathLst>
            </a:custGeom>
            <a:solidFill>
              <a:srgbClr val="FFC4D4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104775"/>
              <a:ext cx="1458594" cy="57655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708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252572" y="16226323"/>
            <a:ext cx="13189238" cy="2949621"/>
            <a:chOff x="0" y="0"/>
            <a:chExt cx="1671064" cy="373714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671064" cy="373714"/>
            </a:xfrm>
            <a:custGeom>
              <a:avLst/>
              <a:gdLst/>
              <a:ahLst/>
              <a:cxnLst/>
              <a:rect l="l" t="t" r="r" b="b"/>
              <a:pathLst>
                <a:path w="1671064" h="373714">
                  <a:moveTo>
                    <a:pt x="61634" y="0"/>
                  </a:moveTo>
                  <a:lnTo>
                    <a:pt x="1609431" y="0"/>
                  </a:lnTo>
                  <a:cubicBezTo>
                    <a:pt x="1625777" y="0"/>
                    <a:pt x="1641454" y="6494"/>
                    <a:pt x="1653012" y="18052"/>
                  </a:cubicBezTo>
                  <a:cubicBezTo>
                    <a:pt x="1664571" y="29611"/>
                    <a:pt x="1671064" y="45287"/>
                    <a:pt x="1671064" y="61634"/>
                  </a:cubicBezTo>
                  <a:lnTo>
                    <a:pt x="1671064" y="312081"/>
                  </a:lnTo>
                  <a:cubicBezTo>
                    <a:pt x="1671064" y="328427"/>
                    <a:pt x="1664571" y="344104"/>
                    <a:pt x="1653012" y="355662"/>
                  </a:cubicBezTo>
                  <a:cubicBezTo>
                    <a:pt x="1641454" y="367221"/>
                    <a:pt x="1625777" y="373714"/>
                    <a:pt x="1609431" y="373714"/>
                  </a:cubicBezTo>
                  <a:lnTo>
                    <a:pt x="61634" y="373714"/>
                  </a:lnTo>
                  <a:cubicBezTo>
                    <a:pt x="45287" y="373714"/>
                    <a:pt x="29611" y="367221"/>
                    <a:pt x="18052" y="355662"/>
                  </a:cubicBezTo>
                  <a:cubicBezTo>
                    <a:pt x="6494" y="344104"/>
                    <a:pt x="0" y="328427"/>
                    <a:pt x="0" y="312081"/>
                  </a:cubicBezTo>
                  <a:lnTo>
                    <a:pt x="0" y="61634"/>
                  </a:lnTo>
                  <a:cubicBezTo>
                    <a:pt x="0" y="45287"/>
                    <a:pt x="6494" y="29611"/>
                    <a:pt x="18052" y="18052"/>
                  </a:cubicBezTo>
                  <a:cubicBezTo>
                    <a:pt x="29611" y="6494"/>
                    <a:pt x="45287" y="0"/>
                    <a:pt x="61634" y="0"/>
                  </a:cubicBezTo>
                  <a:close/>
                </a:path>
              </a:pathLst>
            </a:custGeom>
            <a:solidFill>
              <a:srgbClr val="B8E0C8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104775"/>
              <a:ext cx="1671064" cy="4784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708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5111937" y="19333868"/>
            <a:ext cx="16114701" cy="4993905"/>
            <a:chOff x="0" y="0"/>
            <a:chExt cx="2041718" cy="632723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2041718" cy="632723"/>
            </a:xfrm>
            <a:custGeom>
              <a:avLst/>
              <a:gdLst/>
              <a:ahLst/>
              <a:cxnLst/>
              <a:rect l="l" t="t" r="r" b="b"/>
              <a:pathLst>
                <a:path w="2041718" h="632723">
                  <a:moveTo>
                    <a:pt x="50445" y="0"/>
                  </a:moveTo>
                  <a:lnTo>
                    <a:pt x="1991273" y="0"/>
                  </a:lnTo>
                  <a:cubicBezTo>
                    <a:pt x="2019133" y="0"/>
                    <a:pt x="2041718" y="22585"/>
                    <a:pt x="2041718" y="50445"/>
                  </a:cubicBezTo>
                  <a:lnTo>
                    <a:pt x="2041718" y="582279"/>
                  </a:lnTo>
                  <a:cubicBezTo>
                    <a:pt x="2041718" y="610138"/>
                    <a:pt x="2019133" y="632723"/>
                    <a:pt x="1991273" y="632723"/>
                  </a:cubicBezTo>
                  <a:lnTo>
                    <a:pt x="50445" y="632723"/>
                  </a:lnTo>
                  <a:cubicBezTo>
                    <a:pt x="37066" y="632723"/>
                    <a:pt x="24235" y="627409"/>
                    <a:pt x="14775" y="617948"/>
                  </a:cubicBezTo>
                  <a:cubicBezTo>
                    <a:pt x="5315" y="608488"/>
                    <a:pt x="0" y="595657"/>
                    <a:pt x="0" y="582279"/>
                  </a:cubicBezTo>
                  <a:lnTo>
                    <a:pt x="0" y="50445"/>
                  </a:lnTo>
                  <a:cubicBezTo>
                    <a:pt x="0" y="22585"/>
                    <a:pt x="22585" y="0"/>
                    <a:pt x="50445" y="0"/>
                  </a:cubicBezTo>
                  <a:close/>
                </a:path>
              </a:pathLst>
            </a:custGeom>
            <a:solidFill>
              <a:srgbClr val="DDE9F1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0" y="-104775"/>
              <a:ext cx="2041718" cy="73749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708"/>
                </a:lnSpc>
              </a:pPr>
              <a:endParaRPr/>
            </a:p>
          </p:txBody>
        </p:sp>
      </p:grpSp>
      <p:sp>
        <p:nvSpPr>
          <p:cNvPr id="23" name="Freeform 23"/>
          <p:cNvSpPr/>
          <p:nvPr/>
        </p:nvSpPr>
        <p:spPr>
          <a:xfrm>
            <a:off x="12699370" y="575690"/>
            <a:ext cx="8466508" cy="5023462"/>
          </a:xfrm>
          <a:custGeom>
            <a:avLst/>
            <a:gdLst/>
            <a:ahLst/>
            <a:cxnLst/>
            <a:rect l="l" t="t" r="r" b="b"/>
            <a:pathLst>
              <a:path w="8466508" h="5023462">
                <a:moveTo>
                  <a:pt x="0" y="0"/>
                </a:moveTo>
                <a:lnTo>
                  <a:pt x="8466508" y="0"/>
                </a:lnTo>
                <a:lnTo>
                  <a:pt x="8466508" y="5023462"/>
                </a:lnTo>
                <a:lnTo>
                  <a:pt x="0" y="50234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454331" y="6293520"/>
            <a:ext cx="8806875" cy="2548671"/>
          </a:xfrm>
          <a:custGeom>
            <a:avLst/>
            <a:gdLst/>
            <a:ahLst/>
            <a:cxnLst/>
            <a:rect l="l" t="t" r="r" b="b"/>
            <a:pathLst>
              <a:path w="8806875" h="2548671">
                <a:moveTo>
                  <a:pt x="0" y="0"/>
                </a:moveTo>
                <a:lnTo>
                  <a:pt x="8806875" y="0"/>
                </a:lnTo>
                <a:lnTo>
                  <a:pt x="8806875" y="2548670"/>
                </a:lnTo>
                <a:lnTo>
                  <a:pt x="0" y="254867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b="-56558"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12174901" y="9413939"/>
            <a:ext cx="7341461" cy="2660159"/>
          </a:xfrm>
          <a:custGeom>
            <a:avLst/>
            <a:gdLst/>
            <a:ahLst/>
            <a:cxnLst/>
            <a:rect l="l" t="t" r="r" b="b"/>
            <a:pathLst>
              <a:path w="7341461" h="2660159">
                <a:moveTo>
                  <a:pt x="0" y="0"/>
                </a:moveTo>
                <a:lnTo>
                  <a:pt x="7341461" y="0"/>
                </a:lnTo>
                <a:lnTo>
                  <a:pt x="7341461" y="2660158"/>
                </a:lnTo>
                <a:lnTo>
                  <a:pt x="0" y="26601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b="-83985"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867325" y="13203572"/>
            <a:ext cx="8322243" cy="2630676"/>
          </a:xfrm>
          <a:custGeom>
            <a:avLst/>
            <a:gdLst/>
            <a:ahLst/>
            <a:cxnLst/>
            <a:rect l="l" t="t" r="r" b="b"/>
            <a:pathLst>
              <a:path w="8322243" h="2630676">
                <a:moveTo>
                  <a:pt x="0" y="0"/>
                </a:moveTo>
                <a:lnTo>
                  <a:pt x="8322243" y="0"/>
                </a:lnTo>
                <a:lnTo>
                  <a:pt x="8322243" y="2630676"/>
                </a:lnTo>
                <a:lnTo>
                  <a:pt x="0" y="263067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10902"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13879237" y="16369198"/>
            <a:ext cx="1966395" cy="2625042"/>
          </a:xfrm>
          <a:custGeom>
            <a:avLst/>
            <a:gdLst/>
            <a:ahLst/>
            <a:cxnLst/>
            <a:rect l="l" t="t" r="r" b="b"/>
            <a:pathLst>
              <a:path w="1966395" h="2625042">
                <a:moveTo>
                  <a:pt x="0" y="0"/>
                </a:moveTo>
                <a:lnTo>
                  <a:pt x="1966395" y="0"/>
                </a:lnTo>
                <a:lnTo>
                  <a:pt x="1966395" y="2625042"/>
                </a:lnTo>
                <a:lnTo>
                  <a:pt x="0" y="262504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16353356" y="16226323"/>
            <a:ext cx="1966395" cy="2625042"/>
          </a:xfrm>
          <a:custGeom>
            <a:avLst/>
            <a:gdLst/>
            <a:ahLst/>
            <a:cxnLst/>
            <a:rect l="l" t="t" r="r" b="b"/>
            <a:pathLst>
              <a:path w="1966395" h="2625042">
                <a:moveTo>
                  <a:pt x="0" y="0"/>
                </a:moveTo>
                <a:lnTo>
                  <a:pt x="1966395" y="0"/>
                </a:lnTo>
                <a:lnTo>
                  <a:pt x="1966395" y="2625042"/>
                </a:lnTo>
                <a:lnTo>
                  <a:pt x="0" y="262504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18824576" y="16372490"/>
            <a:ext cx="1966395" cy="2625042"/>
          </a:xfrm>
          <a:custGeom>
            <a:avLst/>
            <a:gdLst/>
            <a:ahLst/>
            <a:cxnLst/>
            <a:rect l="l" t="t" r="r" b="b"/>
            <a:pathLst>
              <a:path w="1966395" h="2625042">
                <a:moveTo>
                  <a:pt x="0" y="0"/>
                </a:moveTo>
                <a:lnTo>
                  <a:pt x="1966395" y="0"/>
                </a:lnTo>
                <a:lnTo>
                  <a:pt x="1966395" y="2625041"/>
                </a:lnTo>
                <a:lnTo>
                  <a:pt x="0" y="262504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739872" y="22267568"/>
            <a:ext cx="3985898" cy="3657261"/>
          </a:xfrm>
          <a:custGeom>
            <a:avLst/>
            <a:gdLst/>
            <a:ahLst/>
            <a:cxnLst/>
            <a:rect l="l" t="t" r="r" b="b"/>
            <a:pathLst>
              <a:path w="3985898" h="3657261">
                <a:moveTo>
                  <a:pt x="0" y="0"/>
                </a:moveTo>
                <a:lnTo>
                  <a:pt x="3985899" y="0"/>
                </a:lnTo>
                <a:lnTo>
                  <a:pt x="3985899" y="3657262"/>
                </a:lnTo>
                <a:lnTo>
                  <a:pt x="0" y="365726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13169287" y="25004048"/>
            <a:ext cx="7705465" cy="4696365"/>
          </a:xfrm>
          <a:custGeom>
            <a:avLst/>
            <a:gdLst/>
            <a:ahLst/>
            <a:cxnLst/>
            <a:rect l="l" t="t" r="r" b="b"/>
            <a:pathLst>
              <a:path w="7705465" h="4696365">
                <a:moveTo>
                  <a:pt x="0" y="0"/>
                </a:moveTo>
                <a:lnTo>
                  <a:pt x="7705466" y="0"/>
                </a:lnTo>
                <a:lnTo>
                  <a:pt x="7705466" y="4696365"/>
                </a:lnTo>
                <a:lnTo>
                  <a:pt x="0" y="469636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t="-12113" b="-7933"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10469123" y="24489698"/>
            <a:ext cx="1775385" cy="2387438"/>
          </a:xfrm>
          <a:custGeom>
            <a:avLst/>
            <a:gdLst/>
            <a:ahLst/>
            <a:cxnLst/>
            <a:rect l="l" t="t" r="r" b="b"/>
            <a:pathLst>
              <a:path w="1775385" h="2387438">
                <a:moveTo>
                  <a:pt x="0" y="0"/>
                </a:moveTo>
                <a:lnTo>
                  <a:pt x="1775386" y="0"/>
                </a:lnTo>
                <a:lnTo>
                  <a:pt x="1775386" y="2387438"/>
                </a:lnTo>
                <a:lnTo>
                  <a:pt x="0" y="238743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1518646" y="19680769"/>
            <a:ext cx="2903173" cy="2280311"/>
          </a:xfrm>
          <a:custGeom>
            <a:avLst/>
            <a:gdLst/>
            <a:ahLst/>
            <a:cxnLst/>
            <a:rect l="l" t="t" r="r" b="b"/>
            <a:pathLst>
              <a:path w="2903173" h="2280311">
                <a:moveTo>
                  <a:pt x="0" y="0"/>
                </a:moveTo>
                <a:lnTo>
                  <a:pt x="2903173" y="0"/>
                </a:lnTo>
                <a:lnTo>
                  <a:pt x="2903173" y="2280310"/>
                </a:lnTo>
                <a:lnTo>
                  <a:pt x="0" y="228031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6349420" y="24594473"/>
            <a:ext cx="2393372" cy="2127925"/>
          </a:xfrm>
          <a:custGeom>
            <a:avLst/>
            <a:gdLst/>
            <a:ahLst/>
            <a:cxnLst/>
            <a:rect l="l" t="t" r="r" b="b"/>
            <a:pathLst>
              <a:path w="2393372" h="2127925">
                <a:moveTo>
                  <a:pt x="0" y="0"/>
                </a:moveTo>
                <a:lnTo>
                  <a:pt x="2393372" y="0"/>
                </a:lnTo>
                <a:lnTo>
                  <a:pt x="2393372" y="2127925"/>
                </a:lnTo>
                <a:lnTo>
                  <a:pt x="0" y="212792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35" name="TextBox 35"/>
          <p:cNvSpPr txBox="1"/>
          <p:nvPr/>
        </p:nvSpPr>
        <p:spPr>
          <a:xfrm>
            <a:off x="454331" y="600515"/>
            <a:ext cx="11790178" cy="46808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07"/>
              </a:lnSpc>
            </a:pPr>
            <a:r>
              <a:rPr lang="en-US" sz="2199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1) Overview &amp; Why it matters</a:t>
            </a:r>
          </a:p>
          <a:p>
            <a:pPr marL="474979" lvl="1" indent="-237490" algn="l">
              <a:lnSpc>
                <a:spcPts val="4707"/>
              </a:lnSpc>
              <a:buFont typeface="Arial"/>
              <a:buChar char="•"/>
            </a:pPr>
            <a:r>
              <a:rPr lang="en-US" sz="21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Anorexia nervosa (AN) is a serious eating disorder with restricted intake, low weight or rapid weight loss, and distorted body image/over-valuation of weight/shape (WHO, 2024).</a:t>
            </a:r>
          </a:p>
          <a:p>
            <a:pPr marL="474979" lvl="1" indent="-237490" algn="l">
              <a:lnSpc>
                <a:spcPts val="4707"/>
              </a:lnSpc>
              <a:buFont typeface="Arial"/>
              <a:buChar char="•"/>
            </a:pPr>
            <a:r>
              <a:rPr lang="en-US" sz="21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It harms the heart, hormones, bones and brain. It can be life-threatening without timely care (RCPsych, 2022).</a:t>
            </a:r>
          </a:p>
          <a:p>
            <a:pPr marL="474979" lvl="1" indent="-237490" algn="l">
              <a:lnSpc>
                <a:spcPts val="4707"/>
              </a:lnSpc>
              <a:buFont typeface="Arial"/>
              <a:buChar char="•"/>
            </a:pPr>
            <a:r>
              <a:rPr lang="en-US" sz="21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Demand rose after COVID-19. More young people are identified with eating problems and start treatment, stretching services (NHS England, 2023; Lancet Diabetes &amp; Endocrinology, 2023).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739872" y="9489277"/>
            <a:ext cx="9467383" cy="32198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81"/>
              </a:lnSpc>
            </a:pPr>
            <a:r>
              <a:rPr lang="en-US" sz="2195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3) Brief history: from blame to care</a:t>
            </a:r>
          </a:p>
          <a:p>
            <a:pPr marL="474058" lvl="1" indent="-237029" algn="l">
              <a:lnSpc>
                <a:spcPts val="4281"/>
              </a:lnSpc>
              <a:buFont typeface="Arial"/>
              <a:buChar char="•"/>
            </a:pPr>
            <a:r>
              <a:rPr lang="en-US" sz="2195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Older practice sometimes used coercion and long hospital stays; families were not actively involved in treatment. Outcomes were mixed and stigma was common (surveillance). (NICE, 2024).</a:t>
            </a:r>
          </a:p>
          <a:p>
            <a:pPr marL="474058" lvl="1" indent="-237029" algn="l">
              <a:lnSpc>
                <a:spcPts val="4281"/>
              </a:lnSpc>
              <a:buFont typeface="Arial"/>
              <a:buChar char="•"/>
            </a:pPr>
            <a:r>
              <a:rPr lang="en-US" sz="2195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Shift: modern policy promotes early help, family involvement, and evidence-based therapy (NICE NG69 updated, 2024). (NICE, 2024).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0140230" y="6190001"/>
            <a:ext cx="10650741" cy="25794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67"/>
              </a:lnSpc>
            </a:pPr>
            <a:r>
              <a:rPr lang="en-US" sz="2148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2) Classification (ICD-11)</a:t>
            </a:r>
          </a:p>
          <a:p>
            <a:pPr marL="463818" lvl="1" indent="-231909" algn="l">
              <a:lnSpc>
                <a:spcPts val="4167"/>
              </a:lnSpc>
              <a:buFont typeface="Arial"/>
              <a:buChar char="•"/>
            </a:pPr>
            <a:r>
              <a:rPr lang="en-US" sz="2148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ICD-11 code 6B80 defines AN and specifies clinical descriptions and diagnostic requirements (CDDR) to improve reliability (WHO, 2024).</a:t>
            </a:r>
          </a:p>
          <a:p>
            <a:pPr marL="463818" lvl="1" indent="-231909" algn="l">
              <a:lnSpc>
                <a:spcPts val="4167"/>
              </a:lnSpc>
              <a:buFont typeface="Arial"/>
              <a:buChar char="•"/>
            </a:pPr>
            <a:r>
              <a:rPr lang="en-US" sz="2148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Clinicians record severity, rate of weight change, and functional impact to guide risk and care plans (WHO, 2024).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762954" y="26549289"/>
            <a:ext cx="11767096" cy="2722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77"/>
              </a:lnSpc>
            </a:pPr>
            <a:r>
              <a:rPr lang="en-US" sz="2199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7) Early intervention model</a:t>
            </a:r>
          </a:p>
          <a:p>
            <a:pPr marL="474979" lvl="1" indent="-237490" algn="l">
              <a:lnSpc>
                <a:spcPts val="4377"/>
              </a:lnSpc>
              <a:buFont typeface="Arial"/>
              <a:buChar char="•"/>
            </a:pPr>
            <a:r>
              <a:rPr lang="en-US" sz="21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FREED (First Episode Rapid Early Intervention for Eating Disorders) targets people 16–25 with recent-onset EDs; it cuts waits and improves engagement (Richards et al., 2021).</a:t>
            </a:r>
          </a:p>
          <a:p>
            <a:pPr marL="474979" lvl="1" indent="-237490" algn="l">
              <a:lnSpc>
                <a:spcPts val="4377"/>
              </a:lnSpc>
              <a:buFont typeface="Arial"/>
              <a:buChar char="•"/>
            </a:pPr>
            <a:r>
              <a:rPr lang="en-US" sz="21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FREED sets 48 h engagement call, 2-week assessment, 4-week treatment targets; fidelity studies show useful adherence benchmarks (Richards et al., 2021).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10207256" y="12172991"/>
            <a:ext cx="11019382" cy="35485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73"/>
              </a:lnSpc>
            </a:pPr>
            <a:r>
              <a:rPr lang="en-US" sz="2199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4) Stigma, discrimination, inequality</a:t>
            </a:r>
          </a:p>
          <a:p>
            <a:pPr marL="474979" lvl="1" indent="-237490" algn="l">
              <a:lnSpc>
                <a:spcPts val="4773"/>
              </a:lnSpc>
              <a:buFont typeface="Arial"/>
              <a:buChar char="•"/>
            </a:pPr>
            <a:r>
              <a:rPr lang="en-US" sz="21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Many still feel shame and self-stigma, which blocks help-seeking. Campaigns must name stigma and offer safe routes into care (Wall et al., 2024).</a:t>
            </a:r>
          </a:p>
          <a:p>
            <a:pPr marL="474979" lvl="1" indent="-237490" algn="l">
              <a:lnSpc>
                <a:spcPts val="4773"/>
              </a:lnSpc>
              <a:buFont typeface="Arial"/>
              <a:buChar char="•"/>
            </a:pPr>
            <a:r>
              <a:rPr lang="en-US" sz="21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Inequalities exist for minority ethnic groups and people who do not fit stereotypes (e.g., males, higher-weight, diverse cultures). Services must adapt materials and access points (policy reviews, 2023–2024; NHS 2023 data). (NHS Digital, 2023).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739872" y="16115983"/>
            <a:ext cx="12330922" cy="29512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1"/>
              </a:lnSpc>
            </a:pPr>
            <a:r>
              <a:rPr lang="en-US" sz="2199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5) Current UK care pathway</a:t>
            </a:r>
          </a:p>
          <a:p>
            <a:pPr marL="474979" lvl="1" indent="-237490" algn="l">
              <a:lnSpc>
                <a:spcPts val="4751"/>
              </a:lnSpc>
              <a:buFont typeface="Arial"/>
              <a:buChar char="•"/>
            </a:pPr>
            <a:r>
              <a:rPr lang="en-US" sz="21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Medical risk first: check vitals, ECG, bloods; watch for refeeding syndrome; follow MEED Medical Emergencies in Eating Disorders for red flags and urgent admission (RCPsych, 2022).</a:t>
            </a:r>
          </a:p>
          <a:p>
            <a:pPr marL="474979" lvl="1" indent="-237490" algn="l">
              <a:lnSpc>
                <a:spcPts val="4751"/>
              </a:lnSpc>
              <a:buFont typeface="Arial"/>
              <a:buChar char="•"/>
            </a:pPr>
            <a:r>
              <a:rPr lang="en-US" sz="21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Communication: use calm, non-shaming language; validate distress; avoid labels like “anorexic” (NICE, 2024).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5630704" y="19350355"/>
            <a:ext cx="15410931" cy="46808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07"/>
              </a:lnSpc>
            </a:pPr>
            <a:r>
              <a:rPr lang="en-US" sz="2199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6) What works </a:t>
            </a:r>
          </a:p>
          <a:p>
            <a:pPr marL="474979" lvl="1" indent="-237490" algn="l">
              <a:lnSpc>
                <a:spcPts val="4707"/>
              </a:lnSpc>
              <a:buFont typeface="Arial"/>
              <a:buChar char="•"/>
            </a:pPr>
            <a:r>
              <a:rPr lang="en-US" sz="21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Young people: Family-Based Treatment (FBT) is first-line; parents help restore nutrition with clinician coaching (NICE, 2024). Real-world results are positive (Oshukova et al., 2023). </a:t>
            </a:r>
          </a:p>
          <a:p>
            <a:pPr marL="474979" lvl="1" indent="-237490" algn="l">
              <a:lnSpc>
                <a:spcPts val="4707"/>
              </a:lnSpc>
              <a:buFont typeface="Arial"/>
              <a:buChar char="•"/>
            </a:pPr>
            <a:r>
              <a:rPr lang="en-US" sz="21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If FBT is not acceptable/effective: CBT-E is a key option; growing adolescent evidence supports feasibility and outcomes (Dalle Grave and Calugi, 2024). </a:t>
            </a:r>
          </a:p>
          <a:p>
            <a:pPr marL="474979" lvl="1" indent="-237490" algn="l">
              <a:lnSpc>
                <a:spcPts val="4707"/>
              </a:lnSpc>
              <a:buFont typeface="Arial"/>
              <a:buChar char="•"/>
            </a:pPr>
            <a:r>
              <a:rPr lang="en-US" sz="21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Adults: offer an evidence-based therapy (e.g., CBT-E; MANTRA) with carer input where helpful (NICE, 2024). </a:t>
            </a:r>
          </a:p>
          <a:p>
            <a:pPr marL="474979" lvl="1" indent="-237490" algn="l">
              <a:lnSpc>
                <a:spcPts val="4707"/>
              </a:lnSpc>
              <a:buFont typeface="Arial"/>
              <a:buChar char="•"/>
            </a:pPr>
            <a:r>
              <a:rPr lang="en-US" sz="21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Medication: no drug “cures” AN. Olanzapine may help some adults with weight/obsessions; evidence remains limited, especially for young people (NICE, 2024)..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9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268217" y="14185964"/>
            <a:ext cx="9727026" cy="4262277"/>
            <a:chOff x="0" y="0"/>
            <a:chExt cx="1232405" cy="54002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32405" cy="540027"/>
            </a:xfrm>
            <a:custGeom>
              <a:avLst/>
              <a:gdLst/>
              <a:ahLst/>
              <a:cxnLst/>
              <a:rect l="l" t="t" r="r" b="b"/>
              <a:pathLst>
                <a:path w="1232405" h="540027">
                  <a:moveTo>
                    <a:pt x="83571" y="0"/>
                  </a:moveTo>
                  <a:lnTo>
                    <a:pt x="1148834" y="0"/>
                  </a:lnTo>
                  <a:cubicBezTo>
                    <a:pt x="1194989" y="0"/>
                    <a:pt x="1232405" y="37416"/>
                    <a:pt x="1232405" y="83571"/>
                  </a:cubicBezTo>
                  <a:lnTo>
                    <a:pt x="1232405" y="456455"/>
                  </a:lnTo>
                  <a:cubicBezTo>
                    <a:pt x="1232405" y="502610"/>
                    <a:pt x="1194989" y="540027"/>
                    <a:pt x="1148834" y="540027"/>
                  </a:cubicBezTo>
                  <a:lnTo>
                    <a:pt x="83571" y="540027"/>
                  </a:lnTo>
                  <a:cubicBezTo>
                    <a:pt x="37416" y="540027"/>
                    <a:pt x="0" y="502610"/>
                    <a:pt x="0" y="456455"/>
                  </a:cubicBezTo>
                  <a:lnTo>
                    <a:pt x="0" y="83571"/>
                  </a:lnTo>
                  <a:cubicBezTo>
                    <a:pt x="0" y="37416"/>
                    <a:pt x="37416" y="0"/>
                    <a:pt x="83571" y="0"/>
                  </a:cubicBezTo>
                  <a:close/>
                </a:path>
              </a:pathLst>
            </a:custGeom>
            <a:solidFill>
              <a:srgbClr val="B8E0C8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104775"/>
              <a:ext cx="1232405" cy="6448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708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4534267" y="26223925"/>
            <a:ext cx="12315466" cy="3252076"/>
            <a:chOff x="0" y="0"/>
            <a:chExt cx="1560358" cy="41203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560358" cy="412035"/>
            </a:xfrm>
            <a:custGeom>
              <a:avLst/>
              <a:gdLst/>
              <a:ahLst/>
              <a:cxnLst/>
              <a:rect l="l" t="t" r="r" b="b"/>
              <a:pathLst>
                <a:path w="1560358" h="412035">
                  <a:moveTo>
                    <a:pt x="66007" y="0"/>
                  </a:moveTo>
                  <a:lnTo>
                    <a:pt x="1494352" y="0"/>
                  </a:lnTo>
                  <a:cubicBezTo>
                    <a:pt x="1530806" y="0"/>
                    <a:pt x="1560358" y="29552"/>
                    <a:pt x="1560358" y="66007"/>
                  </a:cubicBezTo>
                  <a:lnTo>
                    <a:pt x="1560358" y="346028"/>
                  </a:lnTo>
                  <a:cubicBezTo>
                    <a:pt x="1560358" y="382483"/>
                    <a:pt x="1530806" y="412035"/>
                    <a:pt x="1494352" y="412035"/>
                  </a:cubicBezTo>
                  <a:lnTo>
                    <a:pt x="66007" y="412035"/>
                  </a:lnTo>
                  <a:cubicBezTo>
                    <a:pt x="29552" y="412035"/>
                    <a:pt x="0" y="382483"/>
                    <a:pt x="0" y="346028"/>
                  </a:cubicBezTo>
                  <a:lnTo>
                    <a:pt x="0" y="66007"/>
                  </a:lnTo>
                  <a:cubicBezTo>
                    <a:pt x="0" y="29552"/>
                    <a:pt x="29552" y="0"/>
                    <a:pt x="66007" y="0"/>
                  </a:cubicBezTo>
                  <a:close/>
                </a:path>
              </a:pathLst>
            </a:custGeom>
            <a:solidFill>
              <a:srgbClr val="FFC4D4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104775"/>
              <a:ext cx="1560358" cy="51681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708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68790" y="486107"/>
            <a:ext cx="11099427" cy="14386914"/>
            <a:chOff x="0" y="0"/>
            <a:chExt cx="1406287" cy="182280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406287" cy="1822809"/>
            </a:xfrm>
            <a:custGeom>
              <a:avLst/>
              <a:gdLst/>
              <a:ahLst/>
              <a:cxnLst/>
              <a:rect l="l" t="t" r="r" b="b"/>
              <a:pathLst>
                <a:path w="1406287" h="1822809">
                  <a:moveTo>
                    <a:pt x="73238" y="0"/>
                  </a:moveTo>
                  <a:lnTo>
                    <a:pt x="1333049" y="0"/>
                  </a:lnTo>
                  <a:cubicBezTo>
                    <a:pt x="1352473" y="0"/>
                    <a:pt x="1371102" y="7716"/>
                    <a:pt x="1384836" y="21451"/>
                  </a:cubicBezTo>
                  <a:cubicBezTo>
                    <a:pt x="1398571" y="35186"/>
                    <a:pt x="1406287" y="53814"/>
                    <a:pt x="1406287" y="73238"/>
                  </a:cubicBezTo>
                  <a:lnTo>
                    <a:pt x="1406287" y="1749571"/>
                  </a:lnTo>
                  <a:cubicBezTo>
                    <a:pt x="1406287" y="1768995"/>
                    <a:pt x="1398571" y="1787623"/>
                    <a:pt x="1384836" y="1801358"/>
                  </a:cubicBezTo>
                  <a:cubicBezTo>
                    <a:pt x="1371102" y="1815093"/>
                    <a:pt x="1352473" y="1822809"/>
                    <a:pt x="1333049" y="1822809"/>
                  </a:cubicBezTo>
                  <a:lnTo>
                    <a:pt x="73238" y="1822809"/>
                  </a:lnTo>
                  <a:cubicBezTo>
                    <a:pt x="53814" y="1822809"/>
                    <a:pt x="35186" y="1815093"/>
                    <a:pt x="21451" y="1801358"/>
                  </a:cubicBezTo>
                  <a:cubicBezTo>
                    <a:pt x="7716" y="1787623"/>
                    <a:pt x="0" y="1768995"/>
                    <a:pt x="0" y="1749571"/>
                  </a:cubicBezTo>
                  <a:lnTo>
                    <a:pt x="0" y="73238"/>
                  </a:lnTo>
                  <a:cubicBezTo>
                    <a:pt x="0" y="53814"/>
                    <a:pt x="7716" y="35186"/>
                    <a:pt x="21451" y="21451"/>
                  </a:cubicBezTo>
                  <a:cubicBezTo>
                    <a:pt x="35186" y="7716"/>
                    <a:pt x="53814" y="0"/>
                    <a:pt x="73238" y="0"/>
                  </a:cubicBezTo>
                  <a:close/>
                </a:path>
              </a:pathLst>
            </a:custGeom>
            <a:solidFill>
              <a:srgbClr val="DDE9F1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104775"/>
              <a:ext cx="1406287" cy="1927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708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497950" y="21907598"/>
            <a:ext cx="20416966" cy="3944852"/>
            <a:chOff x="0" y="0"/>
            <a:chExt cx="2586811" cy="499809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586811" cy="499809"/>
            </a:xfrm>
            <a:custGeom>
              <a:avLst/>
              <a:gdLst/>
              <a:ahLst/>
              <a:cxnLst/>
              <a:rect l="l" t="t" r="r" b="b"/>
              <a:pathLst>
                <a:path w="2586811" h="499809">
                  <a:moveTo>
                    <a:pt x="39815" y="0"/>
                  </a:moveTo>
                  <a:lnTo>
                    <a:pt x="2546996" y="0"/>
                  </a:lnTo>
                  <a:cubicBezTo>
                    <a:pt x="2557556" y="0"/>
                    <a:pt x="2567683" y="4195"/>
                    <a:pt x="2575150" y="11662"/>
                  </a:cubicBezTo>
                  <a:cubicBezTo>
                    <a:pt x="2582616" y="19128"/>
                    <a:pt x="2586811" y="29255"/>
                    <a:pt x="2586811" y="39815"/>
                  </a:cubicBezTo>
                  <a:lnTo>
                    <a:pt x="2586811" y="459994"/>
                  </a:lnTo>
                  <a:cubicBezTo>
                    <a:pt x="2586811" y="481983"/>
                    <a:pt x="2568985" y="499809"/>
                    <a:pt x="2546996" y="499809"/>
                  </a:cubicBezTo>
                  <a:lnTo>
                    <a:pt x="39815" y="499809"/>
                  </a:lnTo>
                  <a:cubicBezTo>
                    <a:pt x="17826" y="499809"/>
                    <a:pt x="0" y="481983"/>
                    <a:pt x="0" y="459994"/>
                  </a:cubicBezTo>
                  <a:lnTo>
                    <a:pt x="0" y="39815"/>
                  </a:lnTo>
                  <a:cubicBezTo>
                    <a:pt x="0" y="17826"/>
                    <a:pt x="17826" y="0"/>
                    <a:pt x="39815" y="0"/>
                  </a:cubicBezTo>
                  <a:close/>
                </a:path>
              </a:pathLst>
            </a:custGeom>
            <a:solidFill>
              <a:srgbClr val="DDE9F1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104775"/>
              <a:ext cx="2586811" cy="604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708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497950" y="18616831"/>
            <a:ext cx="20497293" cy="2919292"/>
            <a:chOff x="0" y="0"/>
            <a:chExt cx="2596988" cy="369872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596988" cy="369872"/>
            </a:xfrm>
            <a:custGeom>
              <a:avLst/>
              <a:gdLst/>
              <a:ahLst/>
              <a:cxnLst/>
              <a:rect l="l" t="t" r="r" b="b"/>
              <a:pathLst>
                <a:path w="2596988" h="369872">
                  <a:moveTo>
                    <a:pt x="39659" y="0"/>
                  </a:moveTo>
                  <a:lnTo>
                    <a:pt x="2557329" y="0"/>
                  </a:lnTo>
                  <a:cubicBezTo>
                    <a:pt x="2567848" y="0"/>
                    <a:pt x="2577935" y="4178"/>
                    <a:pt x="2585373" y="11616"/>
                  </a:cubicBezTo>
                  <a:cubicBezTo>
                    <a:pt x="2592810" y="19053"/>
                    <a:pt x="2596988" y="29141"/>
                    <a:pt x="2596988" y="39659"/>
                  </a:cubicBezTo>
                  <a:lnTo>
                    <a:pt x="2596988" y="330213"/>
                  </a:lnTo>
                  <a:cubicBezTo>
                    <a:pt x="2596988" y="340731"/>
                    <a:pt x="2592810" y="350818"/>
                    <a:pt x="2585373" y="358256"/>
                  </a:cubicBezTo>
                  <a:cubicBezTo>
                    <a:pt x="2577935" y="365693"/>
                    <a:pt x="2567848" y="369872"/>
                    <a:pt x="2557329" y="369872"/>
                  </a:cubicBezTo>
                  <a:lnTo>
                    <a:pt x="39659" y="369872"/>
                  </a:lnTo>
                  <a:cubicBezTo>
                    <a:pt x="29141" y="369872"/>
                    <a:pt x="19053" y="365693"/>
                    <a:pt x="11616" y="358256"/>
                  </a:cubicBezTo>
                  <a:cubicBezTo>
                    <a:pt x="4178" y="350818"/>
                    <a:pt x="0" y="340731"/>
                    <a:pt x="0" y="330213"/>
                  </a:cubicBezTo>
                  <a:lnTo>
                    <a:pt x="0" y="39659"/>
                  </a:lnTo>
                  <a:cubicBezTo>
                    <a:pt x="0" y="29141"/>
                    <a:pt x="4178" y="19053"/>
                    <a:pt x="11616" y="11616"/>
                  </a:cubicBezTo>
                  <a:cubicBezTo>
                    <a:pt x="19053" y="4178"/>
                    <a:pt x="29141" y="0"/>
                    <a:pt x="39659" y="0"/>
                  </a:cubicBezTo>
                  <a:close/>
                </a:path>
              </a:pathLst>
            </a:custGeom>
            <a:solidFill>
              <a:srgbClr val="FFC4D4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104775"/>
              <a:ext cx="2596988" cy="47464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708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>
            <a:off x="11512043" y="895478"/>
            <a:ext cx="9483200" cy="4978680"/>
          </a:xfrm>
          <a:custGeom>
            <a:avLst/>
            <a:gdLst/>
            <a:ahLst/>
            <a:cxnLst/>
            <a:rect l="l" t="t" r="r" b="b"/>
            <a:pathLst>
              <a:path w="9483200" h="4978680">
                <a:moveTo>
                  <a:pt x="0" y="0"/>
                </a:moveTo>
                <a:lnTo>
                  <a:pt x="9483200" y="0"/>
                </a:lnTo>
                <a:lnTo>
                  <a:pt x="9483200" y="4978679"/>
                </a:lnTo>
                <a:lnTo>
                  <a:pt x="0" y="497867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1512043" y="6311277"/>
            <a:ext cx="9483200" cy="6722162"/>
          </a:xfrm>
          <a:custGeom>
            <a:avLst/>
            <a:gdLst/>
            <a:ahLst/>
            <a:cxnLst/>
            <a:rect l="l" t="t" r="r" b="b"/>
            <a:pathLst>
              <a:path w="9483200" h="6722162">
                <a:moveTo>
                  <a:pt x="0" y="0"/>
                </a:moveTo>
                <a:lnTo>
                  <a:pt x="9483200" y="0"/>
                </a:lnTo>
                <a:lnTo>
                  <a:pt x="9483200" y="6722162"/>
                </a:lnTo>
                <a:lnTo>
                  <a:pt x="0" y="672216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7883528" y="15066317"/>
            <a:ext cx="2606423" cy="3357219"/>
          </a:xfrm>
          <a:custGeom>
            <a:avLst/>
            <a:gdLst/>
            <a:ahLst/>
            <a:cxnLst/>
            <a:rect l="l" t="t" r="r" b="b"/>
            <a:pathLst>
              <a:path w="2606423" h="3357219">
                <a:moveTo>
                  <a:pt x="0" y="0"/>
                </a:moveTo>
                <a:lnTo>
                  <a:pt x="2606423" y="0"/>
                </a:lnTo>
                <a:lnTo>
                  <a:pt x="2606423" y="3357219"/>
                </a:lnTo>
                <a:lnTo>
                  <a:pt x="0" y="335721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2138400" y="15138000"/>
            <a:ext cx="3934796" cy="2983291"/>
          </a:xfrm>
          <a:custGeom>
            <a:avLst/>
            <a:gdLst/>
            <a:ahLst/>
            <a:cxnLst/>
            <a:rect l="l" t="t" r="r" b="b"/>
            <a:pathLst>
              <a:path w="3934796" h="2983291">
                <a:moveTo>
                  <a:pt x="0" y="0"/>
                </a:moveTo>
                <a:lnTo>
                  <a:pt x="3934796" y="0"/>
                </a:lnTo>
                <a:lnTo>
                  <a:pt x="3934796" y="2983291"/>
                </a:lnTo>
                <a:lnTo>
                  <a:pt x="0" y="298329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497950" y="26662075"/>
            <a:ext cx="3607848" cy="1846506"/>
          </a:xfrm>
          <a:custGeom>
            <a:avLst/>
            <a:gdLst/>
            <a:ahLst/>
            <a:cxnLst/>
            <a:rect l="l" t="t" r="r" b="b"/>
            <a:pathLst>
              <a:path w="3607848" h="1846506">
                <a:moveTo>
                  <a:pt x="0" y="0"/>
                </a:moveTo>
                <a:lnTo>
                  <a:pt x="3607848" y="0"/>
                </a:lnTo>
                <a:lnTo>
                  <a:pt x="3607848" y="1846506"/>
                </a:lnTo>
                <a:lnTo>
                  <a:pt x="0" y="184650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2" name="Freeform 22"/>
          <p:cNvSpPr/>
          <p:nvPr/>
        </p:nvSpPr>
        <p:spPr>
          <a:xfrm>
            <a:off x="17418987" y="26414425"/>
            <a:ext cx="3495930" cy="3368805"/>
          </a:xfrm>
          <a:custGeom>
            <a:avLst/>
            <a:gdLst/>
            <a:ahLst/>
            <a:cxnLst/>
            <a:rect l="l" t="t" r="r" b="b"/>
            <a:pathLst>
              <a:path w="3495930" h="3368805">
                <a:moveTo>
                  <a:pt x="0" y="0"/>
                </a:moveTo>
                <a:lnTo>
                  <a:pt x="3495929" y="0"/>
                </a:lnTo>
                <a:lnTo>
                  <a:pt x="3495929" y="3368805"/>
                </a:lnTo>
                <a:lnTo>
                  <a:pt x="0" y="3368805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23" name="TextBox 23"/>
          <p:cNvSpPr txBox="1"/>
          <p:nvPr/>
        </p:nvSpPr>
        <p:spPr>
          <a:xfrm>
            <a:off x="497950" y="628778"/>
            <a:ext cx="10466564" cy="138348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543"/>
              </a:lnSpc>
            </a:pPr>
            <a:r>
              <a:rPr lang="en-US" sz="2399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8) Literature-led critical analysis: attitudes, practice, policy</a:t>
            </a:r>
          </a:p>
          <a:p>
            <a:pPr marL="518158" lvl="1" indent="-259079" algn="l">
              <a:lnSpc>
                <a:spcPts val="5543"/>
              </a:lnSpc>
              <a:buFont typeface="Arial"/>
              <a:buChar char="•"/>
            </a:pPr>
            <a:r>
              <a:rPr lang="en-US" sz="2399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Attitudes:</a:t>
            </a:r>
            <a:r>
              <a:rPr lang="en-US" sz="23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framing AN as a “choice” fuels shame and delays care. Community data link perceived stigma and lower help-seeking; services should build trust and confidentiality into first contacts (Wall et al., 2024).</a:t>
            </a:r>
          </a:p>
          <a:p>
            <a:pPr marL="518158" lvl="1" indent="-259079" algn="l">
              <a:lnSpc>
                <a:spcPts val="5543"/>
              </a:lnSpc>
              <a:buFont typeface="Arial"/>
              <a:buChar char="•"/>
            </a:pPr>
            <a:r>
              <a:rPr lang="en-US" sz="2399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Practice:</a:t>
            </a:r>
            <a:r>
              <a:rPr lang="en-US" sz="23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the MEED standard makes risk visible and actionable; when used, teams spot arrhythmias, electrolyte shifts, dehydration earlier and prevent refeeding syndrome (RCPsych, 2022).</a:t>
            </a:r>
          </a:p>
          <a:p>
            <a:pPr marL="518158" lvl="1" indent="-259079" algn="l">
              <a:lnSpc>
                <a:spcPts val="5543"/>
              </a:lnSpc>
              <a:buFont typeface="Arial"/>
              <a:buChar char="•"/>
            </a:pPr>
            <a:r>
              <a:rPr lang="en-US" sz="2399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Policy:</a:t>
            </a:r>
            <a:r>
              <a:rPr lang="en-US" sz="23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NICE NG69 centres FBT/CBT-E, shared decisions, and carer involvement; 2024 surveillance updates involuntary-treatment guidance and emphasises compassionate practice (NICE, 2024). </a:t>
            </a:r>
          </a:p>
          <a:p>
            <a:pPr marL="518158" lvl="1" indent="-259079" algn="l">
              <a:lnSpc>
                <a:spcPts val="5543"/>
              </a:lnSpc>
              <a:buFont typeface="Arial"/>
              <a:buChar char="•"/>
            </a:pPr>
            <a:r>
              <a:rPr lang="en-US" sz="2399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Access &amp; capacity:</a:t>
            </a:r>
            <a:r>
              <a:rPr lang="en-US" sz="23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post-pandemic referrals increased; editorials call for investment to match need and cut waits (Lancet D&amp;E, 2023; NHS England, 2023).</a:t>
            </a:r>
          </a:p>
          <a:p>
            <a:pPr marL="518158" lvl="1" indent="-259079" algn="l">
              <a:lnSpc>
                <a:spcPts val="5543"/>
              </a:lnSpc>
              <a:buFont typeface="Arial"/>
              <a:buChar char="•"/>
            </a:pPr>
            <a:r>
              <a:rPr lang="en-US" sz="2399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Therapy choice:</a:t>
            </a:r>
            <a:r>
              <a:rPr lang="en-US" sz="23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adolescent data show FBT effective in clinics (Oshukova et al., 2023). CBT-E is valuable where FBT is not acceptable or insufficient, and can be used across ages (Dalle Grave and Calugi, 2024; NICE, 2024). </a:t>
            </a:r>
          </a:p>
          <a:p>
            <a:pPr marL="518158" lvl="1" indent="-259079" algn="l">
              <a:lnSpc>
                <a:spcPts val="5543"/>
              </a:lnSpc>
              <a:buFont typeface="Arial"/>
              <a:buChar char="•"/>
            </a:pPr>
            <a:r>
              <a:rPr lang="en-US" sz="2399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Medicines: </a:t>
            </a:r>
            <a:r>
              <a:rPr lang="en-US" sz="23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adjunctive role only; OPEN feasibility suggests olanzapine may be acceptable to some young people but evidence is early (Said et al., 2024).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879340" y="22081499"/>
            <a:ext cx="19809501" cy="3441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32"/>
              </a:lnSpc>
            </a:pPr>
            <a:r>
              <a:rPr lang="en-US" sz="2195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11) Recommendations (policy &amp; practice)</a:t>
            </a:r>
          </a:p>
          <a:p>
            <a:pPr marL="474058" lvl="1" indent="-237029" algn="l">
              <a:lnSpc>
                <a:spcPts val="4632"/>
              </a:lnSpc>
              <a:buFont typeface="Arial"/>
              <a:buChar char="•"/>
            </a:pPr>
            <a:r>
              <a:rPr lang="en-US" sz="2195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Embed early access: </a:t>
            </a:r>
            <a:r>
              <a:rPr lang="en-US" sz="2195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commission FREED-style pathways for 16–25s (targets: 48 h call / 2-week assessment / 4-week treatment) (Richards et al., 2021).</a:t>
            </a:r>
          </a:p>
          <a:p>
            <a:pPr marL="474058" lvl="1" indent="-237029" algn="l">
              <a:lnSpc>
                <a:spcPts val="4632"/>
              </a:lnSpc>
              <a:buFont typeface="Arial"/>
              <a:buChar char="•"/>
            </a:pPr>
            <a:r>
              <a:rPr lang="en-US" sz="2195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Resource core therapies: </a:t>
            </a:r>
            <a:r>
              <a:rPr lang="en-US" sz="2195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ensure capacity for FBT and CBT-E; offer choice when one isn’t acceptable (NICE, 2024; Dalle Grave and Calugi, 2024). </a:t>
            </a:r>
          </a:p>
          <a:p>
            <a:pPr marL="474058" lvl="1" indent="-237029" algn="l">
              <a:lnSpc>
                <a:spcPts val="4632"/>
              </a:lnSpc>
              <a:buFont typeface="Arial"/>
              <a:buChar char="•"/>
            </a:pPr>
            <a:r>
              <a:rPr lang="en-US" sz="2195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Make safety routine:</a:t>
            </a:r>
            <a:r>
              <a:rPr lang="en-US" sz="2195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roll out MEED education to ED, paediatrics, GP, ambulance and acute teams (RCPsych, 2022).</a:t>
            </a:r>
          </a:p>
          <a:p>
            <a:pPr marL="474058" lvl="1" indent="-237029" algn="l">
              <a:lnSpc>
                <a:spcPts val="4632"/>
              </a:lnSpc>
              <a:buFont typeface="Arial"/>
              <a:buChar char="•"/>
            </a:pPr>
            <a:r>
              <a:rPr lang="en-US" sz="2195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Cut stigma: </a:t>
            </a:r>
            <a:r>
              <a:rPr lang="en-US" sz="2195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co-produce materials with lived experience; show recovery stories; make first contact private and welcoming (Wall et al., 2024). </a:t>
            </a:r>
          </a:p>
          <a:p>
            <a:pPr marL="474058" lvl="1" indent="-237029" algn="l">
              <a:lnSpc>
                <a:spcPts val="4632"/>
              </a:lnSpc>
              <a:buFont typeface="Arial"/>
              <a:buChar char="•"/>
            </a:pPr>
            <a:r>
              <a:rPr lang="en-US" sz="2195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Close inequality gaps:</a:t>
            </a:r>
            <a:r>
              <a:rPr lang="en-US" sz="2195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translate resources; partner with community and faith groups; track access by ethnicity/IMD to act on gaps (NHS Digital, 2023). 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1512043" y="14385244"/>
            <a:ext cx="9239374" cy="38601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01"/>
              </a:lnSpc>
            </a:pPr>
            <a:r>
              <a:rPr lang="en-US" sz="2348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9) Lived experience &amp; communication </a:t>
            </a:r>
          </a:p>
          <a:p>
            <a:pPr marL="528586" lvl="1" indent="-264293" algn="l">
              <a:lnSpc>
                <a:spcPts val="5214"/>
              </a:lnSpc>
              <a:buFont typeface="Arial"/>
              <a:buChar char="•"/>
            </a:pPr>
            <a:r>
              <a:rPr lang="en-US" sz="2448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Ask “What feels hardest about food right now?” and “What support feels safest?” (NICE, 2024).</a:t>
            </a:r>
          </a:p>
          <a:p>
            <a:pPr marL="528586" lvl="1" indent="-264293" algn="l">
              <a:lnSpc>
                <a:spcPts val="5214"/>
              </a:lnSpc>
              <a:buFont typeface="Arial"/>
              <a:buChar char="•"/>
            </a:pPr>
            <a:r>
              <a:rPr lang="en-US" sz="2448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Use person-first language (e.g., “a person living with anorexia”). Avoid weight-centric praise or moral language around food (NICE, 2024; Wall et al., 2024).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4842890" y="26414425"/>
            <a:ext cx="11767096" cy="24137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68"/>
              </a:lnSpc>
            </a:pPr>
            <a:r>
              <a:rPr lang="en-US" sz="3099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12) Key message</a:t>
            </a:r>
          </a:p>
          <a:p>
            <a:pPr marL="604516" lvl="1" indent="-302258" algn="l">
              <a:lnSpc>
                <a:spcPts val="6999"/>
              </a:lnSpc>
              <a:buFont typeface="Arial"/>
              <a:buChar char="•"/>
            </a:pPr>
            <a:r>
              <a:rPr lang="en-US" sz="2799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Kind, prompt, family-centred, evidence-based care saves lives. </a:t>
            </a:r>
          </a:p>
          <a:p>
            <a:pPr marL="604516" lvl="1" indent="-302258" algn="l">
              <a:lnSpc>
                <a:spcPts val="6999"/>
              </a:lnSpc>
              <a:buFont typeface="Arial"/>
              <a:buChar char="•"/>
            </a:pPr>
            <a:r>
              <a:rPr lang="en-US" sz="2799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Early help and respectful language open the door to recovery.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883445" y="18792761"/>
            <a:ext cx="19809501" cy="23483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73"/>
              </a:lnSpc>
            </a:pPr>
            <a:r>
              <a:rPr lang="en-US" sz="2199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10) Gaps &amp; challenges</a:t>
            </a:r>
          </a:p>
          <a:p>
            <a:pPr marL="474979" lvl="1" indent="-237490" algn="l">
              <a:lnSpc>
                <a:spcPts val="4773"/>
              </a:lnSpc>
              <a:buFont typeface="Arial"/>
              <a:buChar char="•"/>
            </a:pPr>
            <a:r>
              <a:rPr lang="en-US" sz="2199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Waiting times and thresholds still block early care;</a:t>
            </a:r>
            <a:r>
              <a:rPr lang="en-US" sz="21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young people report “not ill enough” experiences (NHS England, 2023; Lancet D&amp;E, 2023).</a:t>
            </a:r>
          </a:p>
          <a:p>
            <a:pPr marL="474979" lvl="1" indent="-237490" algn="l">
              <a:lnSpc>
                <a:spcPts val="4773"/>
              </a:lnSpc>
              <a:buFont typeface="Arial"/>
              <a:buChar char="•"/>
            </a:pPr>
            <a:r>
              <a:rPr lang="en-US" sz="2199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Health inequalities:</a:t>
            </a:r>
            <a:r>
              <a:rPr lang="en-US" sz="21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materials and pathways often don’t fit language and culture needs; adapt outreach and engagement (NHS Digital, 2023). </a:t>
            </a:r>
          </a:p>
          <a:p>
            <a:pPr marL="474979" lvl="1" indent="-237490" algn="l">
              <a:lnSpc>
                <a:spcPts val="4773"/>
              </a:lnSpc>
              <a:buFont typeface="Arial"/>
              <a:buChar char="•"/>
            </a:pPr>
            <a:r>
              <a:rPr lang="en-US" sz="2199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Workforce:</a:t>
            </a:r>
            <a:r>
              <a:rPr lang="en-US" sz="21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staff need MEED training and protected time for family-work and meal support (RCPsych, 2022; NICE, 2024).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9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5120" y="3453932"/>
            <a:ext cx="21033760" cy="22445463"/>
            <a:chOff x="0" y="0"/>
            <a:chExt cx="2664958" cy="284382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664958" cy="2843820"/>
            </a:xfrm>
            <a:custGeom>
              <a:avLst/>
              <a:gdLst/>
              <a:ahLst/>
              <a:cxnLst/>
              <a:rect l="l" t="t" r="r" b="b"/>
              <a:pathLst>
                <a:path w="2664958" h="2843820">
                  <a:moveTo>
                    <a:pt x="0" y="0"/>
                  </a:moveTo>
                  <a:lnTo>
                    <a:pt x="2664958" y="0"/>
                  </a:lnTo>
                  <a:lnTo>
                    <a:pt x="2664958" y="2843820"/>
                  </a:lnTo>
                  <a:lnTo>
                    <a:pt x="0" y="284382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85725"/>
              <a:ext cx="2664958" cy="292954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751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284413" y="3319573"/>
            <a:ext cx="20924467" cy="220452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2799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REFERENCES</a:t>
            </a:r>
          </a:p>
          <a:p>
            <a:pPr marL="604516" lvl="1" indent="-302258" algn="l">
              <a:lnSpc>
                <a:spcPts val="69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Dalle Grave, R. and Calugi, S. (2024) ‘Enhanced cognitive behaviour therapy for adolescents with eating disorders: development, effectiveness, and future challenges’, BioPsychoSocial Medicine, 18, 18. </a:t>
            </a:r>
            <a:r>
              <a:rPr lang="en-US" sz="2799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2" tooltip="https://doi.org/10.1186/s13030-024-00315-7"/>
              </a:rPr>
              <a:t>https://doi.org/10.1186/s13030-024-00315-7</a:t>
            </a:r>
          </a:p>
          <a:p>
            <a:pPr marL="604516" lvl="1" indent="-302258" algn="l">
              <a:lnSpc>
                <a:spcPts val="69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National Institute for Health and Care Excellence (2017, updated 2024) Eating disorders: recognition and treatment (NG69). London: NICE. Available at: </a:t>
            </a:r>
            <a:r>
              <a:rPr lang="en-US" sz="2799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3" tooltip="https://www.nice.org.uk/guidance/ng69"/>
              </a:rPr>
              <a:t>https://www.nice.org.uk/guidance/ng69</a:t>
            </a:r>
            <a:r>
              <a:rPr lang="en-US" sz="27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(Accessed 29 Oct 2025). </a:t>
            </a:r>
          </a:p>
          <a:p>
            <a:pPr marL="604516" lvl="1" indent="-302258" algn="l">
              <a:lnSpc>
                <a:spcPts val="69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NHS England / NHS Digital (2023) Mental Health of Children and Young People in England, 2023: Part 5—Eating problems and disorders. Available at: </a:t>
            </a:r>
            <a:r>
              <a:rPr lang="en-US" sz="2799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4" tooltip="https://digital.nhs.uk/data-and-information/publications/statistical/mental-health-of-children-and-young-people-in-england/2023-wave-4-follow-up/part-5-eating-problems-and-disorders"/>
              </a:rPr>
              <a:t>https://digital.nhs.uk/data-and-information/publications/statistical/mental-health-of-children-and-young-people-in-england/2023-wave-4-follow-up/part-5-eating-problems-and-disorders</a:t>
            </a:r>
            <a:r>
              <a:rPr lang="en-US" sz="27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(Accessed 29 Oct 2025).</a:t>
            </a:r>
          </a:p>
          <a:p>
            <a:pPr marL="604516" lvl="1" indent="-302258" algn="l">
              <a:lnSpc>
                <a:spcPts val="69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Oshukova, S., Suokas, J., Nordberg, M. and Ålgars, M. (2023) ‘Effects of family-based treatment on adolescent outpatients treated for anorexia nervosa in the Eating Disorder Unit of Helsinki University Hospital’, Journal of Eating Disorders, 11, 154. </a:t>
            </a:r>
            <a:r>
              <a:rPr lang="en-US" sz="2799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5" tooltip="https://doi.org/10.1186/s40337-023-00879-9"/>
              </a:rPr>
              <a:t>https://doi.org/10.1186/s40337-023-00879-9</a:t>
            </a:r>
          </a:p>
          <a:p>
            <a:pPr marL="604516" lvl="1" indent="-302258" algn="l">
              <a:lnSpc>
                <a:spcPts val="69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Richards, K. L., Flynn, M., Austin, A., Lang, K., Allen, K. L., Bassi, R., … Schmidt, U. (2021) ‘Assessing implementation fidelity in the First Episode Rapid Early Intervention for Eating Disorders service model’, BJPsych Open, 7(3), e98. </a:t>
            </a:r>
            <a:r>
              <a:rPr lang="en-US" sz="2799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6" tooltip="https://doi.org/10.1192/bjo.2021.51"/>
              </a:rPr>
              <a:t>https://doi.org/10.1192/bjo.2021.51</a:t>
            </a:r>
          </a:p>
          <a:p>
            <a:pPr marL="604516" lvl="1" indent="-302258" algn="l">
              <a:lnSpc>
                <a:spcPts val="69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Royal College of Psychiatrists (2022) Medical Emergencies in Eating Disorders (MEED): Guidance on recognition and management (CR233). London: RCPsych. Available at: </a:t>
            </a:r>
            <a:r>
              <a:rPr lang="en-US" sz="2799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7" tooltip="https://www.rcpsych.ac.uk/improving-care/campaigning-for-better-mental-health-policy/college-reports/2022-college-reports/cr233"/>
              </a:rPr>
              <a:t>https://www.rcpsych.ac.uk/improving-care/campaigning-for-better-mental-health-policy/college-reports/2022-college-reports/cr233</a:t>
            </a:r>
            <a:r>
              <a:rPr lang="en-US" sz="27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(Accessed 29 Oct 2025). </a:t>
            </a:r>
          </a:p>
          <a:p>
            <a:pPr marL="604516" lvl="1" indent="-302258" algn="l">
              <a:lnSpc>
                <a:spcPts val="69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Said, O., Stringer, D., Sengun Filiz, E. et al. (2024) ‘Olanzapine for young PEople with aNorexia nervosa (OPEN): results of a feasibility study’, BMC Psychiatry, 24, 779. </a:t>
            </a:r>
            <a:r>
              <a:rPr lang="en-US" sz="2799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8" tooltip="https://doi.org/10.1186/s12888-024-06215-y"/>
              </a:rPr>
              <a:t>https://doi.org/10.1186/s12888-024-06215-y</a:t>
            </a:r>
          </a:p>
          <a:p>
            <a:pPr marL="604516" lvl="1" indent="-302258" algn="l">
              <a:lnSpc>
                <a:spcPts val="69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Lancet Diabetes &amp; Endocrinology (2023) ‘Eating disorders: care not keeping up with demand’, The Lancet Diabetes &amp; Endocrinology, 11(9), p. 625. </a:t>
            </a:r>
            <a:r>
              <a:rPr lang="en-US" sz="2799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9" tooltip="https://doi.org/10.1016/S2213-8587(23)00234-6"/>
              </a:rPr>
              <a:t>https://doi.org/10.1016/S2213-8587(23)00234-6</a:t>
            </a:r>
          </a:p>
          <a:p>
            <a:pPr marL="604516" lvl="1" indent="-302258" algn="l">
              <a:lnSpc>
                <a:spcPts val="69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Wall, P.L., Fassnacht, D.B., Fabry, E., O’Shea, A.E., Houlihan, C., Mulgrew, K. and Ali, K. (2024) ‘Understanding stigma in the context of help-seeking for eating disorders’, Journal of Eating Disorders, 12, 126. </a:t>
            </a:r>
            <a:r>
              <a:rPr lang="en-US" sz="2799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10" tooltip="https://doi.org/10.1186/s40337-024-01086-w"/>
              </a:rPr>
              <a:t>https://doi.org/10.1186/s40337-024-01086-w</a:t>
            </a:r>
          </a:p>
          <a:p>
            <a:pPr marL="604516" lvl="1" indent="-302258" algn="l">
              <a:lnSpc>
                <a:spcPts val="69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World Health Organization (2024) Clinical descriptions and diagnostic requirements for ICD-11 mental, behavioural and neurodevelopmental disorders (CDDR). Geneva: WHO. Available at: </a:t>
            </a:r>
            <a:r>
              <a:rPr lang="en-US" sz="2799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11" tooltip="https://www.who.int/publications/i/item/9789240077263"/>
              </a:rPr>
              <a:t>https://www.who.int/publications/i/item/9789240077263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SOMIA 6029</dc:title>
  <cp:lastModifiedBy>Somia Kausar (2239088)</cp:lastModifiedBy>
  <cp:revision>2</cp:revision>
  <dcterms:created xsi:type="dcterms:W3CDTF">2006-08-16T00:00:00Z</dcterms:created>
  <dcterms:modified xsi:type="dcterms:W3CDTF">2025-10-31T21:41:26Z</dcterms:modified>
  <dc:identifier>DAG3HsLLoGc</dc:identifier>
</cp:coreProperties>
</file>