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2" r:id="rId1"/>
  </p:sldMasterIdLst>
  <p:notesMasterIdLst>
    <p:notesMasterId r:id="rId12"/>
  </p:notesMasterIdLst>
  <p:handoutMasterIdLst>
    <p:handoutMasterId r:id="rId13"/>
  </p:handoutMasterIdLst>
  <p:sldIdLst>
    <p:sldId id="269" r:id="rId2"/>
    <p:sldId id="270" r:id="rId3"/>
    <p:sldId id="271" r:id="rId4"/>
    <p:sldId id="272" r:id="rId5"/>
    <p:sldId id="273" r:id="rId6"/>
    <p:sldId id="274" r:id="rId7"/>
    <p:sldId id="275" r:id="rId8"/>
    <p:sldId id="276" r:id="rId9"/>
    <p:sldId id="277" r:id="rId10"/>
    <p:sldId id="278" r:id="rId11"/>
  </p:sldIdLst>
  <p:sldSz cx="9144000" cy="6858000" type="screen4x3"/>
  <p:notesSz cx="7010400" cy="9296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93611"/>
    <a:srgbClr val="A44114"/>
    <a:srgbClr val="F3B99F"/>
    <a:srgbClr val="B94917"/>
    <a:srgbClr val="FF6600"/>
    <a:srgbClr val="000066"/>
    <a:srgbClr val="00002C"/>
    <a:srgbClr val="C4E7F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58" autoAdjust="0"/>
    <p:restoredTop sz="92998" autoAdjust="0"/>
  </p:normalViewPr>
  <p:slideViewPr>
    <p:cSldViewPr>
      <p:cViewPr varScale="1">
        <p:scale>
          <a:sx n="59" d="100"/>
          <a:sy n="59" d="100"/>
        </p:scale>
        <p:origin x="1332" y="48"/>
      </p:cViewPr>
      <p:guideLst>
        <p:guide orient="horz" pos="2160"/>
        <p:guide pos="2880"/>
      </p:guideLst>
    </p:cSldViewPr>
  </p:slideViewPr>
  <p:outlineViewPr>
    <p:cViewPr>
      <p:scale>
        <a:sx n="33" d="100"/>
        <a:sy n="33" d="100"/>
      </p:scale>
      <p:origin x="0" y="-1176"/>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87" d="100"/>
          <a:sy n="87" d="100"/>
        </p:scale>
        <p:origin x="3012"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818" name="Rectangle 2"/>
          <p:cNvSpPr>
            <a:spLocks noGrp="1" noChangeArrowheads="1"/>
          </p:cNvSpPr>
          <p:nvPr>
            <p:ph type="hdr" sz="quarter"/>
          </p:nvPr>
        </p:nvSpPr>
        <p:spPr bwMode="auto">
          <a:xfrm>
            <a:off x="0" y="0"/>
            <a:ext cx="3038475" cy="465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3177" tIns="46589" rIns="93177" bIns="46589" numCol="1" rtlCol="0" anchor="t" anchorCtr="0" compatLnSpc="1">
            <a:prstTxWarp prst="textNoShape">
              <a:avLst/>
            </a:prstTxWarp>
          </a:bodyPr>
          <a:lstStyle>
            <a:lvl1pPr defTabSz="931863">
              <a:spcBef>
                <a:spcPct val="0"/>
              </a:spcBef>
              <a:buClrTx/>
              <a:buSzTx/>
              <a:buFontTx/>
              <a:buNone/>
              <a:defRPr sz="1200"/>
            </a:lvl1pPr>
          </a:lstStyle>
          <a:p>
            <a:pPr rtl="0"/>
            <a:endParaRPr lang="en-GB">
              <a:latin typeface="Arial" panose="020B0604020202020204" pitchFamily="34" charset="0"/>
            </a:endParaRPr>
          </a:p>
        </p:txBody>
      </p:sp>
      <p:sp>
        <p:nvSpPr>
          <p:cNvPr id="34819" name="Rectangle 3"/>
          <p:cNvSpPr>
            <a:spLocks noGrp="1" noChangeArrowheads="1"/>
          </p:cNvSpPr>
          <p:nvPr>
            <p:ph type="dt" sz="quarter" idx="1"/>
          </p:nvPr>
        </p:nvSpPr>
        <p:spPr bwMode="auto">
          <a:xfrm>
            <a:off x="3970338" y="0"/>
            <a:ext cx="3038475" cy="465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3177" tIns="46589" rIns="93177" bIns="46589" numCol="1" rtlCol="0" anchor="t" anchorCtr="0" compatLnSpc="1">
            <a:prstTxWarp prst="textNoShape">
              <a:avLst/>
            </a:prstTxWarp>
          </a:bodyPr>
          <a:lstStyle>
            <a:lvl1pPr algn="r" defTabSz="931863">
              <a:spcBef>
                <a:spcPct val="0"/>
              </a:spcBef>
              <a:buClrTx/>
              <a:buSzTx/>
              <a:buFontTx/>
              <a:buNone/>
              <a:defRPr sz="1200"/>
            </a:lvl1pPr>
          </a:lstStyle>
          <a:p>
            <a:pPr rtl="0"/>
            <a:fld id="{55E8B6AD-62BD-45B2-9B66-23479BE299B3}" type="datetime1">
              <a:rPr lang="en-GB" smtClean="0">
                <a:latin typeface="Arial" panose="020B0604020202020204" pitchFamily="34" charset="0"/>
              </a:rPr>
              <a:t>06/08/2025</a:t>
            </a:fld>
            <a:endParaRPr lang="en-GB">
              <a:latin typeface="Arial" panose="020B0604020202020204" pitchFamily="34" charset="0"/>
            </a:endParaRPr>
          </a:p>
        </p:txBody>
      </p:sp>
      <p:sp>
        <p:nvSpPr>
          <p:cNvPr id="34820" name="Rectangle 4"/>
          <p:cNvSpPr>
            <a:spLocks noGrp="1" noChangeArrowheads="1"/>
          </p:cNvSpPr>
          <p:nvPr>
            <p:ph type="ftr" sz="quarter" idx="2"/>
          </p:nvPr>
        </p:nvSpPr>
        <p:spPr bwMode="auto">
          <a:xfrm>
            <a:off x="0" y="8829675"/>
            <a:ext cx="3038475" cy="465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3177" tIns="46589" rIns="93177" bIns="46589" numCol="1" rtlCol="0" anchor="b" anchorCtr="0" compatLnSpc="1">
            <a:prstTxWarp prst="textNoShape">
              <a:avLst/>
            </a:prstTxWarp>
          </a:bodyPr>
          <a:lstStyle>
            <a:lvl1pPr defTabSz="931863">
              <a:spcBef>
                <a:spcPct val="0"/>
              </a:spcBef>
              <a:buClrTx/>
              <a:buSzTx/>
              <a:buFontTx/>
              <a:buNone/>
              <a:defRPr sz="1200"/>
            </a:lvl1pPr>
          </a:lstStyle>
          <a:p>
            <a:pPr rtl="0"/>
            <a:endParaRPr lang="en-GB">
              <a:latin typeface="Arial" panose="020B0604020202020204" pitchFamily="34" charset="0"/>
            </a:endParaRPr>
          </a:p>
        </p:txBody>
      </p:sp>
      <p:sp>
        <p:nvSpPr>
          <p:cNvPr id="34821" name="Rectangle 5"/>
          <p:cNvSpPr>
            <a:spLocks noGrp="1" noChangeArrowheads="1"/>
          </p:cNvSpPr>
          <p:nvPr>
            <p:ph type="sldNum" sz="quarter" idx="3"/>
          </p:nvPr>
        </p:nvSpPr>
        <p:spPr bwMode="auto">
          <a:xfrm>
            <a:off x="3970338" y="8829675"/>
            <a:ext cx="3038475" cy="465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3177" tIns="46589" rIns="93177" bIns="46589" numCol="1" rtlCol="0" anchor="b" anchorCtr="0" compatLnSpc="1">
            <a:prstTxWarp prst="textNoShape">
              <a:avLst/>
            </a:prstTxWarp>
          </a:bodyPr>
          <a:lstStyle>
            <a:lvl1pPr algn="r" defTabSz="931863">
              <a:spcBef>
                <a:spcPct val="0"/>
              </a:spcBef>
              <a:buClrTx/>
              <a:buSzTx/>
              <a:buFontTx/>
              <a:buNone/>
              <a:defRPr sz="1200"/>
            </a:lvl1pPr>
          </a:lstStyle>
          <a:p>
            <a:pPr rtl="0"/>
            <a:fld id="{F0B6EC5B-DE15-4B62-9DC0-DE1BD893DD16}" type="slidenum">
              <a:rPr lang="en-GB" smtClean="0">
                <a:latin typeface="Arial" panose="020B0604020202020204" pitchFamily="34" charset="0"/>
              </a:rPr>
              <a:pPr/>
              <a:t>‹#›</a:t>
            </a:fld>
            <a:endParaRPr lang="en-GB">
              <a:latin typeface="Arial" panose="020B0604020202020204" pitchFamily="34" charset="0"/>
            </a:endParaRPr>
          </a:p>
        </p:txBody>
      </p:sp>
    </p:spTree>
    <p:extLst>
      <p:ext uri="{BB962C8B-B14F-4D97-AF65-F5344CB8AC3E}">
        <p14:creationId xmlns:p14="http://schemas.microsoft.com/office/powerpoint/2010/main" val="182486820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626" name="Rectangle 2"/>
          <p:cNvSpPr>
            <a:spLocks noGrp="1" noChangeArrowheads="1"/>
          </p:cNvSpPr>
          <p:nvPr>
            <p:ph type="hdr" sz="quarter"/>
          </p:nvPr>
        </p:nvSpPr>
        <p:spPr bwMode="auto">
          <a:xfrm>
            <a:off x="0" y="0"/>
            <a:ext cx="3038475" cy="465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3177" tIns="46589" rIns="93177" bIns="46589" numCol="1" rtlCol="0" anchor="t" anchorCtr="0" compatLnSpc="1">
            <a:prstTxWarp prst="textNoShape">
              <a:avLst/>
            </a:prstTxWarp>
          </a:bodyPr>
          <a:lstStyle>
            <a:lvl1pPr defTabSz="931863">
              <a:spcBef>
                <a:spcPct val="0"/>
              </a:spcBef>
              <a:buClrTx/>
              <a:buSzTx/>
              <a:buFontTx/>
              <a:buNone/>
              <a:defRPr sz="1200">
                <a:latin typeface="Arial" panose="020B0604020202020204" pitchFamily="34" charset="0"/>
              </a:defRPr>
            </a:lvl1pPr>
          </a:lstStyle>
          <a:p>
            <a:endParaRPr lang="en-GB" noProof="0"/>
          </a:p>
        </p:txBody>
      </p:sp>
      <p:sp>
        <p:nvSpPr>
          <p:cNvPr id="26627" name="Rectangle 3"/>
          <p:cNvSpPr>
            <a:spLocks noGrp="1" noChangeArrowheads="1"/>
          </p:cNvSpPr>
          <p:nvPr>
            <p:ph type="dt" idx="1"/>
          </p:nvPr>
        </p:nvSpPr>
        <p:spPr bwMode="auto">
          <a:xfrm>
            <a:off x="3970338" y="0"/>
            <a:ext cx="3038475" cy="465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3177" tIns="46589" rIns="93177" bIns="46589" numCol="1" rtlCol="0" anchor="t" anchorCtr="0" compatLnSpc="1">
            <a:prstTxWarp prst="textNoShape">
              <a:avLst/>
            </a:prstTxWarp>
          </a:bodyPr>
          <a:lstStyle>
            <a:lvl1pPr algn="r" defTabSz="931863">
              <a:spcBef>
                <a:spcPct val="0"/>
              </a:spcBef>
              <a:buClrTx/>
              <a:buSzTx/>
              <a:buFontTx/>
              <a:buNone/>
              <a:defRPr sz="1200">
                <a:latin typeface="Arial" panose="020B0604020202020204" pitchFamily="34" charset="0"/>
              </a:defRPr>
            </a:lvl1pPr>
          </a:lstStyle>
          <a:p>
            <a:fld id="{34C7FFD6-68BA-4455-8DCC-1A440A2125DF}" type="datetime1">
              <a:rPr lang="en-GB" noProof="0" smtClean="0"/>
              <a:t>06/08/2025</a:t>
            </a:fld>
            <a:endParaRPr lang="en-GB" noProof="0"/>
          </a:p>
        </p:txBody>
      </p:sp>
      <p:sp>
        <p:nvSpPr>
          <p:cNvPr id="26628" name="Rectangle 4"/>
          <p:cNvSpPr>
            <a:spLocks noGrp="1" noRot="1" noChangeAspect="1" noChangeArrowheads="1" noTextEdit="1"/>
          </p:cNvSpPr>
          <p:nvPr>
            <p:ph type="sldImg" idx="2"/>
          </p:nvPr>
        </p:nvSpPr>
        <p:spPr bwMode="auto">
          <a:xfrm>
            <a:off x="1181100" y="696913"/>
            <a:ext cx="4648200" cy="3486150"/>
          </a:xfrm>
          <a:prstGeom prst="rect">
            <a:avLst/>
          </a:prstGeom>
          <a:no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6629" name="Rectangle 5"/>
          <p:cNvSpPr>
            <a:spLocks noGrp="1" noChangeArrowheads="1"/>
          </p:cNvSpPr>
          <p:nvPr>
            <p:ph type="body" sz="quarter" idx="3"/>
          </p:nvPr>
        </p:nvSpPr>
        <p:spPr bwMode="auto">
          <a:xfrm>
            <a:off x="701675" y="4416425"/>
            <a:ext cx="5607050" cy="4183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3177" tIns="46589" rIns="93177" bIns="46589" numCol="1" rtlCol="0" anchor="t" anchorCtr="0" compatLnSpc="1">
            <a:prstTxWarp prst="textNoShape">
              <a:avLst/>
            </a:prstTxWarp>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26630" name="Rectangle 6"/>
          <p:cNvSpPr>
            <a:spLocks noGrp="1" noChangeArrowheads="1"/>
          </p:cNvSpPr>
          <p:nvPr>
            <p:ph type="ftr" sz="quarter" idx="4"/>
          </p:nvPr>
        </p:nvSpPr>
        <p:spPr bwMode="auto">
          <a:xfrm>
            <a:off x="0" y="8829675"/>
            <a:ext cx="3038475" cy="465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3177" tIns="46589" rIns="93177" bIns="46589" numCol="1" rtlCol="0" anchor="b" anchorCtr="0" compatLnSpc="1">
            <a:prstTxWarp prst="textNoShape">
              <a:avLst/>
            </a:prstTxWarp>
          </a:bodyPr>
          <a:lstStyle>
            <a:lvl1pPr defTabSz="931863">
              <a:spcBef>
                <a:spcPct val="0"/>
              </a:spcBef>
              <a:buClrTx/>
              <a:buSzTx/>
              <a:buFontTx/>
              <a:buNone/>
              <a:defRPr sz="1200">
                <a:latin typeface="Arial" panose="020B0604020202020204" pitchFamily="34" charset="0"/>
              </a:defRPr>
            </a:lvl1pPr>
          </a:lstStyle>
          <a:p>
            <a:endParaRPr lang="en-GB" noProof="0"/>
          </a:p>
        </p:txBody>
      </p:sp>
      <p:sp>
        <p:nvSpPr>
          <p:cNvPr id="26631" name="Rectangle 7"/>
          <p:cNvSpPr>
            <a:spLocks noGrp="1" noChangeArrowheads="1"/>
          </p:cNvSpPr>
          <p:nvPr>
            <p:ph type="sldNum" sz="quarter" idx="5"/>
          </p:nvPr>
        </p:nvSpPr>
        <p:spPr bwMode="auto">
          <a:xfrm>
            <a:off x="3970338" y="8829675"/>
            <a:ext cx="3038475" cy="465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3177" tIns="46589" rIns="93177" bIns="46589" numCol="1" rtlCol="0" anchor="b" anchorCtr="0" compatLnSpc="1">
            <a:prstTxWarp prst="textNoShape">
              <a:avLst/>
            </a:prstTxWarp>
          </a:bodyPr>
          <a:lstStyle>
            <a:lvl1pPr algn="r" defTabSz="931863">
              <a:spcBef>
                <a:spcPct val="0"/>
              </a:spcBef>
              <a:buClrTx/>
              <a:buSzTx/>
              <a:buFontTx/>
              <a:buNone/>
              <a:defRPr sz="1200">
                <a:latin typeface="Arial" panose="020B0604020202020204" pitchFamily="34" charset="0"/>
              </a:defRPr>
            </a:lvl1pPr>
          </a:lstStyle>
          <a:p>
            <a:fld id="{823FACB9-4E35-4CB3-835A-2EBF55FAEDE3}" type="slidenum">
              <a:rPr lang="en-GB" noProof="0" smtClean="0"/>
              <a:pPr/>
              <a:t>‹#›</a:t>
            </a:fld>
            <a:endParaRPr lang="en-GB" noProof="0"/>
          </a:p>
        </p:txBody>
      </p:sp>
    </p:spTree>
    <p:extLst>
      <p:ext uri="{BB962C8B-B14F-4D97-AF65-F5344CB8AC3E}">
        <p14:creationId xmlns:p14="http://schemas.microsoft.com/office/powerpoint/2010/main" val="971869428"/>
      </p:ext>
    </p:extLst>
  </p:cSld>
  <p:clrMap bg1="lt1" tx1="dk1" bg2="lt2" tx2="dk2" accent1="accent1" accent2="accent2" accent3="accent3" accent4="accent4" accent5="accent5" accent6="accent6" hlink="hlink" folHlink="folHlink"/>
  <p:hf hdr="0" ftr="0" dt="0"/>
  <p:notesStyle>
    <a:lvl1pPr algn="l" rtl="0" fontAlgn="base">
      <a:spcBef>
        <a:spcPct val="30000"/>
      </a:spcBef>
      <a:spcAft>
        <a:spcPct val="0"/>
      </a:spcAft>
      <a:defRPr sz="1200" kern="1200">
        <a:solidFill>
          <a:schemeClr val="tx1"/>
        </a:solidFill>
        <a:latin typeface="Arial" panose="020B0604020202020204" pitchFamily="34" charset="0"/>
        <a:ea typeface="+mn-ea"/>
        <a:cs typeface="Arial" charset="0"/>
      </a:defRPr>
    </a:lvl1pPr>
    <a:lvl2pPr marL="457200" algn="l" rtl="0" fontAlgn="base">
      <a:spcBef>
        <a:spcPct val="30000"/>
      </a:spcBef>
      <a:spcAft>
        <a:spcPct val="0"/>
      </a:spcAft>
      <a:defRPr sz="1200" kern="1200">
        <a:solidFill>
          <a:schemeClr val="tx1"/>
        </a:solidFill>
        <a:latin typeface="Arial" panose="020B0604020202020204" pitchFamily="34" charset="0"/>
        <a:ea typeface="+mn-ea"/>
        <a:cs typeface="Arial" charset="0"/>
      </a:defRPr>
    </a:lvl2pPr>
    <a:lvl3pPr marL="914400" algn="l" rtl="0" fontAlgn="base">
      <a:spcBef>
        <a:spcPct val="30000"/>
      </a:spcBef>
      <a:spcAft>
        <a:spcPct val="0"/>
      </a:spcAft>
      <a:defRPr sz="1200" kern="1200">
        <a:solidFill>
          <a:schemeClr val="tx1"/>
        </a:solidFill>
        <a:latin typeface="Arial" panose="020B0604020202020204" pitchFamily="34" charset="0"/>
        <a:ea typeface="+mn-ea"/>
        <a:cs typeface="Arial" charset="0"/>
      </a:defRPr>
    </a:lvl3pPr>
    <a:lvl4pPr marL="1371600" algn="l" rtl="0" fontAlgn="base">
      <a:spcBef>
        <a:spcPct val="30000"/>
      </a:spcBef>
      <a:spcAft>
        <a:spcPct val="0"/>
      </a:spcAft>
      <a:defRPr sz="1200" kern="1200">
        <a:solidFill>
          <a:schemeClr val="tx1"/>
        </a:solidFill>
        <a:latin typeface="Arial" panose="020B0604020202020204" pitchFamily="34" charset="0"/>
        <a:ea typeface="+mn-ea"/>
        <a:cs typeface="Arial" charset="0"/>
      </a:defRPr>
    </a:lvl4pPr>
    <a:lvl5pPr marL="1828800" algn="l" rtl="0" fontAlgn="base">
      <a:spcBef>
        <a:spcPct val="30000"/>
      </a:spcBef>
      <a:spcAft>
        <a:spcPct val="0"/>
      </a:spcAft>
      <a:defRPr sz="1200" kern="1200">
        <a:solidFill>
          <a:schemeClr val="tx1"/>
        </a:solidFill>
        <a:latin typeface="Arial" panose="020B0604020202020204" pitchFamily="34"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3FACB9-4E35-4CB3-835A-2EBF55FAEDE3}" type="slidenum">
              <a:rPr lang="en-GB" smtClean="0"/>
              <a:pPr/>
              <a:t>1</a:t>
            </a:fld>
            <a:endParaRPr lang="en-GB"/>
          </a:p>
        </p:txBody>
      </p:sp>
    </p:spTree>
    <p:extLst>
      <p:ext uri="{BB962C8B-B14F-4D97-AF65-F5344CB8AC3E}">
        <p14:creationId xmlns:p14="http://schemas.microsoft.com/office/powerpoint/2010/main" val="26273161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presentation, I will explain a strategic approach to securing a long-term partnership with a Chinese company. The focus will be on how we, as a UK-based company, must adapt to overcome cultural challenges and conduct successful negotiations. I will explain how cultural differences between Uk and China can affect business negotiations, and provide strategies to overcome those challenges.</a:t>
            </a:r>
          </a:p>
          <a:p>
            <a:r>
              <a:rPr lang="en-GB" dirty="0"/>
              <a:t>I will first provide a theoretical lens of culture, then compare key differences between Uk and China, before proposing practical strategies for cross-cultural negotiation success</a:t>
            </a:r>
          </a:p>
        </p:txBody>
      </p:sp>
      <p:sp>
        <p:nvSpPr>
          <p:cNvPr id="4" name="Slide Number Placeholder 3"/>
          <p:cNvSpPr>
            <a:spLocks noGrp="1"/>
          </p:cNvSpPr>
          <p:nvPr>
            <p:ph type="sldNum" sz="quarter" idx="5"/>
          </p:nvPr>
        </p:nvSpPr>
        <p:spPr/>
        <p:txBody>
          <a:bodyPr/>
          <a:lstStyle/>
          <a:p>
            <a:fld id="{823FACB9-4E35-4CB3-835A-2EBF55FAEDE3}" type="slidenum">
              <a:rPr lang="en-GB" smtClean="0"/>
              <a:pPr/>
              <a:t>2</a:t>
            </a:fld>
            <a:endParaRPr lang="en-GB"/>
          </a:p>
        </p:txBody>
      </p:sp>
    </p:spTree>
    <p:extLst>
      <p:ext uri="{BB962C8B-B14F-4D97-AF65-F5344CB8AC3E}">
        <p14:creationId xmlns:p14="http://schemas.microsoft.com/office/powerpoint/2010/main" val="38630608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Culture impacts how we negotiate, how we say no, how we decide, and even how we trust. Culture is often invisible but deeply influences </a:t>
            </a:r>
            <a:r>
              <a:rPr lang="en-GB" dirty="0" err="1"/>
              <a:t>behavior</a:t>
            </a:r>
            <a:r>
              <a:rPr lang="en-GB" dirty="0"/>
              <a:t> and expectations in a business context. It affects everything from how meetings start to how deals are closed. Culture defines how people interpret, act, and respond in a business context. Misalignment between cultural norms often leads to misunderstanding or failed negotiations.</a:t>
            </a:r>
          </a:p>
        </p:txBody>
      </p:sp>
      <p:sp>
        <p:nvSpPr>
          <p:cNvPr id="4" name="Slide Number Placeholder 3"/>
          <p:cNvSpPr>
            <a:spLocks noGrp="1"/>
          </p:cNvSpPr>
          <p:nvPr>
            <p:ph type="sldNum" sz="quarter" idx="5"/>
          </p:nvPr>
        </p:nvSpPr>
        <p:spPr/>
        <p:txBody>
          <a:bodyPr/>
          <a:lstStyle/>
          <a:p>
            <a:fld id="{823FACB9-4E35-4CB3-835A-2EBF55FAEDE3}" type="slidenum">
              <a:rPr lang="en-GB" smtClean="0"/>
              <a:pPr/>
              <a:t>3</a:t>
            </a:fld>
            <a:endParaRPr lang="en-GB"/>
          </a:p>
        </p:txBody>
      </p:sp>
    </p:spTree>
    <p:extLst>
      <p:ext uri="{BB962C8B-B14F-4D97-AF65-F5344CB8AC3E}">
        <p14:creationId xmlns:p14="http://schemas.microsoft.com/office/powerpoint/2010/main" val="33894575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Hofstede’s model helps explain why Chinese and British negotiators behave differently. For example, hierarchy and group loyalty are more important in China than in the UK.</a:t>
            </a:r>
          </a:p>
          <a:p>
            <a:r>
              <a:rPr lang="en-GB" dirty="0"/>
              <a:t>Hall’s framework explains why Chinese businesspeople may not say “no” directly. UK negotiators might miss subtle signals or interpret silence as an argument.</a:t>
            </a:r>
          </a:p>
          <a:p>
            <a:r>
              <a:rPr lang="en-GB" dirty="0"/>
              <a:t>These theories aren’t just academic – they explain exactly why misunderstandings happen. For example, when we expect direct answers, they may signal indirectly. Or, a UK manager may push for fast decisions, while the Chinese partner expects more discussion and face-saving. If we don’t recognize this, we’ll misread intent.</a:t>
            </a:r>
          </a:p>
        </p:txBody>
      </p:sp>
      <p:sp>
        <p:nvSpPr>
          <p:cNvPr id="4" name="Slide Number Placeholder 3"/>
          <p:cNvSpPr>
            <a:spLocks noGrp="1"/>
          </p:cNvSpPr>
          <p:nvPr>
            <p:ph type="sldNum" sz="quarter" idx="5"/>
          </p:nvPr>
        </p:nvSpPr>
        <p:spPr/>
        <p:txBody>
          <a:bodyPr/>
          <a:lstStyle/>
          <a:p>
            <a:fld id="{823FACB9-4E35-4CB3-835A-2EBF55FAEDE3}" type="slidenum">
              <a:rPr lang="en-GB" smtClean="0"/>
              <a:pPr/>
              <a:t>4</a:t>
            </a:fld>
            <a:endParaRPr lang="en-GB"/>
          </a:p>
        </p:txBody>
      </p:sp>
    </p:spTree>
    <p:extLst>
      <p:ext uri="{BB962C8B-B14F-4D97-AF65-F5344CB8AC3E}">
        <p14:creationId xmlns:p14="http://schemas.microsoft.com/office/powerpoint/2010/main" val="23987105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a director, I’ve identified five cultural elements that I must address. In China, hierarchy defines access. Guanxi replaces contracts and is fundamental in Chinese business culture. Silence may mean 2no”. Speed can also be perceived as a form of disrespect. Negotiation focuses first on building relationships, not closing the deal quickly.</a:t>
            </a:r>
          </a:p>
        </p:txBody>
      </p:sp>
      <p:sp>
        <p:nvSpPr>
          <p:cNvPr id="4" name="Slide Number Placeholder 3"/>
          <p:cNvSpPr>
            <a:spLocks noGrp="1"/>
          </p:cNvSpPr>
          <p:nvPr>
            <p:ph type="sldNum" sz="quarter" idx="5"/>
          </p:nvPr>
        </p:nvSpPr>
        <p:spPr/>
        <p:txBody>
          <a:bodyPr/>
          <a:lstStyle/>
          <a:p>
            <a:fld id="{823FACB9-4E35-4CB3-835A-2EBF55FAEDE3}" type="slidenum">
              <a:rPr lang="en-GB" smtClean="0"/>
              <a:pPr/>
              <a:t>5</a:t>
            </a:fld>
            <a:endParaRPr lang="en-GB"/>
          </a:p>
        </p:txBody>
      </p:sp>
    </p:spTree>
    <p:extLst>
      <p:ext uri="{BB962C8B-B14F-4D97-AF65-F5344CB8AC3E}">
        <p14:creationId xmlns:p14="http://schemas.microsoft.com/office/powerpoint/2010/main" val="23434994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a director of an international business, I learn that developing cultural competence means becoming aware of my own biases and learning to read cultural signals that are not always spoken. Even when we speak the same language, tone, silence, and gestures can cause confusion. Also, assuming our way is “normal” can lead to poor collaboration. Our UK-style efficiency may clash with China’s relationship focus. Misinterpreting a vague response as agreement is a serious risk. Without awareness, our team may escalate tension unintentionally.</a:t>
            </a:r>
          </a:p>
        </p:txBody>
      </p:sp>
      <p:sp>
        <p:nvSpPr>
          <p:cNvPr id="4" name="Slide Number Placeholder 3"/>
          <p:cNvSpPr>
            <a:spLocks noGrp="1"/>
          </p:cNvSpPr>
          <p:nvPr>
            <p:ph type="sldNum" sz="quarter" idx="5"/>
          </p:nvPr>
        </p:nvSpPr>
        <p:spPr/>
        <p:txBody>
          <a:bodyPr/>
          <a:lstStyle/>
          <a:p>
            <a:fld id="{823FACB9-4E35-4CB3-835A-2EBF55FAEDE3}" type="slidenum">
              <a:rPr lang="en-GB" smtClean="0"/>
              <a:pPr/>
              <a:t>6</a:t>
            </a:fld>
            <a:endParaRPr lang="en-GB"/>
          </a:p>
        </p:txBody>
      </p:sp>
    </p:spTree>
    <p:extLst>
      <p:ext uri="{BB962C8B-B14F-4D97-AF65-F5344CB8AC3E}">
        <p14:creationId xmlns:p14="http://schemas.microsoft.com/office/powerpoint/2010/main" val="34495682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behavioural strategy. We need trusted intermediaries and time to build comfort. Confrontation, pressure, or rushing the process will cost us credibility – and a possible deal. Understanding cultural norms like gift-giving, hierarchy, and avoiding confrontation is key to success. Trust is built gradually, and patience is crucial. Negotiation in China requires strategic patience. It’s not about winning fast, but aligning interests slowly and respectfully</a:t>
            </a:r>
          </a:p>
        </p:txBody>
      </p:sp>
      <p:sp>
        <p:nvSpPr>
          <p:cNvPr id="4" name="Slide Number Placeholder 3"/>
          <p:cNvSpPr>
            <a:spLocks noGrp="1"/>
          </p:cNvSpPr>
          <p:nvPr>
            <p:ph type="sldNum" sz="quarter" idx="5"/>
          </p:nvPr>
        </p:nvSpPr>
        <p:spPr/>
        <p:txBody>
          <a:bodyPr/>
          <a:lstStyle/>
          <a:p>
            <a:fld id="{823FACB9-4E35-4CB3-835A-2EBF55FAEDE3}" type="slidenum">
              <a:rPr lang="en-GB" smtClean="0"/>
              <a:pPr/>
              <a:t>7</a:t>
            </a:fld>
            <a:endParaRPr lang="en-GB"/>
          </a:p>
        </p:txBody>
      </p:sp>
    </p:spTree>
    <p:extLst>
      <p:ext uri="{BB962C8B-B14F-4D97-AF65-F5344CB8AC3E}">
        <p14:creationId xmlns:p14="http://schemas.microsoft.com/office/powerpoint/2010/main" val="7596217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Our team must be equipped not just with negotiation tactics, but cultural instincts. Training in empathy, open-mindedness, and cultural reading will help us adapt on the ground.</a:t>
            </a:r>
          </a:p>
        </p:txBody>
      </p:sp>
      <p:sp>
        <p:nvSpPr>
          <p:cNvPr id="4" name="Slide Number Placeholder 3"/>
          <p:cNvSpPr>
            <a:spLocks noGrp="1"/>
          </p:cNvSpPr>
          <p:nvPr>
            <p:ph type="sldNum" sz="quarter" idx="5"/>
          </p:nvPr>
        </p:nvSpPr>
        <p:spPr/>
        <p:txBody>
          <a:bodyPr/>
          <a:lstStyle/>
          <a:p>
            <a:fld id="{823FACB9-4E35-4CB3-835A-2EBF55FAEDE3}" type="slidenum">
              <a:rPr lang="en-GB" smtClean="0"/>
              <a:pPr/>
              <a:t>8</a:t>
            </a:fld>
            <a:endParaRPr lang="en-GB"/>
          </a:p>
        </p:txBody>
      </p:sp>
    </p:spTree>
    <p:extLst>
      <p:ext uri="{BB962C8B-B14F-4D97-AF65-F5344CB8AC3E}">
        <p14:creationId xmlns:p14="http://schemas.microsoft.com/office/powerpoint/2010/main" val="37340089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more we adapt, the more likely we are to build a strong, lasting partnership. Cultural understanding is crucial in global business. Integrating cultural knowledge into negotiation practices increases both short-term success and long-term partnership sustainability. If we want this partnership to last, we must stop thinking in terms of deals and start thinking in terms of trust. Culture isn’t a barrier - it’s a path. And we must walk it, not resist it.</a:t>
            </a:r>
          </a:p>
        </p:txBody>
      </p:sp>
      <p:sp>
        <p:nvSpPr>
          <p:cNvPr id="4" name="Slide Number Placeholder 3"/>
          <p:cNvSpPr>
            <a:spLocks noGrp="1"/>
          </p:cNvSpPr>
          <p:nvPr>
            <p:ph type="sldNum" sz="quarter" idx="5"/>
          </p:nvPr>
        </p:nvSpPr>
        <p:spPr/>
        <p:txBody>
          <a:bodyPr/>
          <a:lstStyle/>
          <a:p>
            <a:fld id="{823FACB9-4E35-4CB3-835A-2EBF55FAEDE3}" type="slidenum">
              <a:rPr lang="en-GB" smtClean="0"/>
              <a:pPr/>
              <a:t>9</a:t>
            </a:fld>
            <a:endParaRPr lang="en-GB"/>
          </a:p>
        </p:txBody>
      </p:sp>
    </p:spTree>
    <p:extLst>
      <p:ext uri="{BB962C8B-B14F-4D97-AF65-F5344CB8AC3E}">
        <p14:creationId xmlns:p14="http://schemas.microsoft.com/office/powerpoint/2010/main" val="24564088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3FACB9-4E35-4CB3-835A-2EBF55FAEDE3}" type="slidenum">
              <a:rPr lang="en-GB" smtClean="0"/>
              <a:pPr/>
              <a:t>10</a:t>
            </a:fld>
            <a:endParaRPr lang="en-GB"/>
          </a:p>
        </p:txBody>
      </p:sp>
    </p:spTree>
    <p:extLst>
      <p:ext uri="{BB962C8B-B14F-4D97-AF65-F5344CB8AC3E}">
        <p14:creationId xmlns:p14="http://schemas.microsoft.com/office/powerpoint/2010/main" val="19845628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D3B8D02C-2945-4E7E-A9B7-7746C77D58E1}" type="datetime1">
              <a:rPr lang="en-GB" altLang="en-US" smtClean="0"/>
              <a:t>06/08/2025</a:t>
            </a:fld>
            <a:endParaRPr lang="en-GB" altLang="en-US" dirty="0"/>
          </a:p>
        </p:txBody>
      </p:sp>
      <p:sp>
        <p:nvSpPr>
          <p:cNvPr id="5" name="Footer Placeholder 4"/>
          <p:cNvSpPr>
            <a:spLocks noGrp="1"/>
          </p:cNvSpPr>
          <p:nvPr>
            <p:ph type="ftr" sz="quarter" idx="11"/>
          </p:nvPr>
        </p:nvSpPr>
        <p:spPr/>
        <p:txBody>
          <a:bodyPr/>
          <a:lstStyle/>
          <a:p>
            <a:r>
              <a:rPr lang="en-GB"/>
              <a:t>Add a footer</a:t>
            </a:r>
            <a:endParaRPr lang="en-GB" dirty="0"/>
          </a:p>
        </p:txBody>
      </p:sp>
      <p:sp>
        <p:nvSpPr>
          <p:cNvPr id="6" name="Slide Number Placeholder 5"/>
          <p:cNvSpPr>
            <a:spLocks noGrp="1"/>
          </p:cNvSpPr>
          <p:nvPr>
            <p:ph type="sldNum" sz="quarter" idx="12"/>
          </p:nvPr>
        </p:nvSpPr>
        <p:spPr/>
        <p:txBody>
          <a:bodyPr/>
          <a:lstStyle/>
          <a:p>
            <a:fld id="{E945280F-DE53-48B1-9FB9-96A39916642A}" type="slidenum">
              <a:rPr lang="en-GB" altLang="en-US" smtClean="0"/>
              <a:pPr/>
              <a:t>‹#›</a:t>
            </a:fld>
            <a:endParaRPr lang="en-GB" altLang="en-US" dirty="0"/>
          </a:p>
        </p:txBody>
      </p:sp>
    </p:spTree>
    <p:extLst>
      <p:ext uri="{BB962C8B-B14F-4D97-AF65-F5344CB8AC3E}">
        <p14:creationId xmlns:p14="http://schemas.microsoft.com/office/powerpoint/2010/main" val="39888153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ECB434C-D379-446F-96F1-723DCF16A954}" type="datetime1">
              <a:rPr lang="en-GB" altLang="en-US" smtClean="0"/>
              <a:t>06/08/2025</a:t>
            </a:fld>
            <a:endParaRPr lang="en-GB" altLang="en-US" dirty="0"/>
          </a:p>
        </p:txBody>
      </p:sp>
      <p:sp>
        <p:nvSpPr>
          <p:cNvPr id="5" name="Footer Placeholder 4"/>
          <p:cNvSpPr>
            <a:spLocks noGrp="1"/>
          </p:cNvSpPr>
          <p:nvPr>
            <p:ph type="ftr" sz="quarter" idx="11"/>
          </p:nvPr>
        </p:nvSpPr>
        <p:spPr/>
        <p:txBody>
          <a:bodyPr/>
          <a:lstStyle/>
          <a:p>
            <a:r>
              <a:rPr lang="en-GB"/>
              <a:t>Add a footer</a:t>
            </a:r>
            <a:endParaRPr lang="en-GB" dirty="0"/>
          </a:p>
        </p:txBody>
      </p:sp>
      <p:sp>
        <p:nvSpPr>
          <p:cNvPr id="6" name="Slide Number Placeholder 5"/>
          <p:cNvSpPr>
            <a:spLocks noGrp="1"/>
          </p:cNvSpPr>
          <p:nvPr>
            <p:ph type="sldNum" sz="quarter" idx="12"/>
          </p:nvPr>
        </p:nvSpPr>
        <p:spPr/>
        <p:txBody>
          <a:bodyPr/>
          <a:lstStyle/>
          <a:p>
            <a:fld id="{71C6F290-D301-4864-9490-340EF11588D9}" type="slidenum">
              <a:rPr lang="en-GB" altLang="en-US" smtClean="0"/>
              <a:pPr/>
              <a:t>‹#›</a:t>
            </a:fld>
            <a:endParaRPr lang="en-GB" altLang="en-US" dirty="0"/>
          </a:p>
        </p:txBody>
      </p:sp>
    </p:spTree>
    <p:extLst>
      <p:ext uri="{BB962C8B-B14F-4D97-AF65-F5344CB8AC3E}">
        <p14:creationId xmlns:p14="http://schemas.microsoft.com/office/powerpoint/2010/main" val="7275832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610D323-1CAA-4F80-9BA6-B8B30C29CF28}" type="datetime1">
              <a:rPr lang="en-GB" altLang="en-US" smtClean="0"/>
              <a:t>06/08/2025</a:t>
            </a:fld>
            <a:endParaRPr lang="en-GB" altLang="en-US" dirty="0"/>
          </a:p>
        </p:txBody>
      </p:sp>
      <p:sp>
        <p:nvSpPr>
          <p:cNvPr id="5" name="Footer Placeholder 4"/>
          <p:cNvSpPr>
            <a:spLocks noGrp="1"/>
          </p:cNvSpPr>
          <p:nvPr>
            <p:ph type="ftr" sz="quarter" idx="11"/>
          </p:nvPr>
        </p:nvSpPr>
        <p:spPr/>
        <p:txBody>
          <a:bodyPr/>
          <a:lstStyle/>
          <a:p>
            <a:r>
              <a:rPr lang="en-GB"/>
              <a:t>Add a footer</a:t>
            </a:r>
            <a:endParaRPr lang="en-GB" dirty="0"/>
          </a:p>
        </p:txBody>
      </p:sp>
      <p:sp>
        <p:nvSpPr>
          <p:cNvPr id="6" name="Slide Number Placeholder 5"/>
          <p:cNvSpPr>
            <a:spLocks noGrp="1"/>
          </p:cNvSpPr>
          <p:nvPr>
            <p:ph type="sldNum" sz="quarter" idx="12"/>
          </p:nvPr>
        </p:nvSpPr>
        <p:spPr/>
        <p:txBody>
          <a:bodyPr/>
          <a:lstStyle/>
          <a:p>
            <a:fld id="{D0208CE1-DD55-4A43-A479-EF83A2DC3985}" type="slidenum">
              <a:rPr lang="en-GB" altLang="en-US" smtClean="0"/>
              <a:pPr/>
              <a:t>‹#›</a:t>
            </a:fld>
            <a:endParaRPr lang="en-GB" altLang="en-US" dirty="0"/>
          </a:p>
        </p:txBody>
      </p:sp>
    </p:spTree>
    <p:extLst>
      <p:ext uri="{BB962C8B-B14F-4D97-AF65-F5344CB8AC3E}">
        <p14:creationId xmlns:p14="http://schemas.microsoft.com/office/powerpoint/2010/main" val="6279579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GB"/>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0587F9B-6729-4EAB-886A-F0E15EBC1A15}" type="datetime1">
              <a:rPr lang="en-GB" altLang="en-US" smtClean="0"/>
              <a:t>06/08/2025</a:t>
            </a:fld>
            <a:endParaRPr lang="en-GB" altLang="en-US" dirty="0"/>
          </a:p>
        </p:txBody>
      </p:sp>
      <p:sp>
        <p:nvSpPr>
          <p:cNvPr id="6" name="Footer Placeholder 5"/>
          <p:cNvSpPr>
            <a:spLocks noGrp="1"/>
          </p:cNvSpPr>
          <p:nvPr>
            <p:ph type="ftr" sz="quarter" idx="11"/>
          </p:nvPr>
        </p:nvSpPr>
        <p:spPr/>
        <p:txBody>
          <a:bodyPr/>
          <a:lstStyle/>
          <a:p>
            <a:r>
              <a:rPr lang="en-GB"/>
              <a:t>Add a footer</a:t>
            </a:r>
            <a:endParaRPr lang="en-GB" dirty="0"/>
          </a:p>
        </p:txBody>
      </p:sp>
      <p:sp>
        <p:nvSpPr>
          <p:cNvPr id="7" name="Slide Number Placeholder 6"/>
          <p:cNvSpPr>
            <a:spLocks noGrp="1"/>
          </p:cNvSpPr>
          <p:nvPr>
            <p:ph type="sldNum" sz="quarter" idx="12"/>
          </p:nvPr>
        </p:nvSpPr>
        <p:spPr/>
        <p:txBody>
          <a:bodyPr/>
          <a:lstStyle/>
          <a:p>
            <a:fld id="{0927AF89-6755-46F5-BBCF-E571D7F311A5}" type="slidenum">
              <a:rPr lang="en-GB" altLang="en-US" smtClean="0"/>
              <a:pPr/>
              <a:t>‹#›</a:t>
            </a:fld>
            <a:endParaRPr lang="en-GB" altLang="en-US" dirty="0"/>
          </a:p>
        </p:txBody>
      </p:sp>
    </p:spTree>
    <p:extLst>
      <p:ext uri="{BB962C8B-B14F-4D97-AF65-F5344CB8AC3E}">
        <p14:creationId xmlns:p14="http://schemas.microsoft.com/office/powerpoint/2010/main" val="27931746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EDE18-40E4-4436-829F-89DD3AA1E88B}" type="datetime1">
              <a:rPr lang="en-GB" altLang="en-US" smtClean="0"/>
              <a:t>06/08/2025</a:t>
            </a:fld>
            <a:endParaRPr lang="en-GB" altLang="en-US" dirty="0"/>
          </a:p>
        </p:txBody>
      </p:sp>
      <p:sp>
        <p:nvSpPr>
          <p:cNvPr id="8" name="Footer Placeholder 7"/>
          <p:cNvSpPr>
            <a:spLocks noGrp="1"/>
          </p:cNvSpPr>
          <p:nvPr>
            <p:ph type="ftr" sz="quarter" idx="11"/>
          </p:nvPr>
        </p:nvSpPr>
        <p:spPr/>
        <p:txBody>
          <a:bodyPr/>
          <a:lstStyle/>
          <a:p>
            <a:r>
              <a:rPr lang="en-GB"/>
              <a:t>Add a footer</a:t>
            </a:r>
            <a:endParaRPr lang="en-GB" dirty="0"/>
          </a:p>
        </p:txBody>
      </p:sp>
      <p:sp>
        <p:nvSpPr>
          <p:cNvPr id="9" name="Slide Number Placeholder 8"/>
          <p:cNvSpPr>
            <a:spLocks noGrp="1"/>
          </p:cNvSpPr>
          <p:nvPr>
            <p:ph type="sldNum" sz="quarter" idx="12"/>
          </p:nvPr>
        </p:nvSpPr>
        <p:spPr/>
        <p:txBody>
          <a:bodyPr/>
          <a:lstStyle/>
          <a:p>
            <a:fld id="{F76BE3C0-1208-4260-82C3-0EB040027195}" type="slidenum">
              <a:rPr lang="en-GB" altLang="en-US" smtClean="0"/>
              <a:pPr/>
              <a:t>‹#›</a:t>
            </a:fld>
            <a:endParaRPr lang="en-GB" altLang="en-US" dirty="0"/>
          </a:p>
        </p:txBody>
      </p:sp>
    </p:spTree>
    <p:extLst>
      <p:ext uri="{BB962C8B-B14F-4D97-AF65-F5344CB8AC3E}">
        <p14:creationId xmlns:p14="http://schemas.microsoft.com/office/powerpoint/2010/main" val="24130419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C90D59C-56B7-4BAB-99F8-715E9DF13E4B}" type="datetime1">
              <a:rPr lang="en-GB" altLang="en-US" smtClean="0"/>
              <a:t>06/08/2025</a:t>
            </a:fld>
            <a:endParaRPr lang="en-GB" altLang="en-US" dirty="0"/>
          </a:p>
        </p:txBody>
      </p:sp>
      <p:sp>
        <p:nvSpPr>
          <p:cNvPr id="4" name="Footer Placeholder 3"/>
          <p:cNvSpPr>
            <a:spLocks noGrp="1"/>
          </p:cNvSpPr>
          <p:nvPr>
            <p:ph type="ftr" sz="quarter" idx="11"/>
          </p:nvPr>
        </p:nvSpPr>
        <p:spPr/>
        <p:txBody>
          <a:bodyPr/>
          <a:lstStyle/>
          <a:p>
            <a:r>
              <a:rPr lang="en-GB"/>
              <a:t>Add a footer</a:t>
            </a:r>
            <a:endParaRPr lang="en-GB" dirty="0"/>
          </a:p>
        </p:txBody>
      </p:sp>
      <p:sp>
        <p:nvSpPr>
          <p:cNvPr id="5" name="Slide Number Placeholder 4"/>
          <p:cNvSpPr>
            <a:spLocks noGrp="1"/>
          </p:cNvSpPr>
          <p:nvPr>
            <p:ph type="sldNum" sz="quarter" idx="12"/>
          </p:nvPr>
        </p:nvSpPr>
        <p:spPr/>
        <p:txBody>
          <a:bodyPr/>
          <a:lstStyle/>
          <a:p>
            <a:fld id="{D5F02DF6-5EF1-449D-8E8F-F40E7D2FCBCB}" type="slidenum">
              <a:rPr lang="en-GB" altLang="en-US" smtClean="0"/>
              <a:pPr/>
              <a:t>‹#›</a:t>
            </a:fld>
            <a:endParaRPr lang="en-GB" altLang="en-US" dirty="0"/>
          </a:p>
        </p:txBody>
      </p:sp>
    </p:spTree>
    <p:extLst>
      <p:ext uri="{BB962C8B-B14F-4D97-AF65-F5344CB8AC3E}">
        <p14:creationId xmlns:p14="http://schemas.microsoft.com/office/powerpoint/2010/main" val="19312307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F8A4D6-8CD0-4FEE-8E09-1AF25AB38B53}" type="datetime1">
              <a:rPr lang="en-GB" altLang="en-US" smtClean="0"/>
              <a:t>06/08/2025</a:t>
            </a:fld>
            <a:endParaRPr lang="en-GB" altLang="en-US" dirty="0"/>
          </a:p>
        </p:txBody>
      </p:sp>
      <p:sp>
        <p:nvSpPr>
          <p:cNvPr id="3" name="Footer Placeholder 2"/>
          <p:cNvSpPr>
            <a:spLocks noGrp="1"/>
          </p:cNvSpPr>
          <p:nvPr>
            <p:ph type="ftr" sz="quarter" idx="11"/>
          </p:nvPr>
        </p:nvSpPr>
        <p:spPr/>
        <p:txBody>
          <a:bodyPr/>
          <a:lstStyle/>
          <a:p>
            <a:r>
              <a:rPr lang="en-GB"/>
              <a:t>Add a footer</a:t>
            </a:r>
            <a:endParaRPr lang="en-GB" dirty="0"/>
          </a:p>
        </p:txBody>
      </p:sp>
      <p:sp>
        <p:nvSpPr>
          <p:cNvPr id="4" name="Slide Number Placeholder 3"/>
          <p:cNvSpPr>
            <a:spLocks noGrp="1"/>
          </p:cNvSpPr>
          <p:nvPr>
            <p:ph type="sldNum" sz="quarter" idx="12"/>
          </p:nvPr>
        </p:nvSpPr>
        <p:spPr/>
        <p:txBody>
          <a:bodyPr/>
          <a:lstStyle/>
          <a:p>
            <a:fld id="{AC3460AA-1533-4548-8781-A6D0EAE276D6}" type="slidenum">
              <a:rPr lang="en-GB" altLang="en-US" smtClean="0"/>
              <a:pPr/>
              <a:t>‹#›</a:t>
            </a:fld>
            <a:endParaRPr lang="en-GB" altLang="en-US" dirty="0"/>
          </a:p>
        </p:txBody>
      </p:sp>
    </p:spTree>
    <p:extLst>
      <p:ext uri="{BB962C8B-B14F-4D97-AF65-F5344CB8AC3E}">
        <p14:creationId xmlns:p14="http://schemas.microsoft.com/office/powerpoint/2010/main" val="9187807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EEC8875A-CF63-40AF-8903-C8ACF9689EF9}" type="datetime1">
              <a:rPr lang="en-GB" altLang="en-US" smtClean="0"/>
              <a:t>06/08/2025</a:t>
            </a:fld>
            <a:endParaRPr lang="en-GB" altLang="en-US" dirty="0"/>
          </a:p>
        </p:txBody>
      </p:sp>
      <p:sp>
        <p:nvSpPr>
          <p:cNvPr id="6" name="Footer Placeholder 5"/>
          <p:cNvSpPr>
            <a:spLocks noGrp="1"/>
          </p:cNvSpPr>
          <p:nvPr>
            <p:ph type="ftr" sz="quarter" idx="11"/>
          </p:nvPr>
        </p:nvSpPr>
        <p:spPr/>
        <p:txBody>
          <a:bodyPr/>
          <a:lstStyle/>
          <a:p>
            <a:r>
              <a:rPr lang="en-GB"/>
              <a:t>Add a footer</a:t>
            </a:r>
            <a:endParaRPr lang="en-GB" dirty="0"/>
          </a:p>
        </p:txBody>
      </p:sp>
      <p:sp>
        <p:nvSpPr>
          <p:cNvPr id="7" name="Slide Number Placeholder 6"/>
          <p:cNvSpPr>
            <a:spLocks noGrp="1"/>
          </p:cNvSpPr>
          <p:nvPr>
            <p:ph type="sldNum" sz="quarter" idx="12"/>
          </p:nvPr>
        </p:nvSpPr>
        <p:spPr/>
        <p:txBody>
          <a:bodyPr/>
          <a:lstStyle/>
          <a:p>
            <a:fld id="{C6386842-FEC9-453F-B6F7-7C945F3A2D73}" type="slidenum">
              <a:rPr lang="en-GB" altLang="en-US" smtClean="0"/>
              <a:pPr/>
              <a:t>‹#›</a:t>
            </a:fld>
            <a:endParaRPr lang="en-GB" altLang="en-US" dirty="0"/>
          </a:p>
        </p:txBody>
      </p:sp>
    </p:spTree>
    <p:extLst>
      <p:ext uri="{BB962C8B-B14F-4D97-AF65-F5344CB8AC3E}">
        <p14:creationId xmlns:p14="http://schemas.microsoft.com/office/powerpoint/2010/main" val="4281330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EB35E8-E9CE-4392-AD6D-6B13B0498D48}" type="datetime1">
              <a:rPr lang="en-GB" altLang="en-US" smtClean="0"/>
              <a:t>06/08/2025</a:t>
            </a:fld>
            <a:endParaRPr lang="en-GB" altLang="en-US" dirty="0"/>
          </a:p>
        </p:txBody>
      </p:sp>
      <p:sp>
        <p:nvSpPr>
          <p:cNvPr id="6" name="Footer Placeholder 5"/>
          <p:cNvSpPr>
            <a:spLocks noGrp="1"/>
          </p:cNvSpPr>
          <p:nvPr>
            <p:ph type="ftr" sz="quarter" idx="11"/>
          </p:nvPr>
        </p:nvSpPr>
        <p:spPr/>
        <p:txBody>
          <a:bodyPr/>
          <a:lstStyle/>
          <a:p>
            <a:r>
              <a:rPr lang="en-GB"/>
              <a:t>Add a footer</a:t>
            </a:r>
            <a:endParaRPr lang="en-GB" dirty="0"/>
          </a:p>
        </p:txBody>
      </p:sp>
      <p:sp>
        <p:nvSpPr>
          <p:cNvPr id="7" name="Slide Number Placeholder 6"/>
          <p:cNvSpPr>
            <a:spLocks noGrp="1"/>
          </p:cNvSpPr>
          <p:nvPr>
            <p:ph type="sldNum" sz="quarter" idx="12"/>
          </p:nvPr>
        </p:nvSpPr>
        <p:spPr/>
        <p:txBody>
          <a:bodyPr/>
          <a:lstStyle/>
          <a:p>
            <a:fld id="{E96DA581-ADE3-4A40-91CB-711A776CAC29}" type="slidenum">
              <a:rPr lang="en-GB" altLang="en-US" smtClean="0"/>
              <a:pPr/>
              <a:t>‹#›</a:t>
            </a:fld>
            <a:endParaRPr lang="en-GB" altLang="en-US" dirty="0"/>
          </a:p>
        </p:txBody>
      </p:sp>
    </p:spTree>
    <p:extLst>
      <p:ext uri="{BB962C8B-B14F-4D97-AF65-F5344CB8AC3E}">
        <p14:creationId xmlns:p14="http://schemas.microsoft.com/office/powerpoint/2010/main" val="3417910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73F35C-C14C-4B0C-AF97-3CFF89C0B677}" type="datetime1">
              <a:rPr lang="en-GB" altLang="en-US" noProof="0" smtClean="0"/>
              <a:t>06/08/2025</a:t>
            </a:fld>
            <a:endParaRPr lang="en-GB" altLang="en-US" noProof="0"/>
          </a:p>
        </p:txBody>
      </p:sp>
      <p:sp>
        <p:nvSpPr>
          <p:cNvPr id="5" name="Footer Placeholder 4"/>
          <p:cNvSpPr>
            <a:spLocks noGrp="1"/>
          </p:cNvSpPr>
          <p:nvPr>
            <p:ph type="ftr" sz="quarter" idx="11"/>
          </p:nvPr>
        </p:nvSpPr>
        <p:spPr/>
        <p:txBody>
          <a:bodyPr/>
          <a:lstStyle/>
          <a:p>
            <a:r>
              <a:rPr lang="en-GB" noProof="0"/>
              <a:t>Add a footer</a:t>
            </a:r>
          </a:p>
        </p:txBody>
      </p:sp>
      <p:sp>
        <p:nvSpPr>
          <p:cNvPr id="6" name="Slide Number Placeholder 5"/>
          <p:cNvSpPr>
            <a:spLocks noGrp="1"/>
          </p:cNvSpPr>
          <p:nvPr>
            <p:ph type="sldNum" sz="quarter" idx="12"/>
          </p:nvPr>
        </p:nvSpPr>
        <p:spPr/>
        <p:txBody>
          <a:bodyPr/>
          <a:lstStyle/>
          <a:p>
            <a:fld id="{D7E5119E-5338-4B55-81DC-57EAC9440FD0}" type="slidenum">
              <a:rPr lang="en-GB" altLang="en-US" noProof="0" smtClean="0"/>
              <a:pPr/>
              <a:t>‹#›</a:t>
            </a:fld>
            <a:endParaRPr lang="en-GB" altLang="en-US" noProof="0"/>
          </a:p>
        </p:txBody>
      </p:sp>
    </p:spTree>
    <p:extLst>
      <p:ext uri="{BB962C8B-B14F-4D97-AF65-F5344CB8AC3E}">
        <p14:creationId xmlns:p14="http://schemas.microsoft.com/office/powerpoint/2010/main" val="409626720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73F35C-C14C-4B0C-AF97-3CFF89C0B677}" type="datetime1">
              <a:rPr lang="en-GB" altLang="en-US" noProof="0" smtClean="0"/>
              <a:t>06/08/2025</a:t>
            </a:fld>
            <a:endParaRPr lang="en-GB" altLang="en-US" noProof="0"/>
          </a:p>
        </p:txBody>
      </p:sp>
      <p:sp>
        <p:nvSpPr>
          <p:cNvPr id="5" name="Footer Placeholder 4"/>
          <p:cNvSpPr>
            <a:spLocks noGrp="1"/>
          </p:cNvSpPr>
          <p:nvPr>
            <p:ph type="ftr" sz="quarter" idx="11"/>
          </p:nvPr>
        </p:nvSpPr>
        <p:spPr/>
        <p:txBody>
          <a:bodyPr/>
          <a:lstStyle/>
          <a:p>
            <a:r>
              <a:rPr lang="en-GB" noProof="0"/>
              <a:t>Add a footer</a:t>
            </a:r>
          </a:p>
        </p:txBody>
      </p:sp>
      <p:sp>
        <p:nvSpPr>
          <p:cNvPr id="6" name="Slide Number Placeholder 5"/>
          <p:cNvSpPr>
            <a:spLocks noGrp="1"/>
          </p:cNvSpPr>
          <p:nvPr>
            <p:ph type="sldNum" sz="quarter" idx="12"/>
          </p:nvPr>
        </p:nvSpPr>
        <p:spPr/>
        <p:txBody>
          <a:bodyPr/>
          <a:lstStyle/>
          <a:p>
            <a:fld id="{D7E5119E-5338-4B55-81DC-57EAC9440FD0}" type="slidenum">
              <a:rPr lang="en-GB" altLang="en-US" noProof="0" smtClean="0"/>
              <a:pPr/>
              <a:t>‹#›</a:t>
            </a:fld>
            <a:endParaRPr lang="en-GB" altLang="en-US" noProof="0"/>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8778893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73F35C-C14C-4B0C-AF97-3CFF89C0B677}" type="datetime1">
              <a:rPr lang="en-GB" altLang="en-US" noProof="0" smtClean="0"/>
              <a:t>06/08/2025</a:t>
            </a:fld>
            <a:endParaRPr lang="en-GB" altLang="en-US" noProof="0"/>
          </a:p>
        </p:txBody>
      </p:sp>
      <p:sp>
        <p:nvSpPr>
          <p:cNvPr id="5" name="Footer Placeholder 4"/>
          <p:cNvSpPr>
            <a:spLocks noGrp="1"/>
          </p:cNvSpPr>
          <p:nvPr>
            <p:ph type="ftr" sz="quarter" idx="11"/>
          </p:nvPr>
        </p:nvSpPr>
        <p:spPr/>
        <p:txBody>
          <a:bodyPr/>
          <a:lstStyle/>
          <a:p>
            <a:r>
              <a:rPr lang="en-GB" noProof="0"/>
              <a:t>Add a footer</a:t>
            </a:r>
          </a:p>
        </p:txBody>
      </p:sp>
      <p:sp>
        <p:nvSpPr>
          <p:cNvPr id="6" name="Slide Number Placeholder 5"/>
          <p:cNvSpPr>
            <a:spLocks noGrp="1"/>
          </p:cNvSpPr>
          <p:nvPr>
            <p:ph type="sldNum" sz="quarter" idx="12"/>
          </p:nvPr>
        </p:nvSpPr>
        <p:spPr/>
        <p:txBody>
          <a:bodyPr/>
          <a:lstStyle/>
          <a:p>
            <a:fld id="{D7E5119E-5338-4B55-81DC-57EAC9440FD0}" type="slidenum">
              <a:rPr lang="en-GB" altLang="en-US" noProof="0" smtClean="0"/>
              <a:pPr/>
              <a:t>‹#›</a:t>
            </a:fld>
            <a:endParaRPr lang="en-GB" altLang="en-US" noProof="0"/>
          </a:p>
        </p:txBody>
      </p:sp>
    </p:spTree>
    <p:extLst>
      <p:ext uri="{BB962C8B-B14F-4D97-AF65-F5344CB8AC3E}">
        <p14:creationId xmlns:p14="http://schemas.microsoft.com/office/powerpoint/2010/main" val="4268085010"/>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73F35C-C14C-4B0C-AF97-3CFF89C0B677}" type="datetime1">
              <a:rPr lang="en-GB" altLang="en-US" noProof="0" smtClean="0"/>
              <a:t>06/08/2025</a:t>
            </a:fld>
            <a:endParaRPr lang="en-GB" altLang="en-US" noProof="0"/>
          </a:p>
        </p:txBody>
      </p:sp>
      <p:sp>
        <p:nvSpPr>
          <p:cNvPr id="5" name="Footer Placeholder 4"/>
          <p:cNvSpPr>
            <a:spLocks noGrp="1"/>
          </p:cNvSpPr>
          <p:nvPr>
            <p:ph type="ftr" sz="quarter" idx="11"/>
          </p:nvPr>
        </p:nvSpPr>
        <p:spPr/>
        <p:txBody>
          <a:bodyPr/>
          <a:lstStyle/>
          <a:p>
            <a:r>
              <a:rPr lang="en-GB" noProof="0"/>
              <a:t>Add a footer</a:t>
            </a:r>
          </a:p>
        </p:txBody>
      </p:sp>
      <p:sp>
        <p:nvSpPr>
          <p:cNvPr id="6" name="Slide Number Placeholder 5"/>
          <p:cNvSpPr>
            <a:spLocks noGrp="1"/>
          </p:cNvSpPr>
          <p:nvPr>
            <p:ph type="sldNum" sz="quarter" idx="12"/>
          </p:nvPr>
        </p:nvSpPr>
        <p:spPr/>
        <p:txBody>
          <a:bodyPr/>
          <a:lstStyle/>
          <a:p>
            <a:fld id="{D7E5119E-5338-4B55-81DC-57EAC9440FD0}" type="slidenum">
              <a:rPr lang="en-GB" altLang="en-US" noProof="0" smtClean="0"/>
              <a:pPr/>
              <a:t>‹#›</a:t>
            </a:fld>
            <a:endParaRPr lang="en-GB" altLang="en-US" noProof="0"/>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8840342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73F35C-C14C-4B0C-AF97-3CFF89C0B677}" type="datetime1">
              <a:rPr lang="en-GB" altLang="en-US" noProof="0" smtClean="0"/>
              <a:t>06/08/2025</a:t>
            </a:fld>
            <a:endParaRPr lang="en-GB" altLang="en-US" noProof="0"/>
          </a:p>
        </p:txBody>
      </p:sp>
      <p:sp>
        <p:nvSpPr>
          <p:cNvPr id="5" name="Footer Placeholder 4"/>
          <p:cNvSpPr>
            <a:spLocks noGrp="1"/>
          </p:cNvSpPr>
          <p:nvPr>
            <p:ph type="ftr" sz="quarter" idx="11"/>
          </p:nvPr>
        </p:nvSpPr>
        <p:spPr/>
        <p:txBody>
          <a:bodyPr/>
          <a:lstStyle/>
          <a:p>
            <a:r>
              <a:rPr lang="en-GB" noProof="0"/>
              <a:t>Add a footer</a:t>
            </a:r>
          </a:p>
        </p:txBody>
      </p:sp>
      <p:sp>
        <p:nvSpPr>
          <p:cNvPr id="6" name="Slide Number Placeholder 5"/>
          <p:cNvSpPr>
            <a:spLocks noGrp="1"/>
          </p:cNvSpPr>
          <p:nvPr>
            <p:ph type="sldNum" sz="quarter" idx="12"/>
          </p:nvPr>
        </p:nvSpPr>
        <p:spPr/>
        <p:txBody>
          <a:bodyPr/>
          <a:lstStyle/>
          <a:p>
            <a:fld id="{D7E5119E-5338-4B55-81DC-57EAC9440FD0}" type="slidenum">
              <a:rPr lang="en-GB" altLang="en-US" noProof="0" smtClean="0"/>
              <a:pPr/>
              <a:t>‹#›</a:t>
            </a:fld>
            <a:endParaRPr lang="en-GB" altLang="en-US" noProof="0"/>
          </a:p>
        </p:txBody>
      </p:sp>
    </p:spTree>
    <p:extLst>
      <p:ext uri="{BB962C8B-B14F-4D97-AF65-F5344CB8AC3E}">
        <p14:creationId xmlns:p14="http://schemas.microsoft.com/office/powerpoint/2010/main" val="2440001327"/>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F10A708-C2CE-4307-B453-D466E1820433}" type="datetime1">
              <a:rPr lang="en-GB" altLang="en-US" smtClean="0"/>
              <a:t>06/08/2025</a:t>
            </a:fld>
            <a:endParaRPr lang="en-GB" altLang="en-US" dirty="0"/>
          </a:p>
        </p:txBody>
      </p:sp>
      <p:sp>
        <p:nvSpPr>
          <p:cNvPr id="5" name="Footer Placeholder 4"/>
          <p:cNvSpPr>
            <a:spLocks noGrp="1"/>
          </p:cNvSpPr>
          <p:nvPr>
            <p:ph type="ftr" sz="quarter" idx="11"/>
          </p:nvPr>
        </p:nvSpPr>
        <p:spPr/>
        <p:txBody>
          <a:bodyPr/>
          <a:lstStyle/>
          <a:p>
            <a:r>
              <a:rPr lang="en-GB"/>
              <a:t>Add a footer</a:t>
            </a:r>
            <a:endParaRPr lang="en-GB" dirty="0"/>
          </a:p>
        </p:txBody>
      </p:sp>
      <p:sp>
        <p:nvSpPr>
          <p:cNvPr id="6" name="Slide Number Placeholder 5"/>
          <p:cNvSpPr>
            <a:spLocks noGrp="1"/>
          </p:cNvSpPr>
          <p:nvPr>
            <p:ph type="sldNum" sz="quarter" idx="12"/>
          </p:nvPr>
        </p:nvSpPr>
        <p:spPr/>
        <p:txBody>
          <a:bodyPr/>
          <a:lstStyle/>
          <a:p>
            <a:fld id="{872E90EB-6CA4-453F-8712-C339590DE034}" type="slidenum">
              <a:rPr lang="en-GB" altLang="en-US" smtClean="0"/>
              <a:pPr/>
              <a:t>‹#›</a:t>
            </a:fld>
            <a:endParaRPr lang="en-GB" altLang="en-US" dirty="0"/>
          </a:p>
        </p:txBody>
      </p:sp>
    </p:spTree>
    <p:extLst>
      <p:ext uri="{BB962C8B-B14F-4D97-AF65-F5344CB8AC3E}">
        <p14:creationId xmlns:p14="http://schemas.microsoft.com/office/powerpoint/2010/main" val="7288439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AE573B0-FEE0-4D07-8109-19A8E2674454}" type="datetime1">
              <a:rPr lang="en-GB" altLang="en-US" smtClean="0"/>
              <a:t>06/08/2025</a:t>
            </a:fld>
            <a:endParaRPr lang="en-GB" altLang="en-US" dirty="0"/>
          </a:p>
        </p:txBody>
      </p:sp>
      <p:sp>
        <p:nvSpPr>
          <p:cNvPr id="5" name="Footer Placeholder 4"/>
          <p:cNvSpPr>
            <a:spLocks noGrp="1"/>
          </p:cNvSpPr>
          <p:nvPr>
            <p:ph type="ftr" sz="quarter" idx="11"/>
          </p:nvPr>
        </p:nvSpPr>
        <p:spPr/>
        <p:txBody>
          <a:bodyPr/>
          <a:lstStyle/>
          <a:p>
            <a:r>
              <a:rPr lang="en-GB"/>
              <a:t>Add a footer</a:t>
            </a:r>
            <a:endParaRPr lang="en-GB" dirty="0"/>
          </a:p>
        </p:txBody>
      </p:sp>
      <p:sp>
        <p:nvSpPr>
          <p:cNvPr id="6" name="Slide Number Placeholder 5"/>
          <p:cNvSpPr>
            <a:spLocks noGrp="1"/>
          </p:cNvSpPr>
          <p:nvPr>
            <p:ph type="sldNum" sz="quarter" idx="12"/>
          </p:nvPr>
        </p:nvSpPr>
        <p:spPr/>
        <p:txBody>
          <a:bodyPr/>
          <a:lstStyle/>
          <a:p>
            <a:fld id="{26D251BA-4196-46F7-BF5E-DE37F6712AD1}" type="slidenum">
              <a:rPr lang="en-GB" altLang="en-US" smtClean="0"/>
              <a:pPr/>
              <a:t>‹#›</a:t>
            </a:fld>
            <a:endParaRPr lang="en-GB" altLang="en-US" dirty="0"/>
          </a:p>
        </p:txBody>
      </p:sp>
    </p:spTree>
    <p:extLst>
      <p:ext uri="{BB962C8B-B14F-4D97-AF65-F5344CB8AC3E}">
        <p14:creationId xmlns:p14="http://schemas.microsoft.com/office/powerpoint/2010/main" val="14991566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A73F35C-C14C-4B0C-AF97-3CFF89C0B677}" type="datetime1">
              <a:rPr lang="en-GB" altLang="en-US" noProof="0" smtClean="0"/>
              <a:t>06/08/2025</a:t>
            </a:fld>
            <a:endParaRPr lang="en-GB" altLang="en-US" noProof="0"/>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GB" noProof="0"/>
              <a:t>Add a footer</a:t>
            </a:r>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D7E5119E-5338-4B55-81DC-57EAC9440FD0}" type="slidenum">
              <a:rPr lang="en-GB" altLang="en-US" noProof="0" smtClean="0"/>
              <a:pPr/>
              <a:t>‹#›</a:t>
            </a:fld>
            <a:endParaRPr lang="en-GB" altLang="en-US" noProof="0"/>
          </a:p>
        </p:txBody>
      </p:sp>
    </p:spTree>
    <p:extLst>
      <p:ext uri="{BB962C8B-B14F-4D97-AF65-F5344CB8AC3E}">
        <p14:creationId xmlns:p14="http://schemas.microsoft.com/office/powerpoint/2010/main" val="218753122"/>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 id="2147483694" r:id="rId12"/>
    <p:sldLayoutId id="2147483695" r:id="rId13"/>
    <p:sldLayoutId id="2147483696" r:id="rId14"/>
    <p:sldLayoutId id="2147483697" r:id="rId15"/>
    <p:sldLayoutId id="2147483698"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0486D98-0B9B-4C4E-A25F-64BA4C5DBB94}"/>
              </a:ext>
            </a:extLst>
          </p:cNvPr>
          <p:cNvSpPr>
            <a:spLocks noGrp="1"/>
          </p:cNvSpPr>
          <p:nvPr>
            <p:ph type="ctrTitle"/>
          </p:nvPr>
        </p:nvSpPr>
        <p:spPr>
          <a:xfrm>
            <a:off x="755576" y="332657"/>
            <a:ext cx="7488832" cy="1944216"/>
          </a:xfrm>
        </p:spPr>
        <p:txBody>
          <a:bodyPr rtlCol="0">
            <a:normAutofit/>
          </a:bodyPr>
          <a:lstStyle/>
          <a:p>
            <a:pPr algn="l" rtl="0"/>
            <a:r>
              <a:rPr lang="en-GB" sz="4000" dirty="0"/>
              <a:t>Cross-Cultural Negotiations </a:t>
            </a:r>
            <a:br>
              <a:rPr lang="en-GB" sz="4000" dirty="0"/>
            </a:br>
            <a:r>
              <a:rPr lang="en-GB" sz="4000" dirty="0"/>
              <a:t>UK – China Business Context</a:t>
            </a:r>
            <a:endParaRPr lang="en-GB" sz="4000" dirty="0">
              <a:latin typeface="Arial" panose="020B0604020202020204" pitchFamily="34" charset="0"/>
            </a:endParaRPr>
          </a:p>
        </p:txBody>
      </p:sp>
      <p:sp>
        <p:nvSpPr>
          <p:cNvPr id="5" name="Subtitle 4">
            <a:extLst>
              <a:ext uri="{FF2B5EF4-FFF2-40B4-BE49-F238E27FC236}">
                <a16:creationId xmlns:a16="http://schemas.microsoft.com/office/drawing/2014/main" id="{D655BBED-E65C-4B70-99E3-9318D4F249A0}"/>
              </a:ext>
            </a:extLst>
          </p:cNvPr>
          <p:cNvSpPr>
            <a:spLocks noGrp="1"/>
          </p:cNvSpPr>
          <p:nvPr>
            <p:ph type="subTitle" idx="1"/>
          </p:nvPr>
        </p:nvSpPr>
        <p:spPr>
          <a:xfrm>
            <a:off x="323528" y="4149080"/>
            <a:ext cx="4536504" cy="1944216"/>
          </a:xfrm>
        </p:spPr>
        <p:txBody>
          <a:bodyPr rtlCol="0">
            <a:normAutofit/>
          </a:bodyPr>
          <a:lstStyle/>
          <a:p>
            <a:pPr algn="l" rtl="0"/>
            <a:r>
              <a:rPr lang="en-GB" sz="2400" dirty="0"/>
              <a:t>Student name: Ioana Girigan </a:t>
            </a:r>
          </a:p>
          <a:p>
            <a:pPr algn="l" rtl="0"/>
            <a:r>
              <a:rPr lang="en-GB" sz="2400" dirty="0">
                <a:latin typeface="Arial" panose="020B0604020202020204" pitchFamily="34" charset="0"/>
              </a:rPr>
              <a:t>Student ID</a:t>
            </a:r>
            <a:r>
              <a:rPr lang="en-GB" sz="2400" dirty="0"/>
              <a:t>: </a:t>
            </a:r>
            <a:r>
              <a:rPr lang="en-GB" sz="2400" dirty="0">
                <a:latin typeface="Arial" panose="020B0604020202020204" pitchFamily="34" charset="0"/>
                <a:cs typeface="Arial" panose="020B0604020202020204" pitchFamily="34" charset="0"/>
              </a:rPr>
              <a:t>24246853</a:t>
            </a:r>
          </a:p>
          <a:p>
            <a:pPr algn="l" rtl="0"/>
            <a:r>
              <a:rPr lang="en-GB" sz="2400" dirty="0">
                <a:latin typeface="Arial" panose="020B0604020202020204" pitchFamily="34" charset="0"/>
              </a:rPr>
              <a:t>Lecturer </a:t>
            </a:r>
            <a:r>
              <a:rPr lang="en-GB" sz="2400" dirty="0"/>
              <a:t>N</a:t>
            </a:r>
            <a:r>
              <a:rPr lang="en-GB" sz="2400" dirty="0">
                <a:latin typeface="Arial" panose="020B0604020202020204" pitchFamily="34" charset="0"/>
              </a:rPr>
              <a:t>ame: Dr </a:t>
            </a:r>
            <a:r>
              <a:rPr lang="en-GB" sz="2400" dirty="0" err="1">
                <a:latin typeface="Arial" panose="020B0604020202020204" pitchFamily="34" charset="0"/>
              </a:rPr>
              <a:t>Rexon</a:t>
            </a:r>
            <a:r>
              <a:rPr lang="en-GB" sz="2400" dirty="0">
                <a:latin typeface="Arial" panose="020B0604020202020204" pitchFamily="34" charset="0"/>
              </a:rPr>
              <a:t> </a:t>
            </a:r>
            <a:r>
              <a:rPr lang="en-GB" sz="2400" dirty="0" err="1">
                <a:latin typeface="Arial" panose="020B0604020202020204" pitchFamily="34" charset="0"/>
              </a:rPr>
              <a:t>Nting</a:t>
            </a:r>
            <a:endParaRPr lang="en-GB" sz="2400" dirty="0">
              <a:latin typeface="Arial" panose="020B0604020202020204" pitchFamily="34" charset="0"/>
            </a:endParaRPr>
          </a:p>
        </p:txBody>
      </p:sp>
    </p:spTree>
    <p:extLst>
      <p:ext uri="{BB962C8B-B14F-4D97-AF65-F5344CB8AC3E}">
        <p14:creationId xmlns:p14="http://schemas.microsoft.com/office/powerpoint/2010/main" val="34294848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2B656-4656-4646-A221-7C30814F2E69}"/>
              </a:ext>
            </a:extLst>
          </p:cNvPr>
          <p:cNvSpPr>
            <a:spLocks noGrp="1"/>
          </p:cNvSpPr>
          <p:nvPr>
            <p:ph type="title"/>
          </p:nvPr>
        </p:nvSpPr>
        <p:spPr>
          <a:xfrm>
            <a:off x="723900" y="169837"/>
            <a:ext cx="7696200" cy="1295400"/>
          </a:xfrm>
        </p:spPr>
        <p:txBody>
          <a:bodyPr rtlCol="0"/>
          <a:lstStyle/>
          <a:p>
            <a:pPr rtl="0"/>
            <a:r>
              <a:rPr lang="en-GB" dirty="0"/>
              <a:t>Presentation</a:t>
            </a:r>
            <a:r>
              <a:rPr lang="en-GB" dirty="0">
                <a:latin typeface="Arial" panose="020B0604020202020204" pitchFamily="34" charset="0"/>
              </a:rPr>
              <a:t> overview</a:t>
            </a:r>
          </a:p>
        </p:txBody>
      </p:sp>
      <p:sp>
        <p:nvSpPr>
          <p:cNvPr id="3" name="Content Placeholder 2">
            <a:extLst>
              <a:ext uri="{FF2B5EF4-FFF2-40B4-BE49-F238E27FC236}">
                <a16:creationId xmlns:a16="http://schemas.microsoft.com/office/drawing/2014/main" id="{F6DABF9E-9B82-4C13-8452-952BD74F6DC7}"/>
              </a:ext>
            </a:extLst>
          </p:cNvPr>
          <p:cNvSpPr>
            <a:spLocks noGrp="1"/>
          </p:cNvSpPr>
          <p:nvPr>
            <p:ph idx="1"/>
          </p:nvPr>
        </p:nvSpPr>
        <p:spPr>
          <a:xfrm>
            <a:off x="1331640" y="1916832"/>
            <a:ext cx="6288360" cy="4123631"/>
          </a:xfrm>
        </p:spPr>
        <p:txBody>
          <a:bodyPr rtlCol="0">
            <a:normAutofit lnSpcReduction="10000"/>
          </a:bodyPr>
          <a:lstStyle/>
          <a:p>
            <a:pPr rtl="0"/>
            <a:r>
              <a:rPr lang="en-GB" sz="2400" dirty="0"/>
              <a:t>The role of culture in international business communication</a:t>
            </a:r>
          </a:p>
          <a:p>
            <a:pPr rtl="0"/>
            <a:r>
              <a:rPr lang="en-GB" sz="2400" dirty="0"/>
              <a:t>Theoretical frameworks: Hofstede, Hall</a:t>
            </a:r>
          </a:p>
          <a:p>
            <a:pPr rtl="0"/>
            <a:r>
              <a:rPr lang="en-GB" sz="2400" dirty="0">
                <a:latin typeface="Arial" panose="020B0604020202020204" pitchFamily="34" charset="0"/>
              </a:rPr>
              <a:t>Cultural differences UK </a:t>
            </a:r>
            <a:r>
              <a:rPr lang="en-GB" sz="2400" dirty="0"/>
              <a:t>vs China</a:t>
            </a:r>
          </a:p>
          <a:p>
            <a:pPr rtl="0"/>
            <a:r>
              <a:rPr lang="en-GB" sz="2400" dirty="0">
                <a:latin typeface="Arial" panose="020B0604020202020204" pitchFamily="34" charset="0"/>
              </a:rPr>
              <a:t>Communication Barriers</a:t>
            </a:r>
          </a:p>
          <a:p>
            <a:pPr rtl="0"/>
            <a:r>
              <a:rPr lang="en-GB" sz="2400" dirty="0"/>
              <a:t>Negotiation strategies</a:t>
            </a:r>
          </a:p>
          <a:p>
            <a:pPr rtl="0"/>
            <a:r>
              <a:rPr lang="en-GB" sz="2400" dirty="0"/>
              <a:t>Developing intercultural competence</a:t>
            </a:r>
          </a:p>
          <a:p>
            <a:pPr rtl="0"/>
            <a:r>
              <a:rPr lang="en-GB" sz="2400" dirty="0"/>
              <a:t>Conclusion</a:t>
            </a:r>
          </a:p>
          <a:p>
            <a:pPr rtl="0"/>
            <a:r>
              <a:rPr lang="en-GB" sz="2400" dirty="0"/>
              <a:t>References</a:t>
            </a:r>
          </a:p>
          <a:p>
            <a:pPr rtl="0"/>
            <a:endParaRPr lang="en-GB" dirty="0">
              <a:latin typeface="Arial" panose="020B0604020202020204" pitchFamily="34" charset="0"/>
            </a:endParaRPr>
          </a:p>
        </p:txBody>
      </p:sp>
    </p:spTree>
    <p:extLst>
      <p:ext uri="{BB962C8B-B14F-4D97-AF65-F5344CB8AC3E}">
        <p14:creationId xmlns:p14="http://schemas.microsoft.com/office/powerpoint/2010/main" val="31905660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83800-1E6B-4A93-87D3-3D70E59B3CEE}"/>
              </a:ext>
            </a:extLst>
          </p:cNvPr>
          <p:cNvSpPr>
            <a:spLocks noGrp="1"/>
          </p:cNvSpPr>
          <p:nvPr>
            <p:ph type="title"/>
          </p:nvPr>
        </p:nvSpPr>
        <p:spPr/>
        <p:txBody>
          <a:bodyPr rtlCol="0"/>
          <a:lstStyle/>
          <a:p>
            <a:pPr rtl="0"/>
            <a:r>
              <a:rPr lang="en-GB" dirty="0">
                <a:latin typeface="Arial" panose="020B0604020202020204" pitchFamily="34" charset="0"/>
              </a:rPr>
              <a:t>Culture in Business</a:t>
            </a:r>
          </a:p>
        </p:txBody>
      </p:sp>
      <p:sp>
        <p:nvSpPr>
          <p:cNvPr id="3" name="Content Placeholder 2">
            <a:extLst>
              <a:ext uri="{FF2B5EF4-FFF2-40B4-BE49-F238E27FC236}">
                <a16:creationId xmlns:a16="http://schemas.microsoft.com/office/drawing/2014/main" id="{138AFC74-2DAB-4FF2-A66B-288CACB8B844}"/>
              </a:ext>
            </a:extLst>
          </p:cNvPr>
          <p:cNvSpPr>
            <a:spLocks noGrp="1"/>
          </p:cNvSpPr>
          <p:nvPr>
            <p:ph idx="1"/>
          </p:nvPr>
        </p:nvSpPr>
        <p:spPr>
          <a:xfrm>
            <a:off x="1143000" y="2348880"/>
            <a:ext cx="7391400" cy="3586783"/>
          </a:xfrm>
        </p:spPr>
        <p:txBody>
          <a:bodyPr rtlCol="0"/>
          <a:lstStyle/>
          <a:p>
            <a:pPr rtl="0"/>
            <a:r>
              <a:rPr lang="en-GB" sz="2400" dirty="0">
                <a:latin typeface="Arial" panose="020B0604020202020204" pitchFamily="34" charset="0"/>
              </a:rPr>
              <a:t>Culture: “The collective programming of the mind” (Hofstede, 2010)</a:t>
            </a:r>
          </a:p>
          <a:p>
            <a:pPr rtl="0"/>
            <a:endParaRPr lang="en-GB" sz="2400" dirty="0">
              <a:latin typeface="Arial" panose="020B0604020202020204" pitchFamily="34" charset="0"/>
            </a:endParaRPr>
          </a:p>
          <a:p>
            <a:pPr rtl="0"/>
            <a:r>
              <a:rPr lang="en-GB" sz="2400" dirty="0">
                <a:latin typeface="Arial" panose="020B0604020202020204" pitchFamily="34" charset="0"/>
              </a:rPr>
              <a:t>Influences values, communication styles, trust, authority, time </a:t>
            </a:r>
            <a:r>
              <a:rPr lang="en-GB" sz="2400" dirty="0" err="1">
                <a:latin typeface="Arial" panose="020B0604020202020204" pitchFamily="34" charset="0"/>
              </a:rPr>
              <a:t>perception.Impacts</a:t>
            </a:r>
            <a:r>
              <a:rPr lang="en-GB" sz="2400" dirty="0">
                <a:latin typeface="Arial" panose="020B0604020202020204" pitchFamily="34" charset="0"/>
              </a:rPr>
              <a:t> international negotiations through expectations and behaviour</a:t>
            </a:r>
            <a:r>
              <a:rPr lang="en-GB" dirty="0">
                <a:latin typeface="Arial" panose="020B0604020202020204" pitchFamily="34" charset="0"/>
              </a:rPr>
              <a:t>.</a:t>
            </a:r>
          </a:p>
          <a:p>
            <a:pPr rtl="0"/>
            <a:endParaRPr lang="en-GB" dirty="0">
              <a:latin typeface="Arial" panose="020B0604020202020204" pitchFamily="34" charset="0"/>
            </a:endParaRPr>
          </a:p>
        </p:txBody>
      </p:sp>
    </p:spTree>
    <p:extLst>
      <p:ext uri="{BB962C8B-B14F-4D97-AF65-F5344CB8AC3E}">
        <p14:creationId xmlns:p14="http://schemas.microsoft.com/office/powerpoint/2010/main" val="37334412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F8B17-CA98-41AD-988B-68DA804E97D8}"/>
              </a:ext>
            </a:extLst>
          </p:cNvPr>
          <p:cNvSpPr>
            <a:spLocks noGrp="1"/>
          </p:cNvSpPr>
          <p:nvPr>
            <p:ph type="title"/>
          </p:nvPr>
        </p:nvSpPr>
        <p:spPr>
          <a:xfrm>
            <a:off x="982133" y="1"/>
            <a:ext cx="7704667" cy="1556791"/>
          </a:xfrm>
        </p:spPr>
        <p:txBody>
          <a:bodyPr rtlCol="0"/>
          <a:lstStyle/>
          <a:p>
            <a:pPr rtl="0"/>
            <a:r>
              <a:rPr lang="en-GB" dirty="0"/>
              <a:t>Theoretical Foundation: Hofstede and Hall</a:t>
            </a:r>
            <a:endParaRPr lang="en-GB" dirty="0">
              <a:latin typeface="Arial" panose="020B0604020202020204" pitchFamily="34" charset="0"/>
            </a:endParaRPr>
          </a:p>
        </p:txBody>
      </p:sp>
      <p:sp>
        <p:nvSpPr>
          <p:cNvPr id="3" name="Content Placeholder 2">
            <a:extLst>
              <a:ext uri="{FF2B5EF4-FFF2-40B4-BE49-F238E27FC236}">
                <a16:creationId xmlns:a16="http://schemas.microsoft.com/office/drawing/2014/main" id="{4488E470-4D18-4400-AE5B-F1B78BA44AD5}"/>
              </a:ext>
            </a:extLst>
          </p:cNvPr>
          <p:cNvSpPr>
            <a:spLocks noGrp="1"/>
          </p:cNvSpPr>
          <p:nvPr>
            <p:ph sz="half" idx="1"/>
          </p:nvPr>
        </p:nvSpPr>
        <p:spPr>
          <a:xfrm>
            <a:off x="179513" y="1556792"/>
            <a:ext cx="3168352" cy="4356166"/>
          </a:xfrm>
        </p:spPr>
        <p:txBody>
          <a:bodyPr rtlCol="0">
            <a:normAutofit fontScale="62500" lnSpcReduction="20000"/>
          </a:bodyPr>
          <a:lstStyle/>
          <a:p>
            <a:pPr rtl="0"/>
            <a:r>
              <a:rPr lang="en-GB" sz="2900" b="1" dirty="0">
                <a:latin typeface="Arial" panose="020B0604020202020204" pitchFamily="34" charset="0"/>
              </a:rPr>
              <a:t>Hofstede (2010)</a:t>
            </a:r>
          </a:p>
          <a:p>
            <a:pPr marL="514350" indent="-514350" rtl="0">
              <a:buFont typeface="+mj-lt"/>
              <a:buAutoNum type="arabicPeriod"/>
            </a:pPr>
            <a:r>
              <a:rPr lang="en-GB" sz="2900" dirty="0"/>
              <a:t>Power distance: High in China, Low in the UK</a:t>
            </a:r>
          </a:p>
          <a:p>
            <a:pPr marL="514350" indent="-514350" rtl="0">
              <a:buFont typeface="+mj-lt"/>
              <a:buAutoNum type="arabicPeriod"/>
            </a:pPr>
            <a:r>
              <a:rPr lang="en-GB" sz="2900" dirty="0"/>
              <a:t>Individualism vs Collectivism: The UK is individualist; China is collectivist</a:t>
            </a:r>
          </a:p>
          <a:p>
            <a:pPr marL="514350" indent="-514350" rtl="0">
              <a:buFont typeface="+mj-lt"/>
              <a:buAutoNum type="arabicPeriod"/>
            </a:pPr>
            <a:r>
              <a:rPr lang="en-GB" sz="2900" dirty="0"/>
              <a:t>Uncertainty Avoidance: China High</a:t>
            </a:r>
          </a:p>
          <a:p>
            <a:pPr marL="514350" indent="-514350" rtl="0">
              <a:buFont typeface="+mj-lt"/>
              <a:buAutoNum type="arabicPeriod"/>
            </a:pPr>
            <a:r>
              <a:rPr lang="en-GB" sz="2900" dirty="0"/>
              <a:t>Long-term orientation: China values future relationships</a:t>
            </a:r>
          </a:p>
          <a:p>
            <a:pPr marL="514350" indent="-514350" rtl="0">
              <a:buFont typeface="+mj-lt"/>
              <a:buAutoNum type="arabicPeriod"/>
            </a:pPr>
            <a:r>
              <a:rPr lang="en-GB" sz="2900" dirty="0"/>
              <a:t>Implication: Hierarchical vs egalitarian negotiation style</a:t>
            </a:r>
          </a:p>
          <a:p>
            <a:pPr rtl="0"/>
            <a:endParaRPr lang="en-GB" dirty="0">
              <a:latin typeface="Arial" panose="020B0604020202020204" pitchFamily="34" charset="0"/>
            </a:endParaRPr>
          </a:p>
        </p:txBody>
      </p:sp>
      <p:sp>
        <p:nvSpPr>
          <p:cNvPr id="4" name="Content Placeholder 3">
            <a:extLst>
              <a:ext uri="{FF2B5EF4-FFF2-40B4-BE49-F238E27FC236}">
                <a16:creationId xmlns:a16="http://schemas.microsoft.com/office/drawing/2014/main" id="{F91C09A9-494C-F70E-F20A-909E4B5F3721}"/>
              </a:ext>
            </a:extLst>
          </p:cNvPr>
          <p:cNvSpPr>
            <a:spLocks noGrp="1"/>
          </p:cNvSpPr>
          <p:nvPr>
            <p:ph sz="half" idx="2"/>
          </p:nvPr>
        </p:nvSpPr>
        <p:spPr>
          <a:xfrm>
            <a:off x="4914900" y="1556791"/>
            <a:ext cx="3619500" cy="1512169"/>
          </a:xfrm>
        </p:spPr>
        <p:txBody>
          <a:bodyPr>
            <a:noAutofit/>
          </a:bodyPr>
          <a:lstStyle/>
          <a:p>
            <a:r>
              <a:rPr lang="en-GB" b="1" dirty="0">
                <a:latin typeface="Arial" panose="020B0604020202020204" pitchFamily="34" charset="0"/>
                <a:cs typeface="Arial" panose="020B0604020202020204" pitchFamily="34" charset="0"/>
              </a:rPr>
              <a:t>Hall (1976)</a:t>
            </a:r>
          </a:p>
          <a:p>
            <a:pPr marL="342900" indent="-342900">
              <a:buFont typeface="+mj-lt"/>
              <a:buAutoNum type="arabicPeriod"/>
            </a:pPr>
            <a:r>
              <a:rPr lang="en-GB" dirty="0">
                <a:latin typeface="Arial" panose="020B0604020202020204" pitchFamily="34" charset="0"/>
                <a:cs typeface="Arial" panose="020B0604020202020204" pitchFamily="34" charset="0"/>
              </a:rPr>
              <a:t>China – High context (indirect)</a:t>
            </a:r>
          </a:p>
          <a:p>
            <a:pPr marL="342900" indent="-342900">
              <a:buFont typeface="+mj-lt"/>
              <a:buAutoNum type="arabicPeriod"/>
            </a:pPr>
            <a:r>
              <a:rPr lang="en-GB" dirty="0">
                <a:latin typeface="Arial" panose="020B0604020202020204" pitchFamily="34" charset="0"/>
                <a:cs typeface="Arial" panose="020B0604020202020204" pitchFamily="34" charset="0"/>
              </a:rPr>
              <a:t>Uk – Low context (explicit)</a:t>
            </a:r>
          </a:p>
        </p:txBody>
      </p:sp>
      <p:pic>
        <p:nvPicPr>
          <p:cNvPr id="8" name="Picture 7" descr="A graph of different colored bars&#10;&#10;AI-generated content may be incorrect.">
            <a:extLst>
              <a:ext uri="{FF2B5EF4-FFF2-40B4-BE49-F238E27FC236}">
                <a16:creationId xmlns:a16="http://schemas.microsoft.com/office/drawing/2014/main" id="{639E6363-CF0D-F986-E2B5-8DD097D48E2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63888" y="3284984"/>
            <a:ext cx="5256584" cy="3384375"/>
          </a:xfrm>
          <a:prstGeom prst="rect">
            <a:avLst/>
          </a:prstGeom>
        </p:spPr>
      </p:pic>
    </p:spTree>
    <p:extLst>
      <p:ext uri="{BB962C8B-B14F-4D97-AF65-F5344CB8AC3E}">
        <p14:creationId xmlns:p14="http://schemas.microsoft.com/office/powerpoint/2010/main" val="33920150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294C1-FB65-4366-A83A-341A46390349}"/>
              </a:ext>
            </a:extLst>
          </p:cNvPr>
          <p:cNvSpPr>
            <a:spLocks noGrp="1"/>
          </p:cNvSpPr>
          <p:nvPr>
            <p:ph type="title"/>
          </p:nvPr>
        </p:nvSpPr>
        <p:spPr/>
        <p:txBody>
          <a:bodyPr rtlCol="0"/>
          <a:lstStyle/>
          <a:p>
            <a:pPr rtl="0"/>
            <a:r>
              <a:rPr lang="en-GB" dirty="0">
                <a:latin typeface="Arial" panose="020B0604020202020204" pitchFamily="34" charset="0"/>
              </a:rPr>
              <a:t>Key cultural elements to overcome</a:t>
            </a:r>
          </a:p>
        </p:txBody>
      </p:sp>
      <p:sp>
        <p:nvSpPr>
          <p:cNvPr id="3" name="Content Placeholder 2">
            <a:extLst>
              <a:ext uri="{FF2B5EF4-FFF2-40B4-BE49-F238E27FC236}">
                <a16:creationId xmlns:a16="http://schemas.microsoft.com/office/drawing/2014/main" id="{51262635-0730-4040-88A7-C9E553A5898C}"/>
              </a:ext>
            </a:extLst>
          </p:cNvPr>
          <p:cNvSpPr>
            <a:spLocks noGrp="1"/>
          </p:cNvSpPr>
          <p:nvPr>
            <p:ph idx="1"/>
          </p:nvPr>
        </p:nvSpPr>
        <p:spPr>
          <a:xfrm>
            <a:off x="1143000" y="2420888"/>
            <a:ext cx="7391400" cy="3514775"/>
          </a:xfrm>
        </p:spPr>
        <p:txBody>
          <a:bodyPr rtlCol="0">
            <a:normAutofit/>
          </a:bodyPr>
          <a:lstStyle/>
          <a:p>
            <a:pPr rtl="0"/>
            <a:r>
              <a:rPr lang="en-GB" sz="2400" dirty="0">
                <a:latin typeface="Arial" panose="020B0604020202020204" pitchFamily="34" charset="0"/>
              </a:rPr>
              <a:t>Hierarchical structures in Chinese firms</a:t>
            </a:r>
          </a:p>
          <a:p>
            <a:pPr rtl="0"/>
            <a:r>
              <a:rPr lang="en-GB" sz="2400" dirty="0"/>
              <a:t>Indirect communication style (High context)</a:t>
            </a:r>
          </a:p>
          <a:p>
            <a:pPr rtl="0"/>
            <a:r>
              <a:rPr lang="en-GB" sz="2400" dirty="0">
                <a:latin typeface="Arial" panose="020B0604020202020204" pitchFamily="34" charset="0"/>
              </a:rPr>
              <a:t>Importance of </a:t>
            </a:r>
            <a:r>
              <a:rPr lang="en-GB" sz="2400" dirty="0"/>
              <a:t>guanxi (personal relationships)</a:t>
            </a:r>
          </a:p>
          <a:p>
            <a:pPr rtl="0"/>
            <a:r>
              <a:rPr lang="en-GB" sz="2400" dirty="0">
                <a:latin typeface="Arial" panose="020B0604020202020204" pitchFamily="34" charset="0"/>
              </a:rPr>
              <a:t>Face-saving </a:t>
            </a:r>
            <a:r>
              <a:rPr lang="en-GB" sz="2400" dirty="0" err="1">
                <a:latin typeface="Arial" panose="020B0604020202020204" pitchFamily="34" charset="0"/>
              </a:rPr>
              <a:t>behavior</a:t>
            </a:r>
            <a:r>
              <a:rPr lang="en-GB" sz="2400" dirty="0">
                <a:latin typeface="Arial" panose="020B0604020202020204" pitchFamily="34" charset="0"/>
              </a:rPr>
              <a:t> (</a:t>
            </a:r>
            <a:r>
              <a:rPr lang="en-GB" sz="2400" dirty="0" err="1">
                <a:latin typeface="Arial" panose="020B0604020202020204" pitchFamily="34" charset="0"/>
              </a:rPr>
              <a:t>mianzi</a:t>
            </a:r>
            <a:r>
              <a:rPr lang="en-GB" sz="2400" dirty="0">
                <a:latin typeface="Arial" panose="020B0604020202020204" pitchFamily="34" charset="0"/>
              </a:rPr>
              <a:t>)</a:t>
            </a:r>
          </a:p>
          <a:p>
            <a:pPr rtl="0"/>
            <a:r>
              <a:rPr lang="en-GB" sz="2400" dirty="0"/>
              <a:t>Flexible perception time.</a:t>
            </a:r>
            <a:endParaRPr lang="en-GB" sz="2400" dirty="0">
              <a:latin typeface="Arial" panose="020B0604020202020204" pitchFamily="34" charset="0"/>
            </a:endParaRPr>
          </a:p>
        </p:txBody>
      </p:sp>
    </p:spTree>
    <p:extLst>
      <p:ext uri="{BB962C8B-B14F-4D97-AF65-F5344CB8AC3E}">
        <p14:creationId xmlns:p14="http://schemas.microsoft.com/office/powerpoint/2010/main" val="12830749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765FE-5DC8-4FFF-A1C7-4CC710B3D073}"/>
              </a:ext>
            </a:extLst>
          </p:cNvPr>
          <p:cNvSpPr>
            <a:spLocks noGrp="1"/>
          </p:cNvSpPr>
          <p:nvPr>
            <p:ph type="title"/>
          </p:nvPr>
        </p:nvSpPr>
        <p:spPr/>
        <p:txBody>
          <a:bodyPr rtlCol="0"/>
          <a:lstStyle/>
          <a:p>
            <a:pPr rtl="0"/>
            <a:r>
              <a:rPr lang="en-GB" dirty="0"/>
              <a:t>Communication and negotiation barriers</a:t>
            </a:r>
            <a:endParaRPr lang="en-GB" dirty="0">
              <a:latin typeface="Arial" panose="020B0604020202020204" pitchFamily="34" charset="0"/>
            </a:endParaRPr>
          </a:p>
        </p:txBody>
      </p:sp>
      <p:sp>
        <p:nvSpPr>
          <p:cNvPr id="3" name="Content Placeholder 2">
            <a:extLst>
              <a:ext uri="{FF2B5EF4-FFF2-40B4-BE49-F238E27FC236}">
                <a16:creationId xmlns:a16="http://schemas.microsoft.com/office/drawing/2014/main" id="{C4DFD893-57C4-4127-A79D-AC2307C2C10F}"/>
              </a:ext>
            </a:extLst>
          </p:cNvPr>
          <p:cNvSpPr>
            <a:spLocks noGrp="1"/>
          </p:cNvSpPr>
          <p:nvPr>
            <p:ph idx="1"/>
          </p:nvPr>
        </p:nvSpPr>
        <p:spPr>
          <a:xfrm>
            <a:off x="1143000" y="2564904"/>
            <a:ext cx="7391400" cy="3370759"/>
          </a:xfrm>
        </p:spPr>
        <p:txBody>
          <a:bodyPr rtlCol="0">
            <a:normAutofit/>
          </a:bodyPr>
          <a:lstStyle/>
          <a:p>
            <a:pPr rtl="0"/>
            <a:r>
              <a:rPr lang="en-GB" sz="2400" dirty="0">
                <a:latin typeface="Arial" panose="020B0604020202020204" pitchFamily="34" charset="0"/>
              </a:rPr>
              <a:t>Misinterpreting indirect response</a:t>
            </a:r>
          </a:p>
          <a:p>
            <a:pPr rtl="0"/>
            <a:r>
              <a:rPr lang="en-GB" sz="2400" dirty="0"/>
              <a:t>Language ambiguity</a:t>
            </a:r>
          </a:p>
          <a:p>
            <a:pPr rtl="0"/>
            <a:r>
              <a:rPr lang="en-GB" sz="2400" dirty="0">
                <a:latin typeface="Arial" panose="020B0604020202020204" pitchFamily="34" charset="0"/>
              </a:rPr>
              <a:t>Ethnocentric assumption</a:t>
            </a:r>
          </a:p>
          <a:p>
            <a:pPr rtl="0"/>
            <a:r>
              <a:rPr lang="en-GB" sz="2400" dirty="0"/>
              <a:t>Lack of culture awareness</a:t>
            </a:r>
          </a:p>
          <a:p>
            <a:pPr rtl="0"/>
            <a:r>
              <a:rPr lang="en-GB" sz="2400" dirty="0">
                <a:latin typeface="Arial" panose="020B0604020202020204" pitchFamily="34" charset="0"/>
              </a:rPr>
              <a:t>Confli</a:t>
            </a:r>
            <a:r>
              <a:rPr lang="en-GB" sz="2400" dirty="0"/>
              <a:t>cting pace and expectation</a:t>
            </a:r>
            <a:endParaRPr lang="en-GB" sz="2400" dirty="0">
              <a:latin typeface="Arial" panose="020B0604020202020204" pitchFamily="34" charset="0"/>
            </a:endParaRPr>
          </a:p>
        </p:txBody>
      </p:sp>
    </p:spTree>
    <p:extLst>
      <p:ext uri="{BB962C8B-B14F-4D97-AF65-F5344CB8AC3E}">
        <p14:creationId xmlns:p14="http://schemas.microsoft.com/office/powerpoint/2010/main" val="15327618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73141-D3A6-47A5-B703-C5FDED978572}"/>
              </a:ext>
            </a:extLst>
          </p:cNvPr>
          <p:cNvSpPr>
            <a:spLocks noGrp="1"/>
          </p:cNvSpPr>
          <p:nvPr>
            <p:ph type="title"/>
          </p:nvPr>
        </p:nvSpPr>
        <p:spPr/>
        <p:txBody>
          <a:bodyPr rtlCol="0"/>
          <a:lstStyle/>
          <a:p>
            <a:pPr rtl="0"/>
            <a:r>
              <a:rPr lang="en-GB" dirty="0">
                <a:latin typeface="Arial" panose="020B0604020202020204" pitchFamily="34" charset="0"/>
              </a:rPr>
              <a:t>Proposed negotiation strategy</a:t>
            </a:r>
          </a:p>
        </p:txBody>
      </p:sp>
      <p:sp>
        <p:nvSpPr>
          <p:cNvPr id="3" name="Content Placeholder 2">
            <a:extLst>
              <a:ext uri="{FF2B5EF4-FFF2-40B4-BE49-F238E27FC236}">
                <a16:creationId xmlns:a16="http://schemas.microsoft.com/office/drawing/2014/main" id="{A9CB90E4-55C7-4C09-BA39-97F85D7DC935}"/>
              </a:ext>
            </a:extLst>
          </p:cNvPr>
          <p:cNvSpPr>
            <a:spLocks noGrp="1"/>
          </p:cNvSpPr>
          <p:nvPr>
            <p:ph idx="1"/>
          </p:nvPr>
        </p:nvSpPr>
        <p:spPr>
          <a:xfrm>
            <a:off x="1143000" y="2492896"/>
            <a:ext cx="7391400" cy="3442767"/>
          </a:xfrm>
        </p:spPr>
        <p:txBody>
          <a:bodyPr rtlCol="0">
            <a:normAutofit/>
          </a:bodyPr>
          <a:lstStyle/>
          <a:p>
            <a:pPr rtl="0"/>
            <a:r>
              <a:rPr lang="en-GB" sz="2400" dirty="0">
                <a:latin typeface="Arial" panose="020B0604020202020204" pitchFamily="34" charset="0"/>
              </a:rPr>
              <a:t>Appoint a cultural liaison/intermediary</a:t>
            </a:r>
          </a:p>
          <a:p>
            <a:pPr rtl="0"/>
            <a:r>
              <a:rPr lang="en-GB" sz="2400" dirty="0"/>
              <a:t>Initiate an informal pre-negotiation meeting</a:t>
            </a:r>
          </a:p>
          <a:p>
            <a:pPr rtl="0"/>
            <a:r>
              <a:rPr lang="en-GB" sz="2400" dirty="0">
                <a:latin typeface="Arial" panose="020B0604020202020204" pitchFamily="34" charset="0"/>
              </a:rPr>
              <a:t>Allocate time for building rapport</a:t>
            </a:r>
          </a:p>
          <a:p>
            <a:pPr rtl="0"/>
            <a:r>
              <a:rPr lang="en-GB" sz="2400" dirty="0"/>
              <a:t>Avoid direct confrontation – maintain face</a:t>
            </a:r>
          </a:p>
          <a:p>
            <a:pPr rtl="0"/>
            <a:r>
              <a:rPr lang="en-GB" sz="2400" dirty="0" err="1">
                <a:latin typeface="Arial" panose="020B0604020202020204" pitchFamily="34" charset="0"/>
              </a:rPr>
              <a:t>Negociate</a:t>
            </a:r>
            <a:r>
              <a:rPr lang="en-GB" sz="2400" dirty="0">
                <a:latin typeface="Arial" panose="020B0604020202020204" pitchFamily="34" charset="0"/>
              </a:rPr>
              <a:t> in stages, with ong</a:t>
            </a:r>
            <a:r>
              <a:rPr lang="en-GB" sz="2400" dirty="0"/>
              <a:t>oing validation</a:t>
            </a:r>
            <a:endParaRPr lang="en-GB" sz="2400" dirty="0">
              <a:latin typeface="Arial" panose="020B0604020202020204" pitchFamily="34" charset="0"/>
            </a:endParaRPr>
          </a:p>
        </p:txBody>
      </p:sp>
    </p:spTree>
    <p:extLst>
      <p:ext uri="{BB962C8B-B14F-4D97-AF65-F5344CB8AC3E}">
        <p14:creationId xmlns:p14="http://schemas.microsoft.com/office/powerpoint/2010/main" val="12878123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37FB1-9D2A-402E-AEDC-342DC199561A}"/>
              </a:ext>
            </a:extLst>
          </p:cNvPr>
          <p:cNvSpPr>
            <a:spLocks noGrp="1"/>
          </p:cNvSpPr>
          <p:nvPr>
            <p:ph type="title"/>
          </p:nvPr>
        </p:nvSpPr>
        <p:spPr/>
        <p:txBody>
          <a:bodyPr rtlCol="0"/>
          <a:lstStyle/>
          <a:p>
            <a:pPr rtl="0"/>
            <a:r>
              <a:rPr lang="en-GB" dirty="0">
                <a:latin typeface="Arial" panose="020B0604020202020204" pitchFamily="34" charset="0"/>
              </a:rPr>
              <a:t>Developing intercultural competence</a:t>
            </a:r>
          </a:p>
        </p:txBody>
      </p:sp>
      <p:sp>
        <p:nvSpPr>
          <p:cNvPr id="3" name="Content Placeholder 2">
            <a:extLst>
              <a:ext uri="{FF2B5EF4-FFF2-40B4-BE49-F238E27FC236}">
                <a16:creationId xmlns:a16="http://schemas.microsoft.com/office/drawing/2014/main" id="{F2CE9E13-8C60-40B1-961A-C74E2AAB3511}"/>
              </a:ext>
            </a:extLst>
          </p:cNvPr>
          <p:cNvSpPr>
            <a:spLocks noGrp="1"/>
          </p:cNvSpPr>
          <p:nvPr>
            <p:ph idx="1"/>
          </p:nvPr>
        </p:nvSpPr>
        <p:spPr>
          <a:xfrm>
            <a:off x="1143000" y="2420888"/>
            <a:ext cx="7391400" cy="3514775"/>
          </a:xfrm>
        </p:spPr>
        <p:txBody>
          <a:bodyPr rtlCol="0">
            <a:normAutofit/>
          </a:bodyPr>
          <a:lstStyle/>
          <a:p>
            <a:pPr rtl="0"/>
            <a:r>
              <a:rPr lang="en-GB" sz="2400" dirty="0">
                <a:latin typeface="Arial" panose="020B0604020202020204" pitchFamily="34" charset="0"/>
              </a:rPr>
              <a:t>Cross-cultural training for leadership</a:t>
            </a:r>
          </a:p>
          <a:p>
            <a:pPr rtl="0"/>
            <a:r>
              <a:rPr lang="en-GB" sz="2400" dirty="0"/>
              <a:t>Build long term trust</a:t>
            </a:r>
            <a:endParaRPr lang="en-GB" sz="2400" dirty="0">
              <a:latin typeface="Arial" panose="020B0604020202020204" pitchFamily="34" charset="0"/>
            </a:endParaRPr>
          </a:p>
          <a:p>
            <a:pPr rtl="0"/>
            <a:r>
              <a:rPr lang="en-GB" sz="2400" dirty="0"/>
              <a:t>Awareness of own biases</a:t>
            </a:r>
          </a:p>
          <a:p>
            <a:pPr rtl="0"/>
            <a:r>
              <a:rPr lang="en-GB" sz="2400" dirty="0">
                <a:latin typeface="Arial" panose="020B0604020202020204" pitchFamily="34" charset="0"/>
              </a:rPr>
              <a:t>Building empathy through dialogue</a:t>
            </a:r>
          </a:p>
          <a:p>
            <a:pPr rtl="0"/>
            <a:r>
              <a:rPr lang="en-GB" sz="2400" dirty="0"/>
              <a:t>Encouraging active listening</a:t>
            </a:r>
          </a:p>
          <a:p>
            <a:pPr rtl="0"/>
            <a:r>
              <a:rPr lang="en-GB" sz="2400" dirty="0">
                <a:latin typeface="Arial" panose="020B0604020202020204" pitchFamily="34" charset="0"/>
              </a:rPr>
              <a:t>Enhancing cultural intelligence (CQ)</a:t>
            </a:r>
          </a:p>
        </p:txBody>
      </p:sp>
    </p:spTree>
    <p:extLst>
      <p:ext uri="{BB962C8B-B14F-4D97-AF65-F5344CB8AC3E}">
        <p14:creationId xmlns:p14="http://schemas.microsoft.com/office/powerpoint/2010/main" val="21208345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E88BA-C100-45F7-B2E8-A0D57582C413}"/>
              </a:ext>
            </a:extLst>
          </p:cNvPr>
          <p:cNvSpPr>
            <a:spLocks noGrp="1"/>
          </p:cNvSpPr>
          <p:nvPr>
            <p:ph type="title"/>
          </p:nvPr>
        </p:nvSpPr>
        <p:spPr/>
        <p:txBody>
          <a:bodyPr rtlCol="0"/>
          <a:lstStyle/>
          <a:p>
            <a:pPr rtl="0"/>
            <a:r>
              <a:rPr lang="en-GB" dirty="0">
                <a:latin typeface="Arial" panose="020B0604020202020204" pitchFamily="34" charset="0"/>
              </a:rPr>
              <a:t>Conclusion</a:t>
            </a:r>
          </a:p>
        </p:txBody>
      </p:sp>
      <p:sp>
        <p:nvSpPr>
          <p:cNvPr id="3" name="Content Placeholder 2">
            <a:extLst>
              <a:ext uri="{FF2B5EF4-FFF2-40B4-BE49-F238E27FC236}">
                <a16:creationId xmlns:a16="http://schemas.microsoft.com/office/drawing/2014/main" id="{CF66EF10-C287-4341-AD3D-9B48C2895A59}"/>
              </a:ext>
            </a:extLst>
          </p:cNvPr>
          <p:cNvSpPr>
            <a:spLocks noGrp="1"/>
          </p:cNvSpPr>
          <p:nvPr>
            <p:ph idx="1"/>
          </p:nvPr>
        </p:nvSpPr>
        <p:spPr>
          <a:xfrm>
            <a:off x="1143000" y="2348880"/>
            <a:ext cx="7391400" cy="3586783"/>
          </a:xfrm>
        </p:spPr>
        <p:txBody>
          <a:bodyPr rtlCol="0"/>
          <a:lstStyle/>
          <a:p>
            <a:pPr rtl="0"/>
            <a:r>
              <a:rPr lang="en-GB" sz="2400" dirty="0">
                <a:latin typeface="Arial" panose="020B0604020202020204" pitchFamily="34" charset="0"/>
              </a:rPr>
              <a:t>Acknowledge and respect Chinese business culture</a:t>
            </a:r>
          </a:p>
          <a:p>
            <a:pPr rtl="0"/>
            <a:r>
              <a:rPr lang="en-GB" sz="2400" dirty="0"/>
              <a:t>Build relationships before contracts</a:t>
            </a:r>
          </a:p>
          <a:p>
            <a:pPr rtl="0"/>
            <a:r>
              <a:rPr lang="en-GB" sz="2400" dirty="0"/>
              <a:t>Success requires strategy, patience, and awareness</a:t>
            </a:r>
          </a:p>
          <a:p>
            <a:pPr rtl="0"/>
            <a:r>
              <a:rPr lang="en-GB" sz="2400" dirty="0"/>
              <a:t>Negotiate with patience and empathy</a:t>
            </a:r>
          </a:p>
          <a:p>
            <a:pPr rtl="0"/>
            <a:endParaRPr lang="en-GB" dirty="0">
              <a:latin typeface="Arial" panose="020B0604020202020204" pitchFamily="34" charset="0"/>
            </a:endParaRPr>
          </a:p>
        </p:txBody>
      </p:sp>
    </p:spTree>
    <p:extLst>
      <p:ext uri="{BB962C8B-B14F-4D97-AF65-F5344CB8AC3E}">
        <p14:creationId xmlns:p14="http://schemas.microsoft.com/office/powerpoint/2010/main" val="25250234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0C039-1FD4-4B7E-A163-C43B2B4682AC}"/>
              </a:ext>
            </a:extLst>
          </p:cNvPr>
          <p:cNvSpPr>
            <a:spLocks noGrp="1"/>
          </p:cNvSpPr>
          <p:nvPr>
            <p:ph type="title"/>
          </p:nvPr>
        </p:nvSpPr>
        <p:spPr>
          <a:xfrm>
            <a:off x="982133" y="457201"/>
            <a:ext cx="7704667" cy="1066799"/>
          </a:xfrm>
        </p:spPr>
        <p:txBody>
          <a:bodyPr rtlCol="0"/>
          <a:lstStyle/>
          <a:p>
            <a:pPr rtl="0"/>
            <a:r>
              <a:rPr lang="en-GB" dirty="0">
                <a:latin typeface="Arial" panose="020B0604020202020204" pitchFamily="34" charset="0"/>
              </a:rPr>
              <a:t>References</a:t>
            </a:r>
          </a:p>
        </p:txBody>
      </p:sp>
      <p:sp>
        <p:nvSpPr>
          <p:cNvPr id="3" name="Content Placeholder 2">
            <a:extLst>
              <a:ext uri="{FF2B5EF4-FFF2-40B4-BE49-F238E27FC236}">
                <a16:creationId xmlns:a16="http://schemas.microsoft.com/office/drawing/2014/main" id="{D1E1198F-DBE4-4470-AE42-7DC4BC96CAD6}"/>
              </a:ext>
            </a:extLst>
          </p:cNvPr>
          <p:cNvSpPr>
            <a:spLocks noGrp="1"/>
          </p:cNvSpPr>
          <p:nvPr>
            <p:ph idx="1"/>
          </p:nvPr>
        </p:nvSpPr>
        <p:spPr>
          <a:xfrm>
            <a:off x="1143000" y="1524000"/>
            <a:ext cx="6381328" cy="5105400"/>
          </a:xfrm>
        </p:spPr>
        <p:txBody>
          <a:bodyPr rtlCol="0">
            <a:normAutofit/>
          </a:bodyPr>
          <a:lstStyle/>
          <a:p>
            <a:pPr rtl="0"/>
            <a:r>
              <a:rPr lang="en-GB" sz="2000" dirty="0">
                <a:latin typeface="Arial" panose="020B0604020202020204" pitchFamily="34" charset="0"/>
              </a:rPr>
              <a:t>Deardorff, D.K.(2006). </a:t>
            </a:r>
            <a:r>
              <a:rPr lang="en-GB" sz="2000" i="1" dirty="0">
                <a:latin typeface="Arial" panose="020B0604020202020204" pitchFamily="34" charset="0"/>
              </a:rPr>
              <a:t>Journal of Studies in International Education</a:t>
            </a:r>
            <a:r>
              <a:rPr lang="en-GB" sz="2000" dirty="0">
                <a:latin typeface="Arial" panose="020B0604020202020204" pitchFamily="34" charset="0"/>
              </a:rPr>
              <a:t>, 10(3), pp.241-266</a:t>
            </a:r>
          </a:p>
          <a:p>
            <a:pPr rtl="0"/>
            <a:r>
              <a:rPr lang="en-GB" sz="2000" dirty="0"/>
              <a:t>Fang, T.(2006). </a:t>
            </a:r>
            <a:r>
              <a:rPr lang="en-GB" sz="2000" i="1" dirty="0"/>
              <a:t>Negotiation: the Chinese style, Journal of Business &amp; Industrial Marketing</a:t>
            </a:r>
            <a:r>
              <a:rPr lang="en-GB" sz="2000" dirty="0"/>
              <a:t>, 21(1), pp.50-60</a:t>
            </a:r>
          </a:p>
          <a:p>
            <a:pPr rtl="0"/>
            <a:r>
              <a:rPr lang="en-GB" sz="2000" dirty="0">
                <a:latin typeface="Arial" panose="020B0604020202020204" pitchFamily="34" charset="0"/>
              </a:rPr>
              <a:t>Hall, E.T.(1976). </a:t>
            </a:r>
            <a:r>
              <a:rPr lang="en-GB" sz="2000" i="1" dirty="0">
                <a:latin typeface="Arial" panose="020B0604020202020204" pitchFamily="34" charset="0"/>
              </a:rPr>
              <a:t>Beyond Culture</a:t>
            </a:r>
            <a:r>
              <a:rPr lang="en-GB" sz="2000" dirty="0">
                <a:latin typeface="Arial" panose="020B0604020202020204" pitchFamily="34" charset="0"/>
              </a:rPr>
              <a:t>. Anchor Books.</a:t>
            </a:r>
          </a:p>
          <a:p>
            <a:pPr rtl="0"/>
            <a:r>
              <a:rPr lang="en-GB" sz="2000" dirty="0"/>
              <a:t>Hofstede, G.(2010). </a:t>
            </a:r>
            <a:r>
              <a:rPr lang="en-GB" sz="2000" i="1" dirty="0"/>
              <a:t>Cultures and Organizations: Software of the Mind</a:t>
            </a:r>
            <a:r>
              <a:rPr lang="en-GB" sz="2000" dirty="0"/>
              <a:t>. McGraw-Hill</a:t>
            </a:r>
          </a:p>
          <a:p>
            <a:pPr rtl="0"/>
            <a:r>
              <a:rPr lang="en-GB" sz="2000" dirty="0" err="1"/>
              <a:t>Shenkar</a:t>
            </a:r>
            <a:r>
              <a:rPr lang="en-GB" sz="2000" dirty="0"/>
              <a:t>, O.(2012). </a:t>
            </a:r>
            <a:r>
              <a:rPr lang="en-GB" sz="2000" i="1" dirty="0"/>
              <a:t>Cultural Distance Revised</a:t>
            </a:r>
            <a:r>
              <a:rPr lang="en-GB" sz="2000" dirty="0"/>
              <a:t>, JIBS, 43(1), pp.1-11.</a:t>
            </a:r>
          </a:p>
          <a:p>
            <a:pPr rtl="0"/>
            <a:r>
              <a:rPr lang="en-GB" sz="2000" dirty="0"/>
              <a:t>Tian, R.G.(2008). </a:t>
            </a:r>
            <a:r>
              <a:rPr lang="en-GB" sz="2000" i="1" dirty="0"/>
              <a:t>Chinese negotiation style</a:t>
            </a:r>
            <a:r>
              <a:rPr lang="en-GB" sz="2000" dirty="0"/>
              <a:t>, IJCCM, 1(1), pp.25-40.</a:t>
            </a:r>
          </a:p>
          <a:p>
            <a:pPr rtl="0"/>
            <a:endParaRPr lang="en-GB" dirty="0">
              <a:latin typeface="Arial" panose="020B0604020202020204" pitchFamily="34" charset="0"/>
            </a:endParaRPr>
          </a:p>
        </p:txBody>
      </p:sp>
    </p:spTree>
    <p:extLst>
      <p:ext uri="{BB962C8B-B14F-4D97-AF65-F5344CB8AC3E}">
        <p14:creationId xmlns:p14="http://schemas.microsoft.com/office/powerpoint/2010/main" val="232111725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151</TotalTime>
  <Words>1058</Words>
  <Application>Microsoft Office PowerPoint</Application>
  <PresentationFormat>On-screen Show (4:3)</PresentationFormat>
  <Paragraphs>85</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Trebuchet MS</vt:lpstr>
      <vt:lpstr>Wingdings 3</vt:lpstr>
      <vt:lpstr>Facet</vt:lpstr>
      <vt:lpstr>Cross-Cultural Negotiations  UK – China Business Context</vt:lpstr>
      <vt:lpstr>Presentation overview</vt:lpstr>
      <vt:lpstr>Culture in Business</vt:lpstr>
      <vt:lpstr>Theoretical Foundation: Hofstede and Hall</vt:lpstr>
      <vt:lpstr>Key cultural elements to overcome</vt:lpstr>
      <vt:lpstr>Communication and negotiation barriers</vt:lpstr>
      <vt:lpstr>Proposed negotiation strategy</vt:lpstr>
      <vt:lpstr>Developing intercultural competence</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Ioana Girigan (2246853)</dc:creator>
  <cp:lastModifiedBy>IOANA K</cp:lastModifiedBy>
  <cp:revision>10</cp:revision>
  <dcterms:created xsi:type="dcterms:W3CDTF">2025-08-05T19:27:21Z</dcterms:created>
  <dcterms:modified xsi:type="dcterms:W3CDTF">2025-08-06T18:45:20Z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ies>
</file>