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3" r:id="rId3"/>
    <p:sldId id="257" r:id="rId4"/>
    <p:sldId id="258" r:id="rId5"/>
    <p:sldId id="294" r:id="rId6"/>
    <p:sldId id="262" r:id="rId7"/>
    <p:sldId id="260" r:id="rId8"/>
    <p:sldId id="275" r:id="rId9"/>
    <p:sldId id="263" r:id="rId10"/>
    <p:sldId id="277" r:id="rId11"/>
    <p:sldId id="286" r:id="rId12"/>
    <p:sldId id="270" r:id="rId13"/>
    <p:sldId id="276" r:id="rId14"/>
    <p:sldId id="271" r:id="rId15"/>
    <p:sldId id="268" r:id="rId16"/>
    <p:sldId id="272" r:id="rId17"/>
    <p:sldId id="273" r:id="rId18"/>
    <p:sldId id="274" r:id="rId19"/>
    <p:sldId id="282" r:id="rId20"/>
    <p:sldId id="261" r:id="rId21"/>
    <p:sldId id="279" r:id="rId22"/>
    <p:sldId id="285" r:id="rId23"/>
    <p:sldId id="284" r:id="rId24"/>
    <p:sldId id="292" r:id="rId25"/>
    <p:sldId id="291" r:id="rId26"/>
    <p:sldId id="283" r:id="rId27"/>
    <p:sldId id="306" r:id="rId28"/>
    <p:sldId id="264" r:id="rId29"/>
    <p:sldId id="280" r:id="rId30"/>
    <p:sldId id="281" r:id="rId31"/>
    <p:sldId id="295" r:id="rId32"/>
    <p:sldId id="265" r:id="rId33"/>
    <p:sldId id="259" r:id="rId34"/>
    <p:sldId id="296" r:id="rId35"/>
    <p:sldId id="288" r:id="rId36"/>
    <p:sldId id="289" r:id="rId37"/>
    <p:sldId id="290" r:id="rId38"/>
    <p:sldId id="287" r:id="rId39"/>
    <p:sldId id="293" r:id="rId40"/>
    <p:sldId id="297" r:id="rId41"/>
    <p:sldId id="266" r:id="rId42"/>
    <p:sldId id="269" r:id="rId43"/>
    <p:sldId id="298" r:id="rId44"/>
    <p:sldId id="299" r:id="rId45"/>
    <p:sldId id="312" r:id="rId46"/>
    <p:sldId id="267" r:id="rId47"/>
    <p:sldId id="305" r:id="rId48"/>
    <p:sldId id="300" r:id="rId49"/>
    <p:sldId id="302" r:id="rId50"/>
    <p:sldId id="307" r:id="rId51"/>
    <p:sldId id="278" r:id="rId52"/>
    <p:sldId id="301" r:id="rId53"/>
    <p:sldId id="304" r:id="rId54"/>
    <p:sldId id="309" r:id="rId55"/>
    <p:sldId id="311" r:id="rId56"/>
    <p:sldId id="310" r:id="rId57"/>
    <p:sldId id="308"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3" d="100"/>
          <a:sy n="73" d="100"/>
        </p:scale>
        <p:origin x="72"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5EFB5-2F06-4FD6-A165-75E8BB032B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E3D8D4-DB8B-4751-8862-5254D2DE4D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97E1D4-42BE-4D14-8C7A-B5D83A785310}"/>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5" name="Footer Placeholder 4">
            <a:extLst>
              <a:ext uri="{FF2B5EF4-FFF2-40B4-BE49-F238E27FC236}">
                <a16:creationId xmlns:a16="http://schemas.microsoft.com/office/drawing/2014/main" id="{4C9668F7-9881-42FB-BF72-E2FA57CF89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5BC458-9711-4AED-A7D6-4187C03688DD}"/>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1857865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CE61F-8E57-4601-B140-FF84255C93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F87D49-3601-47D6-BF12-15738240F97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99C6E1-1A19-4486-85E0-0C967ABF5B7A}"/>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5" name="Footer Placeholder 4">
            <a:extLst>
              <a:ext uri="{FF2B5EF4-FFF2-40B4-BE49-F238E27FC236}">
                <a16:creationId xmlns:a16="http://schemas.microsoft.com/office/drawing/2014/main" id="{8C93F570-B4D1-4021-B660-EA337B66F5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207A38-7DCE-4567-ABAF-083238C6408B}"/>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507964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2C52-A18F-46C5-A4EA-64797DC525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A3D0C2-E0DB-492D-B8C0-629B748F4E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25BF5A4-A812-4E5B-AA76-D9D7CF039401}"/>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5" name="Footer Placeholder 4">
            <a:extLst>
              <a:ext uri="{FF2B5EF4-FFF2-40B4-BE49-F238E27FC236}">
                <a16:creationId xmlns:a16="http://schemas.microsoft.com/office/drawing/2014/main" id="{49F2742E-8DDB-46EA-A9C6-1B251D34F4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C31C3E-FD3C-483A-8BBE-04523D771CF2}"/>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2639008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8724-8BAE-4470-B4C1-EE80DF834D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09FEEF-A9A1-46D4-91E0-9D11188B980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69320A-2782-44AB-800C-A9E2F3AA8B5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E868887-E30F-4BDB-B962-75AB2553D59C}"/>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6" name="Footer Placeholder 5">
            <a:extLst>
              <a:ext uri="{FF2B5EF4-FFF2-40B4-BE49-F238E27FC236}">
                <a16:creationId xmlns:a16="http://schemas.microsoft.com/office/drawing/2014/main" id="{040D9AC1-0C32-454A-8311-F23F487BF0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367FEF-B3DE-46F6-ADC3-97D51E4F23FC}"/>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1201665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75D07-F999-456A-A110-A0290270789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7929A7-4057-483B-96A6-9DA411CE0E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598037F-2C87-476A-A7A8-FF25353A4C3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E36455-DA33-4465-9958-632748636E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A501654-262F-46A3-B024-970AEB71049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DC60C0-0021-4C25-9365-E5D2995F0AD0}"/>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8" name="Footer Placeholder 7">
            <a:extLst>
              <a:ext uri="{FF2B5EF4-FFF2-40B4-BE49-F238E27FC236}">
                <a16:creationId xmlns:a16="http://schemas.microsoft.com/office/drawing/2014/main" id="{2236F1E1-E945-4C10-AD4A-34C6D80353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F9D96B-1D51-4079-BAE3-52A38543E5D7}"/>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1920662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C8206-53B7-404A-89D0-DBFB6336C0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723598-A58E-44E2-8233-B6962EEEB629}"/>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4" name="Footer Placeholder 3">
            <a:extLst>
              <a:ext uri="{FF2B5EF4-FFF2-40B4-BE49-F238E27FC236}">
                <a16:creationId xmlns:a16="http://schemas.microsoft.com/office/drawing/2014/main" id="{9A590E32-111B-4616-9EF3-8CE9FFD7C4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6D880E-B1A9-4E2F-9FDC-1F9C45B82530}"/>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219763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18C040-8097-4B44-978F-2F498A24F4B4}"/>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3" name="Footer Placeholder 2">
            <a:extLst>
              <a:ext uri="{FF2B5EF4-FFF2-40B4-BE49-F238E27FC236}">
                <a16:creationId xmlns:a16="http://schemas.microsoft.com/office/drawing/2014/main" id="{4A9D0A54-7111-44BF-8052-02C440D1F0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8154EF9-2D60-4ECE-AA1A-DEAF66A9E0AB}"/>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2407140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1E52-C9BA-4CB3-810A-34264777BC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ACBD87-854A-4DB3-B45C-2EA722A47D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4D5BD1-B78F-4B4E-A1A7-21DA9BA43E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03F0271-C98F-4D5F-B84A-2CDD11A18A76}"/>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6" name="Footer Placeholder 5">
            <a:extLst>
              <a:ext uri="{FF2B5EF4-FFF2-40B4-BE49-F238E27FC236}">
                <a16:creationId xmlns:a16="http://schemas.microsoft.com/office/drawing/2014/main" id="{107BCE69-A351-46CE-AA33-4E10A43C5B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227914-E34F-422E-BFF5-A715DF9E12BF}"/>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30869215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EF59-A22F-465A-9A8E-500B8D15B5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2B87ED1-B82E-4AE0-9CFD-1CA112BC924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9204FB-5823-4BEC-BBAA-98E7E88137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AA874ED-DA9B-403A-973A-47A545651B07}"/>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6" name="Footer Placeholder 5">
            <a:extLst>
              <a:ext uri="{FF2B5EF4-FFF2-40B4-BE49-F238E27FC236}">
                <a16:creationId xmlns:a16="http://schemas.microsoft.com/office/drawing/2014/main" id="{692220CE-D441-41BA-A36E-258FCD7CBC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2EF1D3-9DD5-4293-9FD1-F76F803FE838}"/>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36153684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B0303-6947-4932-A54D-2CA46AB095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554147-3A40-4546-8ECF-29A863E8500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504B86-D5FB-4E28-A3F2-2123AF3A6D7D}"/>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5" name="Footer Placeholder 4">
            <a:extLst>
              <a:ext uri="{FF2B5EF4-FFF2-40B4-BE49-F238E27FC236}">
                <a16:creationId xmlns:a16="http://schemas.microsoft.com/office/drawing/2014/main" id="{19C9152D-5AF4-448E-9153-0561F19896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064F18-EC50-4C9A-9869-79BEDB2944FC}"/>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305889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FBFCC2-CD55-4BA5-9AB6-7DE81C745D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E6375A-C5F8-4757-92DF-61A8CD2C6D9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2D59BD-733D-4EEF-8C7F-F2D10CD4F3BA}"/>
              </a:ext>
            </a:extLst>
          </p:cNvPr>
          <p:cNvSpPr>
            <a:spLocks noGrp="1"/>
          </p:cNvSpPr>
          <p:nvPr>
            <p:ph type="dt" sz="half" idx="10"/>
          </p:nvPr>
        </p:nvSpPr>
        <p:spPr/>
        <p:txBody>
          <a:bodyPr/>
          <a:lstStyle/>
          <a:p>
            <a:fld id="{3FBD3124-E42F-44B6-A93D-4763159D7D81}" type="datetimeFigureOut">
              <a:rPr lang="en-GB" smtClean="0"/>
              <a:t>23/12/2017</a:t>
            </a:fld>
            <a:endParaRPr lang="en-GB"/>
          </a:p>
        </p:txBody>
      </p:sp>
      <p:sp>
        <p:nvSpPr>
          <p:cNvPr id="5" name="Footer Placeholder 4">
            <a:extLst>
              <a:ext uri="{FF2B5EF4-FFF2-40B4-BE49-F238E27FC236}">
                <a16:creationId xmlns:a16="http://schemas.microsoft.com/office/drawing/2014/main" id="{B433CAC5-6F5E-4862-A64C-D46E4A0B05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534C98-F655-438D-ADFB-3678B0E4757E}"/>
              </a:ext>
            </a:extLst>
          </p:cNvPr>
          <p:cNvSpPr>
            <a:spLocks noGrp="1"/>
          </p:cNvSpPr>
          <p:nvPr>
            <p:ph type="sldNum" sz="quarter" idx="12"/>
          </p:nvPr>
        </p:nvSpPr>
        <p:spPr/>
        <p:txBody>
          <a:bodyPr/>
          <a:lstStyle/>
          <a:p>
            <a:fld id="{B83B4DF2-D9E1-46F3-BA7A-D1D196289F14}" type="slidenum">
              <a:rPr lang="en-GB" smtClean="0"/>
              <a:t>‹#›</a:t>
            </a:fld>
            <a:endParaRPr lang="en-GB"/>
          </a:p>
        </p:txBody>
      </p:sp>
    </p:spTree>
    <p:extLst>
      <p:ext uri="{BB962C8B-B14F-4D97-AF65-F5344CB8AC3E}">
        <p14:creationId xmlns:p14="http://schemas.microsoft.com/office/powerpoint/2010/main" val="1711641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BD2F08-FB98-440E-981A-F5E4A0CAB5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D5DD26-8062-4FBF-81F5-0C22E8E349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CE4C56-B3F3-4B6B-B676-80707BD508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BD3124-E42F-44B6-A93D-4763159D7D81}" type="datetimeFigureOut">
              <a:rPr lang="en-GB" smtClean="0"/>
              <a:t>23/12/2017</a:t>
            </a:fld>
            <a:endParaRPr lang="en-GB"/>
          </a:p>
        </p:txBody>
      </p:sp>
      <p:sp>
        <p:nvSpPr>
          <p:cNvPr id="5" name="Footer Placeholder 4">
            <a:extLst>
              <a:ext uri="{FF2B5EF4-FFF2-40B4-BE49-F238E27FC236}">
                <a16:creationId xmlns:a16="http://schemas.microsoft.com/office/drawing/2014/main" id="{BBDFF4BB-BDDD-418B-B7FE-262139C395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C54504-66C6-460B-8837-9E7EAD3CC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3B4DF2-D9E1-46F3-BA7A-D1D196289F14}" type="slidenum">
              <a:rPr lang="en-GB" smtClean="0"/>
              <a:t>‹#›</a:t>
            </a:fld>
            <a:endParaRPr lang="en-GB"/>
          </a:p>
        </p:txBody>
      </p:sp>
    </p:spTree>
    <p:extLst>
      <p:ext uri="{BB962C8B-B14F-4D97-AF65-F5344CB8AC3E}">
        <p14:creationId xmlns:p14="http://schemas.microsoft.com/office/powerpoint/2010/main" val="4611675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hosted.panopto.com/Panopto/Pages/Viewer.aspx?id=9b758d63-3853-494a-95d5-3c3fa5903447" TargetMode="External"/><Relationship Id="rId7" Type="http://schemas.openxmlformats.org/officeDocument/2006/relationships/image" Target="../media/image1.png"/><Relationship Id="rId2" Type="http://schemas.openxmlformats.org/officeDocument/2006/relationships/hyperlink" Target="https://www.ancient.eu/article/32/the-eleusinian-mysteries-the-rites-of-demeter/" TargetMode="External"/><Relationship Id="rId1" Type="http://schemas.openxmlformats.org/officeDocument/2006/relationships/slideLayout" Target="../slideLayouts/slideLayout4.xml"/><Relationship Id="rId6" Type="http://schemas.openxmlformats.org/officeDocument/2006/relationships/hyperlink" Target="http://www.perseus.tufts.edu/hopper/text?doc=Perseus:text:1999.01.0030:card=434&amp;highlight=demeter" TargetMode="External"/><Relationship Id="rId5" Type="http://schemas.openxmlformats.org/officeDocument/2006/relationships/hyperlink" Target="http://www.uh.edu/~cldue/texts/demeter.html" TargetMode="External"/><Relationship Id="rId4" Type="http://schemas.openxmlformats.org/officeDocument/2006/relationships/hyperlink" Target="http://www.theosophy-nw.org/theosnw/world/med/me-savage.htm"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earlyworldhistory.blogspot.co.uk/2012/03/greek-colonization.html" TargetMode="External"/><Relationship Id="rId2" Type="http://schemas.openxmlformats.org/officeDocument/2006/relationships/hyperlink" Target="http://www.perseus.tufts.edu/hopper/text?doc=Perseus:text:1999.04.0009:chapter%3D2"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www.perseus.tufts.edu/hopper/text?doc=Perseus:text:1999.02.0055" TargetMode="External"/><Relationship Id="rId2" Type="http://schemas.openxmlformats.org/officeDocument/2006/relationships/hyperlink" Target="http://www.perseus.tufts.edu/hopper/text?doc=Perseus:text:1999.01.0136" TargetMode="External"/><Relationship Id="rId1" Type="http://schemas.openxmlformats.org/officeDocument/2006/relationships/slideLayout" Target="../slideLayouts/slideLayout4.xml"/><Relationship Id="rId4" Type="http://schemas.openxmlformats.org/officeDocument/2006/relationships/hyperlink" Target="http://www.perseus.tufts.edu/hopper/text?doc=Perseus:text:1999.04.0009"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aboutbuddhism.org/history-of-buddhism.htm/" TargetMode="External"/><Relationship Id="rId2" Type="http://schemas.openxmlformats.org/officeDocument/2006/relationships/hyperlink" Target="http://www.historyworld.net/wrldhis/PlainTextHistories.asp?historyid=ab77" TargetMode="External"/><Relationship Id="rId1" Type="http://schemas.openxmlformats.org/officeDocument/2006/relationships/slideLayout" Target="../slideLayouts/slideLayout4.xml"/><Relationship Id="rId5" Type="http://schemas.openxmlformats.org/officeDocument/2006/relationships/hyperlink" Target="https://www.accesstoinsight.org/tipitaka/sutta.html" TargetMode="External"/><Relationship Id="rId4" Type="http://schemas.openxmlformats.org/officeDocument/2006/relationships/hyperlink" Target="http://www.palicanon.or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ancient.eu/Thales_of_Miletus/"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www.perseus.tufts.edu/hopper/text?doc=Perseus:text:1999.04.0028:book%3D5:chapter%3D66" TargetMode="External"/><Relationship Id="rId2" Type="http://schemas.openxmlformats.org/officeDocument/2006/relationships/hyperlink" Target="http://www.perseus.tufts.edu/hopper/text?doc=Dem.%2057" TargetMode="Externa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hyperlink" Target="http://www.perseus.tufts.edu/hopper/"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heritageinstitute.com/zoroastrianism/achaemenian/darius.htm" TargetMode="External"/><Relationship Id="rId2" Type="http://schemas.openxmlformats.org/officeDocument/2006/relationships/hyperlink" Target="http://www.livius.org/articles/place/behistun/behistun-3/" TargetMode="Externa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hyperlink" Target="https://www.britannica.com/biography/Darius-I"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www.perseus.tufts.edu/hopper/text?doc=Perseus:text:1999.01.0164:letter=7&amp;highlight=gelon" TargetMode="External"/><Relationship Id="rId2" Type="http://schemas.openxmlformats.org/officeDocument/2006/relationships/hyperlink" Target="https://www.in2greece.com/english/historymyth/history/ancient/gelon.htm" TargetMode="External"/><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hyperlink" Target="http://www.perseus.tufts.edu/hopper/text?doc=Perseus:text:1999.01.0084:book=10:chapter=29&amp;highlight=gelon"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revolvy.com/main/index.php?s=Hippias%20(son%20of%20Peisistratus)&amp;item_type=topic" TargetMode="External"/><Relationship Id="rId2" Type="http://schemas.openxmlformats.org/officeDocument/2006/relationships/hyperlink" Target="http://www.perseus.tufts.edu/hopper/text?doc=Perseus:text:1999.01.0046:chapter%3D18:section%3D1" TargetMode="Externa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hyperlink" Target="http://www.perseus.tufts.edu/hopper/text?doc=Perseus:text:1999.01.0199:book%3D6:chapter%3D59:section%3D3"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perseus.tufts.edu/hopper/text?doc=Perseus:text:2008.01.0055:chapter%3D3" TargetMode="External"/><Relationship Id="rId2" Type="http://schemas.openxmlformats.org/officeDocument/2006/relationships/hyperlink" Target="http://www.history.com/topics/ancient-history/pericles" TargetMode="Externa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hyperlink" Target="http://www.perseus.tufts.edu/hopper/text?doc=Perseus:text:1999.04.0105:book=1:chapter=111&amp;highlight=pericle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www.livius.org/articles/battle/marathon-490-bce/" TargetMode="External"/><Relationship Id="rId2" Type="http://schemas.openxmlformats.org/officeDocument/2006/relationships/hyperlink" Target="http://www.eyewitnesstohistory.com/marathon.htm"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ancient.eu/Xerxes_I/" TargetMode="External"/><Relationship Id="rId2" Type="http://schemas.openxmlformats.org/officeDocument/2006/relationships/hyperlink" Target="http://www.perseus.tufts.edu/hopper/text?doc=Perseus:text:1999.01.0084:book=9:chapter=10&amp;highlight=xerxes" TargetMode="Externa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hyperlink" Target="https://www.khanacademy.org/humanities/ancient-art-civilizations/ancient-near-east1/persian/a/persepoli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perseus.tufts.edu/hopper/text?doc=Perseus:text:1999.01.0084:book%3D11:chapter%3D20:section%3D2" TargetMode="External"/><Relationship Id="rId2" Type="http://schemas.openxmlformats.org/officeDocument/2006/relationships/hyperlink" Target="http://www.ancientgreekbattles.net/Pages/48040_BattleOfHimera.htm" TargetMode="External"/><Relationship Id="rId1" Type="http://schemas.openxmlformats.org/officeDocument/2006/relationships/slideLayout" Target="../slideLayouts/slideLayout4.xml"/><Relationship Id="rId4" Type="http://schemas.openxmlformats.org/officeDocument/2006/relationships/hyperlink" Target="https://archive.archaeology.org/1101/features/himera.html"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poemhunter.com/poem/epitaph-at-thermopylae/" TargetMode="External"/><Relationship Id="rId2" Type="http://schemas.openxmlformats.org/officeDocument/2006/relationships/hyperlink" Target="http://www.ancientgreece.co.uk/war/story/sto_set.html"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ancientwarfare101.weebly.com/battle-of-salamis.html" TargetMode="External"/><Relationship Id="rId2" Type="http://schemas.openxmlformats.org/officeDocument/2006/relationships/hyperlink" Target="http://www.molossia.org/milacademy/salamis.html"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www.livius.org/articles/place/constantinople-istanbul/constantinople-photos/constantinople-hippodrome/constantinople-hippodrome-serpent-column/?" TargetMode="External"/><Relationship Id="rId2" Type="http://schemas.openxmlformats.org/officeDocument/2006/relationships/hyperlink" Target="http://www.livius.org/articles/battle/plataea-479-bce/" TargetMode="External"/><Relationship Id="rId1" Type="http://schemas.openxmlformats.org/officeDocument/2006/relationships/slideLayout" Target="../slideLayouts/slideLayout4.xml"/><Relationship Id="rId4" Type="http://schemas.openxmlformats.org/officeDocument/2006/relationships/hyperlink" Target="http://www.perseus.tufts.edu/hopper/text?doc=Diod.%2011.51&amp;lang=original"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oH5XqvhBqlY" TargetMode="External"/><Relationship Id="rId2" Type="http://schemas.openxmlformats.org/officeDocument/2006/relationships/hyperlink" Target="http://www.livius.org/articles/battle/mycale-479-bce/" TargetMode="External"/><Relationship Id="rId1" Type="http://schemas.openxmlformats.org/officeDocument/2006/relationships/slideLayout" Target="../slideLayouts/slideLayout4.xml"/><Relationship Id="rId4" Type="http://schemas.openxmlformats.org/officeDocument/2006/relationships/hyperlink" Target="https://www.ancient.eu/Persian_War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ww.perseus.tufts.edu/hopper/text?doc=Perseus:text:1999.04.0105:book=4:chapter=56&amp;highlight=revolt,helot" TargetMode="External"/><Relationship Id="rId2" Type="http://schemas.openxmlformats.org/officeDocument/2006/relationships/hyperlink" Target="http://aurorak12.org/gateway/academics/Social%20Studies%20Dept.%20Pages/documents/FINALTheForceofChangeinSpartaHelotRevolt.pdf"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www.perseus.tufts.edu/hopper/text?doc=Perseus:text:1999.01.0022:text%3DLibrary:book%3D3:chapter%3D14" TargetMode="External"/><Relationship Id="rId2" Type="http://schemas.openxmlformats.org/officeDocument/2006/relationships/hyperlink" Target="http://www-rci.rutgers.edu/~edmunds/thuc.html" TargetMode="Externa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hyperlink" Target="https://sites.google.com/a/malvernprep.org/peloponnesian-war/summary" TargetMode="External"/><Relationship Id="rId2" Type="http://schemas.openxmlformats.org/officeDocument/2006/relationships/hyperlink" Target="http://www.ancientathens.org/wars/first-peloponnesian-war" TargetMode="External"/><Relationship Id="rId1" Type="http://schemas.openxmlformats.org/officeDocument/2006/relationships/slideLayout" Target="../slideLayouts/slideLayout4.xml"/><Relationship Id="rId5" Type="http://schemas.openxmlformats.org/officeDocument/2006/relationships/hyperlink" Target="http://www.perseus.tufts.edu/hopper/text?doc=Perseus:text:1999.01.0084:book%3D11:chapter%3D88:section%3D2" TargetMode="External"/><Relationship Id="rId4" Type="http://schemas.openxmlformats.org/officeDocument/2006/relationships/hyperlink" Target="http://www.perseus.tufts.edu/hopper/text?doc=Perseus:text:1999.04.0105:book=1:chapter=111&amp;highlight=pericl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perseus.tufts.edu/hopper/text?doc=Perseus:text:1999.01.0058:book=2:section=1274a&amp;highlight=ephialtes" TargetMode="External"/><Relationship Id="rId2" Type="http://schemas.openxmlformats.org/officeDocument/2006/relationships/hyperlink" Target="http://www.stoa.org/projects/demos/article_ephialtes?page=all" TargetMode="Externa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2" Type="http://schemas.openxmlformats.org/officeDocument/2006/relationships/hyperlink" Target="http://www.jstor.org/stable/292666"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history-of-macedonia.com/2007/10/13/ancient-macedonian-kings-archelaus-of-macedon/" TargetMode="External"/><Relationship Id="rId2" Type="http://schemas.openxmlformats.org/officeDocument/2006/relationships/hyperlink" Target="https://www.britannica.com/biography/Archelaus-king-of-Macedonia" TargetMode="External"/><Relationship Id="rId1" Type="http://schemas.openxmlformats.org/officeDocument/2006/relationships/slideLayout" Target="../slideLayouts/slideLayout4.xml"/><Relationship Id="rId6" Type="http://schemas.openxmlformats.org/officeDocument/2006/relationships/image" Target="../media/image11.png"/><Relationship Id="rId5" Type="http://schemas.openxmlformats.org/officeDocument/2006/relationships/hyperlink" Target="http://www.perseus.tufts.edu/hopper/text?doc=Perseus:text:1999.01.0160:book=1:chapter=2&amp;highlight=archelaus,i" TargetMode="External"/><Relationship Id="rId4" Type="http://schemas.openxmlformats.org/officeDocument/2006/relationships/hyperlink" Target="http://www.perseus.tufts.edu/hopper/text?doc=Perseus:text:1999.01.0018:speech=2:section=11&amp;highlight=archelaus,i"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www.perseus.tufts.edu/hopper/text?doc=Perseus:text:1999.04.0105:book%3D1:chapter%3D112" TargetMode="External"/><Relationship Id="rId2" Type="http://schemas.openxmlformats.org/officeDocument/2006/relationships/hyperlink" Target="http://www.ancientgreekbattles.net/Pages/44850_SacredWar2.htm" TargetMode="External"/><Relationship Id="rId1" Type="http://schemas.openxmlformats.org/officeDocument/2006/relationships/slideLayout" Target="../slideLayouts/slideLayout4.xml"/><Relationship Id="rId5" Type="http://schemas.openxmlformats.org/officeDocument/2006/relationships/hyperlink" Target="https://infogalactic.com/info/Second_Sacred_War" TargetMode="External"/><Relationship Id="rId4" Type="http://schemas.openxmlformats.org/officeDocument/2006/relationships/hyperlink" Target="http://www.perseus.tufts.edu/hopper/text?doc=Perseus:text:2008.01.0055:chapter%3D21:section%3D2"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jstor.org/stable/4435327"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www.perseus.tufts.edu/hopper/text?doc=Perseus:text:2008.01.0004" TargetMode="External"/><Relationship Id="rId2" Type="http://schemas.openxmlformats.org/officeDocument/2006/relationships/hyperlink" Target="http://www.jstor.org/stable/638399" TargetMode="External"/><Relationship Id="rId1" Type="http://schemas.openxmlformats.org/officeDocument/2006/relationships/slideLayout" Target="../slideLayouts/slideLayout4.xml"/><Relationship Id="rId5" Type="http://schemas.openxmlformats.org/officeDocument/2006/relationships/image" Target="../media/image13.png"/><Relationship Id="rId4" Type="http://schemas.openxmlformats.org/officeDocument/2006/relationships/hyperlink" Target="http://www.perseus.tufts.edu/hopper/text?doc=Perseus:text:1999.01.0206:book=3:chapter=3&amp;highlight=agesilau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www.perseus.tufts.edu/hopper/text?doc=Perseus:text:2008.01.0193:chapter%3D21" TargetMode="External"/><Relationship Id="rId2" Type="http://schemas.openxmlformats.org/officeDocument/2006/relationships/hyperlink" Target="https://www.britannica.com/biography/Dionysius-I" TargetMode="Externa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www.perseus.tufts.edu/hopper/text?doc=Perseus:text:1999.01.0206:book=1:chapter=5&amp;highlight=pericles" TargetMode="External"/><Relationship Id="rId2" Type="http://schemas.openxmlformats.org/officeDocument/2006/relationships/hyperlink" Target="http://www.livius.org/articles/concept/peloponnesian-war/" TargetMode="Externa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www.jstor.org/stable/25010714" TargetMode="External"/><Relationship Id="rId2" Type="http://schemas.openxmlformats.org/officeDocument/2006/relationships/hyperlink" Target="http://www.historyofwar.org/articles/battles_amphipolis.html" TargetMode="External"/><Relationship Id="rId1" Type="http://schemas.openxmlformats.org/officeDocument/2006/relationships/slideLayout" Target="../slideLayouts/slideLayout4.xml"/><Relationship Id="rId5" Type="http://schemas.openxmlformats.org/officeDocument/2006/relationships/hyperlink" Target="http://www.perseus.tufts.edu/hopper/text?doc=Perseus:text:1999.01.0144:speech=6:section=53&amp;highlight=brasidas" TargetMode="External"/><Relationship Id="rId4" Type="http://schemas.openxmlformats.org/officeDocument/2006/relationships/hyperlink" Target="http://www.perseus.tufts.edu/hopper/text?doc=Perseus:text:1999.04.0105:book=5:chapter=10&amp;highlight=cleon"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www.perseus.tufts.edu/hopper/text?doc=Perseus:text:1999.01.0247:book=5:chapter=47&amp;highlight=mantineia" TargetMode="External"/><Relationship Id="rId2" Type="http://schemas.openxmlformats.org/officeDocument/2006/relationships/hyperlink" Target="http://www.livius.org/sources/content/thucydides/the-battle-of-mantinea-418-bce/"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hyperlink" Target="http://www.perseus.tufts.edu/hopper/text?doc=Plut.%20Arist.%207&amp;lang=original"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ww.jstor.org/stable/4436483" TargetMode="External"/><Relationship Id="rId2" Type="http://schemas.openxmlformats.org/officeDocument/2006/relationships/hyperlink" Target="http://richard-hooker.com/sites/worldcultures/GREECE/MELIAN.HTM" TargetMode="External"/><Relationship Id="rId1" Type="http://schemas.openxmlformats.org/officeDocument/2006/relationships/slideLayout" Target="../slideLayouts/slideLayout4.xml"/><Relationship Id="rId5" Type="http://schemas.openxmlformats.org/officeDocument/2006/relationships/hyperlink" Target="http://www.perseus.tufts.edu/hopper/text?doc=Perseus:text:1999.04.0104:entry=alcibiades-bio-1&amp;highlight=expedition,melian" TargetMode="External"/><Relationship Id="rId4" Type="http://schemas.openxmlformats.org/officeDocument/2006/relationships/hyperlink" Target="http://www.perseus.tufts.edu/hopper/text?doc=Perseus:text:1999.04.0009:chapter%3D12:section%3D1:subsection%3D11"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classics.mit.edu/Thucydides/pelopwar.6.sixth.html" TargetMode="External"/><Relationship Id="rId2" Type="http://schemas.openxmlformats.org/officeDocument/2006/relationships/hyperlink" Target="https://sites.google.com/site/neoherm/mutilation" TargetMode="External"/><Relationship Id="rId1" Type="http://schemas.openxmlformats.org/officeDocument/2006/relationships/slideLayout" Target="../slideLayouts/slideLayout4.xml"/><Relationship Id="rId4" Type="http://schemas.openxmlformats.org/officeDocument/2006/relationships/hyperlink" Target="http://www.perseus.tufts.edu/hopper/text?doc=Perseus:text:2008.01.0006:chapter=18&amp;highlight=hermae"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www.jstor.org/stable/4435034" TargetMode="External"/><Relationship Id="rId2" Type="http://schemas.openxmlformats.org/officeDocument/2006/relationships/hyperlink" Target="http://www.livius.org/articles/concept/peloponnesian-war/sicilian-expedition/" TargetMode="External"/><Relationship Id="rId1" Type="http://schemas.openxmlformats.org/officeDocument/2006/relationships/slideLayout" Target="../slideLayouts/slideLayout4.xml"/><Relationship Id="rId5" Type="http://schemas.openxmlformats.org/officeDocument/2006/relationships/hyperlink" Target="http://classics.mit.edu/Thucydides/pelopwar.6.sixth.html" TargetMode="External"/><Relationship Id="rId4" Type="http://schemas.openxmlformats.org/officeDocument/2006/relationships/hyperlink" Target="http://www.perseus.tufts.edu/hopper/text?doc=Perseus:text:2008.01.0006:chapter%3D20"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www.perseus.tufts.edu/hopper/text?doc=Perseus:text:1999.04.0105:book=6:chapter=91&amp;highlight=decelea" TargetMode="External"/><Relationship Id="rId2" Type="http://schemas.openxmlformats.org/officeDocument/2006/relationships/hyperlink" Target="http://www.livius.org/articles/place/decelea/" TargetMode="External"/><Relationship Id="rId1" Type="http://schemas.openxmlformats.org/officeDocument/2006/relationships/slideLayout" Target="../slideLayouts/slideLayout4.xml"/><Relationship Id="rId5" Type="http://schemas.openxmlformats.org/officeDocument/2006/relationships/hyperlink" Target="https://books.google.co.uk/books?hl=en&amp;lr=&amp;id=dCX34bPYsxEC&amp;oi=fnd&amp;pg=PA236&amp;dq=conquest+of+decelea&amp;ots=a66D_hzTIR&amp;sig=uW-YFblnt4NLIuHrCZwOEOYiNEA#v=onepage&amp;q=%20decelea&amp;f=false" TargetMode="External"/><Relationship Id="rId4" Type="http://schemas.openxmlformats.org/officeDocument/2006/relationships/hyperlink" Target="http://www.perseus.tufts.edu/hopper/text?doc=Perseus:text:1999.01.0072:speech=18:section=96&amp;highlight=decelea"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www.jstor.org/stable/293469" TargetMode="External"/><Relationship Id="rId2" Type="http://schemas.openxmlformats.org/officeDocument/2006/relationships/hyperlink" Target="http://www.perseus.tufts.edu/hopper/text?doc=Perseus:text:1999.04.0009:chapter%3D12:section%3D1:subsection%3D17" TargetMode="External"/><Relationship Id="rId1" Type="http://schemas.openxmlformats.org/officeDocument/2006/relationships/slideLayout" Target="../slideLayouts/slideLayout4.xml"/><Relationship Id="rId5" Type="http://schemas.openxmlformats.org/officeDocument/2006/relationships/hyperlink" Target="http://www.perseus.tufts.edu/hopper/text?doc=Thuc.+8.1.3&amp;redirect=true" TargetMode="External"/><Relationship Id="rId4" Type="http://schemas.openxmlformats.org/officeDocument/2006/relationships/hyperlink" Target="http://www.perseus.tufts.edu/hopper/text?doc=Aristoph.+Lys.+590&amp;redirect=true"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www.perseus.tufts.edu/hopper/text?doc=Perseus:text:2008.01.0068:chapter%3D1" TargetMode="External"/><Relationship Id="rId2" Type="http://schemas.openxmlformats.org/officeDocument/2006/relationships/hyperlink" Target="https://books.google.co.uk/books?hl=en&amp;lr=&amp;id=IB0iDAAAQBAJ&amp;oi=fnd&amp;pg=PA103&amp;dq=siege+at+Acragas&amp;ots=-U8CNTAsXD&amp;sig=RkxDpYqQTI-bp4UqYoGnDLi8hz8#v=onepage&amp;q=siege%20at%20Acragas&amp;f=false" TargetMode="External"/><Relationship Id="rId1" Type="http://schemas.openxmlformats.org/officeDocument/2006/relationships/slideLayout" Target="../slideLayouts/slideLayout4.xml"/><Relationship Id="rId4" Type="http://schemas.openxmlformats.org/officeDocument/2006/relationships/hyperlink" Target="https://www.loebclassics.com/view/LCL423/1967/pb_LCL423.481.xml"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perseus.tufts.edu/hopper/text?doc=Perseus:text:1999.01.0198:book=13:chapter=2&amp;highlight=arginussae" TargetMode="External"/><Relationship Id="rId2" Type="http://schemas.openxmlformats.org/officeDocument/2006/relationships/hyperlink" Target="http://www.historyofwar.org/articles/battles_arginusae.html" TargetMode="External"/><Relationship Id="rId1" Type="http://schemas.openxmlformats.org/officeDocument/2006/relationships/slideLayout" Target="../slideLayouts/slideLayout4.xml"/><Relationship Id="rId4" Type="http://schemas.openxmlformats.org/officeDocument/2006/relationships/hyperlink" Target="http://www.perseus.tufts.edu/hopper/text?doc=Perseus:text:1999.01.0206:book=1:chapter=6&amp;highlight=callicratidas"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www.perseus.tufts.edu/hopper/text?doc=Xen.%20Hell.%202&amp;lang=original" TargetMode="External"/><Relationship Id="rId2" Type="http://schemas.openxmlformats.org/officeDocument/2006/relationships/hyperlink" Target="http://www.perseus.tufts.edu/hopper/text?doc=Perseus:text:1999.04.0009:chapter%3D12:section%3D1:subsection%3D20" TargetMode="Externa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eyewitnesstohistory.com/socrates.htm" TargetMode="Externa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hyperlink" Target="http://www.perseus.tufts.edu/hopper/text?doc=Perseus:text:1999.01.0072:speech=20:section=54&amp;highlight=antalcidas" TargetMode="External"/><Relationship Id="rId2" Type="http://schemas.openxmlformats.org/officeDocument/2006/relationships/hyperlink" Target="http://www.historyofwar.org/articles/wars_corinthian.html#null" TargetMode="External"/><Relationship Id="rId1" Type="http://schemas.openxmlformats.org/officeDocument/2006/relationships/slideLayout" Target="../slideLayouts/slideLayout4.xml"/><Relationship Id="rId4" Type="http://schemas.openxmlformats.org/officeDocument/2006/relationships/hyperlink" Target="http://www.perseus.tufts.edu/hopper/text?doc=Perseus:text:1999.01.0084:book%3D14:chapter%3D110:section%3D3"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www.perseus.tufts.edu/hopper/text?doc=Perseus:text:1999.01.0072:speech=20:section=54&amp;highlight=antalcidas" TargetMode="External"/><Relationship Id="rId2" Type="http://schemas.openxmlformats.org/officeDocument/2006/relationships/hyperlink" Target="http://www.historyofwar.org/articles/wars_corinthian.html#null" TargetMode="External"/><Relationship Id="rId1" Type="http://schemas.openxmlformats.org/officeDocument/2006/relationships/slideLayout" Target="../slideLayouts/slideLayout4.xml"/><Relationship Id="rId5" Type="http://schemas.openxmlformats.org/officeDocument/2006/relationships/image" Target="../media/image16.png"/><Relationship Id="rId4" Type="http://schemas.openxmlformats.org/officeDocument/2006/relationships/hyperlink" Target="http://www.perseus.tufts.edu/hopper/text?doc=Perseus:text:1999.01.0084:book%3D14:chapter%3D110:section%3D3"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itotd.com/articles/319/demosthenes-stones/" TargetMode="External"/><Relationship Id="rId2" Type="http://schemas.openxmlformats.org/officeDocument/2006/relationships/hyperlink" Target="https://www.thefamouspeople.com/profiles/demosthenes-1212.php" TargetMode="External"/><Relationship Id="rId1" Type="http://schemas.openxmlformats.org/officeDocument/2006/relationships/slideLayout" Target="../slideLayouts/slideLayout4.xml"/><Relationship Id="rId5" Type="http://schemas.openxmlformats.org/officeDocument/2006/relationships/hyperlink" Target="http://www.perseus.tufts.edu/hopper/text?doc=Perseus:text:2008.01.0039" TargetMode="External"/><Relationship Id="rId4" Type="http://schemas.openxmlformats.org/officeDocument/2006/relationships/hyperlink" Target="http://www.perseus.tufts.edu/hopper/text?doc=Perseus:text:2008.01.0023"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plato.stanford.edu/entries/ethics-ancient/#4" TargetMode="External"/><Relationship Id="rId2" Type="http://schemas.openxmlformats.org/officeDocument/2006/relationships/hyperlink" Target="http://www.perseus.tufts.edu/hopper/text?doc=Perseus:text:1999.01.0258:book=1:chapter=prologue&amp;highlight=aristotle" TargetMode="Externa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47.xml.rels><?xml version="1.0" encoding="UTF-8" standalone="yes"?>
<Relationships xmlns="http://schemas.openxmlformats.org/package/2006/relationships"><Relationship Id="rId3" Type="http://schemas.openxmlformats.org/officeDocument/2006/relationships/hyperlink" Target="http://www.jstor.org/stable/1088822" TargetMode="External"/><Relationship Id="rId2" Type="http://schemas.openxmlformats.org/officeDocument/2006/relationships/hyperlink" Target="https://www.britannica.com/biography/Lysander-Greek-military-leader" TargetMode="External"/><Relationship Id="rId1" Type="http://schemas.openxmlformats.org/officeDocument/2006/relationships/slideLayout" Target="../slideLayouts/slideLayout4.xml"/><Relationship Id="rId6" Type="http://schemas.openxmlformats.org/officeDocument/2006/relationships/image" Target="../media/image18.png"/><Relationship Id="rId5" Type="http://schemas.openxmlformats.org/officeDocument/2006/relationships/hyperlink" Target="http://www.perseus.tufts.edu/hopper/text?doc=Perseus:text:1999.01.0084:book=10:chapter=9&amp;highlight=lysander" TargetMode="External"/><Relationship Id="rId4" Type="http://schemas.openxmlformats.org/officeDocument/2006/relationships/hyperlink" Target="http://www.perseus.tufts.edu/hopper/text?doc=Perseus:text:2008.01.0048"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jstor.org/stable/293647" TargetMode="External"/><Relationship Id="rId2" Type="http://schemas.openxmlformats.org/officeDocument/2006/relationships/hyperlink" Target="https://books.google.co.uk/books?id=IcJPRcNAxS0C&amp;pg=PA425&amp;lpg=PA425&amp;dq=cadmea+affair&amp;source=bl&amp;ots=dmoDV8bSUj&amp;sig=SHGnaeReCe3AeXz6Q8gLygeo8-s&amp;hl=en&amp;sa=X&amp;ved=0ahUKEwjzp7Sav6DYAhVkDMAKHX7bC1oQ6AEISzAK#v=onepage&amp;q=cadmea%20affair&amp;f=false" TargetMode="External"/><Relationship Id="rId1" Type="http://schemas.openxmlformats.org/officeDocument/2006/relationships/slideLayout" Target="../slideLayouts/slideLayout4.xml"/><Relationship Id="rId5" Type="http://schemas.openxmlformats.org/officeDocument/2006/relationships/hyperlink" Target="http://gluedideas.com/content-collection/international-encyclopedia-19/Thebes_2.html" TargetMode="External"/><Relationship Id="rId4" Type="http://schemas.openxmlformats.org/officeDocument/2006/relationships/hyperlink" Target="http://www.perseus.tufts.edu/hopper/text?doc=Perseus:text:1999.01.0144:speech=14:section=19&amp;highlight=cadmea"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www.jstor.org/stable/25067993" TargetMode="External"/><Relationship Id="rId2" Type="http://schemas.openxmlformats.org/officeDocument/2006/relationships/hyperlink" Target="http://study.com/academy/lesson/second-athenian-confederacy.html" TargetMode="External"/><Relationship Id="rId1" Type="http://schemas.openxmlformats.org/officeDocument/2006/relationships/slideLayout" Target="../slideLayouts/slideLayout4.xml"/><Relationship Id="rId5" Type="http://schemas.openxmlformats.org/officeDocument/2006/relationships/hyperlink" Target="http://referenceworks.brillonline.com/entries/supplementum-epigraphicum-graecum/seg-30-58-athens-decree-of-aristoteles-on-the-second-athenian-confederacy-3787-bc-a30_58" TargetMode="External"/><Relationship Id="rId4" Type="http://schemas.openxmlformats.org/officeDocument/2006/relationships/hyperlink" Target="http://www.csad.ox.ac.uk/CSAD/Images/00/Image22.html"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www.historyofwar.org/articles/battles_leuctra.html" TargetMode="External"/><Relationship Id="rId2" Type="http://schemas.openxmlformats.org/officeDocument/2006/relationships/hyperlink" Target="https://www.youtube.com/watch?v=GOgX-iRvqIk" TargetMode="External"/><Relationship Id="rId1" Type="http://schemas.openxmlformats.org/officeDocument/2006/relationships/slideLayout" Target="../slideLayouts/slideLayout4.xml"/><Relationship Id="rId5" Type="http://schemas.openxmlformats.org/officeDocument/2006/relationships/hyperlink" Target="http://www.perseus.tufts.edu/hopper/text?doc=Perseus:text:1999.01.0144:speech=6:section=9&amp;highlight=cleombrotus" TargetMode="External"/><Relationship Id="rId4" Type="http://schemas.openxmlformats.org/officeDocument/2006/relationships/hyperlink" Target="http://www.perseus.tufts.edu/hopper/text?doc=Perseus:text:1999.01.0160:book=1:chapter=13&amp;highlight=cleombrotus" TargetMode="External"/></Relationships>
</file>

<file path=ppt/slides/_rels/slide51.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s://www.ancient.eu/Alexander_the_Great/" TargetMode="External"/><Relationship Id="rId7" Type="http://schemas.openxmlformats.org/officeDocument/2006/relationships/hyperlink" Target="http://www.attalus.org/old/athenaeus13c.html#590" TargetMode="External"/><Relationship Id="rId2" Type="http://schemas.openxmlformats.org/officeDocument/2006/relationships/hyperlink" Target="https://www.ancient.eu/Thebes/" TargetMode="External"/><Relationship Id="rId1" Type="http://schemas.openxmlformats.org/officeDocument/2006/relationships/slideLayout" Target="../slideLayouts/slideLayout4.xml"/><Relationship Id="rId6" Type="http://schemas.openxmlformats.org/officeDocument/2006/relationships/hyperlink" Target="https://en.wikipedia.org/wiki/File:Cnidus_Aphrodite_Altemps_Inv8619_n3.jpg" TargetMode="External"/><Relationship Id="rId5" Type="http://schemas.openxmlformats.org/officeDocument/2006/relationships/hyperlink" Target="https://www.ancient.eu/article/737/ten-noble-and-notorious-women-of-ancient-greece/" TargetMode="External"/><Relationship Id="rId4" Type="http://schemas.openxmlformats.org/officeDocument/2006/relationships/hyperlink" Target="https://www.ancient.eu/Alexander/"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www.historyofwar.org/articles/wars_satraps_revolt.html" TargetMode="External"/><Relationship Id="rId2" Type="http://schemas.openxmlformats.org/officeDocument/2006/relationships/hyperlink" Target="https://www.britannica.com/place/ancient-Iran#ref20159" TargetMode="External"/><Relationship Id="rId1" Type="http://schemas.openxmlformats.org/officeDocument/2006/relationships/slideLayout" Target="../slideLayouts/slideLayout4.xml"/><Relationship Id="rId5" Type="http://schemas.openxmlformats.org/officeDocument/2006/relationships/hyperlink" Target="http://www.perseus.tufts.edu/hopper/text?doc=Perseus:text:1999.01.0084:book=11:chapter=71&amp;highlight=revolt,satraps" TargetMode="External"/><Relationship Id="rId4" Type="http://schemas.openxmlformats.org/officeDocument/2006/relationships/hyperlink" Target="http://www.perseus.tufts.edu/hopper/text?doc=Perseus:text:1999.01.0210:text=Ages.:chapter=8&amp;highlight=revolt,satraps"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www.perseus.tufts.edu/hopper/text?doc=Perseus:text:1999.01.0084:book=16:chapter=contents&amp;highlight=social,war" TargetMode="External"/><Relationship Id="rId2" Type="http://schemas.openxmlformats.org/officeDocument/2006/relationships/hyperlink" Target="http://www.historyofwar.org/articles/wars_social_war_357-55.html" TargetMode="External"/><Relationship Id="rId1" Type="http://schemas.openxmlformats.org/officeDocument/2006/relationships/slideLayout" Target="../slideLayouts/slideLayout4.xml"/><Relationship Id="rId4" Type="http://schemas.openxmlformats.org/officeDocument/2006/relationships/hyperlink" Target="http://www.perseus.tufts.edu/hopper/text?doc=Perseus:text:1999.01.0072:speech%3D15:section%3D3"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www.macedonian-heritage.gr/HellenicMacedonia/en/EA.1.3.2a.html" TargetMode="External"/><Relationship Id="rId2" Type="http://schemas.openxmlformats.org/officeDocument/2006/relationships/hyperlink" Target="http://www.historyofwar.org/articles/wars_third_sacred.html" TargetMode="External"/><Relationship Id="rId1" Type="http://schemas.openxmlformats.org/officeDocument/2006/relationships/slideLayout" Target="../slideLayouts/slideLayout4.xml"/><Relationship Id="rId5" Type="http://schemas.openxmlformats.org/officeDocument/2006/relationships/hyperlink" Target="https://books.google.co.uk/books?id=r0F1U5paODcC&amp;pg=PA231&amp;lpg=PA231&amp;dq=Aeschines+3rd+sacred+war&amp;source=bl&amp;ots=e3eglcJHFg&amp;sig=HHxe5yZ4d62OcVzRGWH5b0ataDY&amp;hl=en&amp;sa=X&amp;ved=0ahUKEwji7aC21vDXAhXjCsAKHe-aChYQ6AEIWjAH#v=onepage&amp;q=Aeschines%203rd%20sacred%20war&amp;f=false" TargetMode="External"/><Relationship Id="rId4" Type="http://schemas.openxmlformats.org/officeDocument/2006/relationships/hyperlink" Target="http://www.perseus.tufts.edu/hopper/text?doc=Perseus:text:1999.01.0084:book%3D16:chapter%3D23:section%3D2" TargetMode="External"/></Relationships>
</file>

<file path=ppt/slides/_rels/slide55.xml.rels><?xml version="1.0" encoding="UTF-8" standalone="yes"?>
<Relationships xmlns="http://schemas.openxmlformats.org/package/2006/relationships"><Relationship Id="rId3" Type="http://schemas.openxmlformats.org/officeDocument/2006/relationships/hyperlink" Target="http://www.historyofwar.org/articles/battles_chaeronea_338.html" TargetMode="External"/><Relationship Id="rId2" Type="http://schemas.openxmlformats.org/officeDocument/2006/relationships/hyperlink" Target="https://www.ancient.eu/Battle_of_Chaeronea/" TargetMode="External"/><Relationship Id="rId1" Type="http://schemas.openxmlformats.org/officeDocument/2006/relationships/slideLayout" Target="../slideLayouts/slideLayout4.xml"/><Relationship Id="rId4" Type="http://schemas.openxmlformats.org/officeDocument/2006/relationships/hyperlink" Target="http://www.perseus.tufts.edu/hopper/text?doc=Perseus:text:1999.01.0066:speech=1:section=9&amp;highlight=chaeronea"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www.perseus.tufts.edu/hopper/text?doc=Perseus:text:1999.01.0080:speech=60:section=18&amp;highlight=macedon" TargetMode="External"/><Relationship Id="rId2" Type="http://schemas.openxmlformats.org/officeDocument/2006/relationships/hyperlink" Target="https://www.slideshare.net/christopherdjacobs9/league-of-corinth" TargetMode="Externa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hyperlink" Target="http://www.perseus.tufts.edu/hopper/text?doc=Perseus:text:1999.01.0126:book=2:chapter=46" TargetMode="External"/><Relationship Id="rId2" Type="http://schemas.openxmlformats.org/officeDocument/2006/relationships/hyperlink" Target="http://www.theoi.com/Cult/PanCult.html#Arkadia" TargetMode="Externa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hyperlink" Target="https://www.thattheworldmayknow.com/scenes-from-caesarea-philippithe-grotto-of-p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18EF82-017E-40B5-953C-B6A9B8779707}"/>
              </a:ext>
            </a:extLst>
          </p:cNvPr>
          <p:cNvSpPr>
            <a:spLocks noGrp="1"/>
          </p:cNvSpPr>
          <p:nvPr>
            <p:ph type="ctrTitle"/>
          </p:nvPr>
        </p:nvSpPr>
        <p:spPr/>
        <p:txBody>
          <a:bodyPr/>
          <a:lstStyle/>
          <a:p>
            <a:r>
              <a:rPr lang="en-GB" dirty="0">
                <a:latin typeface="Berlin Sans FB Demi" panose="020E0802020502020306" pitchFamily="34" charset="0"/>
              </a:rPr>
              <a:t>Annotated Timeline Jan 23rd</a:t>
            </a:r>
            <a:r>
              <a:rPr lang="en-GB" dirty="0"/>
              <a:t>	</a:t>
            </a:r>
          </a:p>
        </p:txBody>
      </p:sp>
      <p:sp>
        <p:nvSpPr>
          <p:cNvPr id="8" name="Subtitle 7">
            <a:extLst>
              <a:ext uri="{FF2B5EF4-FFF2-40B4-BE49-F238E27FC236}">
                <a16:creationId xmlns:a16="http://schemas.microsoft.com/office/drawing/2014/main" id="{7D98FE85-48E5-4169-A960-C9642AF8C865}"/>
              </a:ext>
            </a:extLst>
          </p:cNvPr>
          <p:cNvSpPr>
            <a:spLocks noGrp="1"/>
          </p:cNvSpPr>
          <p:nvPr>
            <p:ph type="subTitle" idx="1"/>
          </p:nvPr>
        </p:nvSpPr>
        <p:spPr/>
        <p:txBody>
          <a:bodyPr/>
          <a:lstStyle/>
          <a:p>
            <a:r>
              <a:rPr lang="en-GB" dirty="0">
                <a:latin typeface="Berlin Sans FB Demi" panose="020E0802020502020306" pitchFamily="34" charset="0"/>
              </a:rPr>
              <a:t>Grace Moreton</a:t>
            </a:r>
          </a:p>
        </p:txBody>
      </p:sp>
      <p:sp>
        <p:nvSpPr>
          <p:cNvPr id="2" name="TextBox 1">
            <a:extLst>
              <a:ext uri="{FF2B5EF4-FFF2-40B4-BE49-F238E27FC236}">
                <a16:creationId xmlns:a16="http://schemas.microsoft.com/office/drawing/2014/main" id="{D931664C-C674-4D69-BF14-EA165EF7857B}"/>
              </a:ext>
            </a:extLst>
          </p:cNvPr>
          <p:cNvSpPr txBox="1"/>
          <p:nvPr/>
        </p:nvSpPr>
        <p:spPr>
          <a:xfrm>
            <a:off x="4572000" y="4265336"/>
            <a:ext cx="3366052" cy="646331"/>
          </a:xfrm>
          <a:prstGeom prst="rect">
            <a:avLst/>
          </a:prstGeom>
          <a:noFill/>
        </p:spPr>
        <p:txBody>
          <a:bodyPr wrap="square" rtlCol="0">
            <a:spAutoFit/>
          </a:bodyPr>
          <a:lstStyle/>
          <a:p>
            <a:r>
              <a:rPr lang="en-GB" dirty="0">
                <a:highlight>
                  <a:srgbClr val="FFFF00"/>
                </a:highlight>
                <a:latin typeface="Berlin Sans FB Demi" panose="020E0802020502020306" pitchFamily="34" charset="0"/>
              </a:rPr>
              <a:t>Dates may be arguable due to time being destructive.</a:t>
            </a:r>
          </a:p>
        </p:txBody>
      </p:sp>
    </p:spTree>
    <p:extLst>
      <p:ext uri="{BB962C8B-B14F-4D97-AF65-F5344CB8AC3E}">
        <p14:creationId xmlns:p14="http://schemas.microsoft.com/office/powerpoint/2010/main" val="958395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80AA3-E856-4558-B8E1-81A680C04454}"/>
              </a:ext>
            </a:extLst>
          </p:cNvPr>
          <p:cNvSpPr>
            <a:spLocks noGrp="1"/>
          </p:cNvSpPr>
          <p:nvPr>
            <p:ph type="title"/>
          </p:nvPr>
        </p:nvSpPr>
        <p:spPr>
          <a:xfrm>
            <a:off x="0" y="31750"/>
            <a:ext cx="10515600" cy="1325563"/>
          </a:xfrm>
        </p:spPr>
        <p:txBody>
          <a:bodyPr/>
          <a:lstStyle/>
          <a:p>
            <a:r>
              <a:rPr lang="en-GB" dirty="0">
                <a:latin typeface="Berlin Sans FB Demi" panose="020E0802020502020306" pitchFamily="34" charset="0"/>
              </a:rPr>
              <a:t>Eleusinian Mysteries; widely</a:t>
            </a:r>
            <a:br>
              <a:rPr lang="en-GB" dirty="0">
                <a:latin typeface="Berlin Sans FB Demi" panose="020E0802020502020306" pitchFamily="34" charset="0"/>
              </a:rPr>
            </a:br>
            <a:r>
              <a:rPr lang="en-GB" dirty="0">
                <a:latin typeface="Berlin Sans FB Demi" panose="020E0802020502020306" pitchFamily="34" charset="0"/>
              </a:rPr>
              <a:t>practised 1600-392 BC</a:t>
            </a:r>
          </a:p>
        </p:txBody>
      </p:sp>
      <p:sp>
        <p:nvSpPr>
          <p:cNvPr id="3" name="Content Placeholder 2">
            <a:extLst>
              <a:ext uri="{FF2B5EF4-FFF2-40B4-BE49-F238E27FC236}">
                <a16:creationId xmlns:a16="http://schemas.microsoft.com/office/drawing/2014/main" id="{C1F00339-64E3-4FDD-8125-1F87891DED50}"/>
              </a:ext>
            </a:extLst>
          </p:cNvPr>
          <p:cNvSpPr>
            <a:spLocks noGrp="1"/>
          </p:cNvSpPr>
          <p:nvPr>
            <p:ph sz="half" idx="1"/>
          </p:nvPr>
        </p:nvSpPr>
        <p:spPr>
          <a:xfrm>
            <a:off x="28162" y="1842052"/>
            <a:ext cx="6144038" cy="4563729"/>
          </a:xfrm>
        </p:spPr>
        <p:txBody>
          <a:bodyPr>
            <a:normAutofit fontScale="40000" lnSpcReduction="20000"/>
          </a:bodyPr>
          <a:lstStyle/>
          <a:p>
            <a:r>
              <a:rPr lang="en-GB" sz="5100" dirty="0">
                <a:latin typeface="Berlin Sans FB Demi" panose="020E0802020502020306" pitchFamily="34" charset="0"/>
              </a:rPr>
              <a:t>Practised in Eleusis (14 miles from Athens) the mysteries were the practises of a secretive cult to Demeter and Kore/Persephone that had festivals all year round and we still don’t know much about them- they were really secretive.</a:t>
            </a:r>
          </a:p>
          <a:p>
            <a:r>
              <a:rPr lang="en-GB" sz="5100" dirty="0">
                <a:latin typeface="Berlin Sans FB Demi" panose="020E0802020502020306" pitchFamily="34" charset="0"/>
              </a:rPr>
              <a:t>You could be killed for spilling cult secrets and there were three stages of initiation: the lesser mysteries where you were blind folded at Agrai, Eoptes where you weren’t and the inner circle.</a:t>
            </a:r>
          </a:p>
          <a:p>
            <a:r>
              <a:rPr lang="en-GB" sz="5100" dirty="0">
                <a:latin typeface="Berlin Sans FB Demi" panose="020E0802020502020306" pitchFamily="34" charset="0"/>
              </a:rPr>
              <a:t>Based on the Homeric hymn to Demeter which tells the story of Persephone’s kidnap by Hades. The rules of the rites used by the cult can be found in the hymn along with some of the origins for wedding rituals.</a:t>
            </a:r>
          </a:p>
          <a:p>
            <a:r>
              <a:rPr lang="en-GB" sz="5100" dirty="0">
                <a:latin typeface="Berlin Sans FB Demi" panose="020E0802020502020306" pitchFamily="34" charset="0"/>
              </a:rPr>
              <a:t>Some initiates were said to include Plato and Hercules</a:t>
            </a:r>
          </a:p>
          <a:p>
            <a:endParaRPr lang="en-GB" sz="4400" dirty="0"/>
          </a:p>
          <a:p>
            <a:endParaRPr lang="en-GB" dirty="0"/>
          </a:p>
        </p:txBody>
      </p:sp>
      <p:sp>
        <p:nvSpPr>
          <p:cNvPr id="4" name="Content Placeholder 3">
            <a:extLst>
              <a:ext uri="{FF2B5EF4-FFF2-40B4-BE49-F238E27FC236}">
                <a16:creationId xmlns:a16="http://schemas.microsoft.com/office/drawing/2014/main" id="{C667C06E-E518-40DF-BF13-086493F25B35}"/>
              </a:ext>
            </a:extLst>
          </p:cNvPr>
          <p:cNvSpPr>
            <a:spLocks noGrp="1"/>
          </p:cNvSpPr>
          <p:nvPr>
            <p:ph sz="half" idx="2"/>
          </p:nvPr>
        </p:nvSpPr>
        <p:spPr>
          <a:xfrm>
            <a:off x="6172200" y="1524000"/>
            <a:ext cx="6019800" cy="5333999"/>
          </a:xfrm>
        </p:spPr>
        <p:txBody>
          <a:bodyPr>
            <a:normAutofit fontScale="40000" lnSpcReduction="20000"/>
          </a:bodyPr>
          <a:lstStyle/>
          <a:p>
            <a:r>
              <a:rPr lang="en-GB" sz="7300" u="sng" dirty="0">
                <a:latin typeface="Berlin Sans FB Demi" panose="020E0802020502020306" pitchFamily="34" charset="0"/>
              </a:rPr>
              <a:t>Sources</a:t>
            </a:r>
            <a:endParaRPr lang="en-GB" sz="4000" u="sng" dirty="0">
              <a:latin typeface="Berlin Sans FB Demi" panose="020E0802020502020306" pitchFamily="34" charset="0"/>
            </a:endParaRPr>
          </a:p>
          <a:p>
            <a:r>
              <a:rPr lang="en-GB" sz="4000" dirty="0">
                <a:latin typeface="Berlin Sans FB Demi" panose="020E0802020502020306" pitchFamily="34" charset="0"/>
              </a:rPr>
              <a:t>Ancient History Encyclopedia. 2017. </a:t>
            </a:r>
            <a:r>
              <a:rPr lang="en-GB" sz="4000" i="1" dirty="0">
                <a:latin typeface="Berlin Sans FB Demi" panose="020E0802020502020306" pitchFamily="34" charset="0"/>
              </a:rPr>
              <a:t>The Eleusinian Mysteries: The Rites of Demeter (Article) - Ancient History Encyclopedia</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2"/>
              </a:rPr>
              <a:t>https://www.ancient.eu/article/32/the-eleusinian-mysteries-the-rites-of-demeter/</a:t>
            </a:r>
            <a:r>
              <a:rPr lang="en-GB" sz="4000" dirty="0">
                <a:latin typeface="Berlin Sans FB Demi" panose="020E0802020502020306" pitchFamily="34" charset="0"/>
              </a:rPr>
              <a:t>. [Accessed 28 November 2017].</a:t>
            </a:r>
          </a:p>
          <a:p>
            <a:r>
              <a:rPr lang="en-GB" sz="4000" dirty="0" err="1">
                <a:latin typeface="Berlin Sans FB Demi" panose="020E0802020502020306" pitchFamily="34" charset="0"/>
              </a:rPr>
              <a:t>Panopto</a:t>
            </a:r>
            <a:r>
              <a:rPr lang="en-GB" sz="4000" dirty="0">
                <a:latin typeface="Berlin Sans FB Demi" panose="020E0802020502020306" pitchFamily="34" charset="0"/>
              </a:rPr>
              <a:t>. 2017. </a:t>
            </a:r>
            <a:r>
              <a:rPr lang="en-GB" sz="4000" i="1" dirty="0" err="1">
                <a:latin typeface="Berlin Sans FB Demi" panose="020E0802020502020306" pitchFamily="34" charset="0"/>
              </a:rPr>
              <a:t>Panopto</a:t>
            </a:r>
            <a:r>
              <a:rPr lang="en-GB" sz="4000" i="1" dirty="0">
                <a:latin typeface="Berlin Sans FB Demi" panose="020E0802020502020306" pitchFamily="34" charset="0"/>
              </a:rPr>
              <a:t> Viewer</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3"/>
              </a:rPr>
              <a:t>https://uwtsd.hosted.panopto.com/Panopto/Pages/Viewer.aspx?id=9b758d63-3853-494a-95d5-3c3fa5903447</a:t>
            </a:r>
            <a:r>
              <a:rPr lang="en-GB" sz="4000" dirty="0">
                <a:latin typeface="Berlin Sans FB Demi" panose="020E0802020502020306" pitchFamily="34" charset="0"/>
              </a:rPr>
              <a:t>. [Accessed 28 November 2017].</a:t>
            </a:r>
          </a:p>
          <a:p>
            <a:r>
              <a:rPr lang="en-GB" sz="4000" dirty="0">
                <a:latin typeface="Berlin Sans FB Demi" panose="020E0802020502020306" pitchFamily="34" charset="0"/>
              </a:rPr>
              <a:t>Quest of the Soul: The Eleusinian Mysteries by William A. Savage. 2017. </a:t>
            </a:r>
            <a:r>
              <a:rPr lang="en-GB" sz="4000" i="1" dirty="0">
                <a:latin typeface="Berlin Sans FB Demi" panose="020E0802020502020306" pitchFamily="34" charset="0"/>
              </a:rPr>
              <a:t>Quest of the Soul: The Eleusinian Mysteries by William A. Savage</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4"/>
              </a:rPr>
              <a:t>http://www.theosophy-nw.org/theosnw/world/med/me-savage.htm</a:t>
            </a:r>
            <a:r>
              <a:rPr lang="en-GB" sz="4000" dirty="0">
                <a:latin typeface="Berlin Sans FB Demi" panose="020E0802020502020306" pitchFamily="34" charset="0"/>
              </a:rPr>
              <a:t>. [Accessed 28 November 2017]</a:t>
            </a:r>
          </a:p>
          <a:p>
            <a:r>
              <a:rPr lang="en-GB" sz="4000" dirty="0">
                <a:latin typeface="Berlin Sans FB Demi" panose="020E0802020502020306" pitchFamily="34" charset="0"/>
              </a:rPr>
              <a:t>HOMERIC HYMN TO DEMETER. 2017. </a:t>
            </a:r>
            <a:r>
              <a:rPr lang="en-GB" sz="4000" i="1" dirty="0">
                <a:latin typeface="Berlin Sans FB Demi" panose="020E0802020502020306" pitchFamily="34" charset="0"/>
              </a:rPr>
              <a:t>HOMERIC HYMN TO DEMETER</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5"/>
              </a:rPr>
              <a:t>http://www.uh.edu/~cldue/texts/demeter.html</a:t>
            </a:r>
            <a:r>
              <a:rPr lang="en-GB" sz="4000" dirty="0">
                <a:latin typeface="Berlin Sans FB Demi" panose="020E0802020502020306" pitchFamily="34" charset="0"/>
              </a:rPr>
              <a:t>. [Accessed 28 November 2017].</a:t>
            </a:r>
          </a:p>
          <a:p>
            <a:r>
              <a:rPr lang="en-GB" sz="4000" dirty="0">
                <a:latin typeface="Berlin Sans FB Demi" panose="020E0802020502020306" pitchFamily="34" charset="0"/>
              </a:rPr>
              <a:t>Aristophanes, </a:t>
            </a:r>
            <a:r>
              <a:rPr lang="en-GB" sz="4000" dirty="0" err="1">
                <a:latin typeface="Berlin Sans FB Demi" panose="020E0802020502020306" pitchFamily="34" charset="0"/>
              </a:rPr>
              <a:t>Ecclesiazusae</a:t>
            </a:r>
            <a:r>
              <a:rPr lang="en-GB" sz="4000" dirty="0">
                <a:latin typeface="Berlin Sans FB Demi" panose="020E0802020502020306" pitchFamily="34" charset="0"/>
              </a:rPr>
              <a:t>, line 434 . 2017. </a:t>
            </a:r>
            <a:r>
              <a:rPr lang="en-GB" sz="4000" i="1" dirty="0">
                <a:latin typeface="Berlin Sans FB Demi" panose="020E0802020502020306" pitchFamily="34" charset="0"/>
              </a:rPr>
              <a:t>Aristophanes, </a:t>
            </a:r>
            <a:r>
              <a:rPr lang="en-GB" sz="4000" i="1" dirty="0" err="1">
                <a:latin typeface="Berlin Sans FB Demi" panose="020E0802020502020306" pitchFamily="34" charset="0"/>
              </a:rPr>
              <a:t>Ecclesiazusae</a:t>
            </a:r>
            <a:r>
              <a:rPr lang="en-GB" sz="4000" i="1" dirty="0">
                <a:latin typeface="Berlin Sans FB Demi" panose="020E0802020502020306" pitchFamily="34" charset="0"/>
              </a:rPr>
              <a:t>, line 434 </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6"/>
              </a:rPr>
              <a:t>http://www.perseus.tufts.edu/hopper/text?doc=Perseus:text:1999.01.0030:card=434&amp;highlight=demeter</a:t>
            </a:r>
            <a:r>
              <a:rPr lang="en-GB" sz="4000" dirty="0">
                <a:latin typeface="Berlin Sans FB Demi" panose="020E0802020502020306" pitchFamily="34" charset="0"/>
              </a:rPr>
              <a:t>. [Accessed 28 November 2017].</a:t>
            </a:r>
          </a:p>
        </p:txBody>
      </p:sp>
      <p:pic>
        <p:nvPicPr>
          <p:cNvPr id="5" name="Picture 4">
            <a:extLst>
              <a:ext uri="{FF2B5EF4-FFF2-40B4-BE49-F238E27FC236}">
                <a16:creationId xmlns:a16="http://schemas.microsoft.com/office/drawing/2014/main" id="{1CB93AE3-A20F-4C86-B2F0-BC19F33E11FC}"/>
              </a:ext>
            </a:extLst>
          </p:cNvPr>
          <p:cNvPicPr>
            <a:picLocks noChangeAspect="1"/>
          </p:cNvPicPr>
          <p:nvPr/>
        </p:nvPicPr>
        <p:blipFill>
          <a:blip r:embed="rId7"/>
          <a:stretch>
            <a:fillRect/>
          </a:stretch>
        </p:blipFill>
        <p:spPr>
          <a:xfrm>
            <a:off x="8428383" y="1"/>
            <a:ext cx="3887855" cy="1987826"/>
          </a:xfrm>
          <a:prstGeom prst="rect">
            <a:avLst/>
          </a:prstGeom>
        </p:spPr>
      </p:pic>
    </p:spTree>
    <p:extLst>
      <p:ext uri="{BB962C8B-B14F-4D97-AF65-F5344CB8AC3E}">
        <p14:creationId xmlns:p14="http://schemas.microsoft.com/office/powerpoint/2010/main" val="1580286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F1B625-1906-419E-BFF3-C13E26BD342F}"/>
              </a:ext>
            </a:extLst>
          </p:cNvPr>
          <p:cNvSpPr>
            <a:spLocks noGrp="1"/>
          </p:cNvSpPr>
          <p:nvPr>
            <p:ph type="title"/>
          </p:nvPr>
        </p:nvSpPr>
        <p:spPr/>
        <p:txBody>
          <a:bodyPr/>
          <a:lstStyle/>
          <a:p>
            <a:r>
              <a:rPr lang="en-GB" dirty="0">
                <a:latin typeface="Berlin Sans FB Demi" panose="020E0802020502020306" pitchFamily="34" charset="0"/>
              </a:rPr>
              <a:t>When was Greek colonisation? </a:t>
            </a:r>
          </a:p>
        </p:txBody>
      </p:sp>
      <p:sp>
        <p:nvSpPr>
          <p:cNvPr id="5" name="Content Placeholder 4">
            <a:extLst>
              <a:ext uri="{FF2B5EF4-FFF2-40B4-BE49-F238E27FC236}">
                <a16:creationId xmlns:a16="http://schemas.microsoft.com/office/drawing/2014/main" id="{86BA4503-76F3-466E-B521-2E3C89620E97}"/>
              </a:ext>
            </a:extLst>
          </p:cNvPr>
          <p:cNvSpPr>
            <a:spLocks noGrp="1"/>
          </p:cNvSpPr>
          <p:nvPr>
            <p:ph sz="half" idx="1"/>
          </p:nvPr>
        </p:nvSpPr>
        <p:spPr>
          <a:xfrm>
            <a:off x="914400" y="1388303"/>
            <a:ext cx="5181600" cy="4351338"/>
          </a:xfrm>
        </p:spPr>
        <p:txBody>
          <a:bodyPr>
            <a:noAutofit/>
          </a:bodyPr>
          <a:lstStyle/>
          <a:p>
            <a:r>
              <a:rPr lang="en-GB" sz="2400" dirty="0">
                <a:latin typeface="Berlin Sans FB Demi" panose="020E0802020502020306" pitchFamily="34" charset="0"/>
              </a:rPr>
              <a:t>It was between 740 and 300 BC </a:t>
            </a:r>
          </a:p>
          <a:p>
            <a:r>
              <a:rPr lang="en-GB" sz="2400" dirty="0">
                <a:latin typeface="Berlin Sans FB Demi" panose="020E0802020502020306" pitchFamily="34" charset="0"/>
              </a:rPr>
              <a:t>Ancient Greece was a maritime power and as it got overcrowded in the major poleis they looked elsewhere across the Mediterranean, into Europe, Asia Minor which is modern day Turkey, and into Egypt for new lands, new people to conquer and new trade routes.</a:t>
            </a:r>
          </a:p>
          <a:p>
            <a:r>
              <a:rPr lang="en-GB" sz="2400" dirty="0">
                <a:latin typeface="Berlin Sans FB Demi" panose="020E0802020502020306" pitchFamily="34" charset="0"/>
              </a:rPr>
              <a:t>There were over 500 colonies. And by 500 BC new colonies made up  40% of all Greeks in the Hellenistic era.</a:t>
            </a:r>
          </a:p>
        </p:txBody>
      </p:sp>
      <p:sp>
        <p:nvSpPr>
          <p:cNvPr id="6" name="Content Placeholder 5">
            <a:extLst>
              <a:ext uri="{FF2B5EF4-FFF2-40B4-BE49-F238E27FC236}">
                <a16:creationId xmlns:a16="http://schemas.microsoft.com/office/drawing/2014/main" id="{63E46DAC-5AC6-4329-AD8F-CCCD5BAE31F6}"/>
              </a:ext>
            </a:extLst>
          </p:cNvPr>
          <p:cNvSpPr>
            <a:spLocks noGrp="1"/>
          </p:cNvSpPr>
          <p:nvPr>
            <p:ph sz="half" idx="2"/>
          </p:nvPr>
        </p:nvSpPr>
        <p:spPr>
          <a:xfrm>
            <a:off x="6172200" y="1388303"/>
            <a:ext cx="5181600" cy="4788660"/>
          </a:xfrm>
        </p:spPr>
        <p:txBody>
          <a:bodyPr>
            <a:normAutofit fontScale="77500" lnSpcReduction="20000"/>
          </a:bodyPr>
          <a:lstStyle/>
          <a:p>
            <a:r>
              <a:rPr lang="en-GB" u="sng" dirty="0">
                <a:latin typeface="Berlin Sans FB Demi" panose="020E0802020502020306" pitchFamily="34" charset="0"/>
              </a:rPr>
              <a:t>Sources</a:t>
            </a:r>
          </a:p>
          <a:p>
            <a:pPr marL="0" indent="0">
              <a:buNone/>
            </a:pPr>
            <a:r>
              <a:rPr lang="en-GB" sz="2300" dirty="0">
                <a:latin typeface="Berlin Sans FB Demi" panose="020E0802020502020306" pitchFamily="34" charset="0"/>
              </a:rPr>
              <a:t>Perseus Under Philologic: Thuc. 1.2. 2017. Perseus Under Philologic: Thuc. 1.2. [ONLINE] Available at: http://perseus.uchicago.edu/perseus-cgi/citequery3.pl?dbname=GreekFeb2011&amp;getid=1&amp;query=Thuc.%201.2. [Accessed 26 October 2017]</a:t>
            </a:r>
          </a:p>
          <a:p>
            <a:r>
              <a:rPr lang="en-GB" sz="2300" dirty="0">
                <a:latin typeface="Berlin Sans FB Demi" panose="020E0802020502020306" pitchFamily="34" charset="0"/>
              </a:rPr>
              <a:t>Thomas R. Martin, An Overview of Classical Greek History from Mycenae to Alexander, Geographical and Historical Introduction . 2017. </a:t>
            </a:r>
            <a:r>
              <a:rPr lang="en-GB" sz="2300" i="1" dirty="0">
                <a:latin typeface="Berlin Sans FB Demi" panose="020E0802020502020306" pitchFamily="34" charset="0"/>
              </a:rPr>
              <a:t>Thomas R. Martin, An Overview of Classical Greek History from Mycenae to Alexander, Geographical and Historical Introduction </a:t>
            </a:r>
            <a:r>
              <a:rPr lang="en-GB" sz="2300" dirty="0">
                <a:latin typeface="Berlin Sans FB Demi" panose="020E0802020502020306" pitchFamily="34" charset="0"/>
              </a:rPr>
              <a:t>. [ONLINE] Available at: </a:t>
            </a:r>
            <a:r>
              <a:rPr lang="en-GB" sz="2300" u="sng" dirty="0">
                <a:latin typeface="Berlin Sans FB Demi" panose="020E0802020502020306" pitchFamily="34" charset="0"/>
                <a:hlinkClick r:id="rId2"/>
              </a:rPr>
              <a:t>http://www.perseus.tufts.edu/hopper/text?doc=Perseus%3Atext%3A1999.04.0009%3Achapter%3D2</a:t>
            </a:r>
            <a:endParaRPr lang="en-GB" sz="2300" u="sng" dirty="0">
              <a:latin typeface="Berlin Sans FB Demi" panose="020E0802020502020306" pitchFamily="34" charset="0"/>
            </a:endParaRPr>
          </a:p>
          <a:p>
            <a:r>
              <a:rPr lang="en-GB" sz="2300" dirty="0">
                <a:latin typeface="Berlin Sans FB Demi" panose="020E0802020502020306" pitchFamily="34" charset="0"/>
              </a:rPr>
              <a:t>Ancient World History: Greek Colonization. 2017. </a:t>
            </a:r>
            <a:r>
              <a:rPr lang="en-GB" sz="2300" i="1" dirty="0">
                <a:latin typeface="Berlin Sans FB Demi" panose="020E0802020502020306" pitchFamily="34" charset="0"/>
              </a:rPr>
              <a:t>Ancient World History: Greek Colonization</a:t>
            </a:r>
            <a:r>
              <a:rPr lang="en-GB" sz="2300" dirty="0">
                <a:latin typeface="Berlin Sans FB Demi" panose="020E0802020502020306" pitchFamily="34" charset="0"/>
              </a:rPr>
              <a:t>. [ONLINE] Available at: </a:t>
            </a:r>
            <a:r>
              <a:rPr lang="en-GB" sz="2300" u="sng" dirty="0">
                <a:latin typeface="Berlin Sans FB Demi" panose="020E0802020502020306" pitchFamily="34" charset="0"/>
                <a:hlinkClick r:id="rId3"/>
              </a:rPr>
              <a:t>http://earlyworldhistory.blogspot.co.uk/2012/03/greek-colonization.html</a:t>
            </a:r>
            <a:r>
              <a:rPr lang="en-GB" sz="2300" dirty="0">
                <a:latin typeface="Berlin Sans FB Demi" panose="020E0802020502020306" pitchFamily="34" charset="0"/>
              </a:rPr>
              <a:t>. </a:t>
            </a:r>
            <a:endParaRPr lang="en-GB" sz="2300" u="sng" dirty="0">
              <a:latin typeface="Berlin Sans FB Demi" panose="020E0802020502020306" pitchFamily="34" charset="0"/>
            </a:endParaRPr>
          </a:p>
          <a:p>
            <a:endParaRPr lang="en-GB" sz="2100" dirty="0">
              <a:latin typeface="Berlin Sans FB Demi" panose="020E0802020502020306" pitchFamily="34" charset="0"/>
            </a:endParaRPr>
          </a:p>
        </p:txBody>
      </p:sp>
    </p:spTree>
    <p:extLst>
      <p:ext uri="{BB962C8B-B14F-4D97-AF65-F5344CB8AC3E}">
        <p14:creationId xmlns:p14="http://schemas.microsoft.com/office/powerpoint/2010/main" val="281807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F9726-3C32-4F48-B625-ECF8CEA65862}"/>
              </a:ext>
            </a:extLst>
          </p:cNvPr>
          <p:cNvSpPr>
            <a:spLocks noGrp="1"/>
          </p:cNvSpPr>
          <p:nvPr>
            <p:ph type="title"/>
          </p:nvPr>
        </p:nvSpPr>
        <p:spPr/>
        <p:txBody>
          <a:bodyPr/>
          <a:lstStyle/>
          <a:p>
            <a:r>
              <a:rPr lang="en-GB" dirty="0">
                <a:latin typeface="Berlin Sans FB Demi" panose="020E0802020502020306" pitchFamily="34" charset="0"/>
              </a:rPr>
              <a:t>When was the classical period?</a:t>
            </a:r>
          </a:p>
        </p:txBody>
      </p:sp>
      <p:sp>
        <p:nvSpPr>
          <p:cNvPr id="3" name="Content Placeholder 2">
            <a:extLst>
              <a:ext uri="{FF2B5EF4-FFF2-40B4-BE49-F238E27FC236}">
                <a16:creationId xmlns:a16="http://schemas.microsoft.com/office/drawing/2014/main" id="{B6726870-AD07-43F0-ABDE-4F7BD92CFDA7}"/>
              </a:ext>
            </a:extLst>
          </p:cNvPr>
          <p:cNvSpPr>
            <a:spLocks noGrp="1"/>
          </p:cNvSpPr>
          <p:nvPr>
            <p:ph sz="half" idx="1"/>
          </p:nvPr>
        </p:nvSpPr>
        <p:spPr/>
        <p:txBody>
          <a:bodyPr>
            <a:noAutofit/>
          </a:bodyPr>
          <a:lstStyle/>
          <a:p>
            <a:r>
              <a:rPr lang="en-GB" sz="2000" dirty="0">
                <a:latin typeface="Berlin Sans FB Demi" panose="020E0802020502020306" pitchFamily="34" charset="0"/>
              </a:rPr>
              <a:t>The classical period comprised of ancient Greece and Rome or the Greco-Roman world. It had massive influence in Europe, North Africa, and Southwest Asia.</a:t>
            </a:r>
          </a:p>
          <a:p>
            <a:endParaRPr lang="en-GB" sz="2000" dirty="0">
              <a:latin typeface="Berlin Sans FB Demi" panose="020E0802020502020306" pitchFamily="34" charset="0"/>
            </a:endParaRPr>
          </a:p>
          <a:p>
            <a:r>
              <a:rPr lang="en-GB" sz="2000" dirty="0">
                <a:latin typeface="Berlin Sans FB Demi" panose="020E0802020502020306" pitchFamily="34" charset="0"/>
              </a:rPr>
              <a:t>It ranged between 8 to 700 BC to 500 A.D.</a:t>
            </a:r>
          </a:p>
          <a:p>
            <a:endParaRPr lang="en-GB" sz="2000" dirty="0">
              <a:latin typeface="Berlin Sans FB Demi" panose="020E0802020502020306" pitchFamily="34" charset="0"/>
            </a:endParaRPr>
          </a:p>
          <a:p>
            <a:r>
              <a:rPr lang="en-GB" sz="2000" dirty="0">
                <a:latin typeface="Berlin Sans FB Demi" panose="020E0802020502020306" pitchFamily="34" charset="0"/>
              </a:rPr>
              <a:t>Which is between the epic poetry of Homer and the fall of the Roman Empire.</a:t>
            </a:r>
          </a:p>
          <a:p>
            <a:endParaRPr lang="en-GB" sz="2000" dirty="0">
              <a:latin typeface="Berlin Sans FB Demi" panose="020E0802020502020306" pitchFamily="34" charset="0"/>
            </a:endParaRPr>
          </a:p>
          <a:p>
            <a:r>
              <a:rPr lang="en-GB" sz="2000" dirty="0">
                <a:latin typeface="Berlin Sans FB Demi" panose="020E0802020502020306" pitchFamily="34" charset="0"/>
              </a:rPr>
              <a:t>After which it was mainly overlooked until the Renaissance era in the 1400s.</a:t>
            </a:r>
          </a:p>
        </p:txBody>
      </p:sp>
      <p:sp>
        <p:nvSpPr>
          <p:cNvPr id="4" name="Content Placeholder 3">
            <a:extLst>
              <a:ext uri="{FF2B5EF4-FFF2-40B4-BE49-F238E27FC236}">
                <a16:creationId xmlns:a16="http://schemas.microsoft.com/office/drawing/2014/main" id="{C9E7F897-B22C-45CE-9E8F-4D37F0149582}"/>
              </a:ext>
            </a:extLst>
          </p:cNvPr>
          <p:cNvSpPr>
            <a:spLocks noGrp="1"/>
          </p:cNvSpPr>
          <p:nvPr>
            <p:ph sz="half" idx="2"/>
          </p:nvPr>
        </p:nvSpPr>
        <p:spPr>
          <a:xfrm>
            <a:off x="6096000" y="1431235"/>
            <a:ext cx="5181600" cy="5136794"/>
          </a:xfrm>
        </p:spPr>
        <p:txBody>
          <a:bodyPr>
            <a:normAutofit fontScale="70000" lnSpcReduction="20000"/>
          </a:bodyPr>
          <a:lstStyle/>
          <a:p>
            <a:r>
              <a:rPr lang="en-GB" dirty="0">
                <a:latin typeface="Berlin Sans FB Demi" panose="020E0802020502020306" pitchFamily="34" charset="0"/>
              </a:rPr>
              <a:t>Sources</a:t>
            </a:r>
          </a:p>
          <a:p>
            <a:endParaRPr lang="en-GB" dirty="0">
              <a:latin typeface="Berlin Sans FB Demi" panose="020E0802020502020306" pitchFamily="34" charset="0"/>
            </a:endParaRPr>
          </a:p>
          <a:p>
            <a:endParaRPr lang="en-GB" dirty="0">
              <a:latin typeface="Berlin Sans FB Demi" panose="020E0802020502020306" pitchFamily="34" charset="0"/>
            </a:endParaRPr>
          </a:p>
          <a:p>
            <a:endParaRPr lang="en-GB" dirty="0">
              <a:latin typeface="Berlin Sans FB Demi" panose="020E0802020502020306" pitchFamily="34" charset="0"/>
            </a:endParaRPr>
          </a:p>
          <a:p>
            <a:endParaRPr lang="en-GB" dirty="0">
              <a:latin typeface="Berlin Sans FB Demi" panose="020E0802020502020306" pitchFamily="34" charset="0"/>
            </a:endParaRPr>
          </a:p>
          <a:p>
            <a:endParaRPr lang="en-GB" dirty="0">
              <a:latin typeface="Berlin Sans FB Demi" panose="020E0802020502020306" pitchFamily="34" charset="0"/>
            </a:endParaRPr>
          </a:p>
          <a:p>
            <a:endParaRPr lang="en-GB" sz="2100" dirty="0">
              <a:latin typeface="Berlin Sans FB Demi" panose="020E0802020502020306" pitchFamily="34" charset="0"/>
            </a:endParaRPr>
          </a:p>
          <a:p>
            <a:endParaRPr lang="en-GB" sz="2100" dirty="0">
              <a:latin typeface="Berlin Sans FB Demi" panose="020E0802020502020306" pitchFamily="34" charset="0"/>
            </a:endParaRPr>
          </a:p>
          <a:p>
            <a:r>
              <a:rPr lang="en-GB" sz="2300" dirty="0">
                <a:latin typeface="Berlin Sans FB Demi" panose="020E0802020502020306" pitchFamily="34" charset="0"/>
              </a:rPr>
              <a:t>Homer, Odyssey, Book 1, line 1 . 2017. </a:t>
            </a:r>
            <a:r>
              <a:rPr lang="en-GB" sz="2300" i="1" dirty="0">
                <a:latin typeface="Berlin Sans FB Demi" panose="020E0802020502020306" pitchFamily="34" charset="0"/>
              </a:rPr>
              <a:t>Homer, Odyssey, Book 1, line 1 </a:t>
            </a:r>
            <a:r>
              <a:rPr lang="en-GB" sz="2300" dirty="0">
                <a:latin typeface="Berlin Sans FB Demi" panose="020E0802020502020306" pitchFamily="34" charset="0"/>
              </a:rPr>
              <a:t>. [ONLINE] Available at: </a:t>
            </a:r>
            <a:r>
              <a:rPr lang="en-GB" sz="2300" u="sng" dirty="0">
                <a:latin typeface="Berlin Sans FB Demi" panose="020E0802020502020306" pitchFamily="34" charset="0"/>
                <a:hlinkClick r:id="rId2"/>
              </a:rPr>
              <a:t>http://www.perseus.tufts.edu/hopper/text?doc=Perseus:text:1999.01.0136</a:t>
            </a:r>
            <a:r>
              <a:rPr lang="en-GB" sz="2300" dirty="0">
                <a:latin typeface="Berlin Sans FB Demi" panose="020E0802020502020306" pitchFamily="34" charset="0"/>
              </a:rPr>
              <a:t>. [Accessed 26 October 2017].</a:t>
            </a:r>
          </a:p>
          <a:p>
            <a:r>
              <a:rPr lang="en-GB" sz="2300" dirty="0">
                <a:latin typeface="Berlin Sans FB Demi" panose="020E0802020502020306" pitchFamily="34" charset="0"/>
              </a:rPr>
              <a:t>P. Vergilius Maro, Aeneid, Book 1, line 1 . 2017. </a:t>
            </a:r>
            <a:r>
              <a:rPr lang="en-GB" sz="2300" i="1" dirty="0">
                <a:latin typeface="Berlin Sans FB Demi" panose="020E0802020502020306" pitchFamily="34" charset="0"/>
              </a:rPr>
              <a:t>P. Vergilius Maro, Aeneid, Book 1, line 1 </a:t>
            </a:r>
            <a:r>
              <a:rPr lang="en-GB" sz="2300" dirty="0">
                <a:latin typeface="Berlin Sans FB Demi" panose="020E0802020502020306" pitchFamily="34" charset="0"/>
              </a:rPr>
              <a:t>. [ONLINE] Available at: </a:t>
            </a:r>
            <a:r>
              <a:rPr lang="en-GB" sz="2300" u="sng" dirty="0">
                <a:latin typeface="Berlin Sans FB Demi" panose="020E0802020502020306" pitchFamily="34" charset="0"/>
                <a:hlinkClick r:id="rId3"/>
              </a:rPr>
              <a:t>http://www.perseus.tufts.edu/hopper/text?doc=Perseus:text:1999.02.0055</a:t>
            </a:r>
            <a:r>
              <a:rPr lang="en-GB" sz="2300" dirty="0">
                <a:latin typeface="Berlin Sans FB Demi" panose="020E0802020502020306" pitchFamily="34" charset="0"/>
              </a:rPr>
              <a:t>. [Accessed 26 October 2017].</a:t>
            </a:r>
          </a:p>
          <a:p>
            <a:endParaRPr lang="en-GB" dirty="0">
              <a:latin typeface="Berlin Sans FB Demi" panose="020E0802020502020306" pitchFamily="34" charset="0"/>
            </a:endParaRPr>
          </a:p>
        </p:txBody>
      </p:sp>
      <p:sp>
        <p:nvSpPr>
          <p:cNvPr id="5" name="Rectangle 4">
            <a:extLst>
              <a:ext uri="{FF2B5EF4-FFF2-40B4-BE49-F238E27FC236}">
                <a16:creationId xmlns:a16="http://schemas.microsoft.com/office/drawing/2014/main" id="{2D5C5F09-737A-476E-B83C-A8CF5EBB7912}"/>
              </a:ext>
            </a:extLst>
          </p:cNvPr>
          <p:cNvSpPr/>
          <p:nvPr/>
        </p:nvSpPr>
        <p:spPr>
          <a:xfrm>
            <a:off x="6096000" y="1691308"/>
            <a:ext cx="6096000" cy="2308324"/>
          </a:xfrm>
          <a:prstGeom prst="rect">
            <a:avLst/>
          </a:prstGeom>
        </p:spPr>
        <p:txBody>
          <a:bodyPr>
            <a:spAutoFit/>
          </a:bodyPr>
          <a:lstStyle/>
          <a:p>
            <a:r>
              <a:rPr lang="en-GB" dirty="0">
                <a:latin typeface="Berlin Sans FB Demi" panose="020E0802020502020306" pitchFamily="34" charset="0"/>
              </a:rPr>
              <a:t>Thomas R. Martin, An Overview of Classical Greek History from Mycenae to Alexander, Introduction to the Historical Overview in Perseus . 2017. </a:t>
            </a:r>
            <a:r>
              <a:rPr lang="en-GB" i="1" dirty="0">
                <a:latin typeface="Berlin Sans FB Demi" panose="020E0802020502020306" pitchFamily="34" charset="0"/>
              </a:rPr>
              <a:t>Thomas R. Martin, An Overview of Classical Greek History from Mycenae to Alexander, Introduction to the Historical Overview in Perseus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http://www.perseus.tufts.edu/hopper/text?doc=Perseus:text:1999.04.0009</a:t>
            </a:r>
            <a:r>
              <a:rPr lang="en-GB" dirty="0">
                <a:latin typeface="Berlin Sans FB Demi" panose="020E0802020502020306" pitchFamily="34" charset="0"/>
              </a:rPr>
              <a:t>.</a:t>
            </a:r>
          </a:p>
        </p:txBody>
      </p:sp>
    </p:spTree>
    <p:extLst>
      <p:ext uri="{BB962C8B-B14F-4D97-AF65-F5344CB8AC3E}">
        <p14:creationId xmlns:p14="http://schemas.microsoft.com/office/powerpoint/2010/main" val="1187687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72C2B-86A7-4301-8403-3D358BAA0FBE}"/>
              </a:ext>
            </a:extLst>
          </p:cNvPr>
          <p:cNvSpPr>
            <a:spLocks noGrp="1"/>
          </p:cNvSpPr>
          <p:nvPr>
            <p:ph type="title"/>
          </p:nvPr>
        </p:nvSpPr>
        <p:spPr>
          <a:xfrm>
            <a:off x="665921" y="52663"/>
            <a:ext cx="10515600" cy="1325563"/>
          </a:xfrm>
        </p:spPr>
        <p:txBody>
          <a:bodyPr/>
          <a:lstStyle/>
          <a:p>
            <a:r>
              <a:rPr lang="en-GB" dirty="0">
                <a:latin typeface="Berlin Sans FB Demi" panose="020E0802020502020306" pitchFamily="34" charset="0"/>
              </a:rPr>
              <a:t>Origin of Buddhism 6</a:t>
            </a:r>
            <a:r>
              <a:rPr lang="en-GB" baseline="30000" dirty="0">
                <a:latin typeface="Berlin Sans FB Demi" panose="020E0802020502020306" pitchFamily="34" charset="0"/>
              </a:rPr>
              <a:t>th</a:t>
            </a:r>
            <a:r>
              <a:rPr lang="en-GB" dirty="0">
                <a:latin typeface="Berlin Sans FB Demi" panose="020E0802020502020306" pitchFamily="34" charset="0"/>
              </a:rPr>
              <a:t> C. </a:t>
            </a:r>
            <a:r>
              <a:rPr lang="en-GB" dirty="0" err="1">
                <a:latin typeface="Berlin Sans FB Demi" panose="020E0802020502020306" pitchFamily="34" charset="0"/>
              </a:rPr>
              <a:t>bc</a:t>
            </a:r>
            <a:r>
              <a:rPr lang="en-GB" dirty="0">
                <a:latin typeface="Berlin Sans FB Demi" panose="020E0802020502020306" pitchFamily="34" charset="0"/>
              </a:rPr>
              <a:t> OR 430’s BC</a:t>
            </a:r>
          </a:p>
        </p:txBody>
      </p:sp>
      <p:sp>
        <p:nvSpPr>
          <p:cNvPr id="3" name="Content Placeholder 2">
            <a:extLst>
              <a:ext uri="{FF2B5EF4-FFF2-40B4-BE49-F238E27FC236}">
                <a16:creationId xmlns:a16="http://schemas.microsoft.com/office/drawing/2014/main" id="{FEF464D3-D24D-4023-ABD2-5AFB8BDB504A}"/>
              </a:ext>
            </a:extLst>
          </p:cNvPr>
          <p:cNvSpPr>
            <a:spLocks noGrp="1"/>
          </p:cNvSpPr>
          <p:nvPr>
            <p:ph sz="half" idx="1"/>
          </p:nvPr>
        </p:nvSpPr>
        <p:spPr>
          <a:xfrm>
            <a:off x="208722" y="1278836"/>
            <a:ext cx="5887278" cy="5024024"/>
          </a:xfrm>
        </p:spPr>
        <p:txBody>
          <a:bodyPr>
            <a:noAutofit/>
          </a:bodyPr>
          <a:lstStyle/>
          <a:p>
            <a:r>
              <a:rPr lang="en-GB" sz="1600" dirty="0">
                <a:latin typeface="Berlin Sans FB Demi" panose="020E0802020502020306" pitchFamily="34" charset="0"/>
              </a:rPr>
              <a:t>Siddhartha Gautama a prince in what would be Nepal leaves his life as a prince and takes up being an ascetic.</a:t>
            </a:r>
          </a:p>
          <a:p>
            <a:r>
              <a:rPr lang="en-GB" sz="1600" dirty="0">
                <a:latin typeface="Berlin Sans FB Demi" panose="020E0802020502020306" pitchFamily="34" charset="0"/>
              </a:rPr>
              <a:t>This was not uncommon at the time in Asia as the strict forms of religion were becoming unappealing</a:t>
            </a:r>
          </a:p>
          <a:p>
            <a:r>
              <a:rPr lang="en-GB" sz="1600" dirty="0">
                <a:latin typeface="Berlin Sans FB Demi" panose="020E0802020502020306" pitchFamily="34" charset="0"/>
              </a:rPr>
              <a:t>He found however that this was just as unbearable as being a prince and according to traditional accounts found the Middle Way</a:t>
            </a:r>
          </a:p>
          <a:p>
            <a:r>
              <a:rPr lang="en-GB" sz="1600" dirty="0">
                <a:latin typeface="Berlin Sans FB Demi" panose="020E0802020502020306" pitchFamily="34" charset="0"/>
              </a:rPr>
              <a:t>He began to pick up a following across India and Nepal as he walked proclaiming this new method of religion throughout both countries</a:t>
            </a:r>
          </a:p>
          <a:p>
            <a:r>
              <a:rPr lang="en-GB" sz="1600" dirty="0">
                <a:latin typeface="Berlin Sans FB Demi" panose="020E0802020502020306" pitchFamily="34" charset="0"/>
              </a:rPr>
              <a:t>From this following Buddhism was created</a:t>
            </a:r>
          </a:p>
          <a:p>
            <a:r>
              <a:rPr lang="en-GB" sz="1600" dirty="0">
                <a:latin typeface="Berlin Sans FB Demi" panose="020E0802020502020306" pitchFamily="34" charset="0"/>
              </a:rPr>
              <a:t>Depending on where the source comes from however, some put this origin earlier in the 6</a:t>
            </a:r>
            <a:r>
              <a:rPr lang="en-GB" sz="1600" baseline="30000" dirty="0">
                <a:latin typeface="Berlin Sans FB Demi" panose="020E0802020502020306" pitchFamily="34" charset="0"/>
              </a:rPr>
              <a:t>th</a:t>
            </a:r>
            <a:r>
              <a:rPr lang="en-GB" sz="1600" dirty="0">
                <a:latin typeface="Berlin Sans FB Demi" panose="020E0802020502020306" pitchFamily="34" charset="0"/>
              </a:rPr>
              <a:t> century but the account was the same</a:t>
            </a:r>
          </a:p>
          <a:p>
            <a:r>
              <a:rPr lang="en-GB" sz="1600" dirty="0">
                <a:latin typeface="Berlin Sans FB Demi" panose="020E0802020502020306" pitchFamily="34" charset="0"/>
              </a:rPr>
              <a:t>Ancient sources were originally oral, passed from monk to monk but were only written down between the 300-200’s BC which is why there is a discrepancy in dates. The earliest written ‘tools’ are the Pali Canon and the Sutta Pitaka which are the attributed teachings of Buddha and his followers</a:t>
            </a:r>
          </a:p>
        </p:txBody>
      </p:sp>
      <p:sp>
        <p:nvSpPr>
          <p:cNvPr id="4" name="Content Placeholder 3">
            <a:extLst>
              <a:ext uri="{FF2B5EF4-FFF2-40B4-BE49-F238E27FC236}">
                <a16:creationId xmlns:a16="http://schemas.microsoft.com/office/drawing/2014/main" id="{98C82EDD-7ACC-454D-8795-14BABB355683}"/>
              </a:ext>
            </a:extLst>
          </p:cNvPr>
          <p:cNvSpPr>
            <a:spLocks noGrp="1"/>
          </p:cNvSpPr>
          <p:nvPr>
            <p:ph sz="half" idx="2"/>
          </p:nvPr>
        </p:nvSpPr>
        <p:spPr>
          <a:xfrm>
            <a:off x="6172199" y="1152940"/>
            <a:ext cx="5887277" cy="5406886"/>
          </a:xfrm>
        </p:spPr>
        <p:txBody>
          <a:bodyPr>
            <a:normAutofit fontScale="55000" lnSpcReduction="20000"/>
          </a:bodyPr>
          <a:lstStyle/>
          <a:p>
            <a:r>
              <a:rPr lang="en-GB" sz="4400" u="sng" dirty="0">
                <a:latin typeface="Berlin Sans FB Demi" panose="020E0802020502020306" pitchFamily="34" charset="0"/>
              </a:rPr>
              <a:t>Sources</a:t>
            </a:r>
          </a:p>
          <a:p>
            <a:r>
              <a:rPr lang="en-GB" sz="3600" dirty="0">
                <a:latin typeface="Berlin Sans FB Demi" panose="020E0802020502020306" pitchFamily="34" charset="0"/>
              </a:rPr>
              <a:t>HISTORY OF BUDDHISM. 2017. </a:t>
            </a:r>
            <a:r>
              <a:rPr lang="en-GB" sz="3600" i="1" dirty="0">
                <a:latin typeface="Berlin Sans FB Demi" panose="020E0802020502020306" pitchFamily="34" charset="0"/>
              </a:rPr>
              <a:t>HISTORY OF BUDDHISM</a:t>
            </a:r>
            <a:r>
              <a:rPr lang="en-GB" sz="3600" dirty="0">
                <a:latin typeface="Berlin Sans FB Demi" panose="020E0802020502020306" pitchFamily="34" charset="0"/>
              </a:rPr>
              <a:t>. [ONLINE] Available at: </a:t>
            </a:r>
            <a:r>
              <a:rPr lang="en-GB" sz="3600" u="sng" dirty="0">
                <a:latin typeface="Berlin Sans FB Demi" panose="020E0802020502020306" pitchFamily="34" charset="0"/>
                <a:hlinkClick r:id="rId2"/>
              </a:rPr>
              <a:t>http://www.historyworld.net/wrldhis/PlainTextHistories.asp?historyid=ab77</a:t>
            </a:r>
            <a:r>
              <a:rPr lang="en-GB" sz="3600" dirty="0">
                <a:latin typeface="Berlin Sans FB Demi" panose="020E0802020502020306" pitchFamily="34" charset="0"/>
              </a:rPr>
              <a:t>. [Accessed 18 November 2017].</a:t>
            </a:r>
          </a:p>
          <a:p>
            <a:r>
              <a:rPr lang="en-GB" sz="3600" dirty="0">
                <a:latin typeface="Berlin Sans FB Demi" panose="020E0802020502020306" pitchFamily="34" charset="0"/>
              </a:rPr>
              <a:t>History of Buddhism | About Buddhism. 2017. </a:t>
            </a:r>
            <a:r>
              <a:rPr lang="en-GB" sz="3600" i="1" dirty="0">
                <a:latin typeface="Berlin Sans FB Demi" panose="020E0802020502020306" pitchFamily="34" charset="0"/>
              </a:rPr>
              <a:t>History of Buddhism | About Buddhism</a:t>
            </a:r>
            <a:r>
              <a:rPr lang="en-GB" sz="3600" dirty="0">
                <a:latin typeface="Berlin Sans FB Demi" panose="020E0802020502020306" pitchFamily="34" charset="0"/>
              </a:rPr>
              <a:t>. [ONLINE] Available at: </a:t>
            </a:r>
            <a:r>
              <a:rPr lang="en-GB" sz="3600" u="sng" dirty="0">
                <a:latin typeface="Berlin Sans FB Demi" panose="020E0802020502020306" pitchFamily="34" charset="0"/>
                <a:hlinkClick r:id="rId3"/>
              </a:rPr>
              <a:t>http://www.aboutbuddhism.org/history-of-buddhism.htm/</a:t>
            </a:r>
            <a:r>
              <a:rPr lang="en-GB" sz="3600" dirty="0">
                <a:latin typeface="Berlin Sans FB Demi" panose="020E0802020502020306" pitchFamily="34" charset="0"/>
              </a:rPr>
              <a:t>. [Accessed 18 November 2017].</a:t>
            </a:r>
          </a:p>
          <a:p>
            <a:r>
              <a:rPr lang="en-GB" sz="3600" dirty="0">
                <a:latin typeface="Berlin Sans FB Demi" panose="020E0802020502020306" pitchFamily="34" charset="0"/>
              </a:rPr>
              <a:t>Pali Canon Online - The Original Words of the Buddha. 2017. </a:t>
            </a:r>
            <a:r>
              <a:rPr lang="en-GB" sz="3600" i="1" dirty="0">
                <a:latin typeface="Berlin Sans FB Demi" panose="020E0802020502020306" pitchFamily="34" charset="0"/>
              </a:rPr>
              <a:t>Pali Canon Online - The Original Words of the Buddha</a:t>
            </a:r>
            <a:r>
              <a:rPr lang="en-GB" sz="3600" dirty="0">
                <a:latin typeface="Berlin Sans FB Demi" panose="020E0802020502020306" pitchFamily="34" charset="0"/>
              </a:rPr>
              <a:t>. [ONLINE] Available at: </a:t>
            </a:r>
            <a:r>
              <a:rPr lang="en-GB" sz="3600" u="sng" dirty="0">
                <a:latin typeface="Berlin Sans FB Demi" panose="020E0802020502020306" pitchFamily="34" charset="0"/>
                <a:hlinkClick r:id="rId4"/>
              </a:rPr>
              <a:t>http://www.palicanon.org/</a:t>
            </a:r>
            <a:r>
              <a:rPr lang="en-GB" sz="3600" dirty="0">
                <a:latin typeface="Berlin Sans FB Demi" panose="020E0802020502020306" pitchFamily="34" charset="0"/>
              </a:rPr>
              <a:t>. [Accessed 18 November 2017]</a:t>
            </a:r>
          </a:p>
          <a:p>
            <a:r>
              <a:rPr lang="en-GB" sz="3600" dirty="0">
                <a:latin typeface="Berlin Sans FB Demi" panose="020E0802020502020306" pitchFamily="34" charset="0"/>
              </a:rPr>
              <a:t>Sutta Pitaka: The Basket of Suttas. 2017. </a:t>
            </a:r>
            <a:r>
              <a:rPr lang="en-GB" sz="3600" i="1" dirty="0">
                <a:latin typeface="Berlin Sans FB Demi" panose="020E0802020502020306" pitchFamily="34" charset="0"/>
              </a:rPr>
              <a:t>Sutta Pitaka: The Basket of Suttas</a:t>
            </a:r>
            <a:r>
              <a:rPr lang="en-GB" sz="3600" dirty="0">
                <a:latin typeface="Berlin Sans FB Demi" panose="020E0802020502020306" pitchFamily="34" charset="0"/>
              </a:rPr>
              <a:t>. [ONLINE] Available at: </a:t>
            </a:r>
            <a:r>
              <a:rPr lang="en-GB" sz="3600" u="sng" dirty="0">
                <a:latin typeface="Berlin Sans FB Demi" panose="020E0802020502020306" pitchFamily="34" charset="0"/>
                <a:hlinkClick r:id="rId5"/>
              </a:rPr>
              <a:t>https://www.accesstoinsight.org/tipitaka/sutta.html</a:t>
            </a:r>
            <a:r>
              <a:rPr lang="en-GB" sz="3600" dirty="0">
                <a:latin typeface="Berlin Sans FB Demi" panose="020E0802020502020306" pitchFamily="34" charset="0"/>
              </a:rPr>
              <a:t>. [Accessed 18 November 2017]</a:t>
            </a:r>
          </a:p>
        </p:txBody>
      </p:sp>
    </p:spTree>
    <p:extLst>
      <p:ext uri="{BB962C8B-B14F-4D97-AF65-F5344CB8AC3E}">
        <p14:creationId xmlns:p14="http://schemas.microsoft.com/office/powerpoint/2010/main" val="2572459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47990-9926-4E03-B42F-15F81F985DB4}"/>
              </a:ext>
            </a:extLst>
          </p:cNvPr>
          <p:cNvSpPr>
            <a:spLocks noGrp="1"/>
          </p:cNvSpPr>
          <p:nvPr>
            <p:ph type="title"/>
          </p:nvPr>
        </p:nvSpPr>
        <p:spPr/>
        <p:txBody>
          <a:bodyPr/>
          <a:lstStyle/>
          <a:p>
            <a:r>
              <a:rPr lang="en-GB" dirty="0">
                <a:latin typeface="Berlin Sans FB Demi" panose="020E0802020502020306" pitchFamily="34" charset="0"/>
              </a:rPr>
              <a:t>Thales of Miletus- around 585 BC</a:t>
            </a:r>
          </a:p>
        </p:txBody>
      </p:sp>
      <p:sp>
        <p:nvSpPr>
          <p:cNvPr id="4" name="Content Placeholder 3">
            <a:extLst>
              <a:ext uri="{FF2B5EF4-FFF2-40B4-BE49-F238E27FC236}">
                <a16:creationId xmlns:a16="http://schemas.microsoft.com/office/drawing/2014/main" id="{BD71FBB0-8C8A-49C1-A3CC-17139D9C7434}"/>
              </a:ext>
            </a:extLst>
          </p:cNvPr>
          <p:cNvSpPr>
            <a:spLocks noGrp="1"/>
          </p:cNvSpPr>
          <p:nvPr>
            <p:ph sz="half" idx="2"/>
          </p:nvPr>
        </p:nvSpPr>
        <p:spPr>
          <a:xfrm>
            <a:off x="6172200" y="1462136"/>
            <a:ext cx="5181600" cy="4951915"/>
          </a:xfrm>
        </p:spPr>
        <p:txBody>
          <a:bodyPr/>
          <a:lstStyle/>
          <a:p>
            <a:r>
              <a:rPr lang="en-GB" u="sng" dirty="0">
                <a:latin typeface="Berlin Sans FB Demi" panose="020E0802020502020306" pitchFamily="34" charset="0"/>
              </a:rPr>
              <a:t>Sources</a:t>
            </a:r>
          </a:p>
          <a:p>
            <a:r>
              <a:rPr lang="en-GB" sz="1800" dirty="0">
                <a:latin typeface="Berlin Sans FB Demi" panose="020E0802020502020306" pitchFamily="34" charset="0"/>
              </a:rPr>
              <a:t>Ancient History Encyclopedia. 2017. </a:t>
            </a:r>
            <a:r>
              <a:rPr lang="en-GB" sz="1800" i="1" dirty="0">
                <a:latin typeface="Berlin Sans FB Demi" panose="020E0802020502020306" pitchFamily="34" charset="0"/>
              </a:rPr>
              <a:t>Thales of Miletus - Ancient History Encyclopedia</a:t>
            </a:r>
            <a:r>
              <a:rPr lang="en-GB" sz="1800" dirty="0">
                <a:latin typeface="Berlin Sans FB Demi" panose="020E0802020502020306" pitchFamily="34" charset="0"/>
              </a:rPr>
              <a:t>. [ONLINE] Available at: </a:t>
            </a:r>
            <a:r>
              <a:rPr lang="en-GB" sz="1800" u="sng" dirty="0">
                <a:latin typeface="Berlin Sans FB Demi" panose="020E0802020502020306" pitchFamily="34" charset="0"/>
                <a:hlinkClick r:id="rId2"/>
              </a:rPr>
              <a:t>https://www.ancient.eu/Thales_of_Miletus/</a:t>
            </a:r>
            <a:r>
              <a:rPr lang="en-GB" sz="1800" dirty="0">
                <a:latin typeface="Berlin Sans FB Demi" panose="020E0802020502020306" pitchFamily="34" charset="0"/>
              </a:rPr>
              <a:t>. [Accessed 26 October 2017](where I found the information)</a:t>
            </a:r>
          </a:p>
          <a:p>
            <a:r>
              <a:rPr lang="en-GB" i="1" dirty="0">
                <a:latin typeface="Berlin Sans FB Demi" panose="020E0802020502020306" pitchFamily="34" charset="0"/>
              </a:rPr>
              <a:t>F., P., 2017. Thales of Miletus. Routledge</a:t>
            </a:r>
            <a:r>
              <a:rPr lang="en-GB" i="1" dirty="0"/>
              <a:t>.</a:t>
            </a:r>
          </a:p>
          <a:p>
            <a:r>
              <a:rPr lang="en-GB" sz="2000" i="1" dirty="0">
                <a:latin typeface="Berlin Sans FB Demi" panose="020E0802020502020306" pitchFamily="34" charset="0"/>
              </a:rPr>
              <a:t>De Selincourt, A., 1954. (trans)  Herodutus; The Histories. 10th ed. Harmondsworth, Middlesex: Penguin Classics.</a:t>
            </a:r>
          </a:p>
          <a:p>
            <a:endParaRPr lang="en-GB" i="1" dirty="0">
              <a:latin typeface="Berlin Sans FB Demi" panose="020E0802020502020306" pitchFamily="34" charset="0"/>
            </a:endParaRPr>
          </a:p>
        </p:txBody>
      </p:sp>
      <p:sp>
        <p:nvSpPr>
          <p:cNvPr id="5" name="Rectangle 1">
            <a:extLst>
              <a:ext uri="{FF2B5EF4-FFF2-40B4-BE49-F238E27FC236}">
                <a16:creationId xmlns:a16="http://schemas.microsoft.com/office/drawing/2014/main" id="{DDD11BF3-3B53-454D-8777-58AB4A7AD0DD}"/>
              </a:ext>
            </a:extLst>
          </p:cNvPr>
          <p:cNvSpPr>
            <a:spLocks noGrp="1" noChangeArrowheads="1"/>
          </p:cNvSpPr>
          <p:nvPr>
            <p:ph sz="half" idx="1"/>
          </p:nvPr>
        </p:nvSpPr>
        <p:spPr bwMode="auto">
          <a:xfrm>
            <a:off x="693127" y="1185139"/>
            <a:ext cx="5243847"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highlight>
                  <a:srgbClr val="FFFF00"/>
                </a:highlight>
                <a:latin typeface="Berlin Sans FB Demi" panose="020E0802020502020306" pitchFamily="34" charset="0"/>
              </a:rPr>
              <a:t>“28 May 585 BCE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highlight>
                  <a:srgbClr val="FFFF00"/>
                </a:highlight>
                <a:latin typeface="Berlin Sans FB Demi" panose="020E0802020502020306" pitchFamily="34" charset="0"/>
              </a:rPr>
              <a:t>A battle between Media and Lydia broke off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highlight>
                  <a:srgbClr val="FFFF00"/>
                </a:highlight>
                <a:latin typeface="Berlin Sans FB Demi" panose="020E0802020502020306" pitchFamily="34" charset="0"/>
              </a:rPr>
              <a:t>immediately as a result a total eclipse of the sun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highlight>
                  <a:srgbClr val="FFFF00"/>
                </a:highlight>
                <a:latin typeface="Berlin Sans FB Demi" panose="020E0802020502020306" pitchFamily="34" charset="0"/>
              </a:rPr>
              <a:t>and the two armies made peace. The eclipse was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highlight>
                  <a:srgbClr val="FFFF00"/>
                </a:highlight>
                <a:latin typeface="Berlin Sans FB Demi" panose="020E0802020502020306" pitchFamily="34" charset="0"/>
              </a:rPr>
              <a:t>successfully predicted by Thales of Miletus</a:t>
            </a:r>
            <a:r>
              <a:rPr kumimoji="0" lang="en-US" altLang="en-US" sz="1800" b="0" i="0" u="none" strike="noStrike" cap="none" normalizeH="0" baseline="0" dirty="0">
                <a:ln>
                  <a:noFill/>
                </a:ln>
                <a:solidFill>
                  <a:schemeClr val="tx1"/>
                </a:solidFill>
                <a:effectLst/>
                <a:latin typeface="Berlin Sans FB Demi" panose="020E0802020502020306" pitchFamily="34" charset="0"/>
              </a:rPr>
              <a:t>.” He studied in Babylon, where the art of astronomy was widely practiced.</a:t>
            </a:r>
            <a:endParaRPr lang="en-US" altLang="en-US" sz="1800" dirty="0">
              <a:latin typeface="Berlin Sans FB Demi" panose="020E0802020502020306" pitchFamily="34" charset="0"/>
            </a:endParaRPr>
          </a:p>
          <a:p>
            <a:pPr eaLnBrk="0" fontAlgn="base" hangingPunct="0">
              <a:lnSpc>
                <a:spcPct val="100000"/>
              </a:lnSpc>
              <a:spcBef>
                <a:spcPct val="0"/>
              </a:spcBef>
              <a:spcAft>
                <a:spcPct val="0"/>
              </a:spcAft>
            </a:pPr>
            <a:r>
              <a:rPr lang="en-US" altLang="en-US" sz="1800" dirty="0">
                <a:latin typeface="Berlin Sans FB Demi" panose="020E0802020502020306" pitchFamily="34" charset="0"/>
              </a:rPr>
              <a:t>Although no original work survives written by Thales of Miletus he is referenced to again and again by Aristotle.</a:t>
            </a:r>
          </a:p>
          <a:p>
            <a:pPr eaLnBrk="0" fontAlgn="base" hangingPunct="0">
              <a:lnSpc>
                <a:spcPct val="100000"/>
              </a:lnSpc>
              <a:spcBef>
                <a:spcPct val="0"/>
              </a:spcBef>
              <a:spcAft>
                <a:spcPct val="0"/>
              </a:spcAft>
            </a:pPr>
            <a:r>
              <a:rPr kumimoji="0" lang="en-US" altLang="en-US" sz="1800" b="0" i="0" u="none" strike="noStrike" cap="none" normalizeH="0" baseline="0" dirty="0">
                <a:ln>
                  <a:noFill/>
                </a:ln>
                <a:solidFill>
                  <a:schemeClr val="tx1"/>
                </a:solidFill>
                <a:effectLst/>
                <a:latin typeface="Berlin Sans FB Demi" panose="020E0802020502020306" pitchFamily="34" charset="0"/>
              </a:rPr>
              <a:t>He thought as many ancient Greek philosophers did that the earth rested on water, the essence of Chaos. However he didn’t agree that the cause of the world had any superstitious, religious or fantastical beginnings.</a:t>
            </a:r>
          </a:p>
          <a:p>
            <a:pPr eaLnBrk="0" fontAlgn="base" hangingPunct="0">
              <a:lnSpc>
                <a:spcPct val="100000"/>
              </a:lnSpc>
              <a:spcBef>
                <a:spcPct val="0"/>
              </a:spcBef>
              <a:spcAft>
                <a:spcPct val="0"/>
              </a:spcAft>
            </a:pPr>
            <a:r>
              <a:rPr lang="en-US" altLang="en-US" sz="1800" dirty="0">
                <a:latin typeface="Berlin Sans FB Demi" panose="020E0802020502020306" pitchFamily="34" charset="0"/>
              </a:rPr>
              <a:t>He was regarded as a top class pre-Socratic philosopher, astronomer and mathematician who successfully predicted many astrological events.</a:t>
            </a:r>
            <a:endParaRPr kumimoji="0" lang="en-US" altLang="en-US" sz="1800" b="0" i="0" u="none" strike="noStrike" cap="none" normalizeH="0" baseline="0" dirty="0">
              <a:ln>
                <a:noFill/>
              </a:ln>
              <a:solidFill>
                <a:schemeClr val="tx1"/>
              </a:solidFill>
              <a:effectLst/>
              <a:latin typeface="Berlin Sans FB Demi" panose="020E0802020502020306" pitchFamily="34" charset="0"/>
            </a:endParaRPr>
          </a:p>
        </p:txBody>
      </p:sp>
      <p:cxnSp>
        <p:nvCxnSpPr>
          <p:cNvPr id="6" name="Straight Arrow Connector 5">
            <a:extLst>
              <a:ext uri="{FF2B5EF4-FFF2-40B4-BE49-F238E27FC236}">
                <a16:creationId xmlns:a16="http://schemas.microsoft.com/office/drawing/2014/main" id="{2FEE35D5-217F-4EC2-95E9-6556D6772202}"/>
              </a:ext>
            </a:extLst>
          </p:cNvPr>
          <p:cNvCxnSpPr>
            <a:cxnSpLocks/>
          </p:cNvCxnSpPr>
          <p:nvPr/>
        </p:nvCxnSpPr>
        <p:spPr>
          <a:xfrm flipH="1" flipV="1">
            <a:off x="5756413" y="2411896"/>
            <a:ext cx="596348" cy="119270"/>
          </a:xfrm>
          <a:prstGeom prst="straightConnector1">
            <a:avLst/>
          </a:prstGeom>
          <a:ln>
            <a:tailEnd type="triangle"/>
          </a:ln>
          <a:scene3d>
            <a:camera prst="isometricLeftDown"/>
            <a:lightRig rig="threePt" dir="t"/>
          </a:scene3d>
        </p:spPr>
        <p:style>
          <a:lnRef idx="3">
            <a:schemeClr val="dk1"/>
          </a:lnRef>
          <a:fillRef idx="0">
            <a:schemeClr val="dk1"/>
          </a:fillRef>
          <a:effectRef idx="2">
            <a:schemeClr val="dk1"/>
          </a:effectRef>
          <a:fontRef idx="minor">
            <a:schemeClr val="tx1"/>
          </a:fontRef>
        </p:style>
      </p:cxnSp>
      <p:pic>
        <p:nvPicPr>
          <p:cNvPr id="3" name="Picture 2">
            <a:extLst>
              <a:ext uri="{FF2B5EF4-FFF2-40B4-BE49-F238E27FC236}">
                <a16:creationId xmlns:a16="http://schemas.microsoft.com/office/drawing/2014/main" id="{F4E247D9-D199-4B97-803C-E3D31E193246}"/>
              </a:ext>
            </a:extLst>
          </p:cNvPr>
          <p:cNvPicPr>
            <a:picLocks noChangeAspect="1"/>
          </p:cNvPicPr>
          <p:nvPr/>
        </p:nvPicPr>
        <p:blipFill>
          <a:blip r:embed="rId3"/>
          <a:stretch>
            <a:fillRect/>
          </a:stretch>
        </p:blipFill>
        <p:spPr>
          <a:xfrm>
            <a:off x="9225790" y="156368"/>
            <a:ext cx="2619375" cy="1743075"/>
          </a:xfrm>
          <a:prstGeom prst="rect">
            <a:avLst/>
          </a:prstGeom>
        </p:spPr>
      </p:pic>
    </p:spTree>
    <p:extLst>
      <p:ext uri="{BB962C8B-B14F-4D97-AF65-F5344CB8AC3E}">
        <p14:creationId xmlns:p14="http://schemas.microsoft.com/office/powerpoint/2010/main" val="3536953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FA6C3-E74F-4CC6-8314-C58767780920}"/>
              </a:ext>
            </a:extLst>
          </p:cNvPr>
          <p:cNvSpPr>
            <a:spLocks noGrp="1"/>
          </p:cNvSpPr>
          <p:nvPr>
            <p:ph type="title"/>
          </p:nvPr>
        </p:nvSpPr>
        <p:spPr>
          <a:xfrm>
            <a:off x="762000" y="142252"/>
            <a:ext cx="10515600" cy="1325563"/>
          </a:xfrm>
        </p:spPr>
        <p:txBody>
          <a:bodyPr/>
          <a:lstStyle/>
          <a:p>
            <a:r>
              <a:rPr lang="en-GB" dirty="0">
                <a:latin typeface="Berlin Sans FB Demi" panose="020E0802020502020306" pitchFamily="34" charset="0"/>
              </a:rPr>
              <a:t>Cleistenes' reforms late 570’sBC</a:t>
            </a:r>
          </a:p>
        </p:txBody>
      </p:sp>
      <p:sp>
        <p:nvSpPr>
          <p:cNvPr id="3" name="Content Placeholder 2">
            <a:extLst>
              <a:ext uri="{FF2B5EF4-FFF2-40B4-BE49-F238E27FC236}">
                <a16:creationId xmlns:a16="http://schemas.microsoft.com/office/drawing/2014/main" id="{C695240F-DEEC-4E4D-AFBB-1C4294D2D386}"/>
              </a:ext>
            </a:extLst>
          </p:cNvPr>
          <p:cNvSpPr>
            <a:spLocks noGrp="1"/>
          </p:cNvSpPr>
          <p:nvPr>
            <p:ph sz="half" idx="1"/>
          </p:nvPr>
        </p:nvSpPr>
        <p:spPr>
          <a:xfrm>
            <a:off x="838200" y="1467815"/>
            <a:ext cx="5181600" cy="4709147"/>
          </a:xfrm>
        </p:spPr>
        <p:txBody>
          <a:bodyPr>
            <a:noAutofit/>
          </a:bodyPr>
          <a:lstStyle/>
          <a:p>
            <a:r>
              <a:rPr lang="en-GB" sz="1800" dirty="0">
                <a:latin typeface="Berlin Sans FB Demi" panose="020E0802020502020306" pitchFamily="34" charset="0"/>
              </a:rPr>
              <a:t>Cleistenes, essentially created democracy in Athens.</a:t>
            </a:r>
          </a:p>
          <a:p>
            <a:r>
              <a:rPr lang="en-GB" sz="1800" dirty="0">
                <a:latin typeface="Berlin Sans FB Demi" panose="020E0802020502020306" pitchFamily="34" charset="0"/>
              </a:rPr>
              <a:t>One single council made up of all the tribes, religious and political factions of ancient Athens who each adopted a mythical hero as its founder.</a:t>
            </a:r>
          </a:p>
          <a:p>
            <a:r>
              <a:rPr lang="en-GB" sz="1800" dirty="0">
                <a:latin typeface="Berlin Sans FB Demi" panose="020E0802020502020306" pitchFamily="34" charset="0"/>
              </a:rPr>
              <a:t>Only Athenian men who could prove their heritage could be on the council which meant that one in 67 had a say in the events of ancient Athens. Athens was divided up into regions with one member coming from each, leading to at least 6000 men required to make up a quorum or council.</a:t>
            </a:r>
          </a:p>
          <a:p>
            <a:r>
              <a:rPr lang="en-GB" sz="1800" dirty="0">
                <a:latin typeface="Berlin Sans FB Demi" panose="020E0802020502020306" pitchFamily="34" charset="0"/>
              </a:rPr>
              <a:t>This is called Isonomy- the government of equals</a:t>
            </a:r>
          </a:p>
          <a:p>
            <a:r>
              <a:rPr lang="en-GB" sz="1800" dirty="0">
                <a:latin typeface="Berlin Sans FB Demi" panose="020E0802020502020306" pitchFamily="34" charset="0"/>
              </a:rPr>
              <a:t>He also made the law of ostracism, which is exile by common vote.</a:t>
            </a:r>
          </a:p>
        </p:txBody>
      </p:sp>
      <p:sp>
        <p:nvSpPr>
          <p:cNvPr id="4" name="Content Placeholder 3">
            <a:extLst>
              <a:ext uri="{FF2B5EF4-FFF2-40B4-BE49-F238E27FC236}">
                <a16:creationId xmlns:a16="http://schemas.microsoft.com/office/drawing/2014/main" id="{B5D97046-9E2E-4638-AE20-E7BACCFD4E20}"/>
              </a:ext>
            </a:extLst>
          </p:cNvPr>
          <p:cNvSpPr>
            <a:spLocks noGrp="1"/>
          </p:cNvSpPr>
          <p:nvPr>
            <p:ph sz="half" idx="2"/>
          </p:nvPr>
        </p:nvSpPr>
        <p:spPr>
          <a:xfrm>
            <a:off x="6172200" y="1467815"/>
            <a:ext cx="5181600" cy="4709148"/>
          </a:xfrm>
        </p:spPr>
        <p:txBody>
          <a:bodyPr>
            <a:normAutofit fontScale="77500" lnSpcReduction="20000"/>
          </a:bodyPr>
          <a:lstStyle/>
          <a:p>
            <a:r>
              <a:rPr lang="en-GB" u="sng" dirty="0">
                <a:latin typeface="Berlin Sans FB Demi" panose="020E0802020502020306" pitchFamily="34" charset="0"/>
              </a:rPr>
              <a:t>Sources</a:t>
            </a:r>
          </a:p>
          <a:p>
            <a:r>
              <a:rPr lang="en-GB" i="1" dirty="0">
                <a:latin typeface="Berlin Sans FB Demi" panose="020E0802020502020306" pitchFamily="34" charset="0"/>
              </a:rPr>
              <a:t>Forsdyke, S., 2009. Exile, Ostracism, and Democracy. Princeton University Press</a:t>
            </a:r>
          </a:p>
          <a:p>
            <a:r>
              <a:rPr lang="en-GB" sz="1900" dirty="0">
                <a:latin typeface="Berlin Sans FB Demi" panose="020E0802020502020306" pitchFamily="34" charset="0"/>
              </a:rPr>
              <a:t>Demosthenes, Against Eubulides, section 1 . 2017. </a:t>
            </a:r>
            <a:r>
              <a:rPr lang="en-GB" sz="1900" i="1" dirty="0">
                <a:latin typeface="Berlin Sans FB Demi" panose="020E0802020502020306" pitchFamily="34" charset="0"/>
              </a:rPr>
              <a:t>Demosthenes, Against Eubulides, section 1 </a:t>
            </a:r>
            <a:r>
              <a:rPr lang="en-GB" sz="1900" dirty="0">
                <a:latin typeface="Berlin Sans FB Demi" panose="020E0802020502020306" pitchFamily="34" charset="0"/>
              </a:rPr>
              <a:t>. [ONLINE] Available at: </a:t>
            </a:r>
            <a:r>
              <a:rPr lang="en-GB" sz="1900" u="sng" dirty="0">
                <a:latin typeface="Berlin Sans FB Demi" panose="020E0802020502020306" pitchFamily="34" charset="0"/>
                <a:hlinkClick r:id="rId2"/>
              </a:rPr>
              <a:t>http://www.perseus.tufts.edu/hopper/text?doc=Dem.%2057</a:t>
            </a:r>
            <a:r>
              <a:rPr lang="en-GB" sz="1900" dirty="0">
                <a:latin typeface="Berlin Sans FB Demi" panose="020E0802020502020306" pitchFamily="34" charset="0"/>
              </a:rPr>
              <a:t>. [Accessed 26 October 2017].</a:t>
            </a:r>
            <a:endParaRPr lang="en-US" altLang="en-US" sz="1900" b="1" dirty="0">
              <a:latin typeface="Berlin Sans FB Demi" panose="020E0802020502020306" pitchFamily="34" charset="0"/>
            </a:endParaRPr>
          </a:p>
          <a:p>
            <a:r>
              <a:rPr lang="en-GB" dirty="0">
                <a:latin typeface="Berlin Sans FB Demi" panose="020E0802020502020306" pitchFamily="34" charset="0"/>
              </a:rPr>
              <a:t>W. W. How, J. Wells, A Commentary on Herodotus, BOOK V, chapter 66 . 2017. </a:t>
            </a:r>
            <a:r>
              <a:rPr lang="en-GB" i="1" dirty="0">
                <a:latin typeface="Berlin Sans FB Demi" panose="020E0802020502020306" pitchFamily="34" charset="0"/>
              </a:rPr>
              <a:t>W. W. How, J. Wells, A Commentary on Herodotus, BOOK V, chapter 66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http://www.perseus.tufts.edu/hopper/text?doc=Perseus%3Atext%3A1999.04.0028%3Abook%3D5%3Achapter%3D66</a:t>
            </a:r>
            <a:r>
              <a:rPr lang="en-GB" dirty="0">
                <a:latin typeface="Berlin Sans FB Demi" panose="020E0802020502020306" pitchFamily="34" charset="0"/>
              </a:rPr>
              <a:t>. [Accessed 26 October 2017]</a:t>
            </a:r>
            <a:endParaRPr lang="en-US" altLang="en-US" b="1" dirty="0">
              <a:latin typeface="Berlin Sans FB Demi" panose="020E0802020502020306" pitchFamily="34" charset="0"/>
            </a:endParaRPr>
          </a:p>
        </p:txBody>
      </p:sp>
      <p:sp>
        <p:nvSpPr>
          <p:cNvPr id="6" name="Rectangle 2">
            <a:hlinkClick r:id="rId4"/>
            <a:extLst>
              <a:ext uri="{FF2B5EF4-FFF2-40B4-BE49-F238E27FC236}">
                <a16:creationId xmlns:a16="http://schemas.microsoft.com/office/drawing/2014/main" id="{69AF11D2-B522-459A-9D7C-BD4F84D7A906}"/>
              </a:ext>
            </a:extLst>
          </p:cNvPr>
          <p:cNvSpPr>
            <a:spLocks noChangeArrowheads="1"/>
          </p:cNvSpPr>
          <p:nvPr/>
        </p:nvSpPr>
        <p:spPr bwMode="auto">
          <a:xfrm>
            <a:off x="0" y="-184666"/>
            <a:ext cx="12192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804C3A13-E5B9-4720-A6FD-5C6555737B17}"/>
              </a:ext>
            </a:extLst>
          </p:cNvPr>
          <p:cNvPicPr>
            <a:picLocks noChangeAspect="1"/>
          </p:cNvPicPr>
          <p:nvPr/>
        </p:nvPicPr>
        <p:blipFill>
          <a:blip r:embed="rId5"/>
          <a:stretch>
            <a:fillRect/>
          </a:stretch>
        </p:blipFill>
        <p:spPr>
          <a:xfrm>
            <a:off x="8971722" y="142252"/>
            <a:ext cx="1190003" cy="1546400"/>
          </a:xfrm>
          <a:prstGeom prst="rect">
            <a:avLst/>
          </a:prstGeom>
        </p:spPr>
      </p:pic>
    </p:spTree>
    <p:extLst>
      <p:ext uri="{BB962C8B-B14F-4D97-AF65-F5344CB8AC3E}">
        <p14:creationId xmlns:p14="http://schemas.microsoft.com/office/powerpoint/2010/main" val="4009113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28627-D3A4-454F-A39E-369FF8918453}"/>
              </a:ext>
            </a:extLst>
          </p:cNvPr>
          <p:cNvSpPr>
            <a:spLocks noGrp="1"/>
          </p:cNvSpPr>
          <p:nvPr>
            <p:ph type="title"/>
          </p:nvPr>
        </p:nvSpPr>
        <p:spPr/>
        <p:txBody>
          <a:bodyPr/>
          <a:lstStyle/>
          <a:p>
            <a:r>
              <a:rPr lang="en-GB" dirty="0">
                <a:latin typeface="Berlin Sans FB Demi" panose="020E0802020502020306" pitchFamily="34" charset="0"/>
              </a:rPr>
              <a:t>Darius I a.k.a The Great 550-486</a:t>
            </a:r>
          </a:p>
        </p:txBody>
      </p:sp>
      <p:sp>
        <p:nvSpPr>
          <p:cNvPr id="3" name="Content Placeholder 2">
            <a:extLst>
              <a:ext uri="{FF2B5EF4-FFF2-40B4-BE49-F238E27FC236}">
                <a16:creationId xmlns:a16="http://schemas.microsoft.com/office/drawing/2014/main" id="{5E39CC89-216C-441B-8B23-FDE0BC005494}"/>
              </a:ext>
            </a:extLst>
          </p:cNvPr>
          <p:cNvSpPr>
            <a:spLocks noGrp="1"/>
          </p:cNvSpPr>
          <p:nvPr>
            <p:ph sz="half" idx="1"/>
          </p:nvPr>
        </p:nvSpPr>
        <p:spPr>
          <a:xfrm>
            <a:off x="838200" y="1444487"/>
            <a:ext cx="5181600" cy="4732476"/>
          </a:xfrm>
        </p:spPr>
        <p:txBody>
          <a:bodyPr>
            <a:noAutofit/>
          </a:bodyPr>
          <a:lstStyle/>
          <a:p>
            <a:r>
              <a:rPr lang="en-GB" sz="2000" dirty="0">
                <a:latin typeface="Berlin Sans FB Demi" panose="020E0802020502020306" pitchFamily="34" charset="0"/>
              </a:rPr>
              <a:t>The third Persian king of the Achaemenid Empire. He reigned for 36 years</a:t>
            </a:r>
          </a:p>
          <a:p>
            <a:r>
              <a:rPr lang="en-GB" sz="2000" dirty="0">
                <a:latin typeface="Berlin Sans FB Demi" panose="020E0802020502020306" pitchFamily="34" charset="0"/>
              </a:rPr>
              <a:t>Led campaigns to expand his empire into Europe, Greece and the Indus Valley</a:t>
            </a:r>
          </a:p>
          <a:p>
            <a:r>
              <a:rPr lang="en-GB" sz="2000" dirty="0">
                <a:latin typeface="Berlin Sans FB Demi" panose="020E0802020502020306" pitchFamily="34" charset="0"/>
              </a:rPr>
              <a:t>He was also known for improving the legal and political systems in Persia</a:t>
            </a:r>
          </a:p>
          <a:p>
            <a:r>
              <a:rPr lang="en-GB" sz="2000" dirty="0">
                <a:latin typeface="Berlin Sans FB Demi" panose="020E0802020502020306" pitchFamily="34" charset="0"/>
              </a:rPr>
              <a:t>Overthrew Gaumata who had falsely claimed the throne in 522 BC</a:t>
            </a:r>
          </a:p>
          <a:p>
            <a:r>
              <a:rPr lang="en-GB" sz="2000" dirty="0">
                <a:latin typeface="Berlin Sans FB Demi" panose="020E0802020502020306" pitchFamily="34" charset="0"/>
              </a:rPr>
              <a:t>He conquered parts of India mainly in northern Punjab in 519 BC</a:t>
            </a:r>
          </a:p>
          <a:p>
            <a:r>
              <a:rPr lang="en-GB" sz="2000" dirty="0">
                <a:latin typeface="Berlin Sans FB Demi" panose="020E0802020502020306" pitchFamily="34" charset="0"/>
              </a:rPr>
              <a:t>What we know of Darius mainly comes from inscriptions and Herodotus</a:t>
            </a:r>
          </a:p>
        </p:txBody>
      </p:sp>
      <p:sp>
        <p:nvSpPr>
          <p:cNvPr id="4" name="Content Placeholder 3">
            <a:extLst>
              <a:ext uri="{FF2B5EF4-FFF2-40B4-BE49-F238E27FC236}">
                <a16:creationId xmlns:a16="http://schemas.microsoft.com/office/drawing/2014/main" id="{365517AA-830F-46FC-87FE-CB04A0695E43}"/>
              </a:ext>
            </a:extLst>
          </p:cNvPr>
          <p:cNvSpPr>
            <a:spLocks noGrp="1"/>
          </p:cNvSpPr>
          <p:nvPr>
            <p:ph sz="half" idx="2"/>
          </p:nvPr>
        </p:nvSpPr>
        <p:spPr/>
        <p:txBody>
          <a:bodyPr>
            <a:normAutofit fontScale="70000" lnSpcReduction="20000"/>
          </a:bodyPr>
          <a:lstStyle/>
          <a:p>
            <a:r>
              <a:rPr lang="en-GB" sz="3200" u="sng" dirty="0">
                <a:latin typeface="Berlin Sans FB Demi" panose="020E0802020502020306" pitchFamily="34" charset="0"/>
              </a:rPr>
              <a:t>Sources</a:t>
            </a:r>
          </a:p>
          <a:p>
            <a:r>
              <a:rPr lang="en-GB" sz="2600" b="1" dirty="0">
                <a:latin typeface="Berlin Sans FB Demi" panose="020E0802020502020306" pitchFamily="34" charset="0"/>
              </a:rPr>
              <a:t>Behistun inscription -</a:t>
            </a:r>
            <a:r>
              <a:rPr lang="en-GB" sz="2600" dirty="0">
                <a:latin typeface="Berlin Sans FB Demi" panose="020E0802020502020306" pitchFamily="34" charset="0"/>
              </a:rPr>
              <a:t> Behistun (3) - Livius. 2017. </a:t>
            </a:r>
            <a:r>
              <a:rPr lang="en-GB" sz="2600" i="1" dirty="0">
                <a:latin typeface="Berlin Sans FB Demi" panose="020E0802020502020306" pitchFamily="34" charset="0"/>
              </a:rPr>
              <a:t>Behistun (3) - Livius</a:t>
            </a:r>
            <a:r>
              <a:rPr lang="en-GB" sz="2600" dirty="0">
                <a:latin typeface="Berlin Sans FB Demi" panose="020E0802020502020306" pitchFamily="34" charset="0"/>
              </a:rPr>
              <a:t>. [ONLINE] Available at: </a:t>
            </a:r>
            <a:r>
              <a:rPr lang="en-GB" sz="2600" u="sng" dirty="0">
                <a:latin typeface="Berlin Sans FB Demi" panose="020E0802020502020306" pitchFamily="34" charset="0"/>
                <a:hlinkClick r:id="rId2"/>
              </a:rPr>
              <a:t>http://www.livius.org/articles/place/behistun/behistun-3/</a:t>
            </a:r>
            <a:r>
              <a:rPr lang="en-GB" sz="2600" dirty="0">
                <a:latin typeface="Berlin Sans FB Demi" panose="020E0802020502020306" pitchFamily="34" charset="0"/>
              </a:rPr>
              <a:t>. [Accessed 27 October 2017].</a:t>
            </a:r>
          </a:p>
          <a:p>
            <a:r>
              <a:rPr lang="en-GB" sz="2600" i="1" dirty="0">
                <a:solidFill>
                  <a:prstClr val="black"/>
                </a:solidFill>
                <a:latin typeface="Berlin Sans FB Demi" panose="020E0802020502020306" pitchFamily="34" charset="0"/>
              </a:rPr>
              <a:t>De Selincourt, A., 1954. (trans)  Herodutus; The Histories. 10th ed. Harmondsworth, Middlesex: Penguin Classics p68</a:t>
            </a:r>
          </a:p>
          <a:p>
            <a:r>
              <a:rPr lang="en-GB" sz="2600" dirty="0">
                <a:latin typeface="Berlin Sans FB Demi" panose="020E0802020502020306" pitchFamily="34" charset="0"/>
              </a:rPr>
              <a:t>Ed </a:t>
            </a:r>
            <a:r>
              <a:rPr lang="en-GB" sz="2600" dirty="0" err="1">
                <a:latin typeface="Berlin Sans FB Demi" panose="020E0802020502020306" pitchFamily="34" charset="0"/>
              </a:rPr>
              <a:t>Eduljee</a:t>
            </a:r>
            <a:r>
              <a:rPr lang="en-GB" sz="2600" dirty="0">
                <a:latin typeface="Berlin Sans FB Demi" panose="020E0802020502020306" pitchFamily="34" charset="0"/>
              </a:rPr>
              <a:t>. 2017. </a:t>
            </a:r>
            <a:r>
              <a:rPr lang="en-GB" sz="2600" i="1" dirty="0">
                <a:latin typeface="Berlin Sans FB Demi" panose="020E0802020502020306" pitchFamily="34" charset="0"/>
              </a:rPr>
              <a:t>Darius / </a:t>
            </a:r>
            <a:r>
              <a:rPr lang="en-GB" sz="2600" i="1" dirty="0" err="1">
                <a:latin typeface="Berlin Sans FB Demi" panose="020E0802020502020306" pitchFamily="34" charset="0"/>
              </a:rPr>
              <a:t>Darayavaush</a:t>
            </a:r>
            <a:r>
              <a:rPr lang="en-GB" sz="2600" i="1" dirty="0">
                <a:latin typeface="Berlin Sans FB Demi" panose="020E0802020502020306" pitchFamily="34" charset="0"/>
              </a:rPr>
              <a:t> I (the Great). Page 1</a:t>
            </a:r>
            <a:r>
              <a:rPr lang="en-GB" sz="2600" dirty="0">
                <a:latin typeface="Berlin Sans FB Demi" panose="020E0802020502020306" pitchFamily="34" charset="0"/>
              </a:rPr>
              <a:t>. [ONLINE] Available at: </a:t>
            </a:r>
            <a:r>
              <a:rPr lang="en-GB" sz="2600" u="sng" dirty="0">
                <a:latin typeface="Berlin Sans FB Demi" panose="020E0802020502020306" pitchFamily="34" charset="0"/>
                <a:hlinkClick r:id="rId3"/>
              </a:rPr>
              <a:t>http://heritageinstitute.com/zoroastrianism/achaemenian/darius.htm</a:t>
            </a:r>
            <a:r>
              <a:rPr lang="en-GB" sz="2600" dirty="0">
                <a:latin typeface="Berlin Sans FB Demi" panose="020E0802020502020306" pitchFamily="34" charset="0"/>
              </a:rPr>
              <a:t>. [Accessed 27 October 2017].</a:t>
            </a:r>
          </a:p>
          <a:p>
            <a:r>
              <a:rPr lang="en-GB" sz="2600" dirty="0">
                <a:latin typeface="Berlin Sans FB Demi" panose="020E0802020502020306" pitchFamily="34" charset="0"/>
              </a:rPr>
              <a:t>Encyclopedia Britannica. 2017. </a:t>
            </a:r>
            <a:r>
              <a:rPr lang="en-GB" sz="2600" i="1" dirty="0">
                <a:latin typeface="Berlin Sans FB Demi" panose="020E0802020502020306" pitchFamily="34" charset="0"/>
              </a:rPr>
              <a:t>Darius I | king of Persia | Britannica.com</a:t>
            </a:r>
            <a:r>
              <a:rPr lang="en-GB" sz="2600" dirty="0">
                <a:latin typeface="Berlin Sans FB Demi" panose="020E0802020502020306" pitchFamily="34" charset="0"/>
              </a:rPr>
              <a:t>. [ONLINE] Available at: </a:t>
            </a:r>
            <a:r>
              <a:rPr lang="en-GB" sz="2600" u="sng" dirty="0">
                <a:latin typeface="Berlin Sans FB Demi" panose="020E0802020502020306" pitchFamily="34" charset="0"/>
                <a:hlinkClick r:id="rId4"/>
              </a:rPr>
              <a:t>https://www.britannica.com/biography/Darius-I</a:t>
            </a:r>
            <a:r>
              <a:rPr lang="en-GB" sz="2600" dirty="0">
                <a:latin typeface="Berlin Sans FB Demi" panose="020E0802020502020306" pitchFamily="34" charset="0"/>
              </a:rPr>
              <a:t>. [Accessed 27 October 2017]</a:t>
            </a:r>
            <a:endParaRPr lang="en-GB" sz="2600" b="1" dirty="0">
              <a:latin typeface="Berlin Sans FB Demi" panose="020E0802020502020306" pitchFamily="34" charset="0"/>
            </a:endParaRPr>
          </a:p>
        </p:txBody>
      </p:sp>
      <p:pic>
        <p:nvPicPr>
          <p:cNvPr id="5" name="Picture 4">
            <a:extLst>
              <a:ext uri="{FF2B5EF4-FFF2-40B4-BE49-F238E27FC236}">
                <a16:creationId xmlns:a16="http://schemas.microsoft.com/office/drawing/2014/main" id="{097123AC-53E5-41E0-B13B-83F861BC34C5}"/>
              </a:ext>
            </a:extLst>
          </p:cNvPr>
          <p:cNvPicPr>
            <a:picLocks noChangeAspect="1"/>
          </p:cNvPicPr>
          <p:nvPr/>
        </p:nvPicPr>
        <p:blipFill>
          <a:blip r:embed="rId5"/>
          <a:stretch>
            <a:fillRect/>
          </a:stretch>
        </p:blipFill>
        <p:spPr>
          <a:xfrm>
            <a:off x="9581520" y="52917"/>
            <a:ext cx="1232320" cy="1705240"/>
          </a:xfrm>
          <a:prstGeom prst="rect">
            <a:avLst/>
          </a:prstGeom>
        </p:spPr>
      </p:pic>
    </p:spTree>
    <p:extLst>
      <p:ext uri="{BB962C8B-B14F-4D97-AF65-F5344CB8AC3E}">
        <p14:creationId xmlns:p14="http://schemas.microsoft.com/office/powerpoint/2010/main" val="2150735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2285B-68AC-48A6-94C4-88D16098C3F1}"/>
              </a:ext>
            </a:extLst>
          </p:cNvPr>
          <p:cNvSpPr>
            <a:spLocks noGrp="1"/>
          </p:cNvSpPr>
          <p:nvPr>
            <p:ph type="title"/>
          </p:nvPr>
        </p:nvSpPr>
        <p:spPr/>
        <p:txBody>
          <a:bodyPr/>
          <a:lstStyle/>
          <a:p>
            <a:r>
              <a:rPr lang="en-GB" dirty="0">
                <a:latin typeface="Berlin Sans FB Demi" panose="020E0802020502020306" pitchFamily="34" charset="0"/>
              </a:rPr>
              <a:t>Gelon 540 – 478 BC</a:t>
            </a:r>
          </a:p>
        </p:txBody>
      </p:sp>
      <p:sp>
        <p:nvSpPr>
          <p:cNvPr id="3" name="Content Placeholder 2">
            <a:extLst>
              <a:ext uri="{FF2B5EF4-FFF2-40B4-BE49-F238E27FC236}">
                <a16:creationId xmlns:a16="http://schemas.microsoft.com/office/drawing/2014/main" id="{2B93FA72-F52F-4D31-8818-4329278D4C24}"/>
              </a:ext>
            </a:extLst>
          </p:cNvPr>
          <p:cNvSpPr>
            <a:spLocks noGrp="1"/>
          </p:cNvSpPr>
          <p:nvPr>
            <p:ph sz="half" idx="1"/>
          </p:nvPr>
        </p:nvSpPr>
        <p:spPr/>
        <p:txBody>
          <a:bodyPr>
            <a:normAutofit fontScale="85000" lnSpcReduction="10000"/>
          </a:bodyPr>
          <a:lstStyle/>
          <a:p>
            <a:r>
              <a:rPr lang="en-GB" dirty="0">
                <a:latin typeface="Berlin Sans FB Demi" panose="020E0802020502020306" pitchFamily="34" charset="0"/>
              </a:rPr>
              <a:t>He was the tyrant (ruler) of Gela and Syracuse and generally viewed as a good one</a:t>
            </a:r>
          </a:p>
          <a:p>
            <a:r>
              <a:rPr lang="en-GB" dirty="0">
                <a:latin typeface="Berlin Sans FB Demi" panose="020E0802020502020306" pitchFamily="34" charset="0"/>
              </a:rPr>
              <a:t>Gela from 491 – 485 BC at which time he passed on the rule of the city to his brother</a:t>
            </a:r>
          </a:p>
          <a:p>
            <a:r>
              <a:rPr lang="en-GB" dirty="0">
                <a:latin typeface="Berlin Sans FB Demi" panose="020E0802020502020306" pitchFamily="34" charset="0"/>
              </a:rPr>
              <a:t>Syracuse from 485 – 478 BC where he died.</a:t>
            </a:r>
          </a:p>
          <a:p>
            <a:r>
              <a:rPr lang="en-GB" dirty="0">
                <a:latin typeface="Berlin Sans FB Demi" panose="020E0802020502020306" pitchFamily="34" charset="0"/>
              </a:rPr>
              <a:t>Gelon succeeded Hippocrates in 491 BC as ruler of Gela</a:t>
            </a:r>
          </a:p>
        </p:txBody>
      </p:sp>
      <p:sp>
        <p:nvSpPr>
          <p:cNvPr id="4" name="Content Placeholder 3">
            <a:extLst>
              <a:ext uri="{FF2B5EF4-FFF2-40B4-BE49-F238E27FC236}">
                <a16:creationId xmlns:a16="http://schemas.microsoft.com/office/drawing/2014/main" id="{F1E24FA8-E9DE-428F-A398-48EB150876C8}"/>
              </a:ext>
            </a:extLst>
          </p:cNvPr>
          <p:cNvSpPr>
            <a:spLocks noGrp="1"/>
          </p:cNvSpPr>
          <p:nvPr>
            <p:ph sz="half" idx="2"/>
          </p:nvPr>
        </p:nvSpPr>
        <p:spPr/>
        <p:txBody>
          <a:bodyPr>
            <a:normAutofit fontScale="85000" lnSpcReduction="10000"/>
          </a:bodyPr>
          <a:lstStyle/>
          <a:p>
            <a:r>
              <a:rPr lang="en-GB" u="sng" dirty="0">
                <a:latin typeface="Berlin Sans FB Demi" panose="020E0802020502020306" pitchFamily="34" charset="0"/>
              </a:rPr>
              <a:t>Sources</a:t>
            </a:r>
          </a:p>
          <a:p>
            <a:r>
              <a:rPr lang="en-GB" sz="1800" i="1" dirty="0">
                <a:latin typeface="Berlin Sans FB Demi" panose="020E0802020502020306" pitchFamily="34" charset="0"/>
              </a:rPr>
              <a:t>Connolly, P., 2016. The Hutchinson Dictionary of Ancient and Medieval Warfare. Routledge.</a:t>
            </a:r>
          </a:p>
          <a:p>
            <a:r>
              <a:rPr lang="en-GB" sz="1900" dirty="0">
                <a:latin typeface="Berlin Sans FB Demi" panose="020E0802020502020306" pitchFamily="34" charset="0"/>
              </a:rPr>
              <a:t>Gelon, Greece, ancient history. 2017. </a:t>
            </a:r>
            <a:r>
              <a:rPr lang="en-GB" sz="1900" i="1" dirty="0">
                <a:latin typeface="Berlin Sans FB Demi" panose="020E0802020502020306" pitchFamily="34" charset="0"/>
              </a:rPr>
              <a:t>Gelon, Greece, ancient history</a:t>
            </a:r>
            <a:r>
              <a:rPr lang="en-GB" sz="1900" dirty="0">
                <a:latin typeface="Berlin Sans FB Demi" panose="020E0802020502020306" pitchFamily="34" charset="0"/>
              </a:rPr>
              <a:t>. [ONLINE] Available at: </a:t>
            </a:r>
            <a:r>
              <a:rPr lang="en-GB" sz="1900" u="sng" dirty="0">
                <a:latin typeface="Berlin Sans FB Demi" panose="020E0802020502020306" pitchFamily="34" charset="0"/>
                <a:hlinkClick r:id="rId2"/>
              </a:rPr>
              <a:t>https://www.in2greece.com/english/historymyth/history/ancient/gelon.htm</a:t>
            </a:r>
            <a:r>
              <a:rPr lang="en-GB" sz="1900" dirty="0">
                <a:latin typeface="Berlin Sans FB Demi" panose="020E0802020502020306" pitchFamily="34" charset="0"/>
              </a:rPr>
              <a:t>. [Accessed 26 October 2017].</a:t>
            </a:r>
          </a:p>
          <a:p>
            <a:r>
              <a:rPr lang="nb-NO" sz="1800" dirty="0">
                <a:latin typeface="Berlin Sans FB Demi" panose="020E0802020502020306" pitchFamily="34" charset="0"/>
              </a:rPr>
              <a:t>Plato, Letters, Letter 7 . 2017. </a:t>
            </a:r>
            <a:r>
              <a:rPr lang="nb-NO" sz="1800" i="1" dirty="0">
                <a:latin typeface="Berlin Sans FB Demi" panose="020E0802020502020306" pitchFamily="34" charset="0"/>
              </a:rPr>
              <a:t>Plato, Letters, Letter 7 </a:t>
            </a:r>
            <a:r>
              <a:rPr lang="nb-NO" sz="1800" dirty="0">
                <a:latin typeface="Berlin Sans FB Demi" panose="020E0802020502020306" pitchFamily="34" charset="0"/>
              </a:rPr>
              <a:t>. [ONLINE] Available at: </a:t>
            </a:r>
            <a:r>
              <a:rPr lang="nb-NO" sz="1800" u="sng" dirty="0">
                <a:latin typeface="Berlin Sans FB Demi" panose="020E0802020502020306" pitchFamily="34" charset="0"/>
                <a:hlinkClick r:id="rId3"/>
              </a:rPr>
              <a:t>http://www.perseus.tufts.edu/hopper/text?doc=Perseus:text:1999.01.0164:letter=7&amp;highlight=gelon</a:t>
            </a:r>
            <a:r>
              <a:rPr lang="nb-NO" sz="1800" dirty="0">
                <a:latin typeface="Berlin Sans FB Demi" panose="020E0802020502020306" pitchFamily="34" charset="0"/>
              </a:rPr>
              <a:t>.</a:t>
            </a:r>
          </a:p>
          <a:p>
            <a:r>
              <a:rPr lang="en-GB" sz="1800" dirty="0">
                <a:latin typeface="Berlin Sans FB Demi" panose="020E0802020502020306" pitchFamily="34" charset="0"/>
              </a:rPr>
              <a:t>Diodorus Siculus, Library, Fragments of Book 10, Chapter 29 . 2017. </a:t>
            </a:r>
            <a:r>
              <a:rPr lang="en-GB" sz="1800" i="1" dirty="0">
                <a:latin typeface="Berlin Sans FB Demi" panose="020E0802020502020306" pitchFamily="34" charset="0"/>
              </a:rPr>
              <a:t>Diodorus Siculus, Library, Fragments of Book 10, Chapter 29 </a:t>
            </a:r>
            <a:r>
              <a:rPr lang="en-GB" sz="1800" dirty="0">
                <a:latin typeface="Berlin Sans FB Demi" panose="020E0802020502020306" pitchFamily="34" charset="0"/>
              </a:rPr>
              <a:t>. [ONLINE] Available at: </a:t>
            </a:r>
            <a:r>
              <a:rPr lang="en-GB" sz="1800" u="sng" dirty="0">
                <a:latin typeface="Berlin Sans FB Demi" panose="020E0802020502020306" pitchFamily="34" charset="0"/>
                <a:hlinkClick r:id="rId4"/>
              </a:rPr>
              <a:t>http://www.perseus.tufts.edu/hopper/text?doc=Perseus:text:1999.01.0084:book=10:chapter=29&amp;highlight=gelon</a:t>
            </a:r>
            <a:r>
              <a:rPr lang="en-GB" sz="1800" dirty="0">
                <a:latin typeface="Berlin Sans FB Demi" panose="020E0802020502020306" pitchFamily="34" charset="0"/>
              </a:rPr>
              <a:t>. [Accessed 26 October 2017].</a:t>
            </a:r>
            <a:endParaRPr lang="nb-NO" sz="1800" dirty="0">
              <a:latin typeface="Berlin Sans FB Demi" panose="020E0802020502020306" pitchFamily="34" charset="0"/>
            </a:endParaRPr>
          </a:p>
          <a:p>
            <a:endParaRPr lang="en-GB" sz="1800" i="1" u="sng" dirty="0">
              <a:latin typeface="Berlin Sans FB Demi" panose="020E0802020502020306" pitchFamily="34" charset="0"/>
            </a:endParaRPr>
          </a:p>
        </p:txBody>
      </p:sp>
      <p:pic>
        <p:nvPicPr>
          <p:cNvPr id="5" name="Picture 4">
            <a:extLst>
              <a:ext uri="{FF2B5EF4-FFF2-40B4-BE49-F238E27FC236}">
                <a16:creationId xmlns:a16="http://schemas.microsoft.com/office/drawing/2014/main" id="{20AF93FD-28E8-4025-94ED-0AA4AC02E479}"/>
              </a:ext>
            </a:extLst>
          </p:cNvPr>
          <p:cNvPicPr>
            <a:picLocks noChangeAspect="1"/>
          </p:cNvPicPr>
          <p:nvPr/>
        </p:nvPicPr>
        <p:blipFill rotWithShape="1">
          <a:blip r:embed="rId5"/>
          <a:srcRect b="26653"/>
          <a:stretch/>
        </p:blipFill>
        <p:spPr>
          <a:xfrm>
            <a:off x="8469382" y="134937"/>
            <a:ext cx="1428750" cy="1690688"/>
          </a:xfrm>
          <a:prstGeom prst="rect">
            <a:avLst/>
          </a:prstGeom>
        </p:spPr>
      </p:pic>
    </p:spTree>
    <p:extLst>
      <p:ext uri="{BB962C8B-B14F-4D97-AF65-F5344CB8AC3E}">
        <p14:creationId xmlns:p14="http://schemas.microsoft.com/office/powerpoint/2010/main" val="2850888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2C45-8F1A-46F2-AE69-E12DA16C24F6}"/>
              </a:ext>
            </a:extLst>
          </p:cNvPr>
          <p:cNvSpPr>
            <a:spLocks noGrp="1"/>
          </p:cNvSpPr>
          <p:nvPr>
            <p:ph type="title"/>
          </p:nvPr>
        </p:nvSpPr>
        <p:spPr/>
        <p:txBody>
          <a:bodyPr/>
          <a:lstStyle/>
          <a:p>
            <a:r>
              <a:rPr lang="en-GB" dirty="0">
                <a:latin typeface="Berlin Sans FB Demi" panose="020E0802020502020306" pitchFamily="34" charset="0"/>
              </a:rPr>
              <a:t>Hippias son of Peisistratus- tyrant of Athens 527-510 BC</a:t>
            </a:r>
          </a:p>
        </p:txBody>
      </p:sp>
      <p:sp>
        <p:nvSpPr>
          <p:cNvPr id="3" name="Content Placeholder 2">
            <a:extLst>
              <a:ext uri="{FF2B5EF4-FFF2-40B4-BE49-F238E27FC236}">
                <a16:creationId xmlns:a16="http://schemas.microsoft.com/office/drawing/2014/main" id="{666AA0BC-BC1E-40A5-98D4-394F2F1714F3}"/>
              </a:ext>
            </a:extLst>
          </p:cNvPr>
          <p:cNvSpPr>
            <a:spLocks noGrp="1"/>
          </p:cNvSpPr>
          <p:nvPr>
            <p:ph sz="half" idx="1"/>
          </p:nvPr>
        </p:nvSpPr>
        <p:spPr/>
        <p:txBody>
          <a:bodyPr>
            <a:normAutofit fontScale="40000" lnSpcReduction="20000"/>
          </a:bodyPr>
          <a:lstStyle/>
          <a:p>
            <a:r>
              <a:rPr lang="en-GB" sz="4000" dirty="0">
                <a:latin typeface="Berlin Sans FB Demi" panose="020E0802020502020306" pitchFamily="34" charset="0"/>
              </a:rPr>
              <a:t>Very little is known about him prior his reign</a:t>
            </a:r>
          </a:p>
          <a:p>
            <a:r>
              <a:rPr lang="en-GB" sz="4000" dirty="0">
                <a:latin typeface="Berlin Sans FB Demi" panose="020E0802020502020306" pitchFamily="34" charset="0"/>
              </a:rPr>
              <a:t>His brother Hipparchus was murdered in 514 by Harmodius and Aristogeiton and after he had them executed for it he changed as a ruler</a:t>
            </a:r>
          </a:p>
          <a:p>
            <a:r>
              <a:rPr lang="en-GB" sz="4000" dirty="0">
                <a:latin typeface="Berlin Sans FB Demi" panose="020E0802020502020306" pitchFamily="34" charset="0"/>
              </a:rPr>
              <a:t>He executed lots of Athenian citizens and raised taxes to the point he was starting to loose control of the polis (city).</a:t>
            </a:r>
          </a:p>
          <a:p>
            <a:r>
              <a:rPr lang="en-GB" sz="4000" dirty="0">
                <a:latin typeface="Berlin Sans FB Demi" panose="020E0802020502020306" pitchFamily="34" charset="0"/>
              </a:rPr>
              <a:t>He went to the Persians for help and married his daughter off to Aiantides, son of Hippoklos, which gave him access to Darius I’s court</a:t>
            </a:r>
          </a:p>
          <a:p>
            <a:r>
              <a:rPr lang="en-GB" sz="4000" dirty="0">
                <a:latin typeface="Berlin Sans FB Demi" panose="020E0802020502020306" pitchFamily="34" charset="0"/>
              </a:rPr>
              <a:t>In 510 BC he was trapped by the Spartan forces led by Cleomenes I in the Acropolis who held his children captive. He was forced to leave Athens in order to have them returned safely</a:t>
            </a:r>
          </a:p>
          <a:p>
            <a:r>
              <a:rPr lang="en-GB" sz="4000" dirty="0">
                <a:latin typeface="Berlin Sans FB Demi" panose="020E0802020502020306" pitchFamily="34" charset="0"/>
              </a:rPr>
              <a:t>During the Ionian Revolt, he sided with Darius I getting him to begin the Battle of Marathon</a:t>
            </a:r>
          </a:p>
          <a:p>
            <a:r>
              <a:rPr lang="en-GB" sz="4000" dirty="0">
                <a:latin typeface="Berlin Sans FB Demi" panose="020E0802020502020306" pitchFamily="34" charset="0"/>
              </a:rPr>
              <a:t>Hippias died in 490 BC</a:t>
            </a:r>
          </a:p>
          <a:p>
            <a:endParaRPr lang="en-GB" dirty="0"/>
          </a:p>
          <a:p>
            <a:endParaRPr lang="en-GB" dirty="0"/>
          </a:p>
        </p:txBody>
      </p:sp>
      <p:sp>
        <p:nvSpPr>
          <p:cNvPr id="4" name="Content Placeholder 3">
            <a:extLst>
              <a:ext uri="{FF2B5EF4-FFF2-40B4-BE49-F238E27FC236}">
                <a16:creationId xmlns:a16="http://schemas.microsoft.com/office/drawing/2014/main" id="{18277CE9-C3AF-4AB8-9B92-64E7E4C97D34}"/>
              </a:ext>
            </a:extLst>
          </p:cNvPr>
          <p:cNvSpPr>
            <a:spLocks noGrp="1"/>
          </p:cNvSpPr>
          <p:nvPr>
            <p:ph sz="half" idx="2"/>
          </p:nvPr>
        </p:nvSpPr>
        <p:spPr/>
        <p:txBody>
          <a:bodyPr>
            <a:normAutofit fontScale="40000" lnSpcReduction="20000"/>
          </a:bodyPr>
          <a:lstStyle/>
          <a:p>
            <a:r>
              <a:rPr lang="en-GB" sz="5900" u="sng" dirty="0">
                <a:latin typeface="Berlin Sans FB Demi" panose="020E0802020502020306" pitchFamily="34" charset="0"/>
              </a:rPr>
              <a:t>Sources</a:t>
            </a:r>
          </a:p>
          <a:p>
            <a:r>
              <a:rPr lang="en-GB" sz="3500" dirty="0">
                <a:latin typeface="Berlin Sans FB Demi" panose="020E0802020502020306" pitchFamily="34" charset="0"/>
              </a:rPr>
              <a:t>Aristotle, Athenian Constitution, chapter 18, section 1 . 2017. </a:t>
            </a:r>
            <a:r>
              <a:rPr lang="en-GB" sz="3500" i="1" dirty="0">
                <a:latin typeface="Berlin Sans FB Demi" panose="020E0802020502020306" pitchFamily="34" charset="0"/>
              </a:rPr>
              <a:t>Aristotle, Athenian Constitution, chapter 18, section 1 </a:t>
            </a:r>
            <a:r>
              <a:rPr lang="en-GB" sz="3500" dirty="0">
                <a:latin typeface="Berlin Sans FB Demi" panose="020E0802020502020306" pitchFamily="34" charset="0"/>
              </a:rPr>
              <a:t>. [ONLINE] Available at: </a:t>
            </a:r>
            <a:r>
              <a:rPr lang="en-GB" sz="3500" u="sng" dirty="0">
                <a:latin typeface="Berlin Sans FB Demi" panose="020E0802020502020306" pitchFamily="34" charset="0"/>
                <a:hlinkClick r:id="rId2"/>
              </a:rPr>
              <a:t>http://www.perseus.tufts.edu/hopper/text?doc=Perseus%3Atext%3A1999.01.0046%3Achapter%3D18%3Asection%3D1</a:t>
            </a:r>
            <a:r>
              <a:rPr lang="en-GB" sz="3500" dirty="0">
                <a:latin typeface="Berlin Sans FB Demi" panose="020E0802020502020306" pitchFamily="34" charset="0"/>
              </a:rPr>
              <a:t>. [Accessed 27 October 2017]</a:t>
            </a:r>
          </a:p>
          <a:p>
            <a:r>
              <a:rPr lang="en-GB" sz="3500" dirty="0">
                <a:latin typeface="Berlin Sans FB Demi" panose="020E0802020502020306" pitchFamily="34" charset="0"/>
              </a:rPr>
              <a:t>Revolvy, LLC. 2017. </a:t>
            </a:r>
            <a:r>
              <a:rPr lang="en-GB" sz="3500" i="1" dirty="0">
                <a:latin typeface="Berlin Sans FB Demi" panose="020E0802020502020306" pitchFamily="34" charset="0"/>
              </a:rPr>
              <a:t>Hippias (son of Peisistratus)</a:t>
            </a:r>
            <a:r>
              <a:rPr lang="en-GB" sz="3500" dirty="0">
                <a:latin typeface="Berlin Sans FB Demi" panose="020E0802020502020306" pitchFamily="34" charset="0"/>
              </a:rPr>
              <a:t>. [ONLINE] Available at: </a:t>
            </a:r>
            <a:r>
              <a:rPr lang="en-GB" sz="3500" u="sng" dirty="0">
                <a:latin typeface="Berlin Sans FB Demi" panose="020E0802020502020306" pitchFamily="34" charset="0"/>
                <a:hlinkClick r:id="rId3"/>
              </a:rPr>
              <a:t>https://www.revolvy.com/main/index.php?s=Hippias%20(son%20of%20Peisistratus)&amp;item_type=topic</a:t>
            </a:r>
            <a:r>
              <a:rPr lang="en-GB" sz="3500" dirty="0">
                <a:latin typeface="Berlin Sans FB Demi" panose="020E0802020502020306" pitchFamily="34" charset="0"/>
              </a:rPr>
              <a:t>. [Accessed 27 October 2017].</a:t>
            </a:r>
          </a:p>
          <a:p>
            <a:r>
              <a:rPr lang="en-GB" sz="3500" dirty="0">
                <a:latin typeface="Berlin Sans FB Demi" panose="020E0802020502020306" pitchFamily="34" charset="0"/>
              </a:rPr>
              <a:t>Thucydides, The Peloponnesian War, book 6, chapter 59, section 3 . 2017. </a:t>
            </a:r>
            <a:r>
              <a:rPr lang="en-GB" sz="3500" i="1" dirty="0">
                <a:latin typeface="Berlin Sans FB Demi" panose="020E0802020502020306" pitchFamily="34" charset="0"/>
              </a:rPr>
              <a:t>Thucydides, The Peloponnesian War, book 6, chapter 59, section 3 </a:t>
            </a:r>
            <a:r>
              <a:rPr lang="en-GB" sz="3500" dirty="0">
                <a:latin typeface="Berlin Sans FB Demi" panose="020E0802020502020306" pitchFamily="34" charset="0"/>
              </a:rPr>
              <a:t>. [ONLINE] Available at: </a:t>
            </a:r>
            <a:r>
              <a:rPr lang="en-GB" sz="3500" u="sng" dirty="0">
                <a:latin typeface="Berlin Sans FB Demi" panose="020E0802020502020306" pitchFamily="34" charset="0"/>
                <a:hlinkClick r:id="rId4"/>
              </a:rPr>
              <a:t>http://www.perseus.tufts.edu/hopper/text?doc=Perseus%3Atext%3A1999.01.0199%3Abook%3D6%3Achapter%3D59%3Asection%3D3</a:t>
            </a:r>
            <a:r>
              <a:rPr lang="en-GB" sz="3500" dirty="0">
                <a:latin typeface="Berlin Sans FB Demi" panose="020E0802020502020306" pitchFamily="34" charset="0"/>
              </a:rPr>
              <a:t>. [Accessed 27 October 2017].</a:t>
            </a:r>
          </a:p>
          <a:p>
            <a:r>
              <a:rPr lang="en-GB" sz="3500" dirty="0">
                <a:latin typeface="Berlin Sans FB Demi" panose="020E0802020502020306" pitchFamily="34" charset="0"/>
              </a:rPr>
              <a:t>Fine, J., 1985. </a:t>
            </a:r>
            <a:r>
              <a:rPr lang="en-GB" sz="3500" i="1" dirty="0">
                <a:latin typeface="Berlin Sans FB Demi" panose="020E0802020502020306" pitchFamily="34" charset="0"/>
              </a:rPr>
              <a:t>The Ancient Greeks : A Critical History</a:t>
            </a:r>
            <a:r>
              <a:rPr lang="en-GB" sz="3500" dirty="0">
                <a:latin typeface="Berlin Sans FB Demi" panose="020E0802020502020306" pitchFamily="34" charset="0"/>
              </a:rPr>
              <a:t>. 10th ed. Cambridge, Mass., United States: HARVARD UNIVERSITY PRESS. p226</a:t>
            </a:r>
            <a:endParaRPr lang="en-GB" sz="3500" u="sng" dirty="0">
              <a:latin typeface="Berlin Sans FB Demi" panose="020E0802020502020306" pitchFamily="34" charset="0"/>
            </a:endParaRPr>
          </a:p>
        </p:txBody>
      </p:sp>
      <p:pic>
        <p:nvPicPr>
          <p:cNvPr id="5" name="Picture 4">
            <a:extLst>
              <a:ext uri="{FF2B5EF4-FFF2-40B4-BE49-F238E27FC236}">
                <a16:creationId xmlns:a16="http://schemas.microsoft.com/office/drawing/2014/main" id="{139C7CA6-20F1-4FC8-B768-EB442A6FB1E2}"/>
              </a:ext>
            </a:extLst>
          </p:cNvPr>
          <p:cNvPicPr>
            <a:picLocks noChangeAspect="1"/>
          </p:cNvPicPr>
          <p:nvPr/>
        </p:nvPicPr>
        <p:blipFill>
          <a:blip r:embed="rId5"/>
          <a:stretch>
            <a:fillRect/>
          </a:stretch>
        </p:blipFill>
        <p:spPr>
          <a:xfrm>
            <a:off x="10130313" y="114231"/>
            <a:ext cx="1375887" cy="1827350"/>
          </a:xfrm>
          <a:prstGeom prst="rect">
            <a:avLst/>
          </a:prstGeom>
        </p:spPr>
      </p:pic>
    </p:spTree>
    <p:extLst>
      <p:ext uri="{BB962C8B-B14F-4D97-AF65-F5344CB8AC3E}">
        <p14:creationId xmlns:p14="http://schemas.microsoft.com/office/powerpoint/2010/main" val="1966408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38B09-37BF-4A9E-93AC-BC6336A1874A}"/>
              </a:ext>
            </a:extLst>
          </p:cNvPr>
          <p:cNvSpPr>
            <a:spLocks noGrp="1"/>
          </p:cNvSpPr>
          <p:nvPr>
            <p:ph type="title"/>
          </p:nvPr>
        </p:nvSpPr>
        <p:spPr/>
        <p:txBody>
          <a:bodyPr/>
          <a:lstStyle/>
          <a:p>
            <a:r>
              <a:rPr lang="en-GB" dirty="0">
                <a:latin typeface="Berlin Sans FB Demi" panose="020E0802020502020306" pitchFamily="34" charset="0"/>
              </a:rPr>
              <a:t>Pericles the Athenian 495-429 BC</a:t>
            </a:r>
          </a:p>
        </p:txBody>
      </p:sp>
      <p:sp>
        <p:nvSpPr>
          <p:cNvPr id="3" name="Content Placeholder 2">
            <a:extLst>
              <a:ext uri="{FF2B5EF4-FFF2-40B4-BE49-F238E27FC236}">
                <a16:creationId xmlns:a16="http://schemas.microsoft.com/office/drawing/2014/main" id="{44B6F300-2235-4BD4-9EBB-625317D55B83}"/>
              </a:ext>
            </a:extLst>
          </p:cNvPr>
          <p:cNvSpPr>
            <a:spLocks noGrp="1"/>
          </p:cNvSpPr>
          <p:nvPr>
            <p:ph sz="half" idx="1"/>
          </p:nvPr>
        </p:nvSpPr>
        <p:spPr>
          <a:xfrm>
            <a:off x="838200" y="1470991"/>
            <a:ext cx="5181600" cy="4705972"/>
          </a:xfrm>
        </p:spPr>
        <p:txBody>
          <a:bodyPr>
            <a:normAutofit fontScale="62500" lnSpcReduction="20000"/>
          </a:bodyPr>
          <a:lstStyle/>
          <a:p>
            <a:r>
              <a:rPr lang="en-GB" dirty="0">
                <a:latin typeface="Berlin Sans FB Demi" panose="020E0802020502020306" pitchFamily="34" charset="0"/>
              </a:rPr>
              <a:t>Came form an affluent family in Athens- Xanthippus his father was a celebrated man after the Persian wars</a:t>
            </a:r>
          </a:p>
          <a:p>
            <a:r>
              <a:rPr lang="en-GB" dirty="0">
                <a:latin typeface="Berlin Sans FB Demi" panose="020E0802020502020306" pitchFamily="34" charset="0"/>
              </a:rPr>
              <a:t>Between 463-461 he worked on prosecuting Cimon for betraying his people and eventually got him ostracised</a:t>
            </a:r>
          </a:p>
          <a:p>
            <a:r>
              <a:rPr lang="en-GB" dirty="0">
                <a:latin typeface="Berlin Sans FB Demi" panose="020E0802020502020306" pitchFamily="34" charset="0"/>
              </a:rPr>
              <a:t>He was a very successful general being re-elected 17 years in row by the Athenian populace after his victories in military campaigns</a:t>
            </a:r>
          </a:p>
          <a:p>
            <a:r>
              <a:rPr lang="en-GB" dirty="0">
                <a:latin typeface="Berlin Sans FB Demi" panose="020E0802020502020306" pitchFamily="34" charset="0"/>
              </a:rPr>
              <a:t>It was he who convinced the Delian League to move the treasury and as a result built the Parthenon</a:t>
            </a:r>
          </a:p>
          <a:p>
            <a:r>
              <a:rPr lang="en-GB" dirty="0">
                <a:latin typeface="Berlin Sans FB Demi" panose="020E0802020502020306" pitchFamily="34" charset="0"/>
              </a:rPr>
              <a:t>His consort Aspasia taught Socrates rhetoric</a:t>
            </a:r>
          </a:p>
          <a:p>
            <a:r>
              <a:rPr lang="en-GB" dirty="0">
                <a:latin typeface="Berlin Sans FB Demi" panose="020E0802020502020306" pitchFamily="34" charset="0"/>
              </a:rPr>
              <a:t>He put in place many social reforms that lead to what Athens became famous for- democracy</a:t>
            </a:r>
          </a:p>
          <a:p>
            <a:r>
              <a:rPr lang="en-GB" dirty="0">
                <a:latin typeface="Berlin Sans FB Demi" panose="020E0802020502020306" pitchFamily="34" charset="0"/>
              </a:rPr>
              <a:t>Died of the plague during the 2</a:t>
            </a:r>
            <a:r>
              <a:rPr lang="en-GB" baseline="30000" dirty="0">
                <a:latin typeface="Berlin Sans FB Demi" panose="020E0802020502020306" pitchFamily="34" charset="0"/>
              </a:rPr>
              <a:t>nd</a:t>
            </a:r>
            <a:r>
              <a:rPr lang="en-GB" dirty="0">
                <a:latin typeface="Berlin Sans FB Demi" panose="020E0802020502020306" pitchFamily="34" charset="0"/>
              </a:rPr>
              <a:t> Peloponnesian wars though and all of his strategies were abandoned</a:t>
            </a:r>
          </a:p>
        </p:txBody>
      </p:sp>
      <p:sp>
        <p:nvSpPr>
          <p:cNvPr id="4" name="Content Placeholder 3">
            <a:extLst>
              <a:ext uri="{FF2B5EF4-FFF2-40B4-BE49-F238E27FC236}">
                <a16:creationId xmlns:a16="http://schemas.microsoft.com/office/drawing/2014/main" id="{F08BFEF7-221E-48F5-8B63-DDA4034C7D8C}"/>
              </a:ext>
            </a:extLst>
          </p:cNvPr>
          <p:cNvSpPr>
            <a:spLocks noGrp="1"/>
          </p:cNvSpPr>
          <p:nvPr>
            <p:ph sz="half" idx="2"/>
          </p:nvPr>
        </p:nvSpPr>
        <p:spPr>
          <a:xfrm>
            <a:off x="6172200" y="1470991"/>
            <a:ext cx="5181600" cy="4705972"/>
          </a:xfrm>
        </p:spPr>
        <p:txBody>
          <a:bodyPr>
            <a:normAutofit fontScale="62500" lnSpcReduction="20000"/>
          </a:bodyPr>
          <a:lstStyle/>
          <a:p>
            <a:r>
              <a:rPr lang="en-GB" sz="4500" u="sng" dirty="0">
                <a:latin typeface="Berlin Sans FB Demi" panose="020E0802020502020306" pitchFamily="34" charset="0"/>
              </a:rPr>
              <a:t>Sources</a:t>
            </a:r>
          </a:p>
          <a:p>
            <a:r>
              <a:rPr lang="en-GB" dirty="0">
                <a:latin typeface="Berlin Sans FB Demi" panose="020E0802020502020306" pitchFamily="34" charset="0"/>
              </a:rPr>
              <a:t>HISTORY.com. 2017. </a:t>
            </a:r>
            <a:r>
              <a:rPr lang="en-GB" i="1" dirty="0">
                <a:latin typeface="Berlin Sans FB Demi" panose="020E0802020502020306" pitchFamily="34" charset="0"/>
              </a:rPr>
              <a:t>Pericles - Ancient History - HISTORY.com</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http://www.history.com/topics/ancient-history/pericles</a:t>
            </a:r>
            <a:r>
              <a:rPr lang="en-GB" dirty="0">
                <a:latin typeface="Berlin Sans FB Demi" panose="020E0802020502020306" pitchFamily="34" charset="0"/>
              </a:rPr>
              <a:t>. [Accessed 16 November 2017].</a:t>
            </a:r>
          </a:p>
          <a:p>
            <a:r>
              <a:rPr lang="en-GB" dirty="0">
                <a:latin typeface="Berlin Sans FB Demi" panose="020E0802020502020306" pitchFamily="34" charset="0"/>
              </a:rPr>
              <a:t>Plutarch, Pericles, chapter 3 . 2017. </a:t>
            </a:r>
            <a:r>
              <a:rPr lang="en-GB" i="1" dirty="0">
                <a:latin typeface="Berlin Sans FB Demi" panose="020E0802020502020306" pitchFamily="34" charset="0"/>
              </a:rPr>
              <a:t>Plutarch, Pericles, chapter 3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http://www.perseus.tufts.edu/hopper/text?doc=Perseus%3Atext%3A2008.01.0055%3Achapter%3D3</a:t>
            </a:r>
            <a:r>
              <a:rPr lang="en-GB" dirty="0">
                <a:latin typeface="Berlin Sans FB Demi" panose="020E0802020502020306" pitchFamily="34" charset="0"/>
              </a:rPr>
              <a:t>. [Accessed 16 November 2017]</a:t>
            </a:r>
          </a:p>
          <a:p>
            <a:r>
              <a:rPr lang="en-GB" dirty="0">
                <a:latin typeface="Berlin Sans FB Demi" panose="020E0802020502020306" pitchFamily="34" charset="0"/>
              </a:rPr>
              <a:t>Thucydides, History of the Peloponnesian War, BOOK I, chapter 111 . 2017. </a:t>
            </a:r>
            <a:r>
              <a:rPr lang="en-GB" i="1" dirty="0">
                <a:latin typeface="Berlin Sans FB Demi" panose="020E0802020502020306" pitchFamily="34" charset="0"/>
              </a:rPr>
              <a:t>Thucydides, History of the Peloponnesian War, BOOK I, chapter 111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http://www.perseus.tufts.edu/hopper/text?doc=Perseus:text:1999.04.0105:book=1:chapter=111&amp;highlight=pericles</a:t>
            </a:r>
            <a:r>
              <a:rPr lang="en-GB" dirty="0">
                <a:latin typeface="Berlin Sans FB Demi" panose="020E0802020502020306" pitchFamily="34" charset="0"/>
              </a:rPr>
              <a:t>. [Accessed 16 November 2017]</a:t>
            </a:r>
          </a:p>
          <a:p>
            <a:r>
              <a:rPr lang="en-GB" i="1" dirty="0">
                <a:latin typeface="Berlin Sans FB Demi" panose="020E0802020502020306" pitchFamily="34" charset="0"/>
              </a:rPr>
              <a:t>Kagan, D., 1998. Pericles Of Athens And The Birth Of Democracy. Simon and Schuster</a:t>
            </a:r>
          </a:p>
          <a:p>
            <a:endParaRPr lang="en-GB" u="sng" dirty="0">
              <a:latin typeface="Berlin Sans FB Demi" panose="020E0802020502020306" pitchFamily="34" charset="0"/>
            </a:endParaRPr>
          </a:p>
        </p:txBody>
      </p:sp>
      <p:pic>
        <p:nvPicPr>
          <p:cNvPr id="5" name="Picture 4">
            <a:extLst>
              <a:ext uri="{FF2B5EF4-FFF2-40B4-BE49-F238E27FC236}">
                <a16:creationId xmlns:a16="http://schemas.microsoft.com/office/drawing/2014/main" id="{45A58F07-AFB9-4EE3-B1F0-2B84726D0A6A}"/>
              </a:ext>
            </a:extLst>
          </p:cNvPr>
          <p:cNvPicPr>
            <a:picLocks noChangeAspect="1"/>
          </p:cNvPicPr>
          <p:nvPr/>
        </p:nvPicPr>
        <p:blipFill rotWithShape="1">
          <a:blip r:embed="rId5"/>
          <a:srcRect l="30462" r="40231"/>
          <a:stretch/>
        </p:blipFill>
        <p:spPr>
          <a:xfrm>
            <a:off x="10723905" y="0"/>
            <a:ext cx="1468095" cy="1637292"/>
          </a:xfrm>
          <a:prstGeom prst="rect">
            <a:avLst/>
          </a:prstGeom>
        </p:spPr>
      </p:pic>
    </p:spTree>
    <p:extLst>
      <p:ext uri="{BB962C8B-B14F-4D97-AF65-F5344CB8AC3E}">
        <p14:creationId xmlns:p14="http://schemas.microsoft.com/office/powerpoint/2010/main" val="29111467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41C7D-4FFC-4833-910E-24CA2EE2C873}"/>
              </a:ext>
            </a:extLst>
          </p:cNvPr>
          <p:cNvSpPr>
            <a:spLocks noGrp="1"/>
          </p:cNvSpPr>
          <p:nvPr>
            <p:ph type="title"/>
          </p:nvPr>
        </p:nvSpPr>
        <p:spPr/>
        <p:txBody>
          <a:bodyPr/>
          <a:lstStyle/>
          <a:p>
            <a:r>
              <a:rPr lang="en-GB" dirty="0">
                <a:latin typeface="Berlin Sans FB Demi" panose="020E0802020502020306" pitchFamily="34" charset="0"/>
              </a:rPr>
              <a:t>Battle of Marathon 490 BC </a:t>
            </a:r>
          </a:p>
        </p:txBody>
      </p:sp>
      <p:sp>
        <p:nvSpPr>
          <p:cNvPr id="3" name="Content Placeholder 2">
            <a:extLst>
              <a:ext uri="{FF2B5EF4-FFF2-40B4-BE49-F238E27FC236}">
                <a16:creationId xmlns:a16="http://schemas.microsoft.com/office/drawing/2014/main" id="{65EC8AE6-1B78-4F45-A886-D6EC787E85E3}"/>
              </a:ext>
            </a:extLst>
          </p:cNvPr>
          <p:cNvSpPr>
            <a:spLocks noGrp="1"/>
          </p:cNvSpPr>
          <p:nvPr>
            <p:ph sz="half" idx="1"/>
          </p:nvPr>
        </p:nvSpPr>
        <p:spPr/>
        <p:txBody>
          <a:bodyPr>
            <a:normAutofit fontScale="62500" lnSpcReduction="20000"/>
          </a:bodyPr>
          <a:lstStyle/>
          <a:p>
            <a:r>
              <a:rPr lang="en-GB" dirty="0">
                <a:latin typeface="Berlin Sans FB Demi" panose="020E0802020502020306" pitchFamily="34" charset="0"/>
              </a:rPr>
              <a:t>Hippias (the last Peisistratid) was exiled by Athens became a military adviser for the Persian Empire</a:t>
            </a:r>
          </a:p>
          <a:p>
            <a:r>
              <a:rPr lang="en-GB" dirty="0">
                <a:latin typeface="Berlin Sans FB Demi" panose="020E0802020502020306" pitchFamily="34" charset="0"/>
              </a:rPr>
              <a:t>He recommended the small town of Marathon as a starting point for the invasion by the Persian forces because it seemed to control a lot of the major trade routes</a:t>
            </a:r>
          </a:p>
          <a:p>
            <a:r>
              <a:rPr lang="en-GB" dirty="0">
                <a:latin typeface="Berlin Sans FB Demi" panose="020E0802020502020306" pitchFamily="34" charset="0"/>
              </a:rPr>
              <a:t>The Athenians and Plateians joined forces and even though they were outnumbered push the Persian army back then try to retreat to their fleet that had already been destroyed by the Athenian navy</a:t>
            </a:r>
          </a:p>
          <a:p>
            <a:r>
              <a:rPr lang="en-GB" dirty="0">
                <a:latin typeface="Berlin Sans FB Demi" panose="020E0802020502020306" pitchFamily="34" charset="0"/>
              </a:rPr>
              <a:t>This temporarily halted the expansion of the Persian Empire into Greece</a:t>
            </a:r>
          </a:p>
        </p:txBody>
      </p:sp>
      <p:sp>
        <p:nvSpPr>
          <p:cNvPr id="4" name="Content Placeholder 3">
            <a:extLst>
              <a:ext uri="{FF2B5EF4-FFF2-40B4-BE49-F238E27FC236}">
                <a16:creationId xmlns:a16="http://schemas.microsoft.com/office/drawing/2014/main" id="{60C9D165-CE3B-4B59-9F0D-09CA1329EA51}"/>
              </a:ext>
            </a:extLst>
          </p:cNvPr>
          <p:cNvSpPr>
            <a:spLocks noGrp="1"/>
          </p:cNvSpPr>
          <p:nvPr>
            <p:ph sz="half" idx="2"/>
          </p:nvPr>
        </p:nvSpPr>
        <p:spPr/>
        <p:txBody>
          <a:bodyPr>
            <a:normAutofit fontScale="62500" lnSpcReduction="20000"/>
          </a:bodyPr>
          <a:lstStyle/>
          <a:p>
            <a:r>
              <a:rPr lang="en-GB" sz="5100" u="sng" dirty="0">
                <a:latin typeface="Berlin Sans FB Demi" panose="020E0802020502020306" pitchFamily="34" charset="0"/>
              </a:rPr>
              <a:t>Sources</a:t>
            </a:r>
          </a:p>
          <a:p>
            <a:r>
              <a:rPr lang="en-GB" sz="3100" dirty="0">
                <a:latin typeface="Berlin Sans FB Demi" panose="020E0802020502020306" pitchFamily="34" charset="0"/>
              </a:rPr>
              <a:t>The Battle of Marathon, 490 BC. 2017. </a:t>
            </a:r>
            <a:r>
              <a:rPr lang="en-GB" sz="3100" i="1" dirty="0">
                <a:latin typeface="Berlin Sans FB Demi" panose="020E0802020502020306" pitchFamily="34" charset="0"/>
              </a:rPr>
              <a:t>The Battle of Marathon, 490 BC</a:t>
            </a:r>
            <a:r>
              <a:rPr lang="en-GB" sz="3100" dirty="0">
                <a:latin typeface="Berlin Sans FB Demi" panose="020E0802020502020306" pitchFamily="34" charset="0"/>
              </a:rPr>
              <a:t>. [ONLINE] Available at: </a:t>
            </a:r>
            <a:r>
              <a:rPr lang="en-GB" sz="3100" u="sng" dirty="0">
                <a:latin typeface="Berlin Sans FB Demi" panose="020E0802020502020306" pitchFamily="34" charset="0"/>
                <a:hlinkClick r:id="rId2"/>
              </a:rPr>
              <a:t>http://www.eyewitnesstohistory.com/marathon.htm</a:t>
            </a:r>
            <a:r>
              <a:rPr lang="en-GB" sz="3100" dirty="0">
                <a:latin typeface="Berlin Sans FB Demi" panose="020E0802020502020306" pitchFamily="34" charset="0"/>
              </a:rPr>
              <a:t>. [Accessed 26 October 2017].</a:t>
            </a:r>
          </a:p>
          <a:p>
            <a:pPr lvl="0"/>
            <a:r>
              <a:rPr lang="en-GB" sz="3100" i="1" dirty="0">
                <a:solidFill>
                  <a:prstClr val="black"/>
                </a:solidFill>
                <a:latin typeface="Berlin Sans FB Demi" panose="020E0802020502020306" pitchFamily="34" charset="0"/>
              </a:rPr>
              <a:t>De Selincourt, A., 1954. (trans)  Herodutus; The Histories. 10th ed. Harmondsworth, Middlesex: Penguin Classics. P397</a:t>
            </a:r>
          </a:p>
          <a:p>
            <a:pPr lvl="0"/>
            <a:r>
              <a:rPr lang="en-GB" sz="3100" dirty="0">
                <a:latin typeface="Berlin Sans FB Demi" panose="020E0802020502020306" pitchFamily="34" charset="0"/>
              </a:rPr>
              <a:t>Marathon (490 BCE) - Livius. 2017. </a:t>
            </a:r>
            <a:r>
              <a:rPr lang="en-GB" sz="3100" i="1" dirty="0">
                <a:latin typeface="Berlin Sans FB Demi" panose="020E0802020502020306" pitchFamily="34" charset="0"/>
              </a:rPr>
              <a:t>Marathon (490 BCE) - Livius</a:t>
            </a:r>
            <a:r>
              <a:rPr lang="en-GB" sz="3100" dirty="0">
                <a:latin typeface="Berlin Sans FB Demi" panose="020E0802020502020306" pitchFamily="34" charset="0"/>
              </a:rPr>
              <a:t>. [ONLINE] Available at: </a:t>
            </a:r>
            <a:r>
              <a:rPr lang="en-GB" sz="3100" u="sng" dirty="0">
                <a:latin typeface="Berlin Sans FB Demi" panose="020E0802020502020306" pitchFamily="34" charset="0"/>
                <a:hlinkClick r:id="rId3"/>
              </a:rPr>
              <a:t>http://www.livius.org/articles/battle/marathon-490-bce/</a:t>
            </a:r>
            <a:r>
              <a:rPr lang="en-GB" sz="3100" dirty="0">
                <a:latin typeface="Berlin Sans FB Demi" panose="020E0802020502020306" pitchFamily="34" charset="0"/>
              </a:rPr>
              <a:t>. [Accessed 26 October 2017]</a:t>
            </a:r>
            <a:endParaRPr lang="en-GB" sz="3100" i="1" dirty="0">
              <a:solidFill>
                <a:prstClr val="black"/>
              </a:solidFill>
              <a:latin typeface="Berlin Sans FB Demi" panose="020E0802020502020306" pitchFamily="34" charset="0"/>
            </a:endParaRPr>
          </a:p>
          <a:p>
            <a:endParaRPr lang="en-GB" sz="2300" u="sng" dirty="0">
              <a:latin typeface="Berlin Sans FB Demi" panose="020E0802020502020306" pitchFamily="34" charset="0"/>
            </a:endParaRPr>
          </a:p>
        </p:txBody>
      </p:sp>
    </p:spTree>
    <p:extLst>
      <p:ext uri="{BB962C8B-B14F-4D97-AF65-F5344CB8AC3E}">
        <p14:creationId xmlns:p14="http://schemas.microsoft.com/office/powerpoint/2010/main" val="2298381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A4A8-2FFD-4747-842C-6979CA689FC3}"/>
              </a:ext>
            </a:extLst>
          </p:cNvPr>
          <p:cNvSpPr>
            <a:spLocks noGrp="1"/>
          </p:cNvSpPr>
          <p:nvPr>
            <p:ph type="title"/>
          </p:nvPr>
        </p:nvSpPr>
        <p:spPr/>
        <p:txBody>
          <a:bodyPr/>
          <a:lstStyle/>
          <a:p>
            <a:r>
              <a:rPr lang="en-GB" dirty="0">
                <a:latin typeface="Berlin Sans FB Demi" panose="020E0802020502020306" pitchFamily="34" charset="0"/>
              </a:rPr>
              <a:t>Xerxes the Great ruled 486-465 BC</a:t>
            </a:r>
          </a:p>
        </p:txBody>
      </p:sp>
      <p:sp>
        <p:nvSpPr>
          <p:cNvPr id="3" name="Content Placeholder 2">
            <a:extLst>
              <a:ext uri="{FF2B5EF4-FFF2-40B4-BE49-F238E27FC236}">
                <a16:creationId xmlns:a16="http://schemas.microsoft.com/office/drawing/2014/main" id="{81B8CD64-9E39-4BA0-80D5-E49005850741}"/>
              </a:ext>
            </a:extLst>
          </p:cNvPr>
          <p:cNvSpPr>
            <a:spLocks noGrp="1"/>
          </p:cNvSpPr>
          <p:nvPr>
            <p:ph sz="half" idx="1"/>
          </p:nvPr>
        </p:nvSpPr>
        <p:spPr/>
        <p:txBody>
          <a:bodyPr>
            <a:normAutofit fontScale="47500" lnSpcReduction="20000"/>
          </a:bodyPr>
          <a:lstStyle/>
          <a:p>
            <a:r>
              <a:rPr lang="en-GB" sz="4200" dirty="0">
                <a:latin typeface="Berlin Sans FB Demi" panose="020E0802020502020306" pitchFamily="34" charset="0"/>
              </a:rPr>
              <a:t>King of the Persian Empire or Shahanshah which, though usually translated as `emperor’, actually means `king of kings’</a:t>
            </a:r>
          </a:p>
          <a:p>
            <a:r>
              <a:rPr lang="en-GB" sz="4200" dirty="0">
                <a:latin typeface="Berlin Sans FB Demi" panose="020E0802020502020306" pitchFamily="34" charset="0"/>
              </a:rPr>
              <a:t>Is referenced in the Bible, book of Ester, as Ahasuerus of Persia and was married to the same woman</a:t>
            </a:r>
          </a:p>
          <a:p>
            <a:r>
              <a:rPr lang="en-GB" sz="4200" dirty="0">
                <a:latin typeface="Berlin Sans FB Demi" panose="020E0802020502020306" pitchFamily="34" charset="0"/>
              </a:rPr>
              <a:t>485 BCE Babylon is destroyed by Xerxes</a:t>
            </a:r>
          </a:p>
          <a:p>
            <a:r>
              <a:rPr lang="en-GB" sz="4200" dirty="0">
                <a:latin typeface="Berlin Sans FB Demi" panose="020E0802020502020306" pitchFamily="34" charset="0"/>
              </a:rPr>
              <a:t>He also tries to tries to invade Greece but is pushed back several times at various battles</a:t>
            </a:r>
          </a:p>
          <a:p>
            <a:r>
              <a:rPr lang="en-GB" sz="4200" dirty="0">
                <a:latin typeface="Berlin Sans FB Demi" panose="020E0802020502020306" pitchFamily="34" charset="0"/>
              </a:rPr>
              <a:t>He then builds in 478 BC the Gate of All Nations, The Hall of 100 columns and the Palace of Xerxes</a:t>
            </a:r>
          </a:p>
          <a:p>
            <a:r>
              <a:rPr lang="en-GB" sz="4200" dirty="0">
                <a:latin typeface="Berlin Sans FB Demi" panose="020E0802020502020306" pitchFamily="34" charset="0"/>
              </a:rPr>
              <a:t>He was assassinated by his minister Artabanus</a:t>
            </a:r>
          </a:p>
          <a:p>
            <a:endParaRPr lang="en-GB" dirty="0"/>
          </a:p>
        </p:txBody>
      </p:sp>
      <p:sp>
        <p:nvSpPr>
          <p:cNvPr id="4" name="Content Placeholder 3">
            <a:extLst>
              <a:ext uri="{FF2B5EF4-FFF2-40B4-BE49-F238E27FC236}">
                <a16:creationId xmlns:a16="http://schemas.microsoft.com/office/drawing/2014/main" id="{803D7EF8-2C9D-4882-9D48-6275399DB000}"/>
              </a:ext>
            </a:extLst>
          </p:cNvPr>
          <p:cNvSpPr>
            <a:spLocks noGrp="1"/>
          </p:cNvSpPr>
          <p:nvPr>
            <p:ph sz="half" idx="2"/>
          </p:nvPr>
        </p:nvSpPr>
        <p:spPr/>
        <p:txBody>
          <a:bodyPr>
            <a:normAutofit fontScale="47500" lnSpcReduction="20000"/>
          </a:bodyPr>
          <a:lstStyle/>
          <a:p>
            <a:r>
              <a:rPr lang="en-GB" sz="5900" u="sng" dirty="0">
                <a:solidFill>
                  <a:prstClr val="black"/>
                </a:solidFill>
                <a:latin typeface="Berlin Sans FB Demi" panose="020E0802020502020306" pitchFamily="34" charset="0"/>
              </a:rPr>
              <a:t>Sources</a:t>
            </a:r>
            <a:endParaRPr lang="en-GB" sz="3400" i="1" dirty="0">
              <a:solidFill>
                <a:prstClr val="black"/>
              </a:solidFill>
              <a:latin typeface="Berlin Sans FB Demi" panose="020E0802020502020306" pitchFamily="34" charset="0"/>
            </a:endParaRPr>
          </a:p>
          <a:p>
            <a:r>
              <a:rPr lang="en-GB" sz="3400" i="1" dirty="0">
                <a:solidFill>
                  <a:prstClr val="black"/>
                </a:solidFill>
                <a:latin typeface="Berlin Sans FB Demi" panose="020E0802020502020306" pitchFamily="34" charset="0"/>
              </a:rPr>
              <a:t>De Selincourt, A., 1954. (trans)  Herodutus; The Histories. 10th ed. Harmondsworth, Middlesex: Penguin Classics</a:t>
            </a:r>
          </a:p>
          <a:p>
            <a:r>
              <a:rPr lang="en-GB" sz="3300" dirty="0">
                <a:latin typeface="Berlin Sans FB Demi" panose="020E0802020502020306" pitchFamily="34" charset="0"/>
              </a:rPr>
              <a:t>Diodorus Siculus, Library, Fragments of Book 9, Chapter 10 . 2017. </a:t>
            </a:r>
            <a:r>
              <a:rPr lang="en-GB" sz="3300" i="1" dirty="0">
                <a:latin typeface="Berlin Sans FB Demi" panose="020E0802020502020306" pitchFamily="34" charset="0"/>
              </a:rPr>
              <a:t>Diodorus Siculus, Library, Fragments of Book 9, Chapter 10 </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2"/>
              </a:rPr>
              <a:t>http://www.perseus.tufts.edu/hopper/text?doc=Perseus:text:1999.01.0084:book=9:chapter=10&amp;highlight=xerxes</a:t>
            </a:r>
            <a:r>
              <a:rPr lang="en-GB" sz="3300" dirty="0">
                <a:latin typeface="Berlin Sans FB Demi" panose="020E0802020502020306" pitchFamily="34" charset="0"/>
              </a:rPr>
              <a:t>. [Accessed 27 October 2017]</a:t>
            </a:r>
          </a:p>
          <a:p>
            <a:r>
              <a:rPr lang="en-GB" sz="3300" dirty="0">
                <a:latin typeface="Berlin Sans FB Demi" panose="020E0802020502020306" pitchFamily="34" charset="0"/>
              </a:rPr>
              <a:t>Ancient History Encyclopedia. 2017. </a:t>
            </a:r>
            <a:r>
              <a:rPr lang="en-GB" sz="3300" i="1" dirty="0">
                <a:latin typeface="Berlin Sans FB Demi" panose="020E0802020502020306" pitchFamily="34" charset="0"/>
              </a:rPr>
              <a:t>Xerxes I - Ancient History Encyclopedia</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3"/>
              </a:rPr>
              <a:t>https://www.ancient.eu/Xerxes_I/</a:t>
            </a:r>
            <a:r>
              <a:rPr lang="en-GB" sz="3300" dirty="0">
                <a:latin typeface="Berlin Sans FB Demi" panose="020E0802020502020306" pitchFamily="34" charset="0"/>
              </a:rPr>
              <a:t>. [Accessed 27 October 2017]</a:t>
            </a:r>
          </a:p>
          <a:p>
            <a:r>
              <a:rPr lang="en-GB" sz="3300" dirty="0">
                <a:latin typeface="Berlin Sans FB Demi" panose="020E0802020502020306" pitchFamily="34" charset="0"/>
              </a:rPr>
              <a:t>Khan Academy. 2017. </a:t>
            </a:r>
            <a:r>
              <a:rPr lang="en-GB" sz="3300" i="1" dirty="0">
                <a:latin typeface="Berlin Sans FB Demi" panose="020E0802020502020306" pitchFamily="34" charset="0"/>
              </a:rPr>
              <a:t>Persepolis: The Audience Hall of Darius and Xerxes (article) | Khan Academy</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4"/>
              </a:rPr>
              <a:t>https://www.khanacademy.org/humanities/ancient-art-civilizations/ancient-near-east1/persian/a/persepolis</a:t>
            </a:r>
            <a:r>
              <a:rPr lang="en-GB" sz="3300" dirty="0">
                <a:latin typeface="Berlin Sans FB Demi" panose="020E0802020502020306" pitchFamily="34" charset="0"/>
              </a:rPr>
              <a:t>. [Accessed 27 October 2017</a:t>
            </a:r>
          </a:p>
          <a:p>
            <a:endParaRPr lang="en-GB" dirty="0"/>
          </a:p>
        </p:txBody>
      </p:sp>
      <p:pic>
        <p:nvPicPr>
          <p:cNvPr id="5" name="Picture 4">
            <a:extLst>
              <a:ext uri="{FF2B5EF4-FFF2-40B4-BE49-F238E27FC236}">
                <a16:creationId xmlns:a16="http://schemas.microsoft.com/office/drawing/2014/main" id="{8E29426B-B17E-409D-A8CB-F0920D2AF115}"/>
              </a:ext>
            </a:extLst>
          </p:cNvPr>
          <p:cNvPicPr>
            <a:picLocks noChangeAspect="1"/>
          </p:cNvPicPr>
          <p:nvPr/>
        </p:nvPicPr>
        <p:blipFill>
          <a:blip r:embed="rId5"/>
          <a:stretch>
            <a:fillRect/>
          </a:stretch>
        </p:blipFill>
        <p:spPr>
          <a:xfrm>
            <a:off x="10126550" y="249514"/>
            <a:ext cx="1227250" cy="1441174"/>
          </a:xfrm>
          <a:prstGeom prst="rect">
            <a:avLst/>
          </a:prstGeom>
        </p:spPr>
      </p:pic>
    </p:spTree>
    <p:extLst>
      <p:ext uri="{BB962C8B-B14F-4D97-AF65-F5344CB8AC3E}">
        <p14:creationId xmlns:p14="http://schemas.microsoft.com/office/powerpoint/2010/main" val="3444973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64DF7-1640-47D7-A77B-AD54EBB715B8}"/>
              </a:ext>
            </a:extLst>
          </p:cNvPr>
          <p:cNvSpPr>
            <a:spLocks noGrp="1"/>
          </p:cNvSpPr>
          <p:nvPr>
            <p:ph type="title"/>
          </p:nvPr>
        </p:nvSpPr>
        <p:spPr>
          <a:xfrm>
            <a:off x="838200" y="0"/>
            <a:ext cx="10515600" cy="1325563"/>
          </a:xfrm>
        </p:spPr>
        <p:txBody>
          <a:bodyPr/>
          <a:lstStyle/>
          <a:p>
            <a:r>
              <a:rPr lang="en-GB" dirty="0">
                <a:latin typeface="Berlin Sans FB Demi" panose="020E0802020502020306" pitchFamily="34" charset="0"/>
              </a:rPr>
              <a:t>Battle of Himera 480 BC</a:t>
            </a:r>
          </a:p>
        </p:txBody>
      </p:sp>
      <p:sp>
        <p:nvSpPr>
          <p:cNvPr id="3" name="Content Placeholder 2">
            <a:extLst>
              <a:ext uri="{FF2B5EF4-FFF2-40B4-BE49-F238E27FC236}">
                <a16:creationId xmlns:a16="http://schemas.microsoft.com/office/drawing/2014/main" id="{F5F36127-D9A9-4649-B489-CC7F18E80634}"/>
              </a:ext>
            </a:extLst>
          </p:cNvPr>
          <p:cNvSpPr>
            <a:spLocks noGrp="1"/>
          </p:cNvSpPr>
          <p:nvPr>
            <p:ph sz="half" idx="1"/>
          </p:nvPr>
        </p:nvSpPr>
        <p:spPr>
          <a:xfrm>
            <a:off x="838200" y="1285461"/>
            <a:ext cx="5181600" cy="5473148"/>
          </a:xfrm>
        </p:spPr>
        <p:txBody>
          <a:bodyPr>
            <a:normAutofit fontScale="25000" lnSpcReduction="20000"/>
          </a:bodyPr>
          <a:lstStyle/>
          <a:p>
            <a:r>
              <a:rPr lang="en-GB" sz="5600" dirty="0">
                <a:latin typeface="Berlin Sans FB Demi" panose="020E0802020502020306" pitchFamily="34" charset="0"/>
              </a:rPr>
              <a:t>Sicily was divided into 2 peoples;</a:t>
            </a:r>
          </a:p>
          <a:p>
            <a:r>
              <a:rPr lang="en-GB" sz="5600" dirty="0">
                <a:latin typeface="Berlin Sans FB Demi" panose="020E0802020502020306" pitchFamily="34" charset="0"/>
              </a:rPr>
              <a:t>Carthaginians on the west and north and Greeks on south and east. Hamilcar-Carthaginian general- sent warships to take Himera, a city that would let them drive out the Greek colonies and get a foothold in Italy</a:t>
            </a:r>
          </a:p>
          <a:p>
            <a:r>
              <a:rPr lang="en-GB" sz="5600" dirty="0">
                <a:latin typeface="Berlin Sans FB Demi" panose="020E0802020502020306" pitchFamily="34" charset="0"/>
              </a:rPr>
              <a:t>Their initial point onto the island could have been one of many so Gelon the tyrant at the time had no idea where to send defensive forces by sea</a:t>
            </a:r>
          </a:p>
          <a:p>
            <a:r>
              <a:rPr lang="en-GB" sz="5600" dirty="0">
                <a:latin typeface="Berlin Sans FB Demi" panose="020E0802020502020306" pitchFamily="34" charset="0"/>
              </a:rPr>
              <a:t>They landed in Panormus Bay which also meant that the Greeks couldn’t send reinforcement by land as there were Carthaginian cities in the way</a:t>
            </a:r>
          </a:p>
          <a:p>
            <a:r>
              <a:rPr lang="en-GB" sz="5600" dirty="0">
                <a:latin typeface="Berlin Sans FB Demi" panose="020E0802020502020306" pitchFamily="34" charset="0"/>
              </a:rPr>
              <a:t>Himera had only scrambled basic defences when they attacked</a:t>
            </a:r>
          </a:p>
          <a:p>
            <a:r>
              <a:rPr lang="en-GB" sz="5600" dirty="0">
                <a:latin typeface="Berlin Sans FB Demi" panose="020E0802020502020306" pitchFamily="34" charset="0"/>
              </a:rPr>
              <a:t>Because they couldn’t hold the advance at the walls, they fortified themselves in the city and sent word to Gelon in Syracuse</a:t>
            </a:r>
          </a:p>
          <a:p>
            <a:r>
              <a:rPr lang="en-GB" sz="5600" dirty="0">
                <a:latin typeface="Berlin Sans FB Demi" panose="020E0802020502020306" pitchFamily="34" charset="0"/>
              </a:rPr>
              <a:t>With and army of around 50,000 men built up of archers, cavalry, hoplites, slingers and light infantry, Gelon went to aid Himera and the 5000 cavalry cut down or drove out Hamilcar’s men</a:t>
            </a:r>
          </a:p>
          <a:p>
            <a:r>
              <a:rPr lang="en-GB" sz="5600" dirty="0">
                <a:latin typeface="Berlin Sans FB Demi" panose="020E0802020502020306" pitchFamily="34" charset="0"/>
              </a:rPr>
              <a:t>Hamilcar still had the greater numbers so he sent for reinforcements but they were from a Greek city named, Selinus whose soldiers wore Greek armour. So Gelon sent some of his men to divert them pretending to be from the same squadron while he attacked Hamilcar’s encampment</a:t>
            </a:r>
          </a:p>
          <a:p>
            <a:r>
              <a:rPr lang="en-GB" sz="5600" dirty="0">
                <a:latin typeface="Berlin Sans FB Demi" panose="020E0802020502020306" pitchFamily="34" charset="0"/>
              </a:rPr>
              <a:t>This was while Hamilcar was doing a sacrifice to Poseidon and was killed unprepared. Then hand to hand combat ensued. Gelon won by driving the survivors onto a mountain with no water so when thirst got too much they surrendered and became his slaves.</a:t>
            </a:r>
          </a:p>
          <a:p>
            <a:endParaRPr lang="en-GB" sz="5600"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0176FD85-E934-4F34-A834-42F019F3829A}"/>
              </a:ext>
            </a:extLst>
          </p:cNvPr>
          <p:cNvSpPr>
            <a:spLocks noGrp="1"/>
          </p:cNvSpPr>
          <p:nvPr>
            <p:ph sz="half" idx="2"/>
          </p:nvPr>
        </p:nvSpPr>
        <p:spPr>
          <a:xfrm>
            <a:off x="6172200" y="1046922"/>
            <a:ext cx="5181600" cy="5473148"/>
          </a:xfrm>
        </p:spPr>
        <p:txBody>
          <a:bodyPr>
            <a:normAutofit fontScale="25000" lnSpcReduction="20000"/>
          </a:bodyPr>
          <a:lstStyle/>
          <a:p>
            <a:r>
              <a:rPr lang="en-GB" sz="7000" u="sng" dirty="0">
                <a:latin typeface="Berlin Sans FB Demi" panose="020E0802020502020306" pitchFamily="34" charset="0"/>
              </a:rPr>
              <a:t>Sources</a:t>
            </a:r>
          </a:p>
          <a:p>
            <a:r>
              <a:rPr lang="en-GB" sz="7200" dirty="0">
                <a:latin typeface="Berlin Sans FB Demi" panose="020E0802020502020306" pitchFamily="34" charset="0"/>
              </a:rPr>
              <a:t>Battle of Himera. 2017. </a:t>
            </a:r>
            <a:r>
              <a:rPr lang="en-GB" sz="7200" i="1" dirty="0">
                <a:latin typeface="Berlin Sans FB Demi" panose="020E0802020502020306" pitchFamily="34" charset="0"/>
              </a:rPr>
              <a:t>Battle of Himera</a:t>
            </a:r>
            <a:r>
              <a:rPr lang="en-GB" sz="7200" dirty="0">
                <a:latin typeface="Berlin Sans FB Demi" panose="020E0802020502020306" pitchFamily="34" charset="0"/>
              </a:rPr>
              <a:t>. [ONLINE] Available at: </a:t>
            </a:r>
            <a:r>
              <a:rPr lang="en-GB" sz="7200" u="sng" dirty="0">
                <a:latin typeface="Berlin Sans FB Demi" panose="020E0802020502020306" pitchFamily="34" charset="0"/>
                <a:hlinkClick r:id="rId2"/>
              </a:rPr>
              <a:t>http://www.ancientgreekbattles.net/Pages/48040_BattleOfHimera.htm</a:t>
            </a:r>
            <a:r>
              <a:rPr lang="en-GB" sz="7200" dirty="0">
                <a:latin typeface="Berlin Sans FB Demi" panose="020E0802020502020306" pitchFamily="34" charset="0"/>
              </a:rPr>
              <a:t>. [Accessed 27 October 2017]</a:t>
            </a:r>
          </a:p>
          <a:p>
            <a:r>
              <a:rPr lang="en-GB" sz="7200" dirty="0">
                <a:latin typeface="Berlin Sans FB Demi" panose="020E0802020502020306" pitchFamily="34" charset="0"/>
              </a:rPr>
              <a:t>Diodorus Siculus, Library, Book XI, Chapter 20, section 2 . 2017. </a:t>
            </a:r>
            <a:r>
              <a:rPr lang="en-GB" sz="7200" i="1" dirty="0">
                <a:latin typeface="Berlin Sans FB Demi" panose="020E0802020502020306" pitchFamily="34" charset="0"/>
              </a:rPr>
              <a:t>Diodorus Siculus, Library, Book XI, Chapter 20, section 2 </a:t>
            </a:r>
            <a:r>
              <a:rPr lang="en-GB" sz="7200" dirty="0">
                <a:latin typeface="Berlin Sans FB Demi" panose="020E0802020502020306" pitchFamily="34" charset="0"/>
              </a:rPr>
              <a:t>. [ONLINE] Available at: </a:t>
            </a:r>
            <a:r>
              <a:rPr lang="en-GB" sz="7200" u="sng" dirty="0">
                <a:latin typeface="Berlin Sans FB Demi" panose="020E0802020502020306" pitchFamily="34" charset="0"/>
                <a:hlinkClick r:id="rId3"/>
              </a:rPr>
              <a:t>http://www.perseus.tufts.edu/hopper/text?doc=Perseus%3Atext%3A1999.01.0084%3Abook%3D11%3Achapter%3D20%3Asection%3D2</a:t>
            </a:r>
            <a:r>
              <a:rPr lang="en-GB" sz="7200" dirty="0">
                <a:latin typeface="Berlin Sans FB Demi" panose="020E0802020502020306" pitchFamily="34" charset="0"/>
              </a:rPr>
              <a:t>. [Accessed 27 October 2017]</a:t>
            </a:r>
          </a:p>
          <a:p>
            <a:r>
              <a:rPr lang="en-GB" sz="7200" i="1" dirty="0">
                <a:solidFill>
                  <a:prstClr val="black"/>
                </a:solidFill>
                <a:latin typeface="Berlin Sans FB Demi" panose="020E0802020502020306" pitchFamily="34" charset="0"/>
              </a:rPr>
              <a:t>De Selincourt, A., 1954. (trans)  Herodutus; The Histories. 10th ed. Harmondsworth, Middlesex: Penguin Classics p 472</a:t>
            </a:r>
          </a:p>
          <a:p>
            <a:r>
              <a:rPr lang="en-GB" sz="7200" dirty="0">
                <a:latin typeface="Berlin Sans FB Demi" panose="020E0802020502020306" pitchFamily="34" charset="0"/>
              </a:rPr>
              <a:t>Archaeology Magazine - The Fight for Ancient Sicily - Archaeology Magazine Archive. 2017. </a:t>
            </a:r>
            <a:r>
              <a:rPr lang="en-GB" sz="7200" i="1" dirty="0">
                <a:latin typeface="Berlin Sans FB Demi" panose="020E0802020502020306" pitchFamily="34" charset="0"/>
              </a:rPr>
              <a:t>Archaeology Magazine - The Fight for Ancient Sicily - Archaeology Magazine Archive</a:t>
            </a:r>
            <a:r>
              <a:rPr lang="en-GB" sz="7200" dirty="0">
                <a:latin typeface="Berlin Sans FB Demi" panose="020E0802020502020306" pitchFamily="34" charset="0"/>
              </a:rPr>
              <a:t>. [ONLINE] Available at: </a:t>
            </a:r>
            <a:r>
              <a:rPr lang="en-GB" sz="7200" u="sng" dirty="0">
                <a:latin typeface="Berlin Sans FB Demi" panose="020E0802020502020306" pitchFamily="34" charset="0"/>
                <a:hlinkClick r:id="rId4"/>
              </a:rPr>
              <a:t>https://archive.archaeology.org/1101/features/himera.html</a:t>
            </a:r>
            <a:r>
              <a:rPr lang="en-GB" sz="7200" dirty="0">
                <a:latin typeface="Berlin Sans FB Demi" panose="020E0802020502020306" pitchFamily="34" charset="0"/>
              </a:rPr>
              <a:t>. [Accessed 27 October 2017]</a:t>
            </a:r>
          </a:p>
          <a:p>
            <a:endParaRPr lang="en-GB" sz="4800" u="sng" dirty="0">
              <a:latin typeface="Berlin Sans FB Demi" panose="020E0802020502020306" pitchFamily="34" charset="0"/>
            </a:endParaRPr>
          </a:p>
        </p:txBody>
      </p:sp>
    </p:spTree>
    <p:extLst>
      <p:ext uri="{BB962C8B-B14F-4D97-AF65-F5344CB8AC3E}">
        <p14:creationId xmlns:p14="http://schemas.microsoft.com/office/powerpoint/2010/main" val="17678317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AAE45-6B0B-49F2-8744-624738BFF2CF}"/>
              </a:ext>
            </a:extLst>
          </p:cNvPr>
          <p:cNvSpPr>
            <a:spLocks noGrp="1"/>
          </p:cNvSpPr>
          <p:nvPr>
            <p:ph type="title"/>
          </p:nvPr>
        </p:nvSpPr>
        <p:spPr/>
        <p:txBody>
          <a:bodyPr/>
          <a:lstStyle/>
          <a:p>
            <a:r>
              <a:rPr lang="en-GB" dirty="0">
                <a:latin typeface="Berlin Sans FB Demi" panose="020E0802020502020306" pitchFamily="34" charset="0"/>
              </a:rPr>
              <a:t>The Battle of Thermopylae: Spartans versus Persians a.k.a. 300 480/79 BC</a:t>
            </a:r>
          </a:p>
        </p:txBody>
      </p:sp>
      <p:sp>
        <p:nvSpPr>
          <p:cNvPr id="3" name="Content Placeholder 2">
            <a:extLst>
              <a:ext uri="{FF2B5EF4-FFF2-40B4-BE49-F238E27FC236}">
                <a16:creationId xmlns:a16="http://schemas.microsoft.com/office/drawing/2014/main" id="{C020E67D-21FC-4FDC-851B-1FA66C4E0829}"/>
              </a:ext>
            </a:extLst>
          </p:cNvPr>
          <p:cNvSpPr>
            <a:spLocks noGrp="1"/>
          </p:cNvSpPr>
          <p:nvPr>
            <p:ph sz="half" idx="1"/>
          </p:nvPr>
        </p:nvSpPr>
        <p:spPr>
          <a:xfrm>
            <a:off x="838200" y="1700765"/>
            <a:ext cx="5181600" cy="5032375"/>
          </a:xfrm>
        </p:spPr>
        <p:txBody>
          <a:bodyPr>
            <a:noAutofit/>
          </a:bodyPr>
          <a:lstStyle/>
          <a:p>
            <a:r>
              <a:rPr lang="en-GB" sz="1400" dirty="0">
                <a:latin typeface="Berlin Sans FB Demi" panose="020E0802020502020306" pitchFamily="34" charset="0"/>
              </a:rPr>
              <a:t>Occurred during the Persian war between 480 and 479 BC</a:t>
            </a:r>
          </a:p>
          <a:p>
            <a:r>
              <a:rPr lang="en-GB" sz="1400" dirty="0">
                <a:latin typeface="Berlin Sans FB Demi" panose="020E0802020502020306" pitchFamily="34" charset="0"/>
              </a:rPr>
              <a:t>Consisting of 300 Spartans and around 6000 hired soldiers from the Allied cities against the Persian forces the Spartan army was tiny in comparison</a:t>
            </a:r>
          </a:p>
          <a:p>
            <a:r>
              <a:rPr lang="en-GB" sz="1400" dirty="0">
                <a:latin typeface="Berlin Sans FB Demi" panose="020E0802020502020306" pitchFamily="34" charset="0"/>
              </a:rPr>
              <a:t>Persians led by King Xerxes had over a hundred thousand men</a:t>
            </a:r>
          </a:p>
          <a:p>
            <a:r>
              <a:rPr lang="en-GB" sz="1400" dirty="0">
                <a:latin typeface="Berlin Sans FB Demi" panose="020E0802020502020306" pitchFamily="34" charset="0"/>
              </a:rPr>
              <a:t>Sparta chose a narrow valley between the mountains and the sea called Thermopylae. Which meant that the vast numbers of the Persian army wouldn’t be able to fit inside and couldn’t overrun them.</a:t>
            </a:r>
          </a:p>
          <a:p>
            <a:r>
              <a:rPr lang="en-GB" sz="1400" dirty="0">
                <a:latin typeface="Berlin Sans FB Demi" panose="020E0802020502020306" pitchFamily="34" charset="0"/>
              </a:rPr>
              <a:t>For two days the Spartan army was winning the battle because they pretended to retreat so that they would be chased further in. It worked and many of the Persians were killed in the confusion</a:t>
            </a:r>
          </a:p>
          <a:p>
            <a:r>
              <a:rPr lang="en-GB" sz="1400" dirty="0">
                <a:latin typeface="Berlin Sans FB Demi" panose="020E0802020502020306" pitchFamily="34" charset="0"/>
              </a:rPr>
              <a:t>However Spartan army was betrayed by one of their own who showed the Persians a path that would lead around behind the valley so they could attack the army from behind.</a:t>
            </a:r>
          </a:p>
          <a:p>
            <a:r>
              <a:rPr lang="en-GB" sz="1400" dirty="0">
                <a:latin typeface="Berlin Sans FB Demi" panose="020E0802020502020306" pitchFamily="34" charset="0"/>
              </a:rPr>
              <a:t>They killed every member of the Spartan army because they refuse to flee.</a:t>
            </a:r>
          </a:p>
          <a:p>
            <a:r>
              <a:rPr lang="en-GB" sz="1400" dirty="0">
                <a:latin typeface="Berlin Sans FB Demi" panose="020E0802020502020306" pitchFamily="34" charset="0"/>
              </a:rPr>
              <a:t>This was recorded by Herodotus. A Greek historian.</a:t>
            </a:r>
          </a:p>
        </p:txBody>
      </p:sp>
      <p:sp>
        <p:nvSpPr>
          <p:cNvPr id="4" name="Content Placeholder 3">
            <a:extLst>
              <a:ext uri="{FF2B5EF4-FFF2-40B4-BE49-F238E27FC236}">
                <a16:creationId xmlns:a16="http://schemas.microsoft.com/office/drawing/2014/main" id="{C5E567EC-58D2-4E44-BBB9-23CAE359726D}"/>
              </a:ext>
            </a:extLst>
          </p:cNvPr>
          <p:cNvSpPr>
            <a:spLocks noGrp="1"/>
          </p:cNvSpPr>
          <p:nvPr>
            <p:ph sz="half" idx="2"/>
          </p:nvPr>
        </p:nvSpPr>
        <p:spPr/>
        <p:txBody>
          <a:bodyPr>
            <a:normAutofit lnSpcReduction="10000"/>
          </a:bodyPr>
          <a:lstStyle/>
          <a:p>
            <a:r>
              <a:rPr lang="en-GB" sz="2400" u="sng" dirty="0">
                <a:latin typeface="Berlin Sans FB Demi" panose="020E0802020502020306" pitchFamily="34" charset="0"/>
              </a:rPr>
              <a:t>Sources:</a:t>
            </a:r>
            <a:endParaRPr lang="en-GB" sz="1800" dirty="0">
              <a:latin typeface="Berlin Sans FB Demi" panose="020E0802020502020306" pitchFamily="34" charset="0"/>
            </a:endParaRPr>
          </a:p>
          <a:p>
            <a:r>
              <a:rPr lang="en-GB" sz="1800" dirty="0">
                <a:latin typeface="Berlin Sans FB Demi" panose="020E0802020502020306" pitchFamily="34" charset="0"/>
              </a:rPr>
              <a:t>Ancient Greece - War - The British Museum. 2017. </a:t>
            </a:r>
            <a:r>
              <a:rPr lang="en-GB" sz="1800" i="1" dirty="0">
                <a:latin typeface="Berlin Sans FB Demi" panose="020E0802020502020306" pitchFamily="34" charset="0"/>
              </a:rPr>
              <a:t>Ancient Greece - War - The British Museum</a:t>
            </a:r>
            <a:r>
              <a:rPr lang="en-GB" sz="1800" dirty="0">
                <a:latin typeface="Berlin Sans FB Demi" panose="020E0802020502020306" pitchFamily="34" charset="0"/>
              </a:rPr>
              <a:t>. [ONLINE] Available at: </a:t>
            </a:r>
            <a:r>
              <a:rPr lang="en-GB" sz="1800" u="sng" dirty="0">
                <a:latin typeface="Berlin Sans FB Demi" panose="020E0802020502020306" pitchFamily="34" charset="0"/>
                <a:hlinkClick r:id="rId2"/>
              </a:rPr>
              <a:t>http://www.ancientgreece.co.uk/war/story/sto_set.html</a:t>
            </a:r>
            <a:r>
              <a:rPr lang="en-GB" sz="1800" dirty="0">
                <a:latin typeface="Berlin Sans FB Demi" panose="020E0802020502020306" pitchFamily="34" charset="0"/>
              </a:rPr>
              <a:t>. [Accessed 26 October 2017].– where I got the information from.</a:t>
            </a:r>
          </a:p>
          <a:p>
            <a:r>
              <a:rPr lang="en-GB" sz="1900" dirty="0">
                <a:latin typeface="Berlin Sans FB Demi" panose="020E0802020502020306" pitchFamily="34" charset="0"/>
              </a:rPr>
              <a:t>PoemHunter.com. 2017. </a:t>
            </a:r>
            <a:r>
              <a:rPr lang="en-GB" sz="1900" i="1" dirty="0">
                <a:latin typeface="Berlin Sans FB Demi" panose="020E0802020502020306" pitchFamily="34" charset="0"/>
              </a:rPr>
              <a:t>Epitaph At Thermopylae Poem by Simonides - Poem Hunter</a:t>
            </a:r>
            <a:r>
              <a:rPr lang="en-GB" sz="1900" dirty="0">
                <a:latin typeface="Berlin Sans FB Demi" panose="020E0802020502020306" pitchFamily="34" charset="0"/>
              </a:rPr>
              <a:t>. [ONLINE] Available at: </a:t>
            </a:r>
            <a:r>
              <a:rPr lang="en-GB" sz="1900" u="sng" dirty="0">
                <a:latin typeface="Berlin Sans FB Demi" panose="020E0802020502020306" pitchFamily="34" charset="0"/>
                <a:hlinkClick r:id="rId3"/>
              </a:rPr>
              <a:t>https://www.poemhunter.com/poem/epitaph-at-thermopylae/</a:t>
            </a:r>
            <a:r>
              <a:rPr lang="en-GB" sz="1900" dirty="0">
                <a:latin typeface="Berlin Sans FB Demi" panose="020E0802020502020306" pitchFamily="34" charset="0"/>
              </a:rPr>
              <a:t>. [Accessed 26 October 2017]</a:t>
            </a:r>
          </a:p>
          <a:p>
            <a:r>
              <a:rPr lang="en-GB" sz="2000" i="1" dirty="0">
                <a:solidFill>
                  <a:prstClr val="black"/>
                </a:solidFill>
                <a:latin typeface="Berlin Sans FB Demi" panose="020E0802020502020306" pitchFamily="34" charset="0"/>
              </a:rPr>
              <a:t>De Selincourt, A., 1954. (trans)  Herodutus; The Histories. 10th ed. Harmondsworth, Middlesex: Penguin Classics. p476</a:t>
            </a:r>
            <a:endParaRPr lang="en-GB" sz="1900" dirty="0">
              <a:latin typeface="Berlin Sans FB Demi" panose="020E0802020502020306" pitchFamily="34" charset="0"/>
            </a:endParaRPr>
          </a:p>
          <a:p>
            <a:endParaRPr lang="en-GB" sz="1900" dirty="0">
              <a:latin typeface="Berlin Sans FB Demi" panose="020E0802020502020306" pitchFamily="34" charset="0"/>
            </a:endParaRPr>
          </a:p>
        </p:txBody>
      </p:sp>
    </p:spTree>
    <p:extLst>
      <p:ext uri="{BB962C8B-B14F-4D97-AF65-F5344CB8AC3E}">
        <p14:creationId xmlns:p14="http://schemas.microsoft.com/office/powerpoint/2010/main" val="4184923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BB04F-7E50-467A-A127-CB5CC4B7E112}"/>
              </a:ext>
            </a:extLst>
          </p:cNvPr>
          <p:cNvSpPr>
            <a:spLocks noGrp="1"/>
          </p:cNvSpPr>
          <p:nvPr>
            <p:ph type="title"/>
          </p:nvPr>
        </p:nvSpPr>
        <p:spPr/>
        <p:txBody>
          <a:bodyPr/>
          <a:lstStyle/>
          <a:p>
            <a:r>
              <a:rPr lang="en-GB" dirty="0">
                <a:latin typeface="Berlin Sans FB Demi" panose="020E0802020502020306" pitchFamily="34" charset="0"/>
              </a:rPr>
              <a:t>Battle of Salamis Sept. 480 BC</a:t>
            </a:r>
          </a:p>
        </p:txBody>
      </p:sp>
      <p:sp>
        <p:nvSpPr>
          <p:cNvPr id="3" name="Content Placeholder 2">
            <a:extLst>
              <a:ext uri="{FF2B5EF4-FFF2-40B4-BE49-F238E27FC236}">
                <a16:creationId xmlns:a16="http://schemas.microsoft.com/office/drawing/2014/main" id="{BF354D36-20A4-4FE6-B132-199791AF2685}"/>
              </a:ext>
            </a:extLst>
          </p:cNvPr>
          <p:cNvSpPr>
            <a:spLocks noGrp="1"/>
          </p:cNvSpPr>
          <p:nvPr>
            <p:ph sz="half" idx="1"/>
          </p:nvPr>
        </p:nvSpPr>
        <p:spPr>
          <a:xfrm>
            <a:off x="838200" y="1338470"/>
            <a:ext cx="5181600" cy="4838493"/>
          </a:xfrm>
        </p:spPr>
        <p:txBody>
          <a:bodyPr>
            <a:normAutofit fontScale="40000" lnSpcReduction="20000"/>
          </a:bodyPr>
          <a:lstStyle/>
          <a:p>
            <a:r>
              <a:rPr lang="en-GB" sz="4000" dirty="0">
                <a:latin typeface="Berlin Sans FB Demi" panose="020E0802020502020306" pitchFamily="34" charset="0"/>
              </a:rPr>
              <a:t>A naval battle between the Greek city states and Persia, in the straits between Piraeus and Salamis</a:t>
            </a:r>
          </a:p>
          <a:p>
            <a:r>
              <a:rPr lang="en-GB" sz="4000" dirty="0">
                <a:latin typeface="Berlin Sans FB Demi" panose="020E0802020502020306" pitchFamily="34" charset="0"/>
              </a:rPr>
              <a:t>The Athenians fled to Salamis after Thermopylae where the remaining Greek fleet followed them in the August after the battle of Artemisium</a:t>
            </a:r>
          </a:p>
          <a:p>
            <a:r>
              <a:rPr lang="en-GB" sz="4000" dirty="0">
                <a:latin typeface="Berlin Sans FB Demi" panose="020E0802020502020306" pitchFamily="34" charset="0"/>
              </a:rPr>
              <a:t>Led by Eurybiades under Themistocles, the combined Spartan and Athenian fleet of 370 ships whereas the Persians had over 1200 led by Xerxes</a:t>
            </a:r>
          </a:p>
          <a:p>
            <a:r>
              <a:rPr lang="en-GB" sz="4000" dirty="0">
                <a:latin typeface="Berlin Sans FB Demi" panose="020E0802020502020306" pitchFamily="34" charset="0"/>
              </a:rPr>
              <a:t>Themistocles after arguing and finally coming to a decision about fighting at Salamis, sent a messenger (slave) to Xerxes saying that they couldn’t reach as decision. This lead to Xerxes ignoring the Queen of Halicarnassus’s advice and taking his ships straight to them. Later word returned that his plan had worked and a game of essentially naval hide’n’seek ensued</a:t>
            </a:r>
          </a:p>
          <a:p>
            <a:r>
              <a:rPr lang="en-GB" sz="4000" dirty="0">
                <a:latin typeface="Berlin Sans FB Demi" panose="020E0802020502020306" pitchFamily="34" charset="0"/>
              </a:rPr>
              <a:t>The Persian forces were exhausted from searching all night but still went straight in after them at Salamis. The Athenian forces faked a retreat and attacked them in the confusion. It worked and the Athenian forces won driving Xerxes back to Persia</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3827CF2D-ADCF-4D17-9431-7A75AA4BDDE3}"/>
              </a:ext>
            </a:extLst>
          </p:cNvPr>
          <p:cNvSpPr>
            <a:spLocks noGrp="1"/>
          </p:cNvSpPr>
          <p:nvPr>
            <p:ph sz="half" idx="2"/>
          </p:nvPr>
        </p:nvSpPr>
        <p:spPr>
          <a:xfrm>
            <a:off x="6172200" y="1338470"/>
            <a:ext cx="5181600" cy="4838493"/>
          </a:xfrm>
        </p:spPr>
        <p:txBody>
          <a:bodyPr>
            <a:normAutofit fontScale="40000" lnSpcReduction="20000"/>
          </a:bodyPr>
          <a:lstStyle/>
          <a:p>
            <a:r>
              <a:rPr lang="en-GB" sz="7000" u="sng" dirty="0">
                <a:latin typeface="Berlin Sans FB Demi" panose="020E0802020502020306" pitchFamily="34" charset="0"/>
              </a:rPr>
              <a:t>Sources</a:t>
            </a:r>
          </a:p>
          <a:p>
            <a:r>
              <a:rPr lang="en-GB" sz="6000" dirty="0">
                <a:latin typeface="Berlin Sans FB Demi" panose="020E0802020502020306" pitchFamily="34" charset="0"/>
              </a:rPr>
              <a:t>Battle of Salamis. 2017. </a:t>
            </a:r>
            <a:r>
              <a:rPr lang="en-GB" sz="6000" i="1" dirty="0">
                <a:latin typeface="Berlin Sans FB Demi" panose="020E0802020502020306" pitchFamily="34" charset="0"/>
              </a:rPr>
              <a:t>Battle of Salamis</a:t>
            </a:r>
            <a:r>
              <a:rPr lang="en-GB" sz="6000" dirty="0">
                <a:latin typeface="Berlin Sans FB Demi" panose="020E0802020502020306" pitchFamily="34" charset="0"/>
              </a:rPr>
              <a:t>. [ONLINE] Available at: </a:t>
            </a:r>
            <a:r>
              <a:rPr lang="en-GB" sz="6000" u="sng" dirty="0">
                <a:latin typeface="Berlin Sans FB Demi" panose="020E0802020502020306" pitchFamily="34" charset="0"/>
                <a:hlinkClick r:id="rId2"/>
              </a:rPr>
              <a:t>http://www.molossia.org/milacademy/salamis.html</a:t>
            </a:r>
            <a:r>
              <a:rPr lang="en-GB" sz="6000" dirty="0">
                <a:latin typeface="Berlin Sans FB Demi" panose="020E0802020502020306" pitchFamily="34" charset="0"/>
              </a:rPr>
              <a:t>. [Accessed 27 October 2017].</a:t>
            </a:r>
          </a:p>
          <a:p>
            <a:r>
              <a:rPr lang="en-GB" sz="6000" i="1" dirty="0">
                <a:solidFill>
                  <a:prstClr val="black"/>
                </a:solidFill>
                <a:latin typeface="Berlin Sans FB Demi" panose="020E0802020502020306" pitchFamily="34" charset="0"/>
              </a:rPr>
              <a:t>De Selincourt, A., 1954. (trans)  Herodutus; The Histories. 10th ed. Harmondsworth, Middlesex: Penguin Classics pp 525-530</a:t>
            </a:r>
          </a:p>
          <a:p>
            <a:r>
              <a:rPr lang="en-GB" sz="6000" dirty="0">
                <a:latin typeface="Berlin Sans FB Demi" panose="020E0802020502020306" pitchFamily="34" charset="0"/>
              </a:rPr>
              <a:t>Ancient Warfare. 2017. </a:t>
            </a:r>
            <a:r>
              <a:rPr lang="en-GB" sz="6000" i="1" dirty="0">
                <a:latin typeface="Berlin Sans FB Demi" panose="020E0802020502020306" pitchFamily="34" charset="0"/>
              </a:rPr>
              <a:t>Battle of Salamis - Ancient Warfare</a:t>
            </a:r>
            <a:r>
              <a:rPr lang="en-GB" sz="6000" dirty="0">
                <a:latin typeface="Berlin Sans FB Demi" panose="020E0802020502020306" pitchFamily="34" charset="0"/>
              </a:rPr>
              <a:t>. [ONLINE] Available at: </a:t>
            </a:r>
            <a:r>
              <a:rPr lang="en-GB" sz="6000" u="sng" dirty="0">
                <a:latin typeface="Berlin Sans FB Demi" panose="020E0802020502020306" pitchFamily="34" charset="0"/>
                <a:hlinkClick r:id="rId3"/>
              </a:rPr>
              <a:t>https://ancientwarfare101.weebly.com/battle-of-salamis.html</a:t>
            </a:r>
            <a:r>
              <a:rPr lang="en-GB" sz="6000" dirty="0">
                <a:latin typeface="Berlin Sans FB Demi" panose="020E0802020502020306" pitchFamily="34" charset="0"/>
              </a:rPr>
              <a:t>. [Accessed 27 October 2017]</a:t>
            </a:r>
            <a:endParaRPr lang="en-GB" sz="6000" i="1" dirty="0">
              <a:solidFill>
                <a:prstClr val="black"/>
              </a:solidFill>
              <a:latin typeface="Berlin Sans FB Demi" panose="020E0802020502020306" pitchFamily="34" charset="0"/>
            </a:endParaRPr>
          </a:p>
          <a:p>
            <a:endParaRPr lang="en-GB" sz="6000" dirty="0"/>
          </a:p>
          <a:p>
            <a:endParaRPr lang="en-GB" sz="6000" dirty="0"/>
          </a:p>
        </p:txBody>
      </p:sp>
    </p:spTree>
    <p:extLst>
      <p:ext uri="{BB962C8B-B14F-4D97-AF65-F5344CB8AC3E}">
        <p14:creationId xmlns:p14="http://schemas.microsoft.com/office/powerpoint/2010/main" val="50433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7D166-D4B0-4A04-B412-CB7139413872}"/>
              </a:ext>
            </a:extLst>
          </p:cNvPr>
          <p:cNvSpPr>
            <a:spLocks noGrp="1"/>
          </p:cNvSpPr>
          <p:nvPr>
            <p:ph type="title"/>
          </p:nvPr>
        </p:nvSpPr>
        <p:spPr>
          <a:xfrm>
            <a:off x="838200" y="139838"/>
            <a:ext cx="10515600" cy="1325563"/>
          </a:xfrm>
        </p:spPr>
        <p:txBody>
          <a:bodyPr/>
          <a:lstStyle/>
          <a:p>
            <a:r>
              <a:rPr lang="en-GB" dirty="0">
                <a:latin typeface="Berlin Sans FB Demi" panose="020E0802020502020306" pitchFamily="34" charset="0"/>
              </a:rPr>
              <a:t>Battle of Plataea 479 BC</a:t>
            </a:r>
          </a:p>
        </p:txBody>
      </p:sp>
      <p:sp>
        <p:nvSpPr>
          <p:cNvPr id="3" name="Content Placeholder 2">
            <a:extLst>
              <a:ext uri="{FF2B5EF4-FFF2-40B4-BE49-F238E27FC236}">
                <a16:creationId xmlns:a16="http://schemas.microsoft.com/office/drawing/2014/main" id="{FBAA18F1-9A53-49A9-B28C-0D36B2292088}"/>
              </a:ext>
            </a:extLst>
          </p:cNvPr>
          <p:cNvSpPr>
            <a:spLocks noGrp="1"/>
          </p:cNvSpPr>
          <p:nvPr>
            <p:ph sz="half" idx="1"/>
          </p:nvPr>
        </p:nvSpPr>
        <p:spPr>
          <a:xfrm>
            <a:off x="838200" y="1086678"/>
            <a:ext cx="5181600" cy="5090285"/>
          </a:xfrm>
        </p:spPr>
        <p:txBody>
          <a:bodyPr>
            <a:normAutofit fontScale="70000" lnSpcReduction="20000"/>
          </a:bodyPr>
          <a:lstStyle/>
          <a:p>
            <a:r>
              <a:rPr lang="en-GB" dirty="0">
                <a:latin typeface="Berlin Sans FB Demi" panose="020E0802020502020306" pitchFamily="34" charset="0"/>
              </a:rPr>
              <a:t>Xerxes vs Greek city states</a:t>
            </a:r>
          </a:p>
          <a:p>
            <a:r>
              <a:rPr lang="en-GB" dirty="0">
                <a:latin typeface="Berlin Sans FB Demi" panose="020E0802020502020306" pitchFamily="34" charset="0"/>
              </a:rPr>
              <a:t>Last battle of the second Persian invasion of Greece</a:t>
            </a:r>
          </a:p>
          <a:p>
            <a:r>
              <a:rPr lang="en-GB" dirty="0">
                <a:latin typeface="Berlin Sans FB Demi" panose="020E0802020502020306" pitchFamily="34" charset="0"/>
              </a:rPr>
              <a:t>After Xerxes flees Salamis, he leaves Mardonius to finish what remains of the Greeks, who have summoned a large army and were marching towards them</a:t>
            </a:r>
          </a:p>
          <a:p>
            <a:r>
              <a:rPr lang="en-GB" dirty="0">
                <a:latin typeface="Berlin Sans FB Demi" panose="020E0802020502020306" pitchFamily="34" charset="0"/>
              </a:rPr>
              <a:t>They fled to Boeotia and built a fortified camp to draw the Greeks in but they refused to walk into the trap (rude) and this initiated an 11 day stalemate</a:t>
            </a:r>
          </a:p>
          <a:p>
            <a:r>
              <a:rPr lang="en-GB" dirty="0">
                <a:latin typeface="Berlin Sans FB Demi" panose="020E0802020502020306" pitchFamily="34" charset="0"/>
              </a:rPr>
              <a:t>The Greeks frontline fragmented on the 11</a:t>
            </a:r>
            <a:r>
              <a:rPr lang="en-GB" baseline="30000" dirty="0">
                <a:latin typeface="Berlin Sans FB Demi" panose="020E0802020502020306" pitchFamily="34" charset="0"/>
              </a:rPr>
              <a:t>th</a:t>
            </a:r>
            <a:r>
              <a:rPr lang="en-GB" dirty="0">
                <a:latin typeface="Berlin Sans FB Demi" panose="020E0802020502020306" pitchFamily="34" charset="0"/>
              </a:rPr>
              <a:t> day as they restocked supplies and the Persian armies thought it was a full retreat and attacked. The Greek army turned around and wiped them out</a:t>
            </a:r>
          </a:p>
          <a:p>
            <a:r>
              <a:rPr lang="en-GB" dirty="0">
                <a:latin typeface="Berlin Sans FB Demi" panose="020E0802020502020306" pitchFamily="34" charset="0"/>
              </a:rPr>
              <a:t>Mardonius was killed in combat</a:t>
            </a:r>
          </a:p>
          <a:p>
            <a:endParaRPr lang="en-GB" dirty="0"/>
          </a:p>
        </p:txBody>
      </p:sp>
      <p:sp>
        <p:nvSpPr>
          <p:cNvPr id="4" name="Content Placeholder 3">
            <a:extLst>
              <a:ext uri="{FF2B5EF4-FFF2-40B4-BE49-F238E27FC236}">
                <a16:creationId xmlns:a16="http://schemas.microsoft.com/office/drawing/2014/main" id="{B537F4ED-D139-43BB-A389-FBF8C2E8819A}"/>
              </a:ext>
            </a:extLst>
          </p:cNvPr>
          <p:cNvSpPr>
            <a:spLocks noGrp="1"/>
          </p:cNvSpPr>
          <p:nvPr>
            <p:ph sz="half" idx="2"/>
          </p:nvPr>
        </p:nvSpPr>
        <p:spPr>
          <a:xfrm>
            <a:off x="6172200" y="1086678"/>
            <a:ext cx="5181600" cy="5090285"/>
          </a:xfrm>
        </p:spPr>
        <p:txBody>
          <a:bodyPr>
            <a:normAutofit fontScale="70000" lnSpcReduction="20000"/>
          </a:bodyPr>
          <a:lstStyle/>
          <a:p>
            <a:r>
              <a:rPr lang="en-GB" sz="3600" u="sng" dirty="0">
                <a:latin typeface="Berlin Sans FB Demi" panose="020E0802020502020306" pitchFamily="34" charset="0"/>
              </a:rPr>
              <a:t>Sources</a:t>
            </a:r>
          </a:p>
          <a:p>
            <a:r>
              <a:rPr lang="en-GB" sz="2400" dirty="0">
                <a:latin typeface="Berlin Sans FB Demi" panose="020E0802020502020306" pitchFamily="34" charset="0"/>
              </a:rPr>
              <a:t>Plataea (479 BCE) - Livius. 2017. </a:t>
            </a:r>
            <a:r>
              <a:rPr lang="en-GB" sz="2400" i="1" dirty="0">
                <a:latin typeface="Berlin Sans FB Demi" panose="020E0802020502020306" pitchFamily="34" charset="0"/>
              </a:rPr>
              <a:t>Plataea (479 BCE) - Livius</a:t>
            </a:r>
            <a:r>
              <a:rPr lang="en-GB" sz="2400" dirty="0">
                <a:latin typeface="Berlin Sans FB Demi" panose="020E0802020502020306" pitchFamily="34" charset="0"/>
              </a:rPr>
              <a:t>. [ONLINE] Available at: </a:t>
            </a:r>
            <a:r>
              <a:rPr lang="en-GB" sz="2400" u="sng" dirty="0">
                <a:latin typeface="Berlin Sans FB Demi" panose="020E0802020502020306" pitchFamily="34" charset="0"/>
                <a:hlinkClick r:id="rId2"/>
              </a:rPr>
              <a:t>http://www.livius.org/articles/battle/plataea-479-bce/</a:t>
            </a:r>
            <a:r>
              <a:rPr lang="en-GB" sz="2400" dirty="0">
                <a:latin typeface="Berlin Sans FB Demi" panose="020E0802020502020306" pitchFamily="34" charset="0"/>
              </a:rPr>
              <a:t>. [Accessed 27 October 2017].</a:t>
            </a:r>
          </a:p>
          <a:p>
            <a:r>
              <a:rPr lang="en-GB" sz="2400" i="1" dirty="0">
                <a:solidFill>
                  <a:prstClr val="black"/>
                </a:solidFill>
                <a:latin typeface="Berlin Sans FB Demi" panose="020E0802020502020306" pitchFamily="34" charset="0"/>
              </a:rPr>
              <a:t>De Selincourt, A., 1954. (trans)  Herodutus; The Histories. 10th ed. Harmondsworth, Middlesex: Penguin Classics p572</a:t>
            </a:r>
          </a:p>
          <a:p>
            <a:r>
              <a:rPr lang="en-GB" sz="2400" dirty="0">
                <a:latin typeface="Berlin Sans FB Demi" panose="020E0802020502020306" pitchFamily="34" charset="0"/>
              </a:rPr>
              <a:t>Constantinople, Hippodrome, Serpent Column - Livius. 2017. </a:t>
            </a:r>
            <a:r>
              <a:rPr lang="en-GB" sz="2400" i="1" dirty="0">
                <a:latin typeface="Berlin Sans FB Demi" panose="020E0802020502020306" pitchFamily="34" charset="0"/>
              </a:rPr>
              <a:t>Constantinople, Hippodrome, Serpent Column - Livius</a:t>
            </a:r>
            <a:r>
              <a:rPr lang="en-GB" sz="2400" dirty="0">
                <a:latin typeface="Berlin Sans FB Demi" panose="020E0802020502020306" pitchFamily="34" charset="0"/>
              </a:rPr>
              <a:t>. [ONLINE] Available at: </a:t>
            </a:r>
            <a:r>
              <a:rPr lang="en-GB" sz="2400" u="sng" dirty="0">
                <a:latin typeface="Berlin Sans FB Demi" panose="020E0802020502020306" pitchFamily="34" charset="0"/>
                <a:hlinkClick r:id="rId3"/>
              </a:rPr>
              <a:t>http://www.livius.org/articles/place/constantinople-istanbul/constantinople-photos/constantinople-hippodrome/constantinople-hippodrome-serpent-column/?</a:t>
            </a:r>
            <a:r>
              <a:rPr lang="en-GB" sz="2400" dirty="0">
                <a:latin typeface="Berlin Sans FB Demi" panose="020E0802020502020306" pitchFamily="34" charset="0"/>
              </a:rPr>
              <a:t>. [Accessed 27 October 2017].-SERPENT’S COLUMN WAS BUILT AS A MONUMENT TO THE VICTORY AT THE BATTLE OF PLATAEA</a:t>
            </a:r>
          </a:p>
          <a:p>
            <a:r>
              <a:rPr lang="en-GB" sz="2400" dirty="0">
                <a:latin typeface="Berlin Sans FB Demi" panose="020E0802020502020306" pitchFamily="34" charset="0"/>
              </a:rPr>
              <a:t>Diodorus Siculus, Library, Book XI, Chapter 51 . 2017. </a:t>
            </a:r>
            <a:r>
              <a:rPr lang="en-GB" sz="2400" i="1" dirty="0">
                <a:latin typeface="Berlin Sans FB Demi" panose="020E0802020502020306" pitchFamily="34" charset="0"/>
              </a:rPr>
              <a:t>Diodorus Siculus, Library, Book XI, Chapter 51 </a:t>
            </a:r>
            <a:r>
              <a:rPr lang="en-GB" sz="2400" dirty="0">
                <a:latin typeface="Berlin Sans FB Demi" panose="020E0802020502020306" pitchFamily="34" charset="0"/>
              </a:rPr>
              <a:t>. [ONLINE] Available at: </a:t>
            </a:r>
            <a:r>
              <a:rPr lang="en-GB" sz="2400" u="sng" dirty="0">
                <a:latin typeface="Berlin Sans FB Demi" panose="020E0802020502020306" pitchFamily="34" charset="0"/>
                <a:hlinkClick r:id="rId4"/>
              </a:rPr>
              <a:t>http://www.perseus.tufts.edu/hopper/text?doc=Diod.%2011.51&amp;lang=original</a:t>
            </a:r>
            <a:r>
              <a:rPr lang="en-GB" sz="2400" dirty="0">
                <a:latin typeface="Berlin Sans FB Demi" panose="020E0802020502020306" pitchFamily="34" charset="0"/>
              </a:rPr>
              <a:t>. [Accessed 27 October 2017].</a:t>
            </a:r>
          </a:p>
          <a:p>
            <a:endParaRPr lang="en-GB" sz="2400" dirty="0"/>
          </a:p>
          <a:p>
            <a:endParaRPr lang="en-GB" sz="2600" dirty="0">
              <a:latin typeface="Berlin Sans FB Demi" panose="020E0802020502020306" pitchFamily="34" charset="0"/>
            </a:endParaRPr>
          </a:p>
        </p:txBody>
      </p:sp>
    </p:spTree>
    <p:extLst>
      <p:ext uri="{BB962C8B-B14F-4D97-AF65-F5344CB8AC3E}">
        <p14:creationId xmlns:p14="http://schemas.microsoft.com/office/powerpoint/2010/main" val="23305875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E9C01-2B0A-4323-8805-681F11B9FBB3}"/>
              </a:ext>
            </a:extLst>
          </p:cNvPr>
          <p:cNvSpPr>
            <a:spLocks noGrp="1"/>
          </p:cNvSpPr>
          <p:nvPr>
            <p:ph type="title"/>
          </p:nvPr>
        </p:nvSpPr>
        <p:spPr>
          <a:xfrm>
            <a:off x="914400" y="0"/>
            <a:ext cx="10515600" cy="1325563"/>
          </a:xfrm>
        </p:spPr>
        <p:txBody>
          <a:bodyPr/>
          <a:lstStyle/>
          <a:p>
            <a:r>
              <a:rPr lang="en-GB" dirty="0">
                <a:latin typeface="Berlin Sans FB Demi" panose="020E0802020502020306" pitchFamily="34" charset="0"/>
              </a:rPr>
              <a:t>Battle of Mykale 479 BC</a:t>
            </a:r>
          </a:p>
        </p:txBody>
      </p:sp>
      <p:sp>
        <p:nvSpPr>
          <p:cNvPr id="3" name="Content Placeholder 2">
            <a:extLst>
              <a:ext uri="{FF2B5EF4-FFF2-40B4-BE49-F238E27FC236}">
                <a16:creationId xmlns:a16="http://schemas.microsoft.com/office/drawing/2014/main" id="{058D821D-FC47-4EE9-8B7A-2E15076ADE70}"/>
              </a:ext>
            </a:extLst>
          </p:cNvPr>
          <p:cNvSpPr>
            <a:spLocks noGrp="1"/>
          </p:cNvSpPr>
          <p:nvPr>
            <p:ph sz="half" idx="1"/>
          </p:nvPr>
        </p:nvSpPr>
        <p:spPr>
          <a:xfrm>
            <a:off x="838200" y="1086678"/>
            <a:ext cx="5181600" cy="5090285"/>
          </a:xfrm>
        </p:spPr>
        <p:txBody>
          <a:bodyPr>
            <a:normAutofit fontScale="70000" lnSpcReduction="20000"/>
          </a:bodyPr>
          <a:lstStyle/>
          <a:p>
            <a:r>
              <a:rPr lang="en-GB" dirty="0">
                <a:latin typeface="Berlin Sans FB Demi" panose="020E0802020502020306" pitchFamily="34" charset="0"/>
              </a:rPr>
              <a:t>A Greek force commanded by Spartan King Leotychides, attacked the Persian forces who had retreated to Mycale (next to modern day Turkey)</a:t>
            </a:r>
          </a:p>
          <a:p>
            <a:r>
              <a:rPr lang="en-GB" dirty="0">
                <a:latin typeface="Berlin Sans FB Demi" panose="020E0802020502020306" pitchFamily="34" charset="0"/>
              </a:rPr>
              <a:t>They could do this as they had won at Salamis and could cross the Aegean Sea where the Persians were still on the defensive</a:t>
            </a:r>
          </a:p>
          <a:p>
            <a:r>
              <a:rPr lang="en-GB" dirty="0">
                <a:latin typeface="Berlin Sans FB Demi" panose="020E0802020502020306" pitchFamily="34" charset="0"/>
              </a:rPr>
              <a:t>Xerxes sent no reinforcements and allowed most of his fleet to return home. This left them stranded. The Athenian forces attacked from the coast road and when the Persian forces thought they had escaped them they were then attacked by the Spartan forces who had taken a longer route</a:t>
            </a:r>
          </a:p>
          <a:p>
            <a:r>
              <a:rPr lang="en-GB" dirty="0">
                <a:latin typeface="Berlin Sans FB Demi" panose="020E0802020502020306" pitchFamily="34" charset="0"/>
              </a:rPr>
              <a:t>Some of the Persian forces survived and escaped over the mountains</a:t>
            </a:r>
          </a:p>
          <a:p>
            <a:r>
              <a:rPr lang="en-GB" dirty="0">
                <a:latin typeface="Berlin Sans FB Demi" panose="020E0802020502020306" pitchFamily="34" charset="0"/>
              </a:rPr>
              <a:t>This was the first Greek victory in Asia Minor and was fought on the same day as Plataea</a:t>
            </a:r>
          </a:p>
          <a:p>
            <a:endParaRPr lang="en-GB" dirty="0"/>
          </a:p>
        </p:txBody>
      </p:sp>
      <p:sp>
        <p:nvSpPr>
          <p:cNvPr id="4" name="Content Placeholder 3">
            <a:extLst>
              <a:ext uri="{FF2B5EF4-FFF2-40B4-BE49-F238E27FC236}">
                <a16:creationId xmlns:a16="http://schemas.microsoft.com/office/drawing/2014/main" id="{29F21CFC-FEB9-446D-A886-03E4DA8A55AF}"/>
              </a:ext>
            </a:extLst>
          </p:cNvPr>
          <p:cNvSpPr>
            <a:spLocks noGrp="1"/>
          </p:cNvSpPr>
          <p:nvPr>
            <p:ph sz="half" idx="2"/>
          </p:nvPr>
        </p:nvSpPr>
        <p:spPr>
          <a:xfrm>
            <a:off x="6172200" y="1086678"/>
            <a:ext cx="5181600" cy="5090285"/>
          </a:xfrm>
        </p:spPr>
        <p:txBody>
          <a:bodyPr>
            <a:normAutofit fontScale="70000" lnSpcReduction="20000"/>
          </a:bodyPr>
          <a:lstStyle/>
          <a:p>
            <a:r>
              <a:rPr lang="en-GB" sz="4400" u="sng" dirty="0">
                <a:latin typeface="Berlin Sans FB Demi" panose="020E0802020502020306" pitchFamily="34" charset="0"/>
              </a:rPr>
              <a:t>Sources</a:t>
            </a:r>
          </a:p>
          <a:p>
            <a:r>
              <a:rPr lang="en-GB" sz="2900" dirty="0">
                <a:latin typeface="Berlin Sans FB Demi" panose="020E0802020502020306" pitchFamily="34" charset="0"/>
              </a:rPr>
              <a:t>Mycale (479 BCE) - Livius. 2017. </a:t>
            </a:r>
            <a:r>
              <a:rPr lang="en-GB" sz="2900" i="1" dirty="0">
                <a:latin typeface="Berlin Sans FB Demi" panose="020E0802020502020306" pitchFamily="34" charset="0"/>
              </a:rPr>
              <a:t>Mycale (479 BCE) - Livius</a:t>
            </a:r>
            <a:r>
              <a:rPr lang="en-GB" sz="2900" dirty="0">
                <a:latin typeface="Berlin Sans FB Demi" panose="020E0802020502020306" pitchFamily="34" charset="0"/>
              </a:rPr>
              <a:t>. [ONLINE] Available at: </a:t>
            </a:r>
            <a:r>
              <a:rPr lang="en-GB" sz="2900" u="sng" dirty="0">
                <a:latin typeface="Berlin Sans FB Demi" panose="020E0802020502020306" pitchFamily="34" charset="0"/>
                <a:hlinkClick r:id="rId2"/>
              </a:rPr>
              <a:t>http://www.livius.org/articles/battle/mycale-479-bce/</a:t>
            </a:r>
            <a:r>
              <a:rPr lang="en-GB" sz="2900" dirty="0">
                <a:latin typeface="Berlin Sans FB Demi" panose="020E0802020502020306" pitchFamily="34" charset="0"/>
              </a:rPr>
              <a:t>. [Accessed 27 October 2017].</a:t>
            </a:r>
          </a:p>
          <a:p>
            <a:r>
              <a:rPr lang="en-GB" sz="2900" i="1" dirty="0">
                <a:solidFill>
                  <a:prstClr val="black"/>
                </a:solidFill>
                <a:latin typeface="Berlin Sans FB Demi" panose="020E0802020502020306" pitchFamily="34" charset="0"/>
              </a:rPr>
              <a:t>De Selincourt, A., 1954. (trans)  Herodutus; The Histories. 10th ed. Harmondsworth, Middlesex: Penguin Classics p 586</a:t>
            </a:r>
          </a:p>
          <a:p>
            <a:r>
              <a:rPr lang="en-GB" sz="2900" dirty="0">
                <a:latin typeface="Berlin Sans FB Demi" panose="020E0802020502020306" pitchFamily="34" charset="0"/>
              </a:rPr>
              <a:t>YouTube. 2017. </a:t>
            </a:r>
            <a:r>
              <a:rPr lang="en-GB" sz="2900" i="1" dirty="0">
                <a:latin typeface="Berlin Sans FB Demi" panose="020E0802020502020306" pitchFamily="34" charset="0"/>
              </a:rPr>
              <a:t>Battle of Mycale - YouTube</a:t>
            </a:r>
            <a:r>
              <a:rPr lang="en-GB" sz="2900" dirty="0">
                <a:latin typeface="Berlin Sans FB Demi" panose="020E0802020502020306" pitchFamily="34" charset="0"/>
              </a:rPr>
              <a:t>. [ONLINE] Available at: </a:t>
            </a:r>
            <a:r>
              <a:rPr lang="en-GB" sz="2900" u="sng" dirty="0">
                <a:latin typeface="Berlin Sans FB Demi" panose="020E0802020502020306" pitchFamily="34" charset="0"/>
                <a:hlinkClick r:id="rId3"/>
              </a:rPr>
              <a:t>https://www.youtube.com/watch?v=oH5XqvhBqlY</a:t>
            </a:r>
            <a:r>
              <a:rPr lang="en-GB" sz="2900" dirty="0">
                <a:latin typeface="Berlin Sans FB Demi" panose="020E0802020502020306" pitchFamily="34" charset="0"/>
              </a:rPr>
              <a:t>. [Accessed 27 October 2017].- AN AUDIO BOOK FOR BLIND LEANERS, I TAKE IT IN BETTER FROM THESE</a:t>
            </a:r>
          </a:p>
          <a:p>
            <a:r>
              <a:rPr lang="en-GB" sz="2900" dirty="0">
                <a:latin typeface="Berlin Sans FB Demi" panose="020E0802020502020306" pitchFamily="34" charset="0"/>
              </a:rPr>
              <a:t>Ancient History Encyclopedia. 2017. </a:t>
            </a:r>
            <a:r>
              <a:rPr lang="en-GB" sz="2900" i="1" dirty="0">
                <a:latin typeface="Berlin Sans FB Demi" panose="020E0802020502020306" pitchFamily="34" charset="0"/>
              </a:rPr>
              <a:t>Persian Wars - Ancient History Encyclopedia</a:t>
            </a:r>
            <a:r>
              <a:rPr lang="en-GB" sz="2900" dirty="0">
                <a:latin typeface="Berlin Sans FB Demi" panose="020E0802020502020306" pitchFamily="34" charset="0"/>
              </a:rPr>
              <a:t>. [ONLINE] Available at: </a:t>
            </a:r>
            <a:r>
              <a:rPr lang="en-GB" sz="2900" u="sng" dirty="0">
                <a:latin typeface="Berlin Sans FB Demi" panose="020E0802020502020306" pitchFamily="34" charset="0"/>
                <a:hlinkClick r:id="rId4"/>
              </a:rPr>
              <a:t>https://www.ancient.eu/Persian_Wars/</a:t>
            </a:r>
            <a:r>
              <a:rPr lang="en-GB" sz="2900" dirty="0">
                <a:latin typeface="Berlin Sans FB Demi" panose="020E0802020502020306" pitchFamily="34" charset="0"/>
              </a:rPr>
              <a:t>. [Accessed 27 October 2017].</a:t>
            </a:r>
          </a:p>
        </p:txBody>
      </p:sp>
    </p:spTree>
    <p:extLst>
      <p:ext uri="{BB962C8B-B14F-4D97-AF65-F5344CB8AC3E}">
        <p14:creationId xmlns:p14="http://schemas.microsoft.com/office/powerpoint/2010/main" val="3132614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035AF-C6D7-4116-9D8B-2DD16BC10E56}"/>
              </a:ext>
            </a:extLst>
          </p:cNvPr>
          <p:cNvSpPr>
            <a:spLocks noGrp="1"/>
          </p:cNvSpPr>
          <p:nvPr>
            <p:ph type="title"/>
          </p:nvPr>
        </p:nvSpPr>
        <p:spPr/>
        <p:txBody>
          <a:bodyPr/>
          <a:lstStyle/>
          <a:p>
            <a:r>
              <a:rPr lang="en-GB" dirty="0">
                <a:latin typeface="Berlin Sans FB Demi" panose="020E0802020502020306" pitchFamily="34" charset="0"/>
              </a:rPr>
              <a:t>Helot revolt at Ithome  464 BC</a:t>
            </a:r>
          </a:p>
        </p:txBody>
      </p:sp>
      <p:sp>
        <p:nvSpPr>
          <p:cNvPr id="3" name="Content Placeholder 2">
            <a:extLst>
              <a:ext uri="{FF2B5EF4-FFF2-40B4-BE49-F238E27FC236}">
                <a16:creationId xmlns:a16="http://schemas.microsoft.com/office/drawing/2014/main" id="{A9674EA3-2D43-4CB1-8576-CA923843EB3E}"/>
              </a:ext>
            </a:extLst>
          </p:cNvPr>
          <p:cNvSpPr>
            <a:spLocks noGrp="1"/>
          </p:cNvSpPr>
          <p:nvPr>
            <p:ph sz="half" idx="1"/>
          </p:nvPr>
        </p:nvSpPr>
        <p:spPr>
          <a:xfrm>
            <a:off x="838200" y="1364974"/>
            <a:ext cx="5181600" cy="4811989"/>
          </a:xfrm>
        </p:spPr>
        <p:txBody>
          <a:bodyPr>
            <a:normAutofit fontScale="47500" lnSpcReduction="20000"/>
          </a:bodyPr>
          <a:lstStyle/>
          <a:p>
            <a:r>
              <a:rPr lang="en-GB" sz="4200" dirty="0">
                <a:latin typeface="Berlin Sans FB Demi" panose="020E0802020502020306" pitchFamily="34" charset="0"/>
              </a:rPr>
              <a:t>Ithome is a mountain.</a:t>
            </a:r>
          </a:p>
          <a:p>
            <a:r>
              <a:rPr lang="en-GB" sz="4200" dirty="0">
                <a:latin typeface="Berlin Sans FB Demi" panose="020E0802020502020306" pitchFamily="34" charset="0"/>
              </a:rPr>
              <a:t>Helots were slaves that belonged to the military as a whole rather than one person.</a:t>
            </a:r>
          </a:p>
          <a:p>
            <a:r>
              <a:rPr lang="en-GB" sz="4200" dirty="0">
                <a:latin typeface="Berlin Sans FB Demi" panose="020E0802020502020306" pitchFamily="34" charset="0"/>
              </a:rPr>
              <a:t>After an earthquake that killed 20,000 Spartans, the helots decided to take a stronghold at Mt Ithome that they had owned before being slaves.</a:t>
            </a:r>
          </a:p>
          <a:p>
            <a:r>
              <a:rPr lang="en-GB" sz="4200" dirty="0">
                <a:latin typeface="Berlin Sans FB Demi" panose="020E0802020502020306" pitchFamily="34" charset="0"/>
              </a:rPr>
              <a:t>The Spartans were outnumbered by the helots so they turned to Athens for aid.</a:t>
            </a:r>
          </a:p>
          <a:p>
            <a:r>
              <a:rPr lang="en-GB" sz="4200" dirty="0">
                <a:latin typeface="Berlin Sans FB Demi" panose="020E0802020502020306" pitchFamily="34" charset="0"/>
              </a:rPr>
              <a:t>Athens sent 4000 hoplites (soldiers) to Sparta but as slavery was forbidden for them they then sailed back again once they realised who the helots were.</a:t>
            </a:r>
          </a:p>
          <a:p>
            <a:r>
              <a:rPr lang="en-GB" sz="4200" dirty="0">
                <a:latin typeface="Berlin Sans FB Demi" panose="020E0802020502020306" pitchFamily="34" charset="0"/>
              </a:rPr>
              <a:t>It took 10 years for the helots to surrender and they asked in return that they be allowed to leave the Peloponnese unharmed. Sparta agreed providing they never came back.</a:t>
            </a:r>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6CA09CF5-769A-4799-8687-777B4F26B51C}"/>
              </a:ext>
            </a:extLst>
          </p:cNvPr>
          <p:cNvSpPr>
            <a:spLocks noGrp="1"/>
          </p:cNvSpPr>
          <p:nvPr>
            <p:ph sz="half" idx="2"/>
          </p:nvPr>
        </p:nvSpPr>
        <p:spPr>
          <a:xfrm>
            <a:off x="6172200" y="1364974"/>
            <a:ext cx="5181600" cy="4811989"/>
          </a:xfrm>
        </p:spPr>
        <p:txBody>
          <a:bodyPr>
            <a:normAutofit fontScale="47500" lnSpcReduction="20000"/>
          </a:bodyPr>
          <a:lstStyle/>
          <a:p>
            <a:r>
              <a:rPr lang="en-GB" sz="5900" u="sng" dirty="0">
                <a:latin typeface="Berlin Sans FB Demi" panose="020E0802020502020306" pitchFamily="34" charset="0"/>
              </a:rPr>
              <a:t>Sources</a:t>
            </a:r>
          </a:p>
          <a:p>
            <a:r>
              <a:rPr lang="en-GB" sz="3600" dirty="0">
                <a:latin typeface="Berlin Sans FB Demi" panose="020E0802020502020306" pitchFamily="34" charset="0"/>
                <a:hlinkClick r:id="rId2"/>
              </a:rPr>
              <a:t>http://aurorak12.org/gateway/academics/Social%20Studies%20Dept.%20Pages/documents/FINALTheForceofChangeinSpartaHelotRevolt.pdf</a:t>
            </a:r>
            <a:r>
              <a:rPr lang="en-GB" sz="3600" dirty="0">
                <a:latin typeface="Berlin Sans FB Demi" panose="020E0802020502020306" pitchFamily="34" charset="0"/>
              </a:rPr>
              <a:t> [1/11/17]</a:t>
            </a:r>
          </a:p>
          <a:p>
            <a:r>
              <a:rPr lang="en-GB" sz="3600" dirty="0">
                <a:latin typeface="Berlin Sans FB Demi" panose="020E0802020502020306" pitchFamily="34" charset="0"/>
              </a:rPr>
              <a:t>Mount Ithome. 2017. Mount Ithome. [ONLINE] Available at: http://plato-dialogues.org/tools/loc/ithome.htm. [Accessed 01 November 2017]</a:t>
            </a:r>
          </a:p>
          <a:p>
            <a:r>
              <a:rPr lang="en-GB" sz="3600" dirty="0">
                <a:latin typeface="Berlin Sans FB Demi" panose="020E0802020502020306" pitchFamily="34" charset="0"/>
              </a:rPr>
              <a:t>Cole, J, 1974. Cimon's Dismissal, Ephialtes' Revolution and the Peloponnesian Wars. unknown, [Online]. 1, 1,2. Available at: unknown [Accessed 1 November 2017].</a:t>
            </a:r>
          </a:p>
          <a:p>
            <a:r>
              <a:rPr lang="en-GB" sz="3600" dirty="0">
                <a:latin typeface="Berlin Sans FB Demi" panose="020E0802020502020306" pitchFamily="34" charset="0"/>
              </a:rPr>
              <a:t>Thucydides, History of the Peloponnesian War, BOOK IV, chapter 56 . 2017. </a:t>
            </a:r>
            <a:r>
              <a:rPr lang="en-GB" sz="3600" i="1" dirty="0">
                <a:latin typeface="Berlin Sans FB Demi" panose="020E0802020502020306" pitchFamily="34" charset="0"/>
              </a:rPr>
              <a:t>Thucydides, History of the Peloponnesian War, BOOK IV, chapter 56 </a:t>
            </a:r>
            <a:r>
              <a:rPr lang="en-GB" sz="3600" dirty="0">
                <a:latin typeface="Berlin Sans FB Demi" panose="020E0802020502020306" pitchFamily="34" charset="0"/>
              </a:rPr>
              <a:t>. [ONLINE] Available at: </a:t>
            </a:r>
            <a:r>
              <a:rPr lang="en-GB" sz="3600" u="sng" dirty="0">
                <a:latin typeface="Berlin Sans FB Demi" panose="020E0802020502020306" pitchFamily="34" charset="0"/>
                <a:hlinkClick r:id="rId3"/>
              </a:rPr>
              <a:t>http://www.perseus.tufts.edu/hopper/text?doc=Perseus:text:1999.04.0105:book=4:chapter=56&amp;highlight=revolt%2Chelot</a:t>
            </a:r>
            <a:r>
              <a:rPr lang="en-GB" sz="3600" dirty="0">
                <a:latin typeface="Berlin Sans FB Demi" panose="020E0802020502020306" pitchFamily="34" charset="0"/>
              </a:rPr>
              <a:t>. [Accessed 01 November 2017]</a:t>
            </a:r>
          </a:p>
        </p:txBody>
      </p:sp>
    </p:spTree>
    <p:extLst>
      <p:ext uri="{BB962C8B-B14F-4D97-AF65-F5344CB8AC3E}">
        <p14:creationId xmlns:p14="http://schemas.microsoft.com/office/powerpoint/2010/main" val="3382680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CF3BE-1B64-4A8F-A2E8-59C46F4E5885}"/>
              </a:ext>
            </a:extLst>
          </p:cNvPr>
          <p:cNvSpPr>
            <a:spLocks noGrp="1"/>
          </p:cNvSpPr>
          <p:nvPr>
            <p:ph type="title"/>
          </p:nvPr>
        </p:nvSpPr>
        <p:spPr/>
        <p:txBody>
          <a:bodyPr/>
          <a:lstStyle/>
          <a:p>
            <a:r>
              <a:rPr lang="en-GB" dirty="0">
                <a:latin typeface="Berlin Sans FB Demi" panose="020E0802020502020306" pitchFamily="34" charset="0"/>
              </a:rPr>
              <a:t>Thucydides?</a:t>
            </a:r>
          </a:p>
        </p:txBody>
      </p:sp>
      <p:sp>
        <p:nvSpPr>
          <p:cNvPr id="3" name="Content Placeholder 2">
            <a:extLst>
              <a:ext uri="{FF2B5EF4-FFF2-40B4-BE49-F238E27FC236}">
                <a16:creationId xmlns:a16="http://schemas.microsoft.com/office/drawing/2014/main" id="{9FEABA0C-6FA0-4E5C-928E-C0D679FD8345}"/>
              </a:ext>
            </a:extLst>
          </p:cNvPr>
          <p:cNvSpPr>
            <a:spLocks noGrp="1"/>
          </p:cNvSpPr>
          <p:nvPr>
            <p:ph sz="half" idx="1"/>
          </p:nvPr>
        </p:nvSpPr>
        <p:spPr/>
        <p:txBody>
          <a:bodyPr>
            <a:normAutofit fontScale="77500" lnSpcReduction="20000"/>
          </a:bodyPr>
          <a:lstStyle/>
          <a:p>
            <a:r>
              <a:rPr lang="en-GB" dirty="0">
                <a:latin typeface="Berlin Sans FB Demi" panose="020E0802020502020306" pitchFamily="34" charset="0"/>
              </a:rPr>
              <a:t>460 – 400 BC, son of Olorus</a:t>
            </a:r>
          </a:p>
          <a:p>
            <a:r>
              <a:rPr lang="en-GB" dirty="0">
                <a:latin typeface="Berlin Sans FB Demi" panose="020E0802020502020306" pitchFamily="34" charset="0"/>
              </a:rPr>
              <a:t>Athenian historian who was dubbed the father of scientific history due to what would have been viewed as strict standards of evidence gathering.</a:t>
            </a:r>
          </a:p>
          <a:p>
            <a:r>
              <a:rPr lang="en-GB" dirty="0">
                <a:latin typeface="Berlin Sans FB Demi" panose="020E0802020502020306" pitchFamily="34" charset="0"/>
              </a:rPr>
              <a:t>He wrote about the Peloponnesian war in 411 BC, Melian dialogue and a version of Pericles’ funeral oration.</a:t>
            </a:r>
          </a:p>
          <a:p>
            <a:r>
              <a:rPr lang="en-GB" dirty="0">
                <a:latin typeface="Berlin Sans FB Demi" panose="020E0802020502020306" pitchFamily="34" charset="0"/>
              </a:rPr>
              <a:t>He survived the plague that struck Athens and was fascinated by it ever since.</a:t>
            </a:r>
          </a:p>
          <a:p>
            <a:r>
              <a:rPr lang="en-GB" dirty="0">
                <a:latin typeface="Berlin Sans FB Demi" panose="020E0802020502020306" pitchFamily="34" charset="0"/>
              </a:rPr>
              <a:t>As an Athenian nobleman Thucydides owned a goldmine on Scapte Hyle.</a:t>
            </a:r>
          </a:p>
          <a:p>
            <a:r>
              <a:rPr lang="en-GB" dirty="0">
                <a:latin typeface="Berlin Sans FB Demi" panose="020E0802020502020306" pitchFamily="34" charset="0"/>
              </a:rPr>
              <a:t>Seen as the inventor of political realism.</a:t>
            </a:r>
          </a:p>
        </p:txBody>
      </p:sp>
      <p:sp>
        <p:nvSpPr>
          <p:cNvPr id="4" name="Content Placeholder 3">
            <a:extLst>
              <a:ext uri="{FF2B5EF4-FFF2-40B4-BE49-F238E27FC236}">
                <a16:creationId xmlns:a16="http://schemas.microsoft.com/office/drawing/2014/main" id="{D30181CC-4097-4AE5-AB41-C8C1A4455049}"/>
              </a:ext>
            </a:extLst>
          </p:cNvPr>
          <p:cNvSpPr>
            <a:spLocks noGrp="1"/>
          </p:cNvSpPr>
          <p:nvPr>
            <p:ph sz="half" idx="2"/>
          </p:nvPr>
        </p:nvSpPr>
        <p:spPr/>
        <p:txBody>
          <a:bodyPr>
            <a:normAutofit fontScale="77500" lnSpcReduction="20000"/>
          </a:bodyPr>
          <a:lstStyle/>
          <a:p>
            <a:r>
              <a:rPr lang="en-GB" u="sng" dirty="0">
                <a:latin typeface="Berlin Sans FB Demi" panose="020E0802020502020306" pitchFamily="34" charset="0"/>
              </a:rPr>
              <a:t>Sources</a:t>
            </a:r>
          </a:p>
          <a:p>
            <a:r>
              <a:rPr lang="en-GB" i="1" dirty="0">
                <a:latin typeface="Berlin Sans FB Demi" panose="020E0802020502020306" pitchFamily="34" charset="0"/>
              </a:rPr>
              <a:t>Zagorin, P., 2017. Thucydides. Princeton University Press</a:t>
            </a:r>
          </a:p>
          <a:p>
            <a:r>
              <a:rPr lang="en-GB" dirty="0">
                <a:latin typeface="Berlin Sans FB Demi" panose="020E0802020502020306" pitchFamily="34" charset="0"/>
              </a:rPr>
              <a:t>Short Bibliography on Thucydides. 2017. </a:t>
            </a:r>
            <a:r>
              <a:rPr lang="en-GB" i="1" dirty="0">
                <a:latin typeface="Berlin Sans FB Demi" panose="020E0802020502020306" pitchFamily="34" charset="0"/>
              </a:rPr>
              <a:t>Short Bibliography on Thucydides</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http://www-rci.rutgers.edu/~edmunds/thuc.html</a:t>
            </a:r>
            <a:endParaRPr lang="en-GB" u="sng" dirty="0">
              <a:latin typeface="Berlin Sans FB Demi" panose="020E0802020502020306" pitchFamily="34" charset="0"/>
            </a:endParaRPr>
          </a:p>
          <a:p>
            <a:r>
              <a:rPr lang="en-GB" dirty="0" err="1">
                <a:latin typeface="Berlin Sans FB Demi" panose="020E0802020502020306" pitchFamily="34" charset="0"/>
              </a:rPr>
              <a:t>Apollodorus</a:t>
            </a:r>
            <a:r>
              <a:rPr lang="en-GB" dirty="0">
                <a:latin typeface="Berlin Sans FB Demi" panose="020E0802020502020306" pitchFamily="34" charset="0"/>
              </a:rPr>
              <a:t>, Library, book 3, chapter 14 . 2017. </a:t>
            </a:r>
            <a:r>
              <a:rPr lang="en-GB" i="1" dirty="0" err="1">
                <a:latin typeface="Berlin Sans FB Demi" panose="020E0802020502020306" pitchFamily="34" charset="0"/>
              </a:rPr>
              <a:t>Apollodorus</a:t>
            </a:r>
            <a:r>
              <a:rPr lang="en-GB" i="1" dirty="0">
                <a:latin typeface="Berlin Sans FB Demi" panose="020E0802020502020306" pitchFamily="34" charset="0"/>
              </a:rPr>
              <a:t>, Library, book 3, chapter 14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http://www.perseus.tufts.edu/hopper/text?doc=Perseus%3Atext%3A1999.01.0022%3Atext%3DLibrary%3Abook%3D3%3Achapter%3D14</a:t>
            </a:r>
            <a:r>
              <a:rPr lang="en-GB" dirty="0">
                <a:latin typeface="Berlin Sans FB Demi" panose="020E0802020502020306" pitchFamily="34" charset="0"/>
              </a:rPr>
              <a:t>. [Accessed 26 October 2017].</a:t>
            </a:r>
          </a:p>
        </p:txBody>
      </p:sp>
      <p:pic>
        <p:nvPicPr>
          <p:cNvPr id="5" name="Picture 4">
            <a:extLst>
              <a:ext uri="{FF2B5EF4-FFF2-40B4-BE49-F238E27FC236}">
                <a16:creationId xmlns:a16="http://schemas.microsoft.com/office/drawing/2014/main" id="{3165F4C2-4B2E-46AA-81B6-1B22BD0681EC}"/>
              </a:ext>
            </a:extLst>
          </p:cNvPr>
          <p:cNvPicPr>
            <a:picLocks noChangeAspect="1"/>
          </p:cNvPicPr>
          <p:nvPr/>
        </p:nvPicPr>
        <p:blipFill>
          <a:blip r:embed="rId4"/>
          <a:stretch>
            <a:fillRect/>
          </a:stretch>
        </p:blipFill>
        <p:spPr>
          <a:xfrm>
            <a:off x="9780105" y="213615"/>
            <a:ext cx="1405765" cy="1859935"/>
          </a:xfrm>
          <a:prstGeom prst="rect">
            <a:avLst/>
          </a:prstGeom>
        </p:spPr>
      </p:pic>
    </p:spTree>
    <p:extLst>
      <p:ext uri="{BB962C8B-B14F-4D97-AF65-F5344CB8AC3E}">
        <p14:creationId xmlns:p14="http://schemas.microsoft.com/office/powerpoint/2010/main" val="3314241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5DFBD-14E8-4827-B306-D9D74C0CFFB3}"/>
              </a:ext>
            </a:extLst>
          </p:cNvPr>
          <p:cNvSpPr>
            <a:spLocks noGrp="1"/>
          </p:cNvSpPr>
          <p:nvPr>
            <p:ph type="title"/>
          </p:nvPr>
        </p:nvSpPr>
        <p:spPr>
          <a:xfrm>
            <a:off x="838200" y="-347"/>
            <a:ext cx="10515600" cy="1325563"/>
          </a:xfrm>
        </p:spPr>
        <p:txBody>
          <a:bodyPr/>
          <a:lstStyle/>
          <a:p>
            <a:r>
              <a:rPr lang="en-GB" dirty="0">
                <a:latin typeface="Berlin Sans FB Demi" panose="020E0802020502020306" pitchFamily="34" charset="0"/>
              </a:rPr>
              <a:t>First Peloponnesian War 460-445 BC </a:t>
            </a:r>
          </a:p>
        </p:txBody>
      </p:sp>
      <p:sp>
        <p:nvSpPr>
          <p:cNvPr id="3" name="Content Placeholder 2">
            <a:extLst>
              <a:ext uri="{FF2B5EF4-FFF2-40B4-BE49-F238E27FC236}">
                <a16:creationId xmlns:a16="http://schemas.microsoft.com/office/drawing/2014/main" id="{041DF7BC-9625-4EAD-A9AC-30895F7218C1}"/>
              </a:ext>
            </a:extLst>
          </p:cNvPr>
          <p:cNvSpPr>
            <a:spLocks noGrp="1"/>
          </p:cNvSpPr>
          <p:nvPr>
            <p:ph sz="half" idx="1"/>
          </p:nvPr>
        </p:nvSpPr>
        <p:spPr>
          <a:xfrm>
            <a:off x="838200" y="988321"/>
            <a:ext cx="5181600" cy="4895642"/>
          </a:xfrm>
        </p:spPr>
        <p:txBody>
          <a:bodyPr>
            <a:normAutofit fontScale="25000" lnSpcReduction="20000"/>
          </a:bodyPr>
          <a:lstStyle/>
          <a:p>
            <a:r>
              <a:rPr lang="en-GB" sz="5600" dirty="0">
                <a:latin typeface="Berlin Sans FB Demi" panose="020E0802020502020306" pitchFamily="34" charset="0"/>
              </a:rPr>
              <a:t>Prior to the Greco-Persian wars Sparta held control of the Peloponnese and no one contested it. When the wars broke out everyone looked to them for defence</a:t>
            </a:r>
          </a:p>
          <a:p>
            <a:r>
              <a:rPr lang="en-GB" sz="5600" dirty="0">
                <a:latin typeface="Berlin Sans FB Demi" panose="020E0802020502020306" pitchFamily="34" charset="0"/>
              </a:rPr>
              <a:t>After the battle of Marathon however, this passed on to Athens even though it was unofficial</a:t>
            </a:r>
          </a:p>
          <a:p>
            <a:r>
              <a:rPr lang="en-GB" sz="5600" dirty="0">
                <a:latin typeface="Berlin Sans FB Demi" panose="020E0802020502020306" pitchFamily="34" charset="0"/>
              </a:rPr>
              <a:t>Once the wars ended Athens used their victories to gain influence over the Delian League (a voluntary alliance of poleis against Persia)</a:t>
            </a:r>
          </a:p>
          <a:p>
            <a:r>
              <a:rPr lang="en-GB" sz="5600" dirty="0">
                <a:latin typeface="Berlin Sans FB Demi" panose="020E0802020502020306" pitchFamily="34" charset="0"/>
              </a:rPr>
              <a:t>While Sparta and the Peloponnesian League could only watch</a:t>
            </a:r>
          </a:p>
          <a:p>
            <a:r>
              <a:rPr lang="en-GB" sz="5600" dirty="0">
                <a:latin typeface="Berlin Sans FB Demi" panose="020E0802020502020306" pitchFamily="34" charset="0"/>
              </a:rPr>
              <a:t>During the time Thasos tried to leave the Delian League, an earthquake hit Laconia killing many of the Spartan warrior citizens</a:t>
            </a:r>
          </a:p>
          <a:p>
            <a:r>
              <a:rPr lang="en-GB" sz="5600" dirty="0">
                <a:latin typeface="Berlin Sans FB Demi" panose="020E0802020502020306" pitchFamily="34" charset="0"/>
              </a:rPr>
              <a:t>This led to the Helots (slaves) having their own revolt. Sparta asked for help from its allies but refused the help from Athens</a:t>
            </a:r>
          </a:p>
          <a:p>
            <a:r>
              <a:rPr lang="en-GB" sz="5600" dirty="0">
                <a:latin typeface="Berlin Sans FB Demi" panose="020E0802020502020306" pitchFamily="34" charset="0"/>
              </a:rPr>
              <a:t>So Athens started collecting more strategic allies- Argos, long term enemy of Sparta. In turn this started a war with the northern states of the Peloponnesian League- Corinth- in 460 BC.</a:t>
            </a:r>
          </a:p>
          <a:p>
            <a:r>
              <a:rPr lang="en-GB" sz="5600" dirty="0">
                <a:latin typeface="Berlin Sans FB Demi" panose="020E0802020502020306" pitchFamily="34" charset="0"/>
              </a:rPr>
              <a:t>In the end Athens controlled most of Greece</a:t>
            </a:r>
          </a:p>
          <a:p>
            <a:r>
              <a:rPr lang="en-GB" sz="5600" dirty="0">
                <a:latin typeface="Berlin Sans FB Demi" panose="020E0802020502020306" pitchFamily="34" charset="0"/>
              </a:rPr>
              <a:t>Until they lost a large proportion of their fleet trying to help Egypt against the Persians, meaning they lost control of the Aegean Sea</a:t>
            </a:r>
          </a:p>
          <a:p>
            <a:r>
              <a:rPr lang="en-GB" sz="5600" dirty="0">
                <a:latin typeface="Berlin Sans FB Demi" panose="020E0802020502020306" pitchFamily="34" charset="0"/>
              </a:rPr>
              <a:t>They sued for a truce which Sparta initially refused to adhere to and didn’t attend the congress called for by Pericles, causing another revolt this time in Boeotia. They then agreed to a 30 year truce where both alliances would leave each other alone. It only lasted half that time.</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1A6E65DF-7D2A-4FD5-8203-FA4E08A2757C}"/>
              </a:ext>
            </a:extLst>
          </p:cNvPr>
          <p:cNvSpPr>
            <a:spLocks noGrp="1"/>
          </p:cNvSpPr>
          <p:nvPr>
            <p:ph sz="half" idx="2"/>
          </p:nvPr>
        </p:nvSpPr>
        <p:spPr>
          <a:xfrm>
            <a:off x="6248400" y="988321"/>
            <a:ext cx="5181600" cy="4851747"/>
          </a:xfrm>
        </p:spPr>
        <p:txBody>
          <a:bodyPr>
            <a:normAutofit fontScale="25000" lnSpcReduction="20000"/>
          </a:bodyPr>
          <a:lstStyle/>
          <a:p>
            <a:r>
              <a:rPr lang="en-GB" sz="9600" u="sng" dirty="0">
                <a:latin typeface="Berlin Sans FB Demi" panose="020E0802020502020306" pitchFamily="34" charset="0"/>
              </a:rPr>
              <a:t>Sources</a:t>
            </a:r>
          </a:p>
          <a:p>
            <a:r>
              <a:rPr lang="en-GB" sz="6400" dirty="0">
                <a:latin typeface="Berlin Sans FB Demi" panose="020E0802020502020306" pitchFamily="34" charset="0"/>
              </a:rPr>
              <a:t>First Peloponnesian War | Ancient Athens. 2017. </a:t>
            </a:r>
            <a:r>
              <a:rPr lang="en-GB" sz="6400" i="1" dirty="0">
                <a:latin typeface="Berlin Sans FB Demi" panose="020E0802020502020306" pitchFamily="34" charset="0"/>
              </a:rPr>
              <a:t>First Peloponnesian War | Ancient Athens</a:t>
            </a:r>
            <a:r>
              <a:rPr lang="en-GB" sz="6400" dirty="0">
                <a:latin typeface="Berlin Sans FB Demi" panose="020E0802020502020306" pitchFamily="34" charset="0"/>
              </a:rPr>
              <a:t>. [ONLINE] Available at: </a:t>
            </a:r>
            <a:r>
              <a:rPr lang="en-GB" sz="6400" u="sng" dirty="0">
                <a:latin typeface="Berlin Sans FB Demi" panose="020E0802020502020306" pitchFamily="34" charset="0"/>
                <a:hlinkClick r:id="rId2"/>
              </a:rPr>
              <a:t>http://www.ancientathens.org/wars/first-peloponnesian-war</a:t>
            </a:r>
            <a:r>
              <a:rPr lang="en-GB" sz="6400" dirty="0">
                <a:latin typeface="Berlin Sans FB Demi" panose="020E0802020502020306" pitchFamily="34" charset="0"/>
              </a:rPr>
              <a:t>. [Accessed 31 October 2017]</a:t>
            </a:r>
          </a:p>
          <a:p>
            <a:r>
              <a:rPr lang="en-GB" sz="6400" dirty="0">
                <a:latin typeface="Berlin Sans FB Demi" panose="020E0802020502020306" pitchFamily="34" charset="0"/>
              </a:rPr>
              <a:t>History of the First Peloponnesian War - Peloponnesian War. 2017. </a:t>
            </a:r>
            <a:r>
              <a:rPr lang="en-GB" sz="6400" i="1" dirty="0">
                <a:latin typeface="Berlin Sans FB Demi" panose="020E0802020502020306" pitchFamily="34" charset="0"/>
              </a:rPr>
              <a:t>History of the First Peloponnesian War - Peloponnesian War</a:t>
            </a:r>
            <a:r>
              <a:rPr lang="en-GB" sz="6400" dirty="0">
                <a:latin typeface="Berlin Sans FB Demi" panose="020E0802020502020306" pitchFamily="34" charset="0"/>
              </a:rPr>
              <a:t>. [ONLINE] Available at: </a:t>
            </a:r>
            <a:r>
              <a:rPr lang="en-GB" sz="6400" u="sng" dirty="0">
                <a:latin typeface="Berlin Sans FB Demi" panose="020E0802020502020306" pitchFamily="34" charset="0"/>
                <a:hlinkClick r:id="rId3"/>
              </a:rPr>
              <a:t>https://sites.google.com/a/malvernprep.org/peloponnesian-war/summary</a:t>
            </a:r>
            <a:r>
              <a:rPr lang="en-GB" sz="6400" dirty="0">
                <a:latin typeface="Berlin Sans FB Demi" panose="020E0802020502020306" pitchFamily="34" charset="0"/>
              </a:rPr>
              <a:t>. [Accessed 31 October 2017].</a:t>
            </a:r>
          </a:p>
          <a:p>
            <a:r>
              <a:rPr lang="en-GB" sz="6400" dirty="0">
                <a:latin typeface="Berlin Sans FB Demi" panose="020E0802020502020306" pitchFamily="34" charset="0"/>
              </a:rPr>
              <a:t>Thucydides, History of the Peloponnesian War, BOOK I, chapter 111 . 2017. </a:t>
            </a:r>
            <a:r>
              <a:rPr lang="en-GB" sz="6400" i="1" dirty="0">
                <a:latin typeface="Berlin Sans FB Demi" panose="020E0802020502020306" pitchFamily="34" charset="0"/>
              </a:rPr>
              <a:t>Thucydides, History of the Peloponnesian War, BOOK I, chapter 111 </a:t>
            </a:r>
            <a:r>
              <a:rPr lang="en-GB" sz="6400" dirty="0">
                <a:latin typeface="Berlin Sans FB Demi" panose="020E0802020502020306" pitchFamily="34" charset="0"/>
              </a:rPr>
              <a:t>. [ONLINE] Available at: </a:t>
            </a:r>
            <a:r>
              <a:rPr lang="en-GB" sz="6400" u="sng" dirty="0">
                <a:latin typeface="Berlin Sans FB Demi" panose="020E0802020502020306" pitchFamily="34" charset="0"/>
                <a:hlinkClick r:id="rId4"/>
              </a:rPr>
              <a:t>http://www.perseus.tufts.edu/hopper/text?doc=Perseus:text:1999.04.0105:book=1:chapter=111&amp;highlight=pericles</a:t>
            </a:r>
            <a:r>
              <a:rPr lang="en-GB" sz="6400" dirty="0">
                <a:latin typeface="Berlin Sans FB Demi" panose="020E0802020502020306" pitchFamily="34" charset="0"/>
              </a:rPr>
              <a:t>. [Accessed 31 October 2017]</a:t>
            </a:r>
          </a:p>
          <a:p>
            <a:r>
              <a:rPr lang="en-GB" sz="6600" dirty="0">
                <a:latin typeface="Berlin Sans FB Demi" panose="020E0802020502020306" pitchFamily="34" charset="0"/>
              </a:rPr>
              <a:t>Diodorus Siculus, Library, Book XI, Chapter 88, section 2 . 2017. </a:t>
            </a:r>
            <a:r>
              <a:rPr lang="en-GB" sz="6600" i="1" dirty="0">
                <a:latin typeface="Berlin Sans FB Demi" panose="020E0802020502020306" pitchFamily="34" charset="0"/>
              </a:rPr>
              <a:t>Diodorus Siculus, Library, Book XI, Chapter 88, section 2 </a:t>
            </a:r>
            <a:r>
              <a:rPr lang="en-GB" sz="6600" dirty="0">
                <a:latin typeface="Berlin Sans FB Demi" panose="020E0802020502020306" pitchFamily="34" charset="0"/>
              </a:rPr>
              <a:t>. [ONLINE] Available at: </a:t>
            </a:r>
            <a:r>
              <a:rPr lang="en-GB" sz="6600" u="sng" dirty="0">
                <a:latin typeface="Berlin Sans FB Demi" panose="020E0802020502020306" pitchFamily="34" charset="0"/>
                <a:hlinkClick r:id="rId5"/>
              </a:rPr>
              <a:t>http://www.perseus.tufts.edu/hopper/text?doc=Perseus%3Atext%3A1999.01.0084%3Abook%3D11%3Achapter%3D88%3Asection%3D2</a:t>
            </a:r>
            <a:r>
              <a:rPr lang="en-GB" sz="6600" dirty="0">
                <a:latin typeface="Berlin Sans FB Demi" panose="020E0802020502020306" pitchFamily="34" charset="0"/>
              </a:rPr>
              <a:t>. [Accessed 31 October 2017].</a:t>
            </a:r>
            <a:endParaRPr lang="en-GB" sz="6400" dirty="0">
              <a:latin typeface="Berlin Sans FB Demi" panose="020E0802020502020306" pitchFamily="34" charset="0"/>
            </a:endParaRPr>
          </a:p>
        </p:txBody>
      </p:sp>
    </p:spTree>
    <p:extLst>
      <p:ext uri="{BB962C8B-B14F-4D97-AF65-F5344CB8AC3E}">
        <p14:creationId xmlns:p14="http://schemas.microsoft.com/office/powerpoint/2010/main" val="31793637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E3BA4-6715-42BD-BBF3-DD230AF6C096}"/>
              </a:ext>
            </a:extLst>
          </p:cNvPr>
          <p:cNvSpPr>
            <a:spLocks noGrp="1"/>
          </p:cNvSpPr>
          <p:nvPr>
            <p:ph type="title"/>
          </p:nvPr>
        </p:nvSpPr>
        <p:spPr>
          <a:xfrm>
            <a:off x="838200" y="1"/>
            <a:ext cx="5986670" cy="1690688"/>
          </a:xfrm>
        </p:spPr>
        <p:txBody>
          <a:bodyPr>
            <a:normAutofit fontScale="90000"/>
          </a:bodyPr>
          <a:lstStyle/>
          <a:p>
            <a:r>
              <a:rPr lang="en-GB" dirty="0">
                <a:latin typeface="Berlin Sans FB Demi" panose="020E0802020502020306" pitchFamily="34" charset="0"/>
              </a:rPr>
              <a:t>Ephialtes the Athenian</a:t>
            </a:r>
            <a:br>
              <a:rPr lang="en-GB" dirty="0">
                <a:latin typeface="Berlin Sans FB Demi" panose="020E0802020502020306" pitchFamily="34" charset="0"/>
              </a:rPr>
            </a:br>
            <a:r>
              <a:rPr lang="en-GB" dirty="0">
                <a:latin typeface="Berlin Sans FB Demi" panose="020E0802020502020306" pitchFamily="34" charset="0"/>
              </a:rPr>
              <a:t>(not the one from myths)</a:t>
            </a:r>
          </a:p>
        </p:txBody>
      </p:sp>
      <p:sp>
        <p:nvSpPr>
          <p:cNvPr id="3" name="Content Placeholder 2">
            <a:extLst>
              <a:ext uri="{FF2B5EF4-FFF2-40B4-BE49-F238E27FC236}">
                <a16:creationId xmlns:a16="http://schemas.microsoft.com/office/drawing/2014/main" id="{0F676BA3-B084-4D51-A6EF-4393D9394D7C}"/>
              </a:ext>
            </a:extLst>
          </p:cNvPr>
          <p:cNvSpPr>
            <a:spLocks noGrp="1"/>
          </p:cNvSpPr>
          <p:nvPr>
            <p:ph sz="half" idx="1"/>
          </p:nvPr>
        </p:nvSpPr>
        <p:spPr/>
        <p:txBody>
          <a:bodyPr>
            <a:noAutofit/>
          </a:bodyPr>
          <a:lstStyle/>
          <a:p>
            <a:r>
              <a:rPr lang="en-GB" sz="2400" dirty="0">
                <a:latin typeface="Berlin Sans FB Demi" panose="020E0802020502020306" pitchFamily="34" charset="0"/>
              </a:rPr>
              <a:t>Athenian politician who came to power in the late 460’s</a:t>
            </a:r>
          </a:p>
          <a:p>
            <a:r>
              <a:rPr lang="en-GB" sz="2400" dirty="0">
                <a:latin typeface="Berlin Sans FB Demi" panose="020E0802020502020306" pitchFamily="34" charset="0"/>
              </a:rPr>
              <a:t>He oversaw reforms which lessened the power of the Aeropagus (an alliance of archons and oligarchs that ruled Athens). This pointed Athens towards democracy it would be famous for.</a:t>
            </a:r>
          </a:p>
          <a:p>
            <a:r>
              <a:rPr lang="en-GB" sz="2400" dirty="0">
                <a:latin typeface="Berlin Sans FB Demi" panose="020E0802020502020306" pitchFamily="34" charset="0"/>
              </a:rPr>
              <a:t>He was assassinated before that happened though in 461 BC by the other oligarchs who weren’t happy with this. His deputy Pericles took charge. </a:t>
            </a:r>
          </a:p>
        </p:txBody>
      </p:sp>
      <p:sp>
        <p:nvSpPr>
          <p:cNvPr id="4" name="Content Placeholder 3">
            <a:extLst>
              <a:ext uri="{FF2B5EF4-FFF2-40B4-BE49-F238E27FC236}">
                <a16:creationId xmlns:a16="http://schemas.microsoft.com/office/drawing/2014/main" id="{23C92F1A-534D-4310-9DD8-3BEE6E2382CF}"/>
              </a:ext>
            </a:extLst>
          </p:cNvPr>
          <p:cNvSpPr>
            <a:spLocks noGrp="1"/>
          </p:cNvSpPr>
          <p:nvPr>
            <p:ph sz="half" idx="2"/>
          </p:nvPr>
        </p:nvSpPr>
        <p:spPr/>
        <p:txBody>
          <a:bodyPr>
            <a:normAutofit fontScale="47500" lnSpcReduction="20000"/>
          </a:bodyPr>
          <a:lstStyle/>
          <a:p>
            <a:r>
              <a:rPr lang="en-GB" sz="5900" u="sng" dirty="0">
                <a:latin typeface="Berlin Sans FB Demi" panose="020E0802020502020306" pitchFamily="34" charset="0"/>
              </a:rPr>
              <a:t>Sources</a:t>
            </a:r>
          </a:p>
          <a:p>
            <a:r>
              <a:rPr lang="en-GB" dirty="0">
                <a:latin typeface="Berlin Sans FB Demi" panose="020E0802020502020306" pitchFamily="34" charset="0"/>
              </a:rPr>
              <a:t>Thomas R. Martin, An Overview of Classical Greek History from Mycenae to Alexander, Athenian Empire in the Golden Age, The Democratic Reform of the Athenian System of Justice, The Reforms of Ephialtes . 2017. Thomas R. Martin, An Overview of Classical Greek History from Mycenae to Alexander, Athenian Empire in the Golden Age, The Democratic Reform of the Athenian System of Justice, The Reforms of Ephialtes . [ONLINE] Available at: http://www.perseus.tufts.edu/hopper/text?doc=Perseus%3Atext%3A1999.04.0009%3Achapter%3D9%3Asection%3D2%3Asubsection%3D2. [Accessed 01 November 2017].</a:t>
            </a:r>
          </a:p>
          <a:p>
            <a:r>
              <a:rPr lang="en-GB" dirty="0">
                <a:latin typeface="Berlin Sans FB Demi" panose="020E0802020502020306" pitchFamily="34" charset="0"/>
              </a:rPr>
              <a:t>Ephialtes. 2017. </a:t>
            </a:r>
            <a:r>
              <a:rPr lang="en-GB" i="1" dirty="0">
                <a:latin typeface="Berlin Sans FB Demi" panose="020E0802020502020306" pitchFamily="34" charset="0"/>
              </a:rPr>
              <a:t>Ephialtes</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http://www.stoa.org/projects/demos/article_ephialtes?page=all</a:t>
            </a:r>
            <a:r>
              <a:rPr lang="en-GB" dirty="0">
                <a:latin typeface="Berlin Sans FB Demi" panose="020E0802020502020306" pitchFamily="34" charset="0"/>
              </a:rPr>
              <a:t>. [Accessed 01 November 2017]</a:t>
            </a:r>
          </a:p>
          <a:p>
            <a:r>
              <a:rPr lang="en-GB" dirty="0">
                <a:latin typeface="Berlin Sans FB Demi" panose="020E0802020502020306" pitchFamily="34" charset="0"/>
              </a:rPr>
              <a:t>Antiphon, On the murder of </a:t>
            </a:r>
            <a:r>
              <a:rPr lang="en-GB" dirty="0" err="1">
                <a:latin typeface="Berlin Sans FB Demi" panose="020E0802020502020306" pitchFamily="34" charset="0"/>
              </a:rPr>
              <a:t>Herodes</a:t>
            </a:r>
            <a:r>
              <a:rPr lang="en-GB" dirty="0">
                <a:latin typeface="Berlin Sans FB Demi" panose="020E0802020502020306" pitchFamily="34" charset="0"/>
              </a:rPr>
              <a:t>, section 68 . 2017. Antiphon, On the murder of </a:t>
            </a:r>
            <a:r>
              <a:rPr lang="en-GB" dirty="0" err="1">
                <a:latin typeface="Berlin Sans FB Demi" panose="020E0802020502020306" pitchFamily="34" charset="0"/>
              </a:rPr>
              <a:t>Herodes</a:t>
            </a:r>
            <a:r>
              <a:rPr lang="en-GB" dirty="0">
                <a:latin typeface="Berlin Sans FB Demi" panose="020E0802020502020306" pitchFamily="34" charset="0"/>
              </a:rPr>
              <a:t>, section 68 . [ONLINE] Available at: http://www.perseus.tufts.edu/hopper/text?doc=Perseus:text:1999.01.0020:speech=5:section=68&amp;highlight=ephialtes. [Accessed 01 November 2017]</a:t>
            </a:r>
          </a:p>
          <a:p>
            <a:r>
              <a:rPr lang="en-GB" dirty="0">
                <a:latin typeface="Berlin Sans FB Demi" panose="020E0802020502020306" pitchFamily="34" charset="0"/>
              </a:rPr>
              <a:t>Aristotle, Politics, Book 2, section 1274a . 2017. </a:t>
            </a:r>
            <a:r>
              <a:rPr lang="en-GB" i="1" dirty="0">
                <a:latin typeface="Berlin Sans FB Demi" panose="020E0802020502020306" pitchFamily="34" charset="0"/>
              </a:rPr>
              <a:t>Aristotle, Politics, Book 2, section 1274a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http://www.perseus.tufts.edu/hopper/text?doc=Perseus:text:1999.01.0058:book=2:section=1274a&amp;highlight=ephialtes</a:t>
            </a:r>
            <a:r>
              <a:rPr lang="en-GB" dirty="0">
                <a:latin typeface="Berlin Sans FB Demi" panose="020E0802020502020306" pitchFamily="34" charset="0"/>
              </a:rPr>
              <a:t>. [Accessed 01 November 2017].</a:t>
            </a:r>
          </a:p>
        </p:txBody>
      </p:sp>
      <p:pic>
        <p:nvPicPr>
          <p:cNvPr id="5" name="Picture 4">
            <a:extLst>
              <a:ext uri="{FF2B5EF4-FFF2-40B4-BE49-F238E27FC236}">
                <a16:creationId xmlns:a16="http://schemas.microsoft.com/office/drawing/2014/main" id="{B278D6A2-C3DA-4D01-9D88-333173154F5D}"/>
              </a:ext>
            </a:extLst>
          </p:cNvPr>
          <p:cNvPicPr>
            <a:picLocks noChangeAspect="1"/>
          </p:cNvPicPr>
          <p:nvPr/>
        </p:nvPicPr>
        <p:blipFill rotWithShape="1">
          <a:blip r:embed="rId4"/>
          <a:srcRect b="24887"/>
          <a:stretch/>
        </p:blipFill>
        <p:spPr>
          <a:xfrm>
            <a:off x="8441635" y="-85115"/>
            <a:ext cx="1539453" cy="1836476"/>
          </a:xfrm>
          <a:prstGeom prst="rect">
            <a:avLst/>
          </a:prstGeom>
        </p:spPr>
      </p:pic>
    </p:spTree>
    <p:extLst>
      <p:ext uri="{BB962C8B-B14F-4D97-AF65-F5344CB8AC3E}">
        <p14:creationId xmlns:p14="http://schemas.microsoft.com/office/powerpoint/2010/main" val="30013810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6780C-E0E7-4696-A926-CA83E2235F68}"/>
              </a:ext>
            </a:extLst>
          </p:cNvPr>
          <p:cNvSpPr>
            <a:spLocks noGrp="1"/>
          </p:cNvSpPr>
          <p:nvPr>
            <p:ph type="title"/>
          </p:nvPr>
        </p:nvSpPr>
        <p:spPr>
          <a:xfrm>
            <a:off x="838200" y="0"/>
            <a:ext cx="10515600" cy="1325563"/>
          </a:xfrm>
        </p:spPr>
        <p:txBody>
          <a:bodyPr/>
          <a:lstStyle/>
          <a:p>
            <a:r>
              <a:rPr lang="en-GB" dirty="0">
                <a:latin typeface="Berlin Sans FB Demi" panose="020E0802020502020306" pitchFamily="34" charset="0"/>
              </a:rPr>
              <a:t>Egyptian Expedition by Athens 459-454 BC</a:t>
            </a:r>
          </a:p>
        </p:txBody>
      </p:sp>
      <p:sp>
        <p:nvSpPr>
          <p:cNvPr id="3" name="Content Placeholder 2">
            <a:extLst>
              <a:ext uri="{FF2B5EF4-FFF2-40B4-BE49-F238E27FC236}">
                <a16:creationId xmlns:a16="http://schemas.microsoft.com/office/drawing/2014/main" id="{F94D02FB-E0BC-4189-97C4-7C81CB0A9127}"/>
              </a:ext>
            </a:extLst>
          </p:cNvPr>
          <p:cNvSpPr>
            <a:spLocks noGrp="1"/>
          </p:cNvSpPr>
          <p:nvPr>
            <p:ph sz="half" idx="1"/>
          </p:nvPr>
        </p:nvSpPr>
        <p:spPr>
          <a:xfrm>
            <a:off x="914400" y="1225999"/>
            <a:ext cx="5181600" cy="5050528"/>
          </a:xfrm>
        </p:spPr>
        <p:txBody>
          <a:bodyPr>
            <a:normAutofit fontScale="47500" lnSpcReduction="20000"/>
          </a:bodyPr>
          <a:lstStyle/>
          <a:p>
            <a:r>
              <a:rPr lang="en-GB" sz="4200" dirty="0">
                <a:latin typeface="Berlin Sans FB Demi" panose="020E0802020502020306" pitchFamily="34" charset="0"/>
              </a:rPr>
              <a:t>A large expedition takes place to aid the Egyptians against Persia</a:t>
            </a:r>
          </a:p>
          <a:p>
            <a:r>
              <a:rPr lang="en-GB" sz="4200" dirty="0">
                <a:latin typeface="Berlin Sans FB Demi" panose="020E0802020502020306" pitchFamily="34" charset="0"/>
              </a:rPr>
              <a:t>This is during the 1st Peloponnesian War and when they lost their fleet in doing this they had to sue for peace with Sparta</a:t>
            </a:r>
          </a:p>
          <a:p>
            <a:r>
              <a:rPr lang="en-GB" sz="4200" dirty="0">
                <a:latin typeface="Berlin Sans FB Demi" panose="020E0802020502020306" pitchFamily="34" charset="0"/>
              </a:rPr>
              <a:t>Inaros, a Libyan king that bordered the Persian satrap in Egypt started the rebellion and once it had spread across Egypt he appealed the Delian League for help</a:t>
            </a:r>
          </a:p>
          <a:p>
            <a:r>
              <a:rPr lang="en-GB" sz="4200" dirty="0">
                <a:latin typeface="Berlin Sans FB Demi" panose="020E0802020502020306" pitchFamily="34" charset="0"/>
              </a:rPr>
              <a:t>200 ships were redirected from the League’s campaign in Cyprus to go help the revolt in order to weaken Persia’s hold of the Aegean and secure a naval base in Egypt.</a:t>
            </a:r>
          </a:p>
          <a:p>
            <a:r>
              <a:rPr lang="en-GB" sz="4200" dirty="0">
                <a:latin typeface="Berlin Sans FB Demi" panose="020E0802020502020306" pitchFamily="34" charset="0"/>
              </a:rPr>
              <a:t>They sailed up the Nile and were crushed by the Persian forces and the revolt ended there.</a:t>
            </a:r>
          </a:p>
          <a:p>
            <a:endParaRPr lang="en-GB" dirty="0"/>
          </a:p>
        </p:txBody>
      </p:sp>
      <p:sp>
        <p:nvSpPr>
          <p:cNvPr id="4" name="Content Placeholder 3">
            <a:extLst>
              <a:ext uri="{FF2B5EF4-FFF2-40B4-BE49-F238E27FC236}">
                <a16:creationId xmlns:a16="http://schemas.microsoft.com/office/drawing/2014/main" id="{65F15D91-1CDA-49A7-93EA-25E58A826E89}"/>
              </a:ext>
            </a:extLst>
          </p:cNvPr>
          <p:cNvSpPr>
            <a:spLocks noGrp="1"/>
          </p:cNvSpPr>
          <p:nvPr>
            <p:ph sz="half" idx="2"/>
          </p:nvPr>
        </p:nvSpPr>
        <p:spPr>
          <a:xfrm>
            <a:off x="6172200" y="1126435"/>
            <a:ext cx="5181600" cy="5050528"/>
          </a:xfrm>
        </p:spPr>
        <p:txBody>
          <a:bodyPr>
            <a:normAutofit fontScale="47500" lnSpcReduction="20000"/>
          </a:bodyPr>
          <a:lstStyle/>
          <a:p>
            <a:r>
              <a:rPr lang="en-GB" sz="6700" u="sng" dirty="0">
                <a:latin typeface="Berlin Sans FB Demi" panose="020E0802020502020306" pitchFamily="34" charset="0"/>
              </a:rPr>
              <a:t>Sources</a:t>
            </a:r>
          </a:p>
          <a:p>
            <a:r>
              <a:rPr lang="en-GB" sz="3300" dirty="0">
                <a:latin typeface="Berlin Sans FB Demi" panose="020E0802020502020306" pitchFamily="34" charset="0"/>
              </a:rPr>
              <a:t>Diodorus Siculus, Library, Book XI, Chapter 71 . 2017. Diodorus Siculus, Library, Book XI, Chapter 71 . [ONLINE] Available at: http://www.perseus.tufts.edu/hopper/text?doc=Perseus:text:1999.01.0084:book=11:chapter=71&amp;highlight=inaros. [Accessed 01 November 2017].</a:t>
            </a:r>
          </a:p>
          <a:p>
            <a:r>
              <a:rPr lang="en-GB" sz="3300" dirty="0" err="1">
                <a:latin typeface="Berlin Sans FB Demi" panose="020E0802020502020306" pitchFamily="34" charset="0"/>
              </a:rPr>
              <a:t>Libourel</a:t>
            </a:r>
            <a:r>
              <a:rPr lang="en-GB" sz="3300" dirty="0">
                <a:latin typeface="Berlin Sans FB Demi" panose="020E0802020502020306" pitchFamily="34" charset="0"/>
              </a:rPr>
              <a:t>, Jan M. “The Athenian Disaster in Egypt.” The American Journal of Philology, vol. 92, no. 4, 1971, pp. 605–615. JSTOR, JSTOR, </a:t>
            </a:r>
            <a:r>
              <a:rPr lang="en-GB" sz="3300" dirty="0">
                <a:latin typeface="Berlin Sans FB Demi" panose="020E0802020502020306" pitchFamily="34" charset="0"/>
                <a:hlinkClick r:id="rId2"/>
              </a:rPr>
              <a:t>www.jstor.org/stable/292666</a:t>
            </a:r>
            <a:r>
              <a:rPr lang="en-GB" sz="3300" dirty="0">
                <a:latin typeface="Berlin Sans FB Demi" panose="020E0802020502020306" pitchFamily="34" charset="0"/>
              </a:rPr>
              <a:t>. [1/11/17]</a:t>
            </a:r>
          </a:p>
          <a:p>
            <a:r>
              <a:rPr lang="en-GB" sz="3300" dirty="0">
                <a:latin typeface="Berlin Sans FB Demi" panose="020E0802020502020306" pitchFamily="34" charset="0"/>
              </a:rPr>
              <a:t>Encyclopedia Britannica. 2017. ancient Egypt - Egypt from 1075 </a:t>
            </a:r>
            <a:r>
              <a:rPr lang="en-GB" sz="3300" dirty="0" err="1">
                <a:latin typeface="Berlin Sans FB Demi" panose="020E0802020502020306" pitchFamily="34" charset="0"/>
              </a:rPr>
              <a:t>bce</a:t>
            </a:r>
            <a:r>
              <a:rPr lang="en-GB" sz="3300" dirty="0">
                <a:latin typeface="Berlin Sans FB Demi" panose="020E0802020502020306" pitchFamily="34" charset="0"/>
              </a:rPr>
              <a:t> to the Macedonian invasion | Britannica.com. [ONLINE] Available at: https://www.britannica.com/place/ancient-Egypt/Egypt-from-1075-bce-to-the-Macedonian-invasion#ref306852. [Accessed 01 November 2017]</a:t>
            </a:r>
          </a:p>
          <a:p>
            <a:r>
              <a:rPr lang="en-GB" sz="3300" dirty="0">
                <a:latin typeface="Berlin Sans FB Demi" panose="020E0802020502020306" pitchFamily="34" charset="0"/>
              </a:rPr>
              <a:t>Thucydides, The Peloponnesian War, Book 1, chapter 104 . 2017. Thucydides, The Peloponnesian War, Book 1, chapter 104 . [ONLINE] Available at: http://www.perseus.tufts.edu/hopper/text?doc=Perseus:text:1999.01.0200:book=1:chapter=104&amp;highlight=inaros. [Accessed 01 November 2017]</a:t>
            </a:r>
          </a:p>
        </p:txBody>
      </p:sp>
    </p:spTree>
    <p:extLst>
      <p:ext uri="{BB962C8B-B14F-4D97-AF65-F5344CB8AC3E}">
        <p14:creationId xmlns:p14="http://schemas.microsoft.com/office/powerpoint/2010/main" val="12798200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EFCE5-057F-4E09-9EE1-6ED268BA31CB}"/>
              </a:ext>
            </a:extLst>
          </p:cNvPr>
          <p:cNvSpPr>
            <a:spLocks noGrp="1"/>
          </p:cNvSpPr>
          <p:nvPr>
            <p:ph type="title"/>
          </p:nvPr>
        </p:nvSpPr>
        <p:spPr>
          <a:xfrm>
            <a:off x="838200" y="0"/>
            <a:ext cx="10515600" cy="1325563"/>
          </a:xfrm>
        </p:spPr>
        <p:txBody>
          <a:bodyPr/>
          <a:lstStyle/>
          <a:p>
            <a:r>
              <a:rPr lang="en-GB" dirty="0">
                <a:latin typeface="Berlin Sans FB Demi" panose="020E0802020502020306" pitchFamily="34" charset="0"/>
              </a:rPr>
              <a:t>Archelaus I of Macedon</a:t>
            </a:r>
            <a:br>
              <a:rPr lang="en-GB" dirty="0">
                <a:latin typeface="Berlin Sans FB Demi" panose="020E0802020502020306" pitchFamily="34" charset="0"/>
              </a:rPr>
            </a:br>
            <a:r>
              <a:rPr lang="en-GB" dirty="0">
                <a:latin typeface="Berlin Sans FB Demi" panose="020E0802020502020306" pitchFamily="34" charset="0"/>
              </a:rPr>
              <a:t> reigned 450-399 BC</a:t>
            </a:r>
          </a:p>
        </p:txBody>
      </p:sp>
      <p:sp>
        <p:nvSpPr>
          <p:cNvPr id="4" name="Content Placeholder 3">
            <a:extLst>
              <a:ext uri="{FF2B5EF4-FFF2-40B4-BE49-F238E27FC236}">
                <a16:creationId xmlns:a16="http://schemas.microsoft.com/office/drawing/2014/main" id="{3ECE32C8-B303-46B0-9200-2E775EC33A78}"/>
              </a:ext>
            </a:extLst>
          </p:cNvPr>
          <p:cNvSpPr>
            <a:spLocks noGrp="1"/>
          </p:cNvSpPr>
          <p:nvPr>
            <p:ph sz="half" idx="1"/>
          </p:nvPr>
        </p:nvSpPr>
        <p:spPr>
          <a:xfrm>
            <a:off x="838201" y="1470990"/>
            <a:ext cx="5181600" cy="5387009"/>
          </a:xfrm>
        </p:spPr>
        <p:txBody>
          <a:bodyPr>
            <a:normAutofit fontScale="47500" lnSpcReduction="20000"/>
          </a:bodyPr>
          <a:lstStyle/>
          <a:p>
            <a:r>
              <a:rPr lang="en-GB" sz="3800" dirty="0">
                <a:latin typeface="Berlin Sans FB Demi" panose="020E0802020502020306" pitchFamily="34" charset="0"/>
              </a:rPr>
              <a:t>King of Macedon, Perdiccas II and a slave woman had Archelaus who succeeded him illegally by killing the king’s heir- Archelaus’ uncle/half brother/cousin</a:t>
            </a:r>
          </a:p>
          <a:p>
            <a:r>
              <a:rPr lang="en-GB" sz="3800" dirty="0">
                <a:latin typeface="Berlin Sans FB Demi" panose="020E0802020502020306" pitchFamily="34" charset="0"/>
              </a:rPr>
              <a:t>In spite of that he was a well like ruler that strengthened Macedonia by fortifying cities and raising a professional army</a:t>
            </a:r>
          </a:p>
          <a:p>
            <a:r>
              <a:rPr lang="en-GB" sz="3800" dirty="0">
                <a:latin typeface="Berlin Sans FB Demi" panose="020E0802020502020306" pitchFamily="34" charset="0"/>
              </a:rPr>
              <a:t>To increase the Greek influence in Macedon he hired Euripides and many others in the new capital Pella</a:t>
            </a:r>
          </a:p>
          <a:p>
            <a:r>
              <a:rPr lang="en-GB" sz="3800" dirty="0">
                <a:latin typeface="Berlin Sans FB Demi" panose="020E0802020502020306" pitchFamily="34" charset="0"/>
              </a:rPr>
              <a:t>The economy strengthened and they adopted an Olympic style games and the Persian currency as their own</a:t>
            </a:r>
          </a:p>
          <a:p>
            <a:r>
              <a:rPr lang="en-GB" sz="3800" dirty="0">
                <a:latin typeface="Berlin Sans FB Demi" panose="020E0802020502020306" pitchFamily="34" charset="0"/>
              </a:rPr>
              <a:t>He improved relations with the neighbouring nations and remained at peace with all of them even when they were at war with each other</a:t>
            </a:r>
          </a:p>
          <a:p>
            <a:r>
              <a:rPr lang="en-GB" sz="3800" dirty="0">
                <a:latin typeface="Berlin Sans FB Demi" panose="020E0802020502020306" pitchFamily="34" charset="0"/>
              </a:rPr>
              <a:t>In 420 he promoted a pro-Macedonian oligarchy in Thessaly</a:t>
            </a:r>
          </a:p>
          <a:p>
            <a:r>
              <a:rPr lang="en-GB" sz="3800" dirty="0">
                <a:latin typeface="Berlin Sans FB Demi" panose="020E0802020502020306" pitchFamily="34" charset="0"/>
              </a:rPr>
              <a:t>He was assassinated by one of his favourites in his council whilst hunting</a:t>
            </a:r>
          </a:p>
          <a:p>
            <a:endParaRPr lang="en-GB" dirty="0"/>
          </a:p>
        </p:txBody>
      </p:sp>
      <p:sp>
        <p:nvSpPr>
          <p:cNvPr id="5" name="Content Placeholder 4">
            <a:extLst>
              <a:ext uri="{FF2B5EF4-FFF2-40B4-BE49-F238E27FC236}">
                <a16:creationId xmlns:a16="http://schemas.microsoft.com/office/drawing/2014/main" id="{349CEA2F-AD3B-484E-9CEE-D75A4C5A0CEB}"/>
              </a:ext>
            </a:extLst>
          </p:cNvPr>
          <p:cNvSpPr>
            <a:spLocks noGrp="1"/>
          </p:cNvSpPr>
          <p:nvPr>
            <p:ph sz="half" idx="2"/>
          </p:nvPr>
        </p:nvSpPr>
        <p:spPr>
          <a:xfrm>
            <a:off x="6172200" y="1325562"/>
            <a:ext cx="5181600" cy="5532438"/>
          </a:xfrm>
        </p:spPr>
        <p:txBody>
          <a:bodyPr>
            <a:normAutofit fontScale="47500" lnSpcReduction="20000"/>
          </a:bodyPr>
          <a:lstStyle/>
          <a:p>
            <a:r>
              <a:rPr lang="en-GB" sz="4400" u="sng" dirty="0">
                <a:latin typeface="Berlin Sans FB Demi" panose="020E0802020502020306" pitchFamily="34" charset="0"/>
              </a:rPr>
              <a:t>Sources</a:t>
            </a:r>
          </a:p>
          <a:p>
            <a:r>
              <a:rPr lang="en-GB" sz="3400" dirty="0">
                <a:latin typeface="Berlin Sans FB Demi" panose="020E0802020502020306" pitchFamily="34" charset="0"/>
              </a:rPr>
              <a:t>Encyclopedia Britannica. 2017. </a:t>
            </a:r>
            <a:r>
              <a:rPr lang="en-GB" sz="3400" i="1" dirty="0">
                <a:latin typeface="Berlin Sans FB Demi" panose="020E0802020502020306" pitchFamily="34" charset="0"/>
              </a:rPr>
              <a:t>Archelaus | king of Macedonia | Britannica.com</a:t>
            </a:r>
            <a:r>
              <a:rPr lang="en-GB" sz="3400" dirty="0">
                <a:latin typeface="Berlin Sans FB Demi" panose="020E0802020502020306" pitchFamily="34" charset="0"/>
              </a:rPr>
              <a:t>. [ONLINE] Available at: </a:t>
            </a:r>
            <a:r>
              <a:rPr lang="en-GB" sz="3400" u="sng" dirty="0">
                <a:latin typeface="Berlin Sans FB Demi" panose="020E0802020502020306" pitchFamily="34" charset="0"/>
                <a:hlinkClick r:id="rId2"/>
              </a:rPr>
              <a:t>https://www.britannica.com/biography/Archelaus-king-of-Macedonia</a:t>
            </a:r>
            <a:r>
              <a:rPr lang="en-GB" sz="3400" dirty="0">
                <a:latin typeface="Berlin Sans FB Demi" panose="020E0802020502020306" pitchFamily="34" charset="0"/>
              </a:rPr>
              <a:t>. [Accessed 18 November 2017]</a:t>
            </a:r>
          </a:p>
          <a:p>
            <a:r>
              <a:rPr lang="en-GB" sz="3400" dirty="0">
                <a:latin typeface="Berlin Sans FB Demi" panose="020E0802020502020306" pitchFamily="34" charset="0"/>
              </a:rPr>
              <a:t>History Of Macedonia. 2017. </a:t>
            </a:r>
            <a:r>
              <a:rPr lang="en-GB" sz="3400" i="1" dirty="0">
                <a:latin typeface="Berlin Sans FB Demi" panose="020E0802020502020306" pitchFamily="34" charset="0"/>
              </a:rPr>
              <a:t>History Of Macedonia – Ancient Macedonian kings – Archelaus of Macedon</a:t>
            </a:r>
            <a:r>
              <a:rPr lang="en-GB" sz="3400" dirty="0">
                <a:latin typeface="Berlin Sans FB Demi" panose="020E0802020502020306" pitchFamily="34" charset="0"/>
              </a:rPr>
              <a:t>. [ONLINE] Available at: </a:t>
            </a:r>
            <a:r>
              <a:rPr lang="en-GB" sz="3400" u="sng" dirty="0">
                <a:latin typeface="Berlin Sans FB Demi" panose="020E0802020502020306" pitchFamily="34" charset="0"/>
                <a:hlinkClick r:id="rId3"/>
              </a:rPr>
              <a:t>http://history-of-macedonia.com/2007/10/13/ancient-macedonian-kings-archelaus-of-macedon/</a:t>
            </a:r>
            <a:r>
              <a:rPr lang="en-GB" sz="3400" dirty="0">
                <a:latin typeface="Berlin Sans FB Demi" panose="020E0802020502020306" pitchFamily="34" charset="0"/>
              </a:rPr>
              <a:t>. [Accessed 18 November 2017]</a:t>
            </a:r>
          </a:p>
          <a:p>
            <a:r>
              <a:rPr lang="en-GB" sz="3400" dirty="0" err="1">
                <a:latin typeface="Berlin Sans FB Demi" panose="020E0802020502020306" pitchFamily="34" charset="0"/>
              </a:rPr>
              <a:t>Andocides</a:t>
            </a:r>
            <a:r>
              <a:rPr lang="en-GB" sz="3400" dirty="0">
                <a:latin typeface="Berlin Sans FB Demi" panose="020E0802020502020306" pitchFamily="34" charset="0"/>
              </a:rPr>
              <a:t>, On his Return, section 11 . 2017. </a:t>
            </a:r>
            <a:r>
              <a:rPr lang="en-GB" sz="3400" i="1" dirty="0" err="1">
                <a:latin typeface="Berlin Sans FB Demi" panose="020E0802020502020306" pitchFamily="34" charset="0"/>
              </a:rPr>
              <a:t>Andocides</a:t>
            </a:r>
            <a:r>
              <a:rPr lang="en-GB" sz="3400" i="1" dirty="0">
                <a:latin typeface="Berlin Sans FB Demi" panose="020E0802020502020306" pitchFamily="34" charset="0"/>
              </a:rPr>
              <a:t>, On his Return, section 11 </a:t>
            </a:r>
            <a:r>
              <a:rPr lang="en-GB" sz="3400" dirty="0">
                <a:latin typeface="Berlin Sans FB Demi" panose="020E0802020502020306" pitchFamily="34" charset="0"/>
              </a:rPr>
              <a:t>. [ONLINE] Available at: </a:t>
            </a:r>
            <a:r>
              <a:rPr lang="en-GB" sz="3400" u="sng" dirty="0">
                <a:latin typeface="Berlin Sans FB Demi" panose="020E0802020502020306" pitchFamily="34" charset="0"/>
                <a:hlinkClick r:id="rId4"/>
              </a:rPr>
              <a:t>http://www.perseus.tufts.edu/hopper/text?doc=Perseus:text:1999.01.0018:speech=2:section=11&amp;highlight=archelaus%2Ci</a:t>
            </a:r>
            <a:r>
              <a:rPr lang="en-GB" sz="3400" dirty="0">
                <a:latin typeface="Berlin Sans FB Demi" panose="020E0802020502020306" pitchFamily="34" charset="0"/>
              </a:rPr>
              <a:t>. [Accessed 18 November 2017] THIS SOURCE STATES THAT HIS REIGN STARTED MUCH LATER IN 413 BUT IS STILL FOR THE SAME KING</a:t>
            </a:r>
          </a:p>
          <a:p>
            <a:r>
              <a:rPr lang="en-GB" sz="3400" dirty="0">
                <a:latin typeface="Berlin Sans FB Demi" panose="020E0802020502020306" pitchFamily="34" charset="0"/>
              </a:rPr>
              <a:t>Pausanias, Description of Greece, Attica, chapter 2 . 2017. </a:t>
            </a:r>
            <a:r>
              <a:rPr lang="en-GB" sz="3400" i="1" dirty="0">
                <a:latin typeface="Berlin Sans FB Demi" panose="020E0802020502020306" pitchFamily="34" charset="0"/>
              </a:rPr>
              <a:t>Pausanias, Description of Greece, Attica, chapter 2 </a:t>
            </a:r>
            <a:r>
              <a:rPr lang="en-GB" sz="3400" dirty="0">
                <a:latin typeface="Berlin Sans FB Demi" panose="020E0802020502020306" pitchFamily="34" charset="0"/>
              </a:rPr>
              <a:t>. [ONLINE] Available at: </a:t>
            </a:r>
            <a:r>
              <a:rPr lang="en-GB" sz="3400" u="sng" dirty="0">
                <a:latin typeface="Berlin Sans FB Demi" panose="020E0802020502020306" pitchFamily="34" charset="0"/>
                <a:hlinkClick r:id="rId5"/>
              </a:rPr>
              <a:t>http://www.perseus.tufts.edu/hopper/text?doc=Perseus:text:1999.01.0160:book=1:chapter=2&amp;highlight=archelaus%2Ci</a:t>
            </a:r>
            <a:r>
              <a:rPr lang="en-GB" sz="3400" dirty="0">
                <a:latin typeface="Berlin Sans FB Demi" panose="020E0802020502020306" pitchFamily="34" charset="0"/>
              </a:rPr>
              <a:t>. [Accessed 18 November 2017]</a:t>
            </a:r>
          </a:p>
        </p:txBody>
      </p:sp>
      <p:pic>
        <p:nvPicPr>
          <p:cNvPr id="6" name="Picture 5">
            <a:extLst>
              <a:ext uri="{FF2B5EF4-FFF2-40B4-BE49-F238E27FC236}">
                <a16:creationId xmlns:a16="http://schemas.microsoft.com/office/drawing/2014/main" id="{F2C6C616-446B-404D-853E-64FEADF5C1EB}"/>
              </a:ext>
            </a:extLst>
          </p:cNvPr>
          <p:cNvPicPr>
            <a:picLocks noChangeAspect="1"/>
          </p:cNvPicPr>
          <p:nvPr/>
        </p:nvPicPr>
        <p:blipFill rotWithShape="1">
          <a:blip r:embed="rId6"/>
          <a:srcRect l="4457" t="6377" r="4782" b="8019"/>
          <a:stretch/>
        </p:blipFill>
        <p:spPr>
          <a:xfrm>
            <a:off x="7765774" y="123634"/>
            <a:ext cx="2845903" cy="1509863"/>
          </a:xfrm>
          <a:prstGeom prst="rect">
            <a:avLst/>
          </a:prstGeom>
        </p:spPr>
      </p:pic>
    </p:spTree>
    <p:extLst>
      <p:ext uri="{BB962C8B-B14F-4D97-AF65-F5344CB8AC3E}">
        <p14:creationId xmlns:p14="http://schemas.microsoft.com/office/powerpoint/2010/main" val="505126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EA666-A547-481E-BF8C-79086D467526}"/>
              </a:ext>
            </a:extLst>
          </p:cNvPr>
          <p:cNvSpPr>
            <a:spLocks noGrp="1"/>
          </p:cNvSpPr>
          <p:nvPr>
            <p:ph type="title"/>
          </p:nvPr>
        </p:nvSpPr>
        <p:spPr/>
        <p:txBody>
          <a:bodyPr/>
          <a:lstStyle/>
          <a:p>
            <a:r>
              <a:rPr lang="en-GB" dirty="0">
                <a:latin typeface="Berlin Sans FB Demi" panose="020E0802020502020306" pitchFamily="34" charset="0"/>
              </a:rPr>
              <a:t>Battle for Delphi- The second sacred war- 449-448 BC</a:t>
            </a:r>
          </a:p>
        </p:txBody>
      </p:sp>
      <p:sp>
        <p:nvSpPr>
          <p:cNvPr id="3" name="Content Placeholder 2">
            <a:extLst>
              <a:ext uri="{FF2B5EF4-FFF2-40B4-BE49-F238E27FC236}">
                <a16:creationId xmlns:a16="http://schemas.microsoft.com/office/drawing/2014/main" id="{BB3ED879-00F2-4C86-831F-E0C2B0F5310A}"/>
              </a:ext>
            </a:extLst>
          </p:cNvPr>
          <p:cNvSpPr>
            <a:spLocks noGrp="1"/>
          </p:cNvSpPr>
          <p:nvPr>
            <p:ph sz="half" idx="1"/>
          </p:nvPr>
        </p:nvSpPr>
        <p:spPr>
          <a:xfrm>
            <a:off x="838200" y="1574870"/>
            <a:ext cx="5181600" cy="5032375"/>
          </a:xfrm>
        </p:spPr>
        <p:txBody>
          <a:bodyPr>
            <a:noAutofit/>
          </a:bodyPr>
          <a:lstStyle/>
          <a:p>
            <a:r>
              <a:rPr lang="en-GB" sz="2000" dirty="0">
                <a:latin typeface="Berlin Sans FB Demi" panose="020E0802020502020306" pitchFamily="34" charset="0"/>
              </a:rPr>
              <a:t>A war over who should be the oracle of Delphi: Sparta wanted to give it back to the cities priest and Athens believed their allies the Phocians</a:t>
            </a:r>
          </a:p>
          <a:p>
            <a:r>
              <a:rPr lang="en-GB" sz="2000" dirty="0">
                <a:latin typeface="Berlin Sans FB Demi" panose="020E0802020502020306" pitchFamily="34" charset="0"/>
              </a:rPr>
              <a:t>Sparta had freed Delphi from the Phocians in the first place giving them independence, but the Phocians turned to Athens to get it back.</a:t>
            </a:r>
          </a:p>
          <a:p>
            <a:r>
              <a:rPr lang="en-GB" sz="2000" dirty="0">
                <a:latin typeface="Berlin Sans FB Demi" panose="020E0802020502020306" pitchFamily="34" charset="0"/>
              </a:rPr>
              <a:t>Led by Pericles, they attacked and recaptured Delphi as soon as the Spartans had left it. Unusually, this war between the two hostile poleis of Athens and Sparta didn’t disrupt any of the businesses, pilgrimages or day to day lives of any of the battles participants as both Phocis and Delphi just obeyed there orders.</a:t>
            </a:r>
          </a:p>
        </p:txBody>
      </p:sp>
      <p:sp>
        <p:nvSpPr>
          <p:cNvPr id="4" name="Content Placeholder 3">
            <a:extLst>
              <a:ext uri="{FF2B5EF4-FFF2-40B4-BE49-F238E27FC236}">
                <a16:creationId xmlns:a16="http://schemas.microsoft.com/office/drawing/2014/main" id="{DFEB8E02-1003-4D5B-9AC6-F46E480E4393}"/>
              </a:ext>
            </a:extLst>
          </p:cNvPr>
          <p:cNvSpPr>
            <a:spLocks noGrp="1"/>
          </p:cNvSpPr>
          <p:nvPr>
            <p:ph sz="half" idx="2"/>
          </p:nvPr>
        </p:nvSpPr>
        <p:spPr>
          <a:xfrm>
            <a:off x="6172200" y="1192696"/>
            <a:ext cx="5181600" cy="5486400"/>
          </a:xfrm>
        </p:spPr>
        <p:txBody>
          <a:bodyPr>
            <a:normAutofit fontScale="47500" lnSpcReduction="20000"/>
          </a:bodyPr>
          <a:lstStyle/>
          <a:p>
            <a:r>
              <a:rPr lang="en-GB" sz="5100" u="sng" dirty="0">
                <a:latin typeface="Berlin Sans FB Demi" panose="020E0802020502020306" pitchFamily="34" charset="0"/>
              </a:rPr>
              <a:t>Sources</a:t>
            </a:r>
          </a:p>
          <a:p>
            <a:r>
              <a:rPr lang="en-GB" sz="3300" dirty="0">
                <a:latin typeface="Berlin Sans FB Demi" panose="020E0802020502020306" pitchFamily="34" charset="0"/>
              </a:rPr>
              <a:t>Second Sacred War. 2017. </a:t>
            </a:r>
            <a:r>
              <a:rPr lang="en-GB" sz="3300" i="1" dirty="0">
                <a:latin typeface="Berlin Sans FB Demi" panose="020E0802020502020306" pitchFamily="34" charset="0"/>
              </a:rPr>
              <a:t>Second Sacred War</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2"/>
              </a:rPr>
              <a:t>http://www.ancientgreekbattles.net/Pages/44850_SacredWar2.htm</a:t>
            </a:r>
            <a:r>
              <a:rPr lang="en-GB" sz="3300" dirty="0">
                <a:latin typeface="Berlin Sans FB Demi" panose="020E0802020502020306" pitchFamily="34" charset="0"/>
              </a:rPr>
              <a:t>. [Accessed 16 November 2017].</a:t>
            </a:r>
          </a:p>
          <a:p>
            <a:r>
              <a:rPr lang="en-GB" sz="3300" dirty="0">
                <a:latin typeface="Berlin Sans FB Demi" panose="020E0802020502020306" pitchFamily="34" charset="0"/>
              </a:rPr>
              <a:t>Thucydides, History of the Peloponnesian War, BOOK I, chapter 112 . 2017. </a:t>
            </a:r>
            <a:r>
              <a:rPr lang="en-GB" sz="3300" i="1" dirty="0">
                <a:latin typeface="Berlin Sans FB Demi" panose="020E0802020502020306" pitchFamily="34" charset="0"/>
              </a:rPr>
              <a:t>Thucydides, History of the Peloponnesian War, BOOK I, chapter 112 </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3"/>
              </a:rPr>
              <a:t>http://www.perseus.tufts.edu/hopper/text?doc=Perseus%3Atext%3A1999.04.0105%3Abook%3D1%3Achapter%3D112</a:t>
            </a:r>
            <a:r>
              <a:rPr lang="en-GB" sz="3300" dirty="0">
                <a:latin typeface="Berlin Sans FB Demi" panose="020E0802020502020306" pitchFamily="34" charset="0"/>
              </a:rPr>
              <a:t>. [Accessed 16 November 2017]</a:t>
            </a:r>
          </a:p>
          <a:p>
            <a:r>
              <a:rPr lang="en-GB" sz="3300" dirty="0">
                <a:latin typeface="Berlin Sans FB Demi" panose="020E0802020502020306" pitchFamily="34" charset="0"/>
              </a:rPr>
              <a:t>Plutarch, Pericles, chapter 21, section 2 . 2017. </a:t>
            </a:r>
            <a:r>
              <a:rPr lang="en-GB" sz="3300" i="1" dirty="0">
                <a:latin typeface="Berlin Sans FB Demi" panose="020E0802020502020306" pitchFamily="34" charset="0"/>
              </a:rPr>
              <a:t>Plutarch, Pericles, chapter 21, section 2 </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4"/>
              </a:rPr>
              <a:t>http://www.perseus.tufts.edu/hopper/text?doc=Perseus%3Atext%3A2008.01.0055%3Achapter%3D21%3Asection%3D2</a:t>
            </a:r>
            <a:r>
              <a:rPr lang="en-GB" sz="3300" dirty="0">
                <a:latin typeface="Berlin Sans FB Demi" panose="020E0802020502020306" pitchFamily="34" charset="0"/>
              </a:rPr>
              <a:t>. [Accessed 16 November 2017].</a:t>
            </a:r>
          </a:p>
          <a:p>
            <a:r>
              <a:rPr lang="en-GB" sz="3300" dirty="0">
                <a:latin typeface="Berlin Sans FB Demi" panose="020E0802020502020306" pitchFamily="34" charset="0"/>
              </a:rPr>
              <a:t>Second Sacred War - Infogalactic: the planetary knowledge core. 2017. </a:t>
            </a:r>
            <a:r>
              <a:rPr lang="en-GB" sz="3300" i="1" dirty="0">
                <a:latin typeface="Berlin Sans FB Demi" panose="020E0802020502020306" pitchFamily="34" charset="0"/>
              </a:rPr>
              <a:t>Second Sacred War - Infogalactic: the planetary knowledge core</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5"/>
              </a:rPr>
              <a:t>https://infogalactic.com/info/Second_Sacred_War</a:t>
            </a:r>
            <a:r>
              <a:rPr lang="en-GB" sz="3300" dirty="0">
                <a:latin typeface="Berlin Sans FB Demi" panose="020E0802020502020306" pitchFamily="34" charset="0"/>
              </a:rPr>
              <a:t>. [Accessed 16 November 2017].</a:t>
            </a:r>
          </a:p>
          <a:p>
            <a:endParaRPr lang="en-GB" dirty="0"/>
          </a:p>
        </p:txBody>
      </p:sp>
    </p:spTree>
    <p:extLst>
      <p:ext uri="{BB962C8B-B14F-4D97-AF65-F5344CB8AC3E}">
        <p14:creationId xmlns:p14="http://schemas.microsoft.com/office/powerpoint/2010/main" val="11547598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0470A-D9BD-44B1-9B02-0B8E13189932}"/>
              </a:ext>
            </a:extLst>
          </p:cNvPr>
          <p:cNvSpPr>
            <a:spLocks noGrp="1"/>
          </p:cNvSpPr>
          <p:nvPr>
            <p:ph type="title"/>
          </p:nvPr>
        </p:nvSpPr>
        <p:spPr/>
        <p:txBody>
          <a:bodyPr/>
          <a:lstStyle/>
          <a:p>
            <a:r>
              <a:rPr lang="en-GB" dirty="0">
                <a:latin typeface="Berlin Sans FB Demi" panose="020E0802020502020306" pitchFamily="34" charset="0"/>
              </a:rPr>
              <a:t>Foundation of Thurii 448-443 BC</a:t>
            </a:r>
          </a:p>
        </p:txBody>
      </p:sp>
      <p:sp>
        <p:nvSpPr>
          <p:cNvPr id="3" name="Content Placeholder 2">
            <a:extLst>
              <a:ext uri="{FF2B5EF4-FFF2-40B4-BE49-F238E27FC236}">
                <a16:creationId xmlns:a16="http://schemas.microsoft.com/office/drawing/2014/main" id="{CA51531B-DE8F-4F08-A707-7AEC89855C19}"/>
              </a:ext>
            </a:extLst>
          </p:cNvPr>
          <p:cNvSpPr>
            <a:spLocks noGrp="1"/>
          </p:cNvSpPr>
          <p:nvPr>
            <p:ph sz="half" idx="1"/>
          </p:nvPr>
        </p:nvSpPr>
        <p:spPr>
          <a:xfrm>
            <a:off x="838200" y="1285461"/>
            <a:ext cx="5181600" cy="4891502"/>
          </a:xfrm>
        </p:spPr>
        <p:txBody>
          <a:bodyPr>
            <a:noAutofit/>
          </a:bodyPr>
          <a:lstStyle/>
          <a:p>
            <a:r>
              <a:rPr lang="en-GB" sz="2000" dirty="0">
                <a:latin typeface="Berlin Sans FB Demi" panose="020E0802020502020306" pitchFamily="34" charset="0"/>
              </a:rPr>
              <a:t>Also called Thuria, Copia and new Sybaris</a:t>
            </a:r>
          </a:p>
          <a:p>
            <a:r>
              <a:rPr lang="en-GB" sz="2000" dirty="0">
                <a:latin typeface="Berlin Sans FB Demi" panose="020E0802020502020306" pitchFamily="34" charset="0"/>
              </a:rPr>
              <a:t>Athenians helped to rebuild Sybaris after it was destroyed by Croton in 448 BC.</a:t>
            </a:r>
          </a:p>
          <a:p>
            <a:r>
              <a:rPr lang="en-GB" sz="2000" dirty="0">
                <a:latin typeface="Berlin Sans FB Demi" panose="020E0802020502020306" pitchFamily="34" charset="0"/>
              </a:rPr>
              <a:t>They then expelled the Sybarites who had asked for their aid in the first place and set up a Greek colony there. The colonists are ones who renamed it in 443.</a:t>
            </a:r>
          </a:p>
          <a:p>
            <a:r>
              <a:rPr lang="en-GB" sz="2000" dirty="0">
                <a:latin typeface="Berlin Sans FB Demi" panose="020E0802020502020306" pitchFamily="34" charset="0"/>
              </a:rPr>
              <a:t>The city thrived until they were defeated by Lucanians in 390 BC.</a:t>
            </a:r>
          </a:p>
          <a:p>
            <a:r>
              <a:rPr lang="en-GB" sz="2000" dirty="0">
                <a:latin typeface="Berlin Sans FB Demi" panose="020E0802020502020306" pitchFamily="34" charset="0"/>
              </a:rPr>
              <a:t>They then turned to Rome for aid and accepted a roman garrison and influence. They changed the name to Copia but it eventually went back Thurii.</a:t>
            </a:r>
          </a:p>
          <a:p>
            <a:r>
              <a:rPr lang="en-GB" sz="2000" dirty="0">
                <a:latin typeface="Berlin Sans FB Demi" panose="020E0802020502020306" pitchFamily="34" charset="0"/>
              </a:rPr>
              <a:t>This was undertaken during the time Pericles was in charge in Athens</a:t>
            </a:r>
          </a:p>
        </p:txBody>
      </p:sp>
      <p:sp>
        <p:nvSpPr>
          <p:cNvPr id="4" name="Content Placeholder 3">
            <a:extLst>
              <a:ext uri="{FF2B5EF4-FFF2-40B4-BE49-F238E27FC236}">
                <a16:creationId xmlns:a16="http://schemas.microsoft.com/office/drawing/2014/main" id="{D0D7DB6A-6FA7-455C-9BE3-092220A0914F}"/>
              </a:ext>
            </a:extLst>
          </p:cNvPr>
          <p:cNvSpPr>
            <a:spLocks noGrp="1"/>
          </p:cNvSpPr>
          <p:nvPr>
            <p:ph sz="half" idx="2"/>
          </p:nvPr>
        </p:nvSpPr>
        <p:spPr>
          <a:xfrm>
            <a:off x="6172200" y="1457739"/>
            <a:ext cx="5181600" cy="4719224"/>
          </a:xfrm>
        </p:spPr>
        <p:txBody>
          <a:bodyPr>
            <a:normAutofit fontScale="55000" lnSpcReduction="20000"/>
          </a:bodyPr>
          <a:lstStyle/>
          <a:p>
            <a:r>
              <a:rPr lang="en-GB" sz="5100" u="sng" dirty="0">
                <a:latin typeface="Berlin Sans FB Demi" panose="020E0802020502020306" pitchFamily="34" charset="0"/>
              </a:rPr>
              <a:t>Sources</a:t>
            </a:r>
          </a:p>
          <a:p>
            <a:r>
              <a:rPr lang="en-GB" sz="2900" dirty="0">
                <a:latin typeface="Berlin Sans FB Demi" panose="020E0802020502020306" pitchFamily="34" charset="0"/>
              </a:rPr>
              <a:t>Encyclopedia Britannica. 2017. Thurii | ancient city, Italy | Britannica.com. [ONLINE] Available at: https://www.britannica.com/place/Thurii. [Accessed 01 November 2017].</a:t>
            </a:r>
          </a:p>
          <a:p>
            <a:r>
              <a:rPr lang="en-GB" sz="2900" dirty="0">
                <a:latin typeface="Berlin Sans FB Demi" panose="020E0802020502020306" pitchFamily="34" charset="0"/>
              </a:rPr>
              <a:t>Aristotle, Politics, Book 5, section 1303a . 2017. Aristotle, Politics, Book 5, section 1303a . [ONLINE] Available at: http://www.perseus.tufts.edu/hopper/text?doc=Perseus:text:1999.01.0058:book=5:section=1303a&amp;highlight=thurii. [Accessed 01 November 2017].</a:t>
            </a:r>
          </a:p>
          <a:p>
            <a:r>
              <a:rPr lang="en-GB" sz="2900" dirty="0">
                <a:latin typeface="Berlin Sans FB Demi" panose="020E0802020502020306" pitchFamily="34" charset="0"/>
              </a:rPr>
              <a:t>Diodorus Siculus, Library, Book XII, Chapter 9, section 1 . 2017. Diodorus Siculus, Library, Book XII, Chapter 9, section 1 . [ONLINE] Available at: http://www.perseus.tufts.edu/hopper/text?doc=Perseus%3Atext%3A1999.01.0084%3Abook%3D12%3Achapter%3D9%3Asection%3D1. [Accessed 01 November 2017].</a:t>
            </a:r>
          </a:p>
          <a:p>
            <a:r>
              <a:rPr lang="en-GB" sz="2900" dirty="0">
                <a:latin typeface="Berlin Sans FB Demi" panose="020E0802020502020306" pitchFamily="34" charset="0"/>
              </a:rPr>
              <a:t>Rutter, N. K. “Diodorus and the Foundation of Thurii.” Historia: Zeitschrift Für Alte Geschichte, vol. 22, no. 2, 1973, pp. 155–176. JSTOR, JSTOR, </a:t>
            </a:r>
            <a:r>
              <a:rPr lang="en-GB" sz="2900" dirty="0">
                <a:latin typeface="Berlin Sans FB Demi" panose="020E0802020502020306" pitchFamily="34" charset="0"/>
                <a:hlinkClick r:id="rId2"/>
              </a:rPr>
              <a:t>www.jstor.org/stable/4435327</a:t>
            </a:r>
            <a:r>
              <a:rPr lang="en-GB" sz="2900" dirty="0">
                <a:latin typeface="Berlin Sans FB Demi" panose="020E0802020502020306" pitchFamily="34" charset="0"/>
              </a:rPr>
              <a:t>. [1/11/17]</a:t>
            </a:r>
          </a:p>
          <a:p>
            <a:endParaRPr lang="en-GB" dirty="0">
              <a:latin typeface="Berlin Sans FB Demi" panose="020E0802020502020306" pitchFamily="34" charset="0"/>
            </a:endParaRPr>
          </a:p>
        </p:txBody>
      </p:sp>
      <p:pic>
        <p:nvPicPr>
          <p:cNvPr id="5" name="Picture 4">
            <a:extLst>
              <a:ext uri="{FF2B5EF4-FFF2-40B4-BE49-F238E27FC236}">
                <a16:creationId xmlns:a16="http://schemas.microsoft.com/office/drawing/2014/main" id="{F04B86D9-FFB2-4296-A913-513FF5E178E6}"/>
              </a:ext>
            </a:extLst>
          </p:cNvPr>
          <p:cNvPicPr>
            <a:picLocks noChangeAspect="1"/>
          </p:cNvPicPr>
          <p:nvPr/>
        </p:nvPicPr>
        <p:blipFill rotWithShape="1">
          <a:blip r:embed="rId3"/>
          <a:srcRect t="17220" b="10000"/>
          <a:stretch/>
        </p:blipFill>
        <p:spPr>
          <a:xfrm>
            <a:off x="10502480" y="0"/>
            <a:ext cx="1689520" cy="1543188"/>
          </a:xfrm>
          <a:prstGeom prst="rect">
            <a:avLst/>
          </a:prstGeom>
        </p:spPr>
      </p:pic>
    </p:spTree>
    <p:extLst>
      <p:ext uri="{BB962C8B-B14F-4D97-AF65-F5344CB8AC3E}">
        <p14:creationId xmlns:p14="http://schemas.microsoft.com/office/powerpoint/2010/main" val="19801972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82B2C-5BEF-4D27-A9E7-FB0323C80063}"/>
              </a:ext>
            </a:extLst>
          </p:cNvPr>
          <p:cNvSpPr>
            <a:spLocks noGrp="1"/>
          </p:cNvSpPr>
          <p:nvPr>
            <p:ph type="title"/>
          </p:nvPr>
        </p:nvSpPr>
        <p:spPr>
          <a:xfrm>
            <a:off x="0" y="18255"/>
            <a:ext cx="10515600" cy="1325563"/>
          </a:xfrm>
        </p:spPr>
        <p:txBody>
          <a:bodyPr/>
          <a:lstStyle/>
          <a:p>
            <a:r>
              <a:rPr lang="en-GB" dirty="0">
                <a:latin typeface="Berlin Sans FB Demi" panose="020E0802020502020306" pitchFamily="34" charset="0"/>
              </a:rPr>
              <a:t>Agesilaus II of Sparta 444-359 BC</a:t>
            </a:r>
          </a:p>
        </p:txBody>
      </p:sp>
      <p:sp>
        <p:nvSpPr>
          <p:cNvPr id="3" name="Content Placeholder 2">
            <a:extLst>
              <a:ext uri="{FF2B5EF4-FFF2-40B4-BE49-F238E27FC236}">
                <a16:creationId xmlns:a16="http://schemas.microsoft.com/office/drawing/2014/main" id="{C872F6DC-4FCC-4110-86A8-F0A0DDDFF5CC}"/>
              </a:ext>
            </a:extLst>
          </p:cNvPr>
          <p:cNvSpPr>
            <a:spLocks noGrp="1"/>
          </p:cNvSpPr>
          <p:nvPr>
            <p:ph sz="half" idx="1"/>
          </p:nvPr>
        </p:nvSpPr>
        <p:spPr>
          <a:xfrm>
            <a:off x="-1" y="1096755"/>
            <a:ext cx="5857461" cy="5742990"/>
          </a:xfrm>
        </p:spPr>
        <p:txBody>
          <a:bodyPr>
            <a:normAutofit fontScale="70000" lnSpcReduction="20000"/>
          </a:bodyPr>
          <a:lstStyle/>
          <a:p>
            <a:r>
              <a:rPr lang="en-GB" sz="2900" dirty="0">
                <a:latin typeface="Berlin Sans FB Demi" panose="020E0802020502020306" pitchFamily="34" charset="0"/>
              </a:rPr>
              <a:t>He was King of Sparta after Agis II. Agis’ son would have inherited the throne had he not widely been believed to be the son of Alcibiades.</a:t>
            </a:r>
          </a:p>
          <a:p>
            <a:r>
              <a:rPr lang="en-GB" sz="2900" dirty="0">
                <a:latin typeface="Berlin Sans FB Demi" panose="020E0802020502020306" pitchFamily="34" charset="0"/>
              </a:rPr>
              <a:t>It was Lysander who settled disagreements between Agesilaus and Leotychides in 400 BC and made sure Agesilaus took the throne. It was said that a ‘lame king’ would be the end of Sparta according to an unknown oracle and he took it to mean the bastard prince. Lysander was also supposedly Agesilaus’ lover</a:t>
            </a:r>
          </a:p>
          <a:p>
            <a:r>
              <a:rPr lang="en-GB" sz="2900" dirty="0">
                <a:latin typeface="Berlin Sans FB Demi" panose="020E0802020502020306" pitchFamily="34" charset="0"/>
              </a:rPr>
              <a:t>He was one of the kings responsible for the King’s Peace at the end of the Corinthian War</a:t>
            </a:r>
          </a:p>
          <a:p>
            <a:r>
              <a:rPr lang="en-GB" sz="2900" dirty="0">
                <a:latin typeface="Berlin Sans FB Demi" panose="020E0802020502020306" pitchFamily="34" charset="0"/>
              </a:rPr>
              <a:t>In the following wars with Thebes he sided many times with both Athens and Egypt and was also a military leader well into his 70’s and 80’s.</a:t>
            </a:r>
          </a:p>
          <a:p>
            <a:r>
              <a:rPr lang="en-GB" sz="2900" dirty="0">
                <a:latin typeface="Berlin Sans FB Demi" panose="020E0802020502020306" pitchFamily="34" charset="0"/>
              </a:rPr>
              <a:t>He died in Egypt near Cyrene due to an illness. He was well regarded and as a courtesy the Egyptians had him royally embalmed before sending him back to Sparta.</a:t>
            </a:r>
          </a:p>
          <a:p>
            <a:endParaRPr lang="en-GB" dirty="0"/>
          </a:p>
        </p:txBody>
      </p:sp>
      <p:sp>
        <p:nvSpPr>
          <p:cNvPr id="4" name="Content Placeholder 3">
            <a:extLst>
              <a:ext uri="{FF2B5EF4-FFF2-40B4-BE49-F238E27FC236}">
                <a16:creationId xmlns:a16="http://schemas.microsoft.com/office/drawing/2014/main" id="{C45C88C3-AC67-4A10-9419-19327CA7DC4A}"/>
              </a:ext>
            </a:extLst>
          </p:cNvPr>
          <p:cNvSpPr>
            <a:spLocks noGrp="1"/>
          </p:cNvSpPr>
          <p:nvPr>
            <p:ph sz="half" idx="2"/>
          </p:nvPr>
        </p:nvSpPr>
        <p:spPr>
          <a:xfrm>
            <a:off x="5857460" y="1096755"/>
            <a:ext cx="6334540" cy="5742990"/>
          </a:xfrm>
        </p:spPr>
        <p:txBody>
          <a:bodyPr>
            <a:normAutofit fontScale="70000" lnSpcReduction="20000"/>
          </a:bodyPr>
          <a:lstStyle/>
          <a:p>
            <a:r>
              <a:rPr lang="en-GB" sz="4000" u="sng" dirty="0">
                <a:latin typeface="Berlin Sans FB Demi" panose="020E0802020502020306" pitchFamily="34" charset="0"/>
              </a:rPr>
              <a:t>Sources</a:t>
            </a:r>
          </a:p>
          <a:p>
            <a:r>
              <a:rPr lang="en-GB" dirty="0">
                <a:latin typeface="Berlin Sans FB Demi" panose="020E0802020502020306" pitchFamily="34" charset="0"/>
              </a:rPr>
              <a:t>Agesilaus II - Livius. 2017. Agesilaus II - Livius. [ONLINE] Available at: http://www.livius.org/articles/person/agesilaus-ii/. [Accessed 04 December 2017].</a:t>
            </a:r>
          </a:p>
          <a:p>
            <a:r>
              <a:rPr lang="en-GB" dirty="0" err="1">
                <a:latin typeface="Berlin Sans FB Demi" panose="020E0802020502020306" pitchFamily="34" charset="0"/>
              </a:rPr>
              <a:t>Cawkwell</a:t>
            </a:r>
            <a:r>
              <a:rPr lang="en-GB" dirty="0">
                <a:latin typeface="Berlin Sans FB Demi" panose="020E0802020502020306" pitchFamily="34" charset="0"/>
              </a:rPr>
              <a:t>, G. L. “Agesilaus and Sparta.” </a:t>
            </a:r>
            <a:r>
              <a:rPr lang="en-GB" i="1" dirty="0">
                <a:latin typeface="Berlin Sans FB Demi" panose="020E0802020502020306" pitchFamily="34" charset="0"/>
              </a:rPr>
              <a:t>The Classical Quarterly</a:t>
            </a:r>
            <a:r>
              <a:rPr lang="en-GB" dirty="0">
                <a:latin typeface="Berlin Sans FB Demi" panose="020E0802020502020306" pitchFamily="34" charset="0"/>
              </a:rPr>
              <a:t>, vol. 26, no. 1, 1976, pp. 62–84. </a:t>
            </a:r>
            <a:r>
              <a:rPr lang="en-GB" i="1" dirty="0">
                <a:latin typeface="Berlin Sans FB Demi" panose="020E0802020502020306" pitchFamily="34" charset="0"/>
              </a:rPr>
              <a:t>JSTOR</a:t>
            </a:r>
            <a:r>
              <a:rPr lang="en-GB" dirty="0">
                <a:latin typeface="Berlin Sans FB Demi" panose="020E0802020502020306" pitchFamily="34" charset="0"/>
              </a:rPr>
              <a:t>, JSTOR, </a:t>
            </a:r>
            <a:r>
              <a:rPr lang="en-GB" dirty="0">
                <a:latin typeface="Berlin Sans FB Demi" panose="020E0802020502020306" pitchFamily="34" charset="0"/>
                <a:hlinkClick r:id="rId2"/>
              </a:rPr>
              <a:t>www.jstor.org/stable/638399</a:t>
            </a:r>
            <a:r>
              <a:rPr lang="en-GB" dirty="0">
                <a:latin typeface="Berlin Sans FB Demi" panose="020E0802020502020306" pitchFamily="34" charset="0"/>
              </a:rPr>
              <a:t>. [4/11/17]</a:t>
            </a:r>
          </a:p>
          <a:p>
            <a:r>
              <a:rPr lang="en-GB" dirty="0">
                <a:latin typeface="Berlin Sans FB Demi" panose="020E0802020502020306" pitchFamily="34" charset="0"/>
              </a:rPr>
              <a:t>Plutarch, Agesilaus, chapter 1, section 1 . 2017. </a:t>
            </a:r>
            <a:r>
              <a:rPr lang="en-GB" i="1" dirty="0">
                <a:latin typeface="Berlin Sans FB Demi" panose="020E0802020502020306" pitchFamily="34" charset="0"/>
              </a:rPr>
              <a:t>Plutarch, Agesilaus, chapter 1, section 1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http://www.perseus.tufts.edu/hopper/text?doc=Perseus:text:2008.01.0004</a:t>
            </a:r>
            <a:r>
              <a:rPr lang="en-GB" dirty="0">
                <a:latin typeface="Berlin Sans FB Demi" panose="020E0802020502020306" pitchFamily="34" charset="0"/>
              </a:rPr>
              <a:t>. [Accessed 04 December 2017].</a:t>
            </a:r>
          </a:p>
          <a:p>
            <a:r>
              <a:rPr lang="en-GB" dirty="0">
                <a:latin typeface="Berlin Sans FB Demi" panose="020E0802020502020306" pitchFamily="34" charset="0"/>
              </a:rPr>
              <a:t>Xenophon, Hellenica, Book 3, chapter 3 . 2017. </a:t>
            </a:r>
            <a:r>
              <a:rPr lang="en-GB" i="1" dirty="0">
                <a:latin typeface="Berlin Sans FB Demi" panose="020E0802020502020306" pitchFamily="34" charset="0"/>
              </a:rPr>
              <a:t>Xenophon, Hellenica, Book 3, chapter 3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http://www.perseus.tufts.edu/hopper/text?doc=Perseus:text:1999.01.0206:book=3:chapter=3&amp;highlight=agesilaus</a:t>
            </a:r>
            <a:r>
              <a:rPr lang="en-GB" dirty="0">
                <a:latin typeface="Berlin Sans FB Demi" panose="020E0802020502020306" pitchFamily="34" charset="0"/>
              </a:rPr>
              <a:t>. [Accessed 04 December 2017].</a:t>
            </a:r>
          </a:p>
          <a:p>
            <a:endParaRPr lang="en-GB" u="sng" dirty="0"/>
          </a:p>
          <a:p>
            <a:endParaRPr lang="en-GB" u="sng" dirty="0"/>
          </a:p>
        </p:txBody>
      </p:sp>
      <p:pic>
        <p:nvPicPr>
          <p:cNvPr id="11" name="Picture 10">
            <a:extLst>
              <a:ext uri="{FF2B5EF4-FFF2-40B4-BE49-F238E27FC236}">
                <a16:creationId xmlns:a16="http://schemas.microsoft.com/office/drawing/2014/main" id="{91E853BE-209D-490E-ACAD-A1F208155400}"/>
              </a:ext>
            </a:extLst>
          </p:cNvPr>
          <p:cNvPicPr>
            <a:picLocks noChangeAspect="1"/>
          </p:cNvPicPr>
          <p:nvPr/>
        </p:nvPicPr>
        <p:blipFill>
          <a:blip r:embed="rId5"/>
          <a:stretch>
            <a:fillRect/>
          </a:stretch>
        </p:blipFill>
        <p:spPr>
          <a:xfrm>
            <a:off x="10734260" y="0"/>
            <a:ext cx="1457739" cy="1457739"/>
          </a:xfrm>
          <a:prstGeom prst="rect">
            <a:avLst/>
          </a:prstGeom>
        </p:spPr>
      </p:pic>
    </p:spTree>
    <p:extLst>
      <p:ext uri="{BB962C8B-B14F-4D97-AF65-F5344CB8AC3E}">
        <p14:creationId xmlns:p14="http://schemas.microsoft.com/office/powerpoint/2010/main" val="38384320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0FD1C-0BB2-481E-8F8B-443C95EDF7A9}"/>
              </a:ext>
            </a:extLst>
          </p:cNvPr>
          <p:cNvSpPr>
            <a:spLocks noGrp="1"/>
          </p:cNvSpPr>
          <p:nvPr>
            <p:ph type="title"/>
          </p:nvPr>
        </p:nvSpPr>
        <p:spPr/>
        <p:txBody>
          <a:bodyPr/>
          <a:lstStyle/>
          <a:p>
            <a:r>
              <a:rPr lang="en-GB" dirty="0">
                <a:latin typeface="Berlin Sans FB Demi" panose="020E0802020502020306" pitchFamily="34" charset="0"/>
              </a:rPr>
              <a:t>Dionysius 1 432– 367 BC, </a:t>
            </a:r>
            <a:br>
              <a:rPr lang="en-GB" dirty="0">
                <a:latin typeface="Berlin Sans FB Demi" panose="020E0802020502020306" pitchFamily="34" charset="0"/>
              </a:rPr>
            </a:br>
            <a:r>
              <a:rPr lang="en-GB" dirty="0">
                <a:latin typeface="Berlin Sans FB Demi" panose="020E0802020502020306" pitchFamily="34" charset="0"/>
              </a:rPr>
              <a:t>a.k.a. The Elder</a:t>
            </a:r>
          </a:p>
        </p:txBody>
      </p:sp>
      <p:sp>
        <p:nvSpPr>
          <p:cNvPr id="3" name="Content Placeholder 2">
            <a:extLst>
              <a:ext uri="{FF2B5EF4-FFF2-40B4-BE49-F238E27FC236}">
                <a16:creationId xmlns:a16="http://schemas.microsoft.com/office/drawing/2014/main" id="{F5C693E2-6828-445E-8DF3-632317FE329E}"/>
              </a:ext>
            </a:extLst>
          </p:cNvPr>
          <p:cNvSpPr>
            <a:spLocks noGrp="1"/>
          </p:cNvSpPr>
          <p:nvPr>
            <p:ph sz="half" idx="1"/>
          </p:nvPr>
        </p:nvSpPr>
        <p:spPr/>
        <p:txBody>
          <a:bodyPr>
            <a:normAutofit fontScale="92500"/>
          </a:bodyPr>
          <a:lstStyle/>
          <a:p>
            <a:r>
              <a:rPr lang="en-GB" dirty="0">
                <a:latin typeface="Berlin Sans FB Demi" panose="020E0802020502020306" pitchFamily="34" charset="0"/>
              </a:rPr>
              <a:t>Greek tyrant of Syracuse</a:t>
            </a:r>
          </a:p>
          <a:p>
            <a:r>
              <a:rPr lang="en-GB" dirty="0">
                <a:latin typeface="Berlin Sans FB Demi" panose="020E0802020502020306" pitchFamily="34" charset="0"/>
              </a:rPr>
              <a:t>Seen as cruel, suspicious and vindictive by the ancient people of Syracuse. He was a mercenary ruler and wiped out democracy in the city.</a:t>
            </a:r>
          </a:p>
          <a:p>
            <a:r>
              <a:rPr lang="en-GB" dirty="0">
                <a:latin typeface="Berlin Sans FB Demi" panose="020E0802020502020306" pitchFamily="34" charset="0"/>
              </a:rPr>
              <a:t>He earned his post with his success in war against Carthage which made him of higher rank in the army and a year, later tyrant of Syracuse.</a:t>
            </a:r>
          </a:p>
        </p:txBody>
      </p:sp>
      <p:sp>
        <p:nvSpPr>
          <p:cNvPr id="4" name="Content Placeholder 3">
            <a:extLst>
              <a:ext uri="{FF2B5EF4-FFF2-40B4-BE49-F238E27FC236}">
                <a16:creationId xmlns:a16="http://schemas.microsoft.com/office/drawing/2014/main" id="{6109F49F-2003-44A2-8797-6D207FEC1F84}"/>
              </a:ext>
            </a:extLst>
          </p:cNvPr>
          <p:cNvSpPr>
            <a:spLocks noGrp="1"/>
          </p:cNvSpPr>
          <p:nvPr>
            <p:ph sz="half" idx="2"/>
          </p:nvPr>
        </p:nvSpPr>
        <p:spPr>
          <a:xfrm>
            <a:off x="6172200" y="1510748"/>
            <a:ext cx="5181600" cy="4666215"/>
          </a:xfrm>
        </p:spPr>
        <p:txBody>
          <a:bodyPr>
            <a:normAutofit fontScale="92500"/>
          </a:bodyPr>
          <a:lstStyle/>
          <a:p>
            <a:r>
              <a:rPr lang="en-GB" u="sng" dirty="0">
                <a:latin typeface="Berlin Sans FB Demi" panose="020E0802020502020306" pitchFamily="34" charset="0"/>
              </a:rPr>
              <a:t>Sources</a:t>
            </a:r>
          </a:p>
          <a:p>
            <a:r>
              <a:rPr lang="en-GB" sz="1900" i="1" dirty="0">
                <a:latin typeface="Berlin Sans FB Demi" panose="020E0802020502020306" pitchFamily="34" charset="0"/>
              </a:rPr>
              <a:t>Massimo, V., 2017. Tyrant. Pan Macmillan.- a novel</a:t>
            </a:r>
          </a:p>
          <a:p>
            <a:r>
              <a:rPr lang="en-GB" sz="1900" dirty="0">
                <a:latin typeface="Berlin Sans FB Demi" panose="020E0802020502020306" pitchFamily="34" charset="0"/>
              </a:rPr>
              <a:t>Encyclopedia Britannica. 2017. </a:t>
            </a:r>
            <a:r>
              <a:rPr lang="en-GB" sz="1900" i="1" dirty="0">
                <a:latin typeface="Berlin Sans FB Demi" panose="020E0802020502020306" pitchFamily="34" charset="0"/>
              </a:rPr>
              <a:t>Dionysius I | ruler of Syracuse | Britannica.com</a:t>
            </a:r>
            <a:r>
              <a:rPr lang="en-GB" sz="1900" dirty="0">
                <a:latin typeface="Berlin Sans FB Demi" panose="020E0802020502020306" pitchFamily="34" charset="0"/>
              </a:rPr>
              <a:t>. [ONLINE] Available at: </a:t>
            </a:r>
            <a:r>
              <a:rPr lang="en-GB" sz="1900" u="sng" dirty="0">
                <a:latin typeface="Berlin Sans FB Demi" panose="020E0802020502020306" pitchFamily="34" charset="0"/>
                <a:hlinkClick r:id="rId2"/>
              </a:rPr>
              <a:t>https://www.britannica.com/biography/Dionysius-I</a:t>
            </a:r>
            <a:r>
              <a:rPr lang="en-GB" sz="1900" dirty="0">
                <a:latin typeface="Berlin Sans FB Demi" panose="020E0802020502020306" pitchFamily="34" charset="0"/>
              </a:rPr>
              <a:t>. [Accessed 26 October 2017].</a:t>
            </a:r>
          </a:p>
          <a:p>
            <a:r>
              <a:rPr lang="en-GB" sz="1700" dirty="0">
                <a:latin typeface="Berlin Sans FB Demi" panose="020E0802020502020306" pitchFamily="34" charset="0"/>
              </a:rPr>
              <a:t>Plutarch, Regum et imperatorum apophthegmata, DIONYSIUS THE ELDER 1 1 Ruler of Syracuse, 405-367 B.C. . 2017. </a:t>
            </a:r>
            <a:r>
              <a:rPr lang="en-GB" sz="1700" i="1" dirty="0">
                <a:latin typeface="Berlin Sans FB Demi" panose="020E0802020502020306" pitchFamily="34" charset="0"/>
              </a:rPr>
              <a:t>Plutarch, Regum et imperatorum apophthegmata, DIONYSIUS THE ELDER 1 1 Ruler of Syracuse, 405-367 B.C. </a:t>
            </a:r>
            <a:r>
              <a:rPr lang="en-GB" sz="1700" dirty="0">
                <a:latin typeface="Berlin Sans FB Demi" panose="020E0802020502020306" pitchFamily="34" charset="0"/>
              </a:rPr>
              <a:t>. [ONLINE] Available at: </a:t>
            </a:r>
            <a:r>
              <a:rPr lang="en-GB" sz="1700" u="sng" dirty="0">
                <a:latin typeface="Berlin Sans FB Demi" panose="020E0802020502020306" pitchFamily="34" charset="0"/>
                <a:hlinkClick r:id="rId3"/>
              </a:rPr>
              <a:t>http://www.perseus.tufts.edu/hopper/text?doc=Perseus%3Atext%3A2008.01.0193%3Achapter%3D21</a:t>
            </a:r>
            <a:r>
              <a:rPr lang="en-GB" sz="1700" dirty="0">
                <a:latin typeface="Berlin Sans FB Demi" panose="020E0802020502020306" pitchFamily="34" charset="0"/>
              </a:rPr>
              <a:t>. [Accessed 26 October 2017].</a:t>
            </a:r>
          </a:p>
          <a:p>
            <a:endParaRPr lang="en-GB" sz="1700" i="1" dirty="0">
              <a:latin typeface="Berlin Sans FB Demi" panose="020E0802020502020306" pitchFamily="34" charset="0"/>
            </a:endParaRPr>
          </a:p>
        </p:txBody>
      </p:sp>
      <p:pic>
        <p:nvPicPr>
          <p:cNvPr id="5" name="Picture 4">
            <a:extLst>
              <a:ext uri="{FF2B5EF4-FFF2-40B4-BE49-F238E27FC236}">
                <a16:creationId xmlns:a16="http://schemas.microsoft.com/office/drawing/2014/main" id="{D68F256D-9C0E-4956-A01B-4E6EE9724526}"/>
              </a:ext>
            </a:extLst>
          </p:cNvPr>
          <p:cNvPicPr>
            <a:picLocks noChangeAspect="1"/>
          </p:cNvPicPr>
          <p:nvPr/>
        </p:nvPicPr>
        <p:blipFill>
          <a:blip r:embed="rId4"/>
          <a:stretch>
            <a:fillRect/>
          </a:stretch>
        </p:blipFill>
        <p:spPr>
          <a:xfrm>
            <a:off x="8073887" y="37590"/>
            <a:ext cx="1995487" cy="1980632"/>
          </a:xfrm>
          <a:prstGeom prst="rect">
            <a:avLst/>
          </a:prstGeom>
        </p:spPr>
      </p:pic>
    </p:spTree>
    <p:extLst>
      <p:ext uri="{BB962C8B-B14F-4D97-AF65-F5344CB8AC3E}">
        <p14:creationId xmlns:p14="http://schemas.microsoft.com/office/powerpoint/2010/main" val="20740095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0924C-FC41-40CC-B9E1-3B51A603A747}"/>
              </a:ext>
            </a:extLst>
          </p:cNvPr>
          <p:cNvSpPr>
            <a:spLocks noGrp="1"/>
          </p:cNvSpPr>
          <p:nvPr>
            <p:ph type="title"/>
          </p:nvPr>
        </p:nvSpPr>
        <p:spPr>
          <a:xfrm>
            <a:off x="838200" y="0"/>
            <a:ext cx="10515600" cy="1325563"/>
          </a:xfrm>
        </p:spPr>
        <p:txBody>
          <a:bodyPr>
            <a:normAutofit fontScale="90000"/>
          </a:bodyPr>
          <a:lstStyle/>
          <a:p>
            <a:r>
              <a:rPr lang="en-GB" dirty="0">
                <a:latin typeface="Berlin Sans FB Demi" panose="020E0802020502020306" pitchFamily="34" charset="0"/>
              </a:rPr>
              <a:t>2</a:t>
            </a:r>
            <a:r>
              <a:rPr lang="en-GB" baseline="30000" dirty="0">
                <a:latin typeface="Berlin Sans FB Demi" panose="020E0802020502020306" pitchFamily="34" charset="0"/>
              </a:rPr>
              <a:t>nd</a:t>
            </a:r>
            <a:r>
              <a:rPr lang="en-GB" dirty="0">
                <a:latin typeface="Berlin Sans FB Demi" panose="020E0802020502020306" pitchFamily="34" charset="0"/>
              </a:rPr>
              <a:t> Peloponnesian Wars- Archidamian War 431-421 BC and Ionian war 412- 404 BC</a:t>
            </a:r>
          </a:p>
        </p:txBody>
      </p:sp>
      <p:sp>
        <p:nvSpPr>
          <p:cNvPr id="3" name="Content Placeholder 2">
            <a:extLst>
              <a:ext uri="{FF2B5EF4-FFF2-40B4-BE49-F238E27FC236}">
                <a16:creationId xmlns:a16="http://schemas.microsoft.com/office/drawing/2014/main" id="{46063F19-38AD-4943-9DDF-79107E63DB96}"/>
              </a:ext>
            </a:extLst>
          </p:cNvPr>
          <p:cNvSpPr>
            <a:spLocks noGrp="1"/>
          </p:cNvSpPr>
          <p:nvPr>
            <p:ph sz="half" idx="1"/>
          </p:nvPr>
        </p:nvSpPr>
        <p:spPr>
          <a:xfrm>
            <a:off x="838200" y="1166190"/>
            <a:ext cx="5181600" cy="5691809"/>
          </a:xfrm>
        </p:spPr>
        <p:txBody>
          <a:bodyPr>
            <a:normAutofit fontScale="47500" lnSpcReduction="20000"/>
          </a:bodyPr>
          <a:lstStyle/>
          <a:p>
            <a:r>
              <a:rPr lang="en-GB" sz="3800" u="sng" dirty="0">
                <a:latin typeface="Berlin Sans FB Demi" panose="020E0802020502020306" pitchFamily="34" charset="0"/>
              </a:rPr>
              <a:t>ARCHIDAMIAN WAR</a:t>
            </a:r>
          </a:p>
          <a:p>
            <a:r>
              <a:rPr lang="en-GB" sz="2900" dirty="0">
                <a:latin typeface="Berlin Sans FB Demi" panose="020E0802020502020306" pitchFamily="34" charset="0"/>
              </a:rPr>
              <a:t>Athens ended its alliance with Corcyra</a:t>
            </a:r>
            <a:r>
              <a:rPr lang="en-GB" sz="2900" dirty="0"/>
              <a:t> </a:t>
            </a:r>
            <a:r>
              <a:rPr lang="en-GB" sz="2900" dirty="0">
                <a:latin typeface="Berlin Sans FB Demi" panose="020E0802020502020306" pitchFamily="34" charset="0"/>
              </a:rPr>
              <a:t>and started a siege on Potidaea, this threatened both Corinth and Sparta as they thought they were getting too powerful in 433 BC</a:t>
            </a:r>
          </a:p>
          <a:p>
            <a:r>
              <a:rPr lang="en-GB" sz="2900" dirty="0">
                <a:latin typeface="Berlin Sans FB Demi" panose="020E0802020502020306" pitchFamily="34" charset="0"/>
              </a:rPr>
              <a:t>Sparta said their can be peace if the Athenians left Megara. Pericles refused because that meant they would be answering to Sparta and that wasn’t acceptable so war broke out between the Delian League and the Peloponnesian League</a:t>
            </a:r>
          </a:p>
          <a:p>
            <a:r>
              <a:rPr lang="en-GB" sz="2900" dirty="0">
                <a:latin typeface="Berlin Sans FB Demi" panose="020E0802020502020306" pitchFamily="34" charset="0"/>
              </a:rPr>
              <a:t>Sparta turned to Persian King Darrius II but he wouldn’t side with them until 412 BC. So, they laid waste to Attica, in 430 BC while Pericles used Athens’s long walls to cut them off from the sea and attack Sparta from the coast and still get supplies</a:t>
            </a:r>
          </a:p>
          <a:p>
            <a:r>
              <a:rPr lang="en-GB" sz="2900" dirty="0">
                <a:latin typeface="Berlin Sans FB Demi" panose="020E0802020502020306" pitchFamily="34" charset="0"/>
              </a:rPr>
              <a:t>The plan was too expensive and when a plague hit in 429 BC it took a third of the Athenians including Pericles. Sparta took advantage of this and invaded Plataea in 427 BC</a:t>
            </a:r>
          </a:p>
          <a:p>
            <a:r>
              <a:rPr lang="en-GB" sz="2900" dirty="0">
                <a:latin typeface="Berlin Sans FB Demi" panose="020E0802020502020306" pitchFamily="34" charset="0"/>
              </a:rPr>
              <a:t>Thinking that Athens was defeated, Lesbos revolted and Sparta invaded Attica again</a:t>
            </a:r>
          </a:p>
          <a:p>
            <a:r>
              <a:rPr lang="en-GB" sz="2900" dirty="0">
                <a:latin typeface="Berlin Sans FB Demi" panose="020E0802020502020306" pitchFamily="34" charset="0"/>
              </a:rPr>
              <a:t>This was done too soon as Athens retaliated and stopped the revolt, captured nearly 300 Spartans and built a fort in Pylos where runaway slaves were welcome. This undercut the Spartan economy so the war became too expensive for them</a:t>
            </a:r>
          </a:p>
          <a:p>
            <a:r>
              <a:rPr lang="en-GB" sz="2900" dirty="0">
                <a:latin typeface="Berlin Sans FB Demi" panose="020E0802020502020306" pitchFamily="34" charset="0"/>
              </a:rPr>
              <a:t>They could no longer invade Attica so they attacked another ally of Athens Amphipolis led by a man named Brasidas. He was killed when Athens took back the city</a:t>
            </a:r>
          </a:p>
          <a:p>
            <a:r>
              <a:rPr lang="en-GB" sz="2900" dirty="0">
                <a:latin typeface="Berlin Sans FB Demi" panose="020E0802020502020306" pitchFamily="34" charset="0"/>
              </a:rPr>
              <a:t>They then exiled Thucydides who failed to save city in the first place and won the Archidamian War signing the Peace of Nicias</a:t>
            </a:r>
          </a:p>
          <a:p>
            <a:endParaRPr lang="en-GB" sz="1800" dirty="0">
              <a:latin typeface="Berlin Sans FB Demi" panose="020E0802020502020306" pitchFamily="34" charset="0"/>
            </a:endParaRPr>
          </a:p>
        </p:txBody>
      </p:sp>
      <p:sp>
        <p:nvSpPr>
          <p:cNvPr id="4" name="Content Placeholder 3">
            <a:extLst>
              <a:ext uri="{FF2B5EF4-FFF2-40B4-BE49-F238E27FC236}">
                <a16:creationId xmlns:a16="http://schemas.microsoft.com/office/drawing/2014/main" id="{E5C0A1B3-1A43-4967-8778-558C848E418A}"/>
              </a:ext>
            </a:extLst>
          </p:cNvPr>
          <p:cNvSpPr>
            <a:spLocks noGrp="1"/>
          </p:cNvSpPr>
          <p:nvPr>
            <p:ph sz="half" idx="2"/>
          </p:nvPr>
        </p:nvSpPr>
        <p:spPr>
          <a:xfrm>
            <a:off x="6172200" y="1166190"/>
            <a:ext cx="5181600" cy="5691809"/>
          </a:xfrm>
        </p:spPr>
        <p:txBody>
          <a:bodyPr>
            <a:normAutofit fontScale="47500" lnSpcReduction="20000"/>
          </a:bodyPr>
          <a:lstStyle/>
          <a:p>
            <a:r>
              <a:rPr lang="en-GB" sz="3400" u="sng" dirty="0">
                <a:latin typeface="Berlin Sans FB Demi" panose="020E0802020502020306" pitchFamily="34" charset="0"/>
              </a:rPr>
              <a:t>IONIAN WAR</a:t>
            </a:r>
          </a:p>
          <a:p>
            <a:r>
              <a:rPr lang="en-GB" sz="2500" dirty="0">
                <a:latin typeface="Berlin Sans FB Demi" panose="020E0802020502020306" pitchFamily="34" charset="0"/>
              </a:rPr>
              <a:t>Athens was struggling- their military leaders with experience were exiled or dead, they no longer had any access to the silver mines in Laureion and Sparta had built a huge fortress in Attica at Decelea and were attacking the countryside</a:t>
            </a:r>
          </a:p>
          <a:p>
            <a:r>
              <a:rPr lang="en-GB" sz="2500" dirty="0">
                <a:latin typeface="Berlin Sans FB Demi" panose="020E0802020502020306" pitchFamily="34" charset="0"/>
              </a:rPr>
              <a:t>The Peloponnesian League sent fleets into the Aegean Sea with the help of satraps from Lydia. Even though Sparta had no naval experience an exiled Athenian general named Alcibiades when Chios revolted against Athens. He was responsible for the revolt spreading further into Athenian lands</a:t>
            </a:r>
          </a:p>
          <a:p>
            <a:r>
              <a:rPr lang="en-GB" sz="2500" dirty="0">
                <a:latin typeface="Berlin Sans FB Demi" panose="020E0802020502020306" pitchFamily="34" charset="0"/>
              </a:rPr>
              <a:t>People thought the Delian League was ending</a:t>
            </a:r>
          </a:p>
          <a:p>
            <a:r>
              <a:rPr lang="en-GB" sz="2500" dirty="0">
                <a:latin typeface="Berlin Sans FB Demi" panose="020E0802020502020306" pitchFamily="34" charset="0"/>
              </a:rPr>
              <a:t>412 BC Sparta signs a treaty with King Darius II in Persia who had offered to pay for Sparta’s navy</a:t>
            </a:r>
          </a:p>
          <a:p>
            <a:r>
              <a:rPr lang="en-GB" sz="2500" dirty="0">
                <a:latin typeface="Berlin Sans FB Demi" panose="020E0802020502020306" pitchFamily="34" charset="0"/>
              </a:rPr>
              <a:t>Alcibiades, offered to get Darius to switch sides if Athens would give up its democracy and reinstate him. It worked as Sparta cut off the grain supply at Bosphorus. But the oligarchies were divided as in 411 a coup kicked out the 400 who ruled the democracy</a:t>
            </a:r>
          </a:p>
          <a:p>
            <a:r>
              <a:rPr lang="en-GB" sz="2500" dirty="0">
                <a:latin typeface="Berlin Sans FB Demi" panose="020E0802020502020306" pitchFamily="34" charset="0"/>
              </a:rPr>
              <a:t>Sparta decided to completely cut off the grain supply and Mindarus took the fleet north but was defeated in 410 BC by Thrasybulus and Thrasyllus. He died. </a:t>
            </a:r>
          </a:p>
          <a:p>
            <a:r>
              <a:rPr lang="en-GB" sz="2500" dirty="0">
                <a:latin typeface="Berlin Sans FB Demi" panose="020E0802020502020306" pitchFamily="34" charset="0"/>
              </a:rPr>
              <a:t>Sparta tried for peace but a man who reinstated democracy named Cleophon convinced the Athenian people to refuse and war began again</a:t>
            </a:r>
          </a:p>
          <a:p>
            <a:r>
              <a:rPr lang="en-GB" sz="2500" dirty="0">
                <a:latin typeface="Berlin Sans FB Demi" panose="020E0802020502020306" pitchFamily="34" charset="0"/>
              </a:rPr>
              <a:t>Neither could attack the other and Athens regained control of Bosphorus. When Alcibiades’s general was defeated on battle near Notion he was exiled again which gave Sparta confidence.</a:t>
            </a:r>
          </a:p>
          <a:p>
            <a:r>
              <a:rPr lang="en-GB" sz="2500" dirty="0">
                <a:latin typeface="Berlin Sans FB Demi" panose="020E0802020502020306" pitchFamily="34" charset="0"/>
              </a:rPr>
              <a:t>Lysander, had the unconditional support of a new satrap in Lydia by 406 BC and this spelled the end for Athens who had no military leaders by this point and whose entire fleet was destroyed by Lysander. 3 armies invaded Athens itself and Theramenes negotiated surrender and the Delian League collapsed in 404 BC</a:t>
            </a:r>
          </a:p>
          <a:p>
            <a:r>
              <a:rPr lang="en-GB" sz="2500" dirty="0">
                <a:latin typeface="Berlin Sans FB Demi" panose="020E0802020502020306" pitchFamily="34" charset="0"/>
              </a:rPr>
              <a:t>The 30 tyrants where put in power under Spartan oligarchy</a:t>
            </a:r>
          </a:p>
        </p:txBody>
      </p:sp>
    </p:spTree>
    <p:extLst>
      <p:ext uri="{BB962C8B-B14F-4D97-AF65-F5344CB8AC3E}">
        <p14:creationId xmlns:p14="http://schemas.microsoft.com/office/powerpoint/2010/main" val="1877885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E5552-8821-46C5-B539-0CBBD2A95894}"/>
              </a:ext>
            </a:extLst>
          </p:cNvPr>
          <p:cNvSpPr>
            <a:spLocks noGrp="1"/>
          </p:cNvSpPr>
          <p:nvPr>
            <p:ph type="title"/>
          </p:nvPr>
        </p:nvSpPr>
        <p:spPr>
          <a:xfrm>
            <a:off x="838200" y="0"/>
            <a:ext cx="10515600" cy="1325563"/>
          </a:xfrm>
        </p:spPr>
        <p:txBody>
          <a:bodyPr/>
          <a:lstStyle/>
          <a:p>
            <a:r>
              <a:rPr lang="en-GB" sz="4000" dirty="0">
                <a:solidFill>
                  <a:prstClr val="black"/>
                </a:solidFill>
                <a:latin typeface="Berlin Sans FB Demi" panose="020E0802020502020306" pitchFamily="34" charset="0"/>
              </a:rPr>
              <a:t>2</a:t>
            </a:r>
            <a:r>
              <a:rPr lang="en-GB" sz="4000" baseline="30000" dirty="0">
                <a:solidFill>
                  <a:prstClr val="black"/>
                </a:solidFill>
                <a:latin typeface="Berlin Sans FB Demi" panose="020E0802020502020306" pitchFamily="34" charset="0"/>
              </a:rPr>
              <a:t>nd</a:t>
            </a:r>
            <a:r>
              <a:rPr lang="en-GB" sz="4000" dirty="0">
                <a:solidFill>
                  <a:prstClr val="black"/>
                </a:solidFill>
                <a:latin typeface="Berlin Sans FB Demi" panose="020E0802020502020306" pitchFamily="34" charset="0"/>
              </a:rPr>
              <a:t> Peloponnesian Wars- Archidamian War 431-421 BC and Ionian war 412- 404 BC</a:t>
            </a:r>
            <a:endParaRPr lang="en-GB" dirty="0"/>
          </a:p>
        </p:txBody>
      </p:sp>
      <p:sp>
        <p:nvSpPr>
          <p:cNvPr id="3" name="Content Placeholder 2">
            <a:extLst>
              <a:ext uri="{FF2B5EF4-FFF2-40B4-BE49-F238E27FC236}">
                <a16:creationId xmlns:a16="http://schemas.microsoft.com/office/drawing/2014/main" id="{8828F4A7-7E29-43BF-8CFC-C97FE6AB2BC7}"/>
              </a:ext>
            </a:extLst>
          </p:cNvPr>
          <p:cNvSpPr>
            <a:spLocks noGrp="1"/>
          </p:cNvSpPr>
          <p:nvPr>
            <p:ph sz="half" idx="1"/>
          </p:nvPr>
        </p:nvSpPr>
        <p:spPr>
          <a:xfrm>
            <a:off x="838200" y="1325563"/>
            <a:ext cx="5181600" cy="4851400"/>
          </a:xfrm>
        </p:spPr>
        <p:txBody>
          <a:bodyPr/>
          <a:lstStyle/>
          <a:p>
            <a:r>
              <a:rPr lang="en-GB" dirty="0">
                <a:latin typeface="Berlin Sans FB Demi" panose="020E0802020502020306" pitchFamily="34" charset="0"/>
              </a:rPr>
              <a:t>Sources – Archidamian War</a:t>
            </a:r>
          </a:p>
          <a:p>
            <a:r>
              <a:rPr lang="en-GB" sz="1800" dirty="0">
                <a:latin typeface="Berlin Sans FB Demi" panose="020E0802020502020306" pitchFamily="34" charset="0"/>
              </a:rPr>
              <a:t>Peloponnesian War - Livius. 2017. </a:t>
            </a:r>
            <a:r>
              <a:rPr lang="en-GB" sz="1800" i="1" dirty="0">
                <a:latin typeface="Berlin Sans FB Demi" panose="020E0802020502020306" pitchFamily="34" charset="0"/>
              </a:rPr>
              <a:t>Peloponnesian War - Livius</a:t>
            </a:r>
            <a:r>
              <a:rPr lang="en-GB" sz="1800" dirty="0">
                <a:latin typeface="Berlin Sans FB Demi" panose="020E0802020502020306" pitchFamily="34" charset="0"/>
              </a:rPr>
              <a:t>. [ONLINE] Available at: </a:t>
            </a:r>
            <a:r>
              <a:rPr lang="en-GB" sz="1800" u="sng" dirty="0">
                <a:latin typeface="Berlin Sans FB Demi" panose="020E0802020502020306" pitchFamily="34" charset="0"/>
                <a:hlinkClick r:id="rId2"/>
              </a:rPr>
              <a:t>http://www.livius.org/articles/concept/peloponnesian-war/</a:t>
            </a:r>
            <a:r>
              <a:rPr lang="en-GB" sz="1800" dirty="0">
                <a:latin typeface="Berlin Sans FB Demi" panose="020E0802020502020306" pitchFamily="34" charset="0"/>
              </a:rPr>
              <a:t>. [Accessed 31 October 2017]</a:t>
            </a:r>
          </a:p>
          <a:p>
            <a:r>
              <a:rPr lang="en-GB" sz="1800" dirty="0">
                <a:latin typeface="Berlin Sans FB Demi" panose="020E0802020502020306" pitchFamily="34" charset="0"/>
              </a:rPr>
              <a:t>Plutarch, Comparison of Pericles and Fabius Maximus, chapter 1, section 1 . 2017. Plutarch, Comparison of Pericles and Fabius Maximus, chapter 1, section 1 . [ONLINE] Available at: http://www.perseus.tufts.edu/hopper/text?doc=Perseus%3Atext%3A2008.01.0031%3Achapter%3D1%3Asection%3D1. [Accessed 31 October 2017].</a:t>
            </a:r>
          </a:p>
          <a:p>
            <a:r>
              <a:rPr lang="en-GB" sz="1800" i="1" dirty="0">
                <a:latin typeface="Berlin Sans FB Demi" panose="020E0802020502020306" pitchFamily="34" charset="0"/>
              </a:rPr>
              <a:t>Rengakos, A., 2017. Brill's Companion to Thucydides. Brill.</a:t>
            </a:r>
          </a:p>
        </p:txBody>
      </p:sp>
      <p:sp>
        <p:nvSpPr>
          <p:cNvPr id="4" name="Content Placeholder 3">
            <a:extLst>
              <a:ext uri="{FF2B5EF4-FFF2-40B4-BE49-F238E27FC236}">
                <a16:creationId xmlns:a16="http://schemas.microsoft.com/office/drawing/2014/main" id="{9E8942E7-CAD1-46AB-983C-F2093BFB28BD}"/>
              </a:ext>
            </a:extLst>
          </p:cNvPr>
          <p:cNvSpPr>
            <a:spLocks noGrp="1"/>
          </p:cNvSpPr>
          <p:nvPr>
            <p:ph sz="half" idx="2"/>
          </p:nvPr>
        </p:nvSpPr>
        <p:spPr>
          <a:xfrm>
            <a:off x="6172200" y="1325563"/>
            <a:ext cx="5181600" cy="4851400"/>
          </a:xfrm>
        </p:spPr>
        <p:txBody>
          <a:bodyPr/>
          <a:lstStyle/>
          <a:p>
            <a:r>
              <a:rPr lang="en-GB" dirty="0">
                <a:latin typeface="Berlin Sans FB Demi" panose="020E0802020502020306" pitchFamily="34" charset="0"/>
              </a:rPr>
              <a:t>Sources – Ionian War</a:t>
            </a:r>
          </a:p>
          <a:p>
            <a:r>
              <a:rPr lang="en-GB" sz="1800" dirty="0">
                <a:latin typeface="Berlin Sans FB Demi" panose="020E0802020502020306" pitchFamily="34" charset="0"/>
              </a:rPr>
              <a:t>Peloponnesian War - Livius. 2017. </a:t>
            </a:r>
            <a:r>
              <a:rPr lang="en-GB" sz="1800" i="1" dirty="0">
                <a:latin typeface="Berlin Sans FB Demi" panose="020E0802020502020306" pitchFamily="34" charset="0"/>
              </a:rPr>
              <a:t>Peloponnesian War - Livius</a:t>
            </a:r>
            <a:r>
              <a:rPr lang="en-GB" sz="1800" dirty="0">
                <a:latin typeface="Berlin Sans FB Demi" panose="020E0802020502020306" pitchFamily="34" charset="0"/>
              </a:rPr>
              <a:t>. [ONLINE] Available at: </a:t>
            </a:r>
            <a:r>
              <a:rPr lang="en-GB" sz="1800" u="sng" dirty="0">
                <a:latin typeface="Berlin Sans FB Demi" panose="020E0802020502020306" pitchFamily="34" charset="0"/>
                <a:hlinkClick r:id="rId2"/>
              </a:rPr>
              <a:t>http://www.livius.org/articles/concept/peloponnesian-war/</a:t>
            </a:r>
            <a:r>
              <a:rPr lang="en-GB" sz="1800" dirty="0">
                <a:latin typeface="Berlin Sans FB Demi" panose="020E0802020502020306" pitchFamily="34" charset="0"/>
              </a:rPr>
              <a:t>. [Accessed 31 October 2017]</a:t>
            </a:r>
          </a:p>
          <a:p>
            <a:r>
              <a:rPr lang="en-GB" sz="1800" dirty="0">
                <a:latin typeface="Berlin Sans FB Demi" panose="020E0802020502020306" pitchFamily="34" charset="0"/>
              </a:rPr>
              <a:t>Xenophon, Hellenica, Book 1, chapter 5 . 2017. </a:t>
            </a:r>
            <a:r>
              <a:rPr lang="en-GB" sz="1800" i="1" dirty="0">
                <a:latin typeface="Berlin Sans FB Demi" panose="020E0802020502020306" pitchFamily="34" charset="0"/>
              </a:rPr>
              <a:t>Xenophon, Hellenica, Book 1, chapter 5 </a:t>
            </a:r>
            <a:r>
              <a:rPr lang="en-GB" sz="1800" dirty="0">
                <a:latin typeface="Berlin Sans FB Demi" panose="020E0802020502020306" pitchFamily="34" charset="0"/>
              </a:rPr>
              <a:t>. [ONLINE] Available at: </a:t>
            </a:r>
            <a:r>
              <a:rPr lang="en-GB" sz="1800" u="sng" dirty="0">
                <a:latin typeface="Berlin Sans FB Demi" panose="020E0802020502020306" pitchFamily="34" charset="0"/>
                <a:hlinkClick r:id="rId3"/>
              </a:rPr>
              <a:t>http://www.perseus.tufts.edu/hopper/text?doc=Perseus:text:1999.01.0206:book=1:chapter=5&amp;highlight=pericles</a:t>
            </a:r>
            <a:r>
              <a:rPr lang="en-GB" sz="1800" dirty="0">
                <a:latin typeface="Berlin Sans FB Demi" panose="020E0802020502020306" pitchFamily="34" charset="0"/>
              </a:rPr>
              <a:t>. [Accessed 31 October 2017]</a:t>
            </a:r>
          </a:p>
          <a:p>
            <a:r>
              <a:rPr lang="en-GB" sz="1800" i="1" dirty="0">
                <a:latin typeface="Berlin Sans FB Demi" panose="020E0802020502020306" pitchFamily="34" charset="0"/>
              </a:rPr>
              <a:t>Rengakos, A., 2017. Brill's Companion to Thucydides. Brill.</a:t>
            </a:r>
          </a:p>
        </p:txBody>
      </p:sp>
    </p:spTree>
    <p:extLst>
      <p:ext uri="{BB962C8B-B14F-4D97-AF65-F5344CB8AC3E}">
        <p14:creationId xmlns:p14="http://schemas.microsoft.com/office/powerpoint/2010/main" val="28887532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A3FC4-71A2-4F76-99EC-A0FD6BADB5A5}"/>
              </a:ext>
            </a:extLst>
          </p:cNvPr>
          <p:cNvSpPr>
            <a:spLocks noGrp="1"/>
          </p:cNvSpPr>
          <p:nvPr>
            <p:ph type="title"/>
          </p:nvPr>
        </p:nvSpPr>
        <p:spPr/>
        <p:txBody>
          <a:bodyPr/>
          <a:lstStyle/>
          <a:p>
            <a:r>
              <a:rPr lang="en-GB" dirty="0">
                <a:latin typeface="Berlin Sans FB Demi" panose="020E0802020502020306" pitchFamily="34" charset="0"/>
              </a:rPr>
              <a:t>The Battle of Amphipolis 422 BC</a:t>
            </a:r>
          </a:p>
        </p:txBody>
      </p:sp>
      <p:sp>
        <p:nvSpPr>
          <p:cNvPr id="3" name="Content Placeholder 2">
            <a:extLst>
              <a:ext uri="{FF2B5EF4-FFF2-40B4-BE49-F238E27FC236}">
                <a16:creationId xmlns:a16="http://schemas.microsoft.com/office/drawing/2014/main" id="{C9188DE6-9342-49E4-9DC9-86B800D12937}"/>
              </a:ext>
            </a:extLst>
          </p:cNvPr>
          <p:cNvSpPr>
            <a:spLocks noGrp="1"/>
          </p:cNvSpPr>
          <p:nvPr>
            <p:ph sz="half" idx="1"/>
          </p:nvPr>
        </p:nvSpPr>
        <p:spPr>
          <a:xfrm>
            <a:off x="344556" y="1590261"/>
            <a:ext cx="5675243" cy="5168348"/>
          </a:xfrm>
        </p:spPr>
        <p:txBody>
          <a:bodyPr>
            <a:normAutofit fontScale="62500" lnSpcReduction="20000"/>
          </a:bodyPr>
          <a:lstStyle/>
          <a:p>
            <a:r>
              <a:rPr lang="en-GB" dirty="0">
                <a:latin typeface="Berlin Sans FB Demi" panose="020E0802020502020306" pitchFamily="34" charset="0"/>
              </a:rPr>
              <a:t>Spartan leader Brasidas had held the (newly founded and therefore not well equipped to fend him off) city for over a year when Cleon- an Athenian politician- led an army of hoplites, cavalry and allied soldiers to take it back after success at the port of Eion during the 2</a:t>
            </a:r>
            <a:r>
              <a:rPr lang="en-GB" baseline="30000" dirty="0">
                <a:latin typeface="Berlin Sans FB Demi" panose="020E0802020502020306" pitchFamily="34" charset="0"/>
              </a:rPr>
              <a:t>nd</a:t>
            </a:r>
            <a:r>
              <a:rPr lang="en-GB" dirty="0">
                <a:latin typeface="Berlin Sans FB Demi" panose="020E0802020502020306" pitchFamily="34" charset="0"/>
              </a:rPr>
              <a:t> Peloponnesian War</a:t>
            </a:r>
          </a:p>
          <a:p>
            <a:r>
              <a:rPr lang="en-GB" dirty="0">
                <a:latin typeface="Berlin Sans FB Demi" panose="020E0802020502020306" pitchFamily="34" charset="0"/>
              </a:rPr>
              <a:t>Cleon wasn’t well like so his command for waiting for reinforcements was ignored and was forced to march toward the river</a:t>
            </a:r>
          </a:p>
          <a:p>
            <a:r>
              <a:rPr lang="en-GB" dirty="0">
                <a:latin typeface="Berlin Sans FB Demi" panose="020E0802020502020306" pitchFamily="34" charset="0"/>
              </a:rPr>
              <a:t>Brasidas waited on the high ground at Cerdylium keeping his forces hidden while they re-entered the city as the Athenians approached Amphipolis</a:t>
            </a:r>
          </a:p>
          <a:p>
            <a:r>
              <a:rPr lang="en-GB" dirty="0">
                <a:latin typeface="Berlin Sans FB Demi" panose="020E0802020502020306" pitchFamily="34" charset="0"/>
              </a:rPr>
              <a:t>As he was outnumbered Brasidas sent a small force of 150 men to attack the Athenians while they were unorganised. Once they were preoccupied a send force was sent out led by Clearidas</a:t>
            </a:r>
          </a:p>
          <a:p>
            <a:r>
              <a:rPr lang="en-GB" dirty="0">
                <a:latin typeface="Berlin Sans FB Demi" panose="020E0802020502020306" pitchFamily="34" charset="0"/>
              </a:rPr>
              <a:t>The Athenian army fled when the second army arrived and their leader was killed and Brasidas was mortally  injured and died later with no difference having been made.</a:t>
            </a:r>
          </a:p>
          <a:p>
            <a:r>
              <a:rPr lang="en-GB" dirty="0">
                <a:latin typeface="Berlin Sans FB Demi" panose="020E0802020502020306" pitchFamily="34" charset="0"/>
              </a:rPr>
              <a:t>The peace of Nicias and Thucydides’ exile followed in 421 BC as a result of the battle</a:t>
            </a:r>
          </a:p>
        </p:txBody>
      </p:sp>
      <p:sp>
        <p:nvSpPr>
          <p:cNvPr id="4" name="Content Placeholder 3">
            <a:extLst>
              <a:ext uri="{FF2B5EF4-FFF2-40B4-BE49-F238E27FC236}">
                <a16:creationId xmlns:a16="http://schemas.microsoft.com/office/drawing/2014/main" id="{F82B836A-0845-49EA-A1F6-F1D943961A24}"/>
              </a:ext>
            </a:extLst>
          </p:cNvPr>
          <p:cNvSpPr>
            <a:spLocks noGrp="1"/>
          </p:cNvSpPr>
          <p:nvPr>
            <p:ph sz="half" idx="2"/>
          </p:nvPr>
        </p:nvSpPr>
        <p:spPr>
          <a:xfrm>
            <a:off x="6172200" y="1590261"/>
            <a:ext cx="5675242" cy="5168348"/>
          </a:xfrm>
        </p:spPr>
        <p:txBody>
          <a:bodyPr>
            <a:normAutofit fontScale="62500" lnSpcReduction="20000"/>
          </a:bodyPr>
          <a:lstStyle/>
          <a:p>
            <a:r>
              <a:rPr lang="en-GB" sz="4500" u="sng" dirty="0">
                <a:latin typeface="Berlin Sans FB Demi" panose="020E0802020502020306" pitchFamily="34" charset="0"/>
              </a:rPr>
              <a:t>Sources</a:t>
            </a:r>
          </a:p>
          <a:p>
            <a:r>
              <a:rPr lang="en-GB" dirty="0">
                <a:latin typeface="Berlin Sans FB Demi" panose="020E0802020502020306" pitchFamily="34" charset="0"/>
              </a:rPr>
              <a:t>Battle of Amphipolis, 422 B.C. . 2017. </a:t>
            </a:r>
            <a:r>
              <a:rPr lang="en-GB" i="1" dirty="0">
                <a:latin typeface="Berlin Sans FB Demi" panose="020E0802020502020306" pitchFamily="34" charset="0"/>
              </a:rPr>
              <a:t>Battle of Amphipolis, 422 B.C.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http://www.historyofwar.org/articles/battles_amphipolis.html</a:t>
            </a:r>
            <a:r>
              <a:rPr lang="en-GB" dirty="0">
                <a:latin typeface="Berlin Sans FB Demi" panose="020E0802020502020306" pitchFamily="34" charset="0"/>
              </a:rPr>
              <a:t>. [Accessed 18 November 2017].</a:t>
            </a:r>
          </a:p>
          <a:p>
            <a:r>
              <a:rPr lang="en-GB" dirty="0">
                <a:latin typeface="Berlin Sans FB Demi" panose="020E0802020502020306" pitchFamily="34" charset="0"/>
              </a:rPr>
              <a:t>Jones, Nicholas. “The Topography and Strategy of the Battle of Amphipolis in 422 B.C.” </a:t>
            </a:r>
            <a:r>
              <a:rPr lang="en-GB" i="1" dirty="0">
                <a:latin typeface="Berlin Sans FB Demi" panose="020E0802020502020306" pitchFamily="34" charset="0"/>
              </a:rPr>
              <a:t>California Studies in Classical Antiquity</a:t>
            </a:r>
            <a:r>
              <a:rPr lang="en-GB" dirty="0">
                <a:latin typeface="Berlin Sans FB Demi" panose="020E0802020502020306" pitchFamily="34" charset="0"/>
              </a:rPr>
              <a:t>, vol. 10, 1977, pp. 71–104. </a:t>
            </a:r>
            <a:r>
              <a:rPr lang="en-GB" i="1" dirty="0">
                <a:latin typeface="Berlin Sans FB Demi" panose="020E0802020502020306" pitchFamily="34" charset="0"/>
              </a:rPr>
              <a:t>JSTOR</a:t>
            </a:r>
            <a:r>
              <a:rPr lang="en-GB" dirty="0">
                <a:latin typeface="Berlin Sans FB Demi" panose="020E0802020502020306" pitchFamily="34" charset="0"/>
              </a:rPr>
              <a:t>, JSTOR, </a:t>
            </a:r>
            <a:r>
              <a:rPr lang="en-GB" dirty="0">
                <a:latin typeface="Berlin Sans FB Demi" panose="020E0802020502020306" pitchFamily="34" charset="0"/>
                <a:hlinkClick r:id="rId3"/>
              </a:rPr>
              <a:t>www.jstor.org/stable/25010714</a:t>
            </a:r>
            <a:r>
              <a:rPr lang="en-GB" dirty="0">
                <a:latin typeface="Berlin Sans FB Demi" panose="020E0802020502020306" pitchFamily="34" charset="0"/>
              </a:rPr>
              <a:t>. [18/11/17]</a:t>
            </a:r>
          </a:p>
          <a:p>
            <a:r>
              <a:rPr lang="en-GB" dirty="0">
                <a:latin typeface="Berlin Sans FB Demi" panose="020E0802020502020306" pitchFamily="34" charset="0"/>
              </a:rPr>
              <a:t>Thucydides, History of the Peloponnesian War, BOOK V, chapter 10 . 2017. </a:t>
            </a:r>
            <a:r>
              <a:rPr lang="en-GB" i="1" dirty="0">
                <a:latin typeface="Berlin Sans FB Demi" panose="020E0802020502020306" pitchFamily="34" charset="0"/>
              </a:rPr>
              <a:t>Thucydides, History of the Peloponnesian War, BOOK V, chapter 10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http://www.perseus.tufts.edu/hopper/text?doc=Perseus:text:1999.04.0105:book=5:chapter=10&amp;highlight=cleon</a:t>
            </a:r>
            <a:r>
              <a:rPr lang="en-GB" dirty="0">
                <a:latin typeface="Berlin Sans FB Demi" panose="020E0802020502020306" pitchFamily="34" charset="0"/>
              </a:rPr>
              <a:t>. [Accessed 18 November 2017]</a:t>
            </a:r>
          </a:p>
          <a:p>
            <a:r>
              <a:rPr lang="en-GB" dirty="0">
                <a:latin typeface="Berlin Sans FB Demi" panose="020E0802020502020306" pitchFamily="34" charset="0"/>
              </a:rPr>
              <a:t>Isocrates, </a:t>
            </a:r>
            <a:r>
              <a:rPr lang="en-GB" dirty="0" err="1">
                <a:latin typeface="Berlin Sans FB Demi" panose="020E0802020502020306" pitchFamily="34" charset="0"/>
              </a:rPr>
              <a:t>Archidamus</a:t>
            </a:r>
            <a:r>
              <a:rPr lang="en-GB" dirty="0">
                <a:latin typeface="Berlin Sans FB Demi" panose="020E0802020502020306" pitchFamily="34" charset="0"/>
              </a:rPr>
              <a:t>, section 53 . 2017. </a:t>
            </a:r>
            <a:r>
              <a:rPr lang="en-GB" i="1" dirty="0">
                <a:latin typeface="Berlin Sans FB Demi" panose="020E0802020502020306" pitchFamily="34" charset="0"/>
              </a:rPr>
              <a:t>Isocrates, </a:t>
            </a:r>
            <a:r>
              <a:rPr lang="en-GB" i="1" dirty="0" err="1">
                <a:latin typeface="Berlin Sans FB Demi" panose="020E0802020502020306" pitchFamily="34" charset="0"/>
              </a:rPr>
              <a:t>Archidamus</a:t>
            </a:r>
            <a:r>
              <a:rPr lang="en-GB" i="1" dirty="0">
                <a:latin typeface="Berlin Sans FB Demi" panose="020E0802020502020306" pitchFamily="34" charset="0"/>
              </a:rPr>
              <a:t>, section 53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5"/>
              </a:rPr>
              <a:t>http://www.perseus.tufts.edu/hopper/text?doc=Perseus:text:1999.01.0144:speech=6:section=53&amp;highlight=brasidas</a:t>
            </a:r>
            <a:r>
              <a:rPr lang="en-GB" dirty="0">
                <a:latin typeface="Berlin Sans FB Demi" panose="020E0802020502020306" pitchFamily="34" charset="0"/>
              </a:rPr>
              <a:t>. [Accessed 18 November 2017]</a:t>
            </a:r>
          </a:p>
          <a:p>
            <a:endParaRPr lang="en-GB" u="sng" dirty="0">
              <a:latin typeface="Berlin Sans FB Demi" panose="020E0802020502020306" pitchFamily="34" charset="0"/>
            </a:endParaRPr>
          </a:p>
        </p:txBody>
      </p:sp>
    </p:spTree>
    <p:extLst>
      <p:ext uri="{BB962C8B-B14F-4D97-AF65-F5344CB8AC3E}">
        <p14:creationId xmlns:p14="http://schemas.microsoft.com/office/powerpoint/2010/main" val="2432705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82B95-B644-40FE-AD6D-03FE2F78B40B}"/>
              </a:ext>
            </a:extLst>
          </p:cNvPr>
          <p:cNvSpPr>
            <a:spLocks noGrp="1"/>
          </p:cNvSpPr>
          <p:nvPr>
            <p:ph type="title"/>
          </p:nvPr>
        </p:nvSpPr>
        <p:spPr/>
        <p:txBody>
          <a:bodyPr/>
          <a:lstStyle/>
          <a:p>
            <a:r>
              <a:rPr lang="en-GB" dirty="0">
                <a:latin typeface="Berlin Sans FB Demi" panose="020E0802020502020306" pitchFamily="34" charset="0"/>
              </a:rPr>
              <a:t>Battles of Mantineia 418 BC</a:t>
            </a:r>
          </a:p>
        </p:txBody>
      </p:sp>
      <p:sp>
        <p:nvSpPr>
          <p:cNvPr id="3" name="Content Placeholder 2">
            <a:extLst>
              <a:ext uri="{FF2B5EF4-FFF2-40B4-BE49-F238E27FC236}">
                <a16:creationId xmlns:a16="http://schemas.microsoft.com/office/drawing/2014/main" id="{80244208-8075-4640-9536-26143C6E90B8}"/>
              </a:ext>
            </a:extLst>
          </p:cNvPr>
          <p:cNvSpPr>
            <a:spLocks noGrp="1"/>
          </p:cNvSpPr>
          <p:nvPr>
            <p:ph sz="half" idx="1"/>
          </p:nvPr>
        </p:nvSpPr>
        <p:spPr/>
        <p:txBody>
          <a:bodyPr>
            <a:normAutofit fontScale="77500" lnSpcReduction="20000"/>
          </a:bodyPr>
          <a:lstStyle/>
          <a:p>
            <a:r>
              <a:rPr lang="en-GB" dirty="0">
                <a:latin typeface="Berlin Sans FB Demi" panose="020E0802020502020306" pitchFamily="34" charset="0"/>
              </a:rPr>
              <a:t>It was part of the first Peloponnesian War in which King Agis II led the Spartan armies to victory over an alliance led by Argos and Athens.</a:t>
            </a:r>
          </a:p>
          <a:p>
            <a:r>
              <a:rPr lang="en-GB" dirty="0">
                <a:latin typeface="Berlin Sans FB Demi" panose="020E0802020502020306" pitchFamily="34" charset="0"/>
              </a:rPr>
              <a:t>After a failed peace treaty the two armies went to fight again but arrived on the battlefield and retreated. For this King Agis received a hostile welcome when he returned home and would have been deposed as king had not a message come from one of the one of the cities in the league saying they would swap sides if no Spartan army appeared.</a:t>
            </a:r>
          </a:p>
          <a:p>
            <a:r>
              <a:rPr lang="en-GB" dirty="0">
                <a:latin typeface="Berlin Sans FB Demi" panose="020E0802020502020306" pitchFamily="34" charset="0"/>
              </a:rPr>
              <a:t>At which point he was put back in charge of the largest army ever to leave the Spartan city.</a:t>
            </a:r>
          </a:p>
        </p:txBody>
      </p:sp>
      <p:sp>
        <p:nvSpPr>
          <p:cNvPr id="4" name="Content Placeholder 3">
            <a:extLst>
              <a:ext uri="{FF2B5EF4-FFF2-40B4-BE49-F238E27FC236}">
                <a16:creationId xmlns:a16="http://schemas.microsoft.com/office/drawing/2014/main" id="{67201E09-07D1-46F8-B6B9-54ECD9E8C8EA}"/>
              </a:ext>
            </a:extLst>
          </p:cNvPr>
          <p:cNvSpPr>
            <a:spLocks noGrp="1"/>
          </p:cNvSpPr>
          <p:nvPr>
            <p:ph sz="half" idx="2"/>
          </p:nvPr>
        </p:nvSpPr>
        <p:spPr/>
        <p:txBody>
          <a:bodyPr>
            <a:normAutofit fontScale="77500" lnSpcReduction="20000"/>
          </a:bodyPr>
          <a:lstStyle/>
          <a:p>
            <a:r>
              <a:rPr lang="en-GB" u="sng" dirty="0">
                <a:latin typeface="Berlin Sans FB Demi" panose="020E0802020502020306" pitchFamily="34" charset="0"/>
              </a:rPr>
              <a:t>Sources</a:t>
            </a:r>
          </a:p>
          <a:p>
            <a:r>
              <a:rPr lang="en-GB" sz="2300" dirty="0">
                <a:latin typeface="Berlin Sans FB Demi" panose="020E0802020502020306" pitchFamily="34" charset="0"/>
              </a:rPr>
              <a:t>The Battle of Mantinea (418 BCE) - Livius. 2017. </a:t>
            </a:r>
            <a:r>
              <a:rPr lang="en-GB" sz="2300" i="1" dirty="0">
                <a:latin typeface="Berlin Sans FB Demi" panose="020E0802020502020306" pitchFamily="34" charset="0"/>
              </a:rPr>
              <a:t>The Battle of Mantinea (418 BCE) - Livius</a:t>
            </a:r>
            <a:r>
              <a:rPr lang="en-GB" sz="2300" dirty="0">
                <a:latin typeface="Berlin Sans FB Demi" panose="020E0802020502020306" pitchFamily="34" charset="0"/>
              </a:rPr>
              <a:t>. [ONLINE] Available at: </a:t>
            </a:r>
            <a:r>
              <a:rPr lang="en-GB" sz="2300" u="sng" dirty="0">
                <a:latin typeface="Berlin Sans FB Demi" panose="020E0802020502020306" pitchFamily="34" charset="0"/>
                <a:hlinkClick r:id="rId2"/>
              </a:rPr>
              <a:t>http://www.livius.org/sources/content/thucydides/the-battle-of-mantinea-418-bce/</a:t>
            </a:r>
            <a:r>
              <a:rPr lang="en-GB" sz="2300" dirty="0">
                <a:latin typeface="Berlin Sans FB Demi" panose="020E0802020502020306" pitchFamily="34" charset="0"/>
              </a:rPr>
              <a:t>. [Accessed 26 October 2017]</a:t>
            </a:r>
          </a:p>
          <a:p>
            <a:r>
              <a:rPr lang="en-GB" sz="2300" dirty="0">
                <a:latin typeface="Berlin Sans FB Demi" panose="020E0802020502020306" pitchFamily="34" charset="0"/>
              </a:rPr>
              <a:t>Thucydides, History of the Peloponnesian War, THE FIFTH BOOK, chapter 47 . 2017. </a:t>
            </a:r>
            <a:r>
              <a:rPr lang="en-GB" sz="2300" i="1" dirty="0">
                <a:latin typeface="Berlin Sans FB Demi" panose="020E0802020502020306" pitchFamily="34" charset="0"/>
              </a:rPr>
              <a:t>Thucydides, History of the Peloponnesian War, THE FIFTH BOOK, chapter 47 </a:t>
            </a:r>
            <a:r>
              <a:rPr lang="en-GB" sz="2300" dirty="0">
                <a:latin typeface="Berlin Sans FB Demi" panose="020E0802020502020306" pitchFamily="34" charset="0"/>
              </a:rPr>
              <a:t>. [ONLINE] Available at: </a:t>
            </a:r>
            <a:r>
              <a:rPr lang="en-GB" sz="2300" u="sng" dirty="0">
                <a:latin typeface="Berlin Sans FB Demi" panose="020E0802020502020306" pitchFamily="34" charset="0"/>
                <a:hlinkClick r:id="rId3"/>
              </a:rPr>
              <a:t>http://www.perseus.tufts.edu/hopper/text?doc=Perseus:text:1999.01.0247:book=5:chapter=47&amp;highlight=mantineia</a:t>
            </a:r>
            <a:r>
              <a:rPr lang="en-GB" sz="2300" dirty="0">
                <a:latin typeface="Berlin Sans FB Demi" panose="020E0802020502020306" pitchFamily="34" charset="0"/>
              </a:rPr>
              <a:t>. [Accessed 26 October 2017]</a:t>
            </a:r>
          </a:p>
          <a:p>
            <a:r>
              <a:rPr lang="en-GB" sz="2400" i="1" dirty="0">
                <a:latin typeface="Berlin Sans FB Demi" panose="020E0802020502020306" pitchFamily="34" charset="0"/>
              </a:rPr>
              <a:t>Hornblower, S., 1991. The Greek World, 479-323 BC. Psychology Press p104</a:t>
            </a:r>
            <a:endParaRPr lang="en-GB" sz="2300" i="1" dirty="0">
              <a:latin typeface="Berlin Sans FB Demi" panose="020E0802020502020306" pitchFamily="34" charset="0"/>
            </a:endParaRPr>
          </a:p>
          <a:p>
            <a:endParaRPr lang="en-GB" sz="2300" u="sng" dirty="0">
              <a:latin typeface="Berlin Sans FB Demi" panose="020E0802020502020306" pitchFamily="34" charset="0"/>
            </a:endParaRPr>
          </a:p>
        </p:txBody>
      </p:sp>
    </p:spTree>
    <p:extLst>
      <p:ext uri="{BB962C8B-B14F-4D97-AF65-F5344CB8AC3E}">
        <p14:creationId xmlns:p14="http://schemas.microsoft.com/office/powerpoint/2010/main" val="10697381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CBAAD-5A5E-42EF-91C0-801AD037E3FE}"/>
              </a:ext>
            </a:extLst>
          </p:cNvPr>
          <p:cNvSpPr>
            <a:spLocks noGrp="1"/>
          </p:cNvSpPr>
          <p:nvPr>
            <p:ph type="title"/>
          </p:nvPr>
        </p:nvSpPr>
        <p:spPr>
          <a:xfrm>
            <a:off x="762000" y="18255"/>
            <a:ext cx="10515600" cy="1325563"/>
          </a:xfrm>
        </p:spPr>
        <p:txBody>
          <a:bodyPr/>
          <a:lstStyle/>
          <a:p>
            <a:r>
              <a:rPr lang="en-GB" dirty="0">
                <a:latin typeface="Berlin Sans FB Demi" panose="020E0802020502020306" pitchFamily="34" charset="0"/>
              </a:rPr>
              <a:t>The last ostracism 417 BC</a:t>
            </a:r>
          </a:p>
        </p:txBody>
      </p:sp>
      <p:sp>
        <p:nvSpPr>
          <p:cNvPr id="3" name="Content Placeholder 2">
            <a:extLst>
              <a:ext uri="{FF2B5EF4-FFF2-40B4-BE49-F238E27FC236}">
                <a16:creationId xmlns:a16="http://schemas.microsoft.com/office/drawing/2014/main" id="{4AF0D318-705C-4259-9910-D8F4DD87CA49}"/>
              </a:ext>
            </a:extLst>
          </p:cNvPr>
          <p:cNvSpPr>
            <a:spLocks noGrp="1"/>
          </p:cNvSpPr>
          <p:nvPr>
            <p:ph sz="half" idx="1"/>
          </p:nvPr>
        </p:nvSpPr>
        <p:spPr/>
        <p:txBody>
          <a:bodyPr>
            <a:noAutofit/>
          </a:bodyPr>
          <a:lstStyle/>
          <a:p>
            <a:r>
              <a:rPr lang="en-GB" sz="2400" dirty="0">
                <a:latin typeface="Berlin Sans FB Demi" panose="020E0802020502020306" pitchFamily="34" charset="0"/>
              </a:rPr>
              <a:t>Only five men were ostracised, the first being Hipparchus in 488 BC and the last being Aristedes in 481 BC. Ostracism stopped being used by the Athenian people after the Persian Wars in 417 BC.</a:t>
            </a:r>
          </a:p>
          <a:p>
            <a:r>
              <a:rPr lang="en-GB" sz="2400" dirty="0">
                <a:latin typeface="Berlin Sans FB Demi" panose="020E0802020502020306" pitchFamily="34" charset="0"/>
              </a:rPr>
              <a:t>To be ostracised meant that you were exiled by majority vote at an Athenian quorum. This occurred once a year in the middle of winter</a:t>
            </a:r>
            <a:r>
              <a:rPr lang="en-GB" sz="2400" dirty="0"/>
              <a:t>.</a:t>
            </a:r>
          </a:p>
        </p:txBody>
      </p:sp>
      <p:sp>
        <p:nvSpPr>
          <p:cNvPr id="4" name="Content Placeholder 3">
            <a:extLst>
              <a:ext uri="{FF2B5EF4-FFF2-40B4-BE49-F238E27FC236}">
                <a16:creationId xmlns:a16="http://schemas.microsoft.com/office/drawing/2014/main" id="{572FF738-8BDE-43EA-8205-E7F57838F759}"/>
              </a:ext>
            </a:extLst>
          </p:cNvPr>
          <p:cNvSpPr>
            <a:spLocks noGrp="1"/>
          </p:cNvSpPr>
          <p:nvPr>
            <p:ph sz="half" idx="2"/>
          </p:nvPr>
        </p:nvSpPr>
        <p:spPr>
          <a:xfrm>
            <a:off x="6096000" y="1157426"/>
            <a:ext cx="5181600" cy="4489450"/>
          </a:xfrm>
        </p:spPr>
        <p:txBody>
          <a:bodyPr>
            <a:noAutofit/>
          </a:bodyPr>
          <a:lstStyle/>
          <a:p>
            <a:r>
              <a:rPr lang="en-GB" sz="3200" u="sng" dirty="0">
                <a:latin typeface="Berlin Sans FB Demi" panose="020E0802020502020306" pitchFamily="34" charset="0"/>
              </a:rPr>
              <a:t>Sources</a:t>
            </a:r>
          </a:p>
          <a:p>
            <a:r>
              <a:rPr lang="en-GB" sz="2000" dirty="0">
                <a:latin typeface="Berlin Sans FB Demi" panose="020E0802020502020306" pitchFamily="34" charset="0"/>
              </a:rPr>
              <a:t>    Aristotle, Athenian Constitution, chapter 22 . 2017. Aristotle, Athenian Constitution, chapter 22 . [ONLINE] Available at: http://www.perseus.tufts.edu/hopper/text?doc=Perseus%3Atext%3A1999.01.0046%3Achapter%3D22. [Accessed 26 October 2017]</a:t>
            </a:r>
          </a:p>
          <a:p>
            <a:r>
              <a:rPr lang="en-GB" sz="2000" dirty="0">
                <a:latin typeface="Berlin Sans FB Demi" panose="020E0802020502020306" pitchFamily="34" charset="0"/>
              </a:rPr>
              <a:t>Plutarch, Aristides, chapter 7 . 2017. </a:t>
            </a:r>
            <a:r>
              <a:rPr lang="en-GB" sz="2000" i="1" dirty="0">
                <a:latin typeface="Berlin Sans FB Demi" panose="020E0802020502020306" pitchFamily="34" charset="0"/>
              </a:rPr>
              <a:t>Plutarch, Aristides, chapter 7 </a:t>
            </a:r>
            <a:r>
              <a:rPr lang="en-GB" sz="2000" dirty="0">
                <a:latin typeface="Berlin Sans FB Demi" panose="020E0802020502020306" pitchFamily="34" charset="0"/>
              </a:rPr>
              <a:t>. [ONLINE] Available at: </a:t>
            </a:r>
            <a:r>
              <a:rPr lang="en-GB" sz="2000" u="sng" dirty="0">
                <a:latin typeface="Berlin Sans FB Demi" panose="020E0802020502020306" pitchFamily="34" charset="0"/>
                <a:hlinkClick r:id="rId2"/>
              </a:rPr>
              <a:t>http://www.perseus.tufts.edu/hopper/text?doc=Plut.%20Arist.%207&amp;lang=original</a:t>
            </a:r>
            <a:r>
              <a:rPr lang="en-GB" sz="2000" dirty="0">
                <a:latin typeface="Berlin Sans FB Demi" panose="020E0802020502020306" pitchFamily="34" charset="0"/>
              </a:rPr>
              <a:t>. [Accessed 26 October 2017]</a:t>
            </a:r>
          </a:p>
          <a:p>
            <a:r>
              <a:rPr lang="en-GB" sz="2000" i="1" dirty="0">
                <a:latin typeface="Berlin Sans FB Demi" panose="020E0802020502020306" pitchFamily="34" charset="0"/>
              </a:rPr>
              <a:t>Forsdyke, S., 2009. Exile, Ostracism, and Democracy. Princeton University Press</a:t>
            </a:r>
            <a:endParaRPr lang="en-GB" sz="2000" i="1" u="sng" dirty="0">
              <a:latin typeface="Berlin Sans FB Demi" panose="020E0802020502020306" pitchFamily="34" charset="0"/>
            </a:endParaRPr>
          </a:p>
        </p:txBody>
      </p:sp>
    </p:spTree>
    <p:extLst>
      <p:ext uri="{BB962C8B-B14F-4D97-AF65-F5344CB8AC3E}">
        <p14:creationId xmlns:p14="http://schemas.microsoft.com/office/powerpoint/2010/main" val="8288835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66B47-5DF5-4131-B207-2DE5EDA5E80F}"/>
              </a:ext>
            </a:extLst>
          </p:cNvPr>
          <p:cNvSpPr>
            <a:spLocks noGrp="1"/>
          </p:cNvSpPr>
          <p:nvPr>
            <p:ph type="title"/>
          </p:nvPr>
        </p:nvSpPr>
        <p:spPr/>
        <p:txBody>
          <a:bodyPr/>
          <a:lstStyle/>
          <a:p>
            <a:r>
              <a:rPr lang="en-GB" dirty="0">
                <a:latin typeface="Berlin Sans FB Demi" panose="020E0802020502020306" pitchFamily="34" charset="0"/>
              </a:rPr>
              <a:t>Melian Expedition 416 BC</a:t>
            </a:r>
          </a:p>
        </p:txBody>
      </p:sp>
      <p:sp>
        <p:nvSpPr>
          <p:cNvPr id="3" name="Content Placeholder 2">
            <a:extLst>
              <a:ext uri="{FF2B5EF4-FFF2-40B4-BE49-F238E27FC236}">
                <a16:creationId xmlns:a16="http://schemas.microsoft.com/office/drawing/2014/main" id="{AAB115D3-BF29-4C94-BA16-A0CCE3A5DF82}"/>
              </a:ext>
            </a:extLst>
          </p:cNvPr>
          <p:cNvSpPr>
            <a:spLocks noGrp="1"/>
          </p:cNvSpPr>
          <p:nvPr>
            <p:ph sz="half" idx="1"/>
          </p:nvPr>
        </p:nvSpPr>
        <p:spPr>
          <a:xfrm>
            <a:off x="371061" y="1431235"/>
            <a:ext cx="5648739" cy="5426764"/>
          </a:xfrm>
        </p:spPr>
        <p:txBody>
          <a:bodyPr>
            <a:normAutofit fontScale="55000" lnSpcReduction="20000"/>
          </a:bodyPr>
          <a:lstStyle/>
          <a:p>
            <a:r>
              <a:rPr lang="en-GB" sz="4400" dirty="0">
                <a:latin typeface="Berlin Sans FB Demi" panose="020E0802020502020306" pitchFamily="34" charset="0"/>
              </a:rPr>
              <a:t>During conflicts between Sparta and Athens, Melos remained neutral even though the were technically part of the Peloponnesian League and allied with Sparta</a:t>
            </a:r>
          </a:p>
          <a:p>
            <a:r>
              <a:rPr lang="en-GB" sz="4400" dirty="0">
                <a:latin typeface="Berlin Sans FB Demi" panose="020E0802020502020306" pitchFamily="34" charset="0"/>
              </a:rPr>
              <a:t>This angered Athens who believed they had the right to expand and invade because the had the strongest military force. They invaded Melos and said that you either ally with us and pay tribute r we destroy the city</a:t>
            </a:r>
          </a:p>
          <a:p>
            <a:r>
              <a:rPr lang="en-GB" sz="4400" dirty="0">
                <a:latin typeface="Berlin Sans FB Demi" panose="020E0802020502020306" pitchFamily="34" charset="0"/>
              </a:rPr>
              <a:t>They refused and Athens destroyed the city enslaving the survivors led by a general named Philocrates and aided by traitors in Melos</a:t>
            </a:r>
          </a:p>
          <a:p>
            <a:endParaRPr lang="en-GB" dirty="0"/>
          </a:p>
        </p:txBody>
      </p:sp>
      <p:sp>
        <p:nvSpPr>
          <p:cNvPr id="4" name="Content Placeholder 3">
            <a:extLst>
              <a:ext uri="{FF2B5EF4-FFF2-40B4-BE49-F238E27FC236}">
                <a16:creationId xmlns:a16="http://schemas.microsoft.com/office/drawing/2014/main" id="{7D0B69CE-503A-4FA1-8D23-E25DC5E66423}"/>
              </a:ext>
            </a:extLst>
          </p:cNvPr>
          <p:cNvSpPr>
            <a:spLocks noGrp="1"/>
          </p:cNvSpPr>
          <p:nvPr>
            <p:ph sz="half" idx="2"/>
          </p:nvPr>
        </p:nvSpPr>
        <p:spPr>
          <a:xfrm>
            <a:off x="6172200" y="1431236"/>
            <a:ext cx="6019800" cy="5426764"/>
          </a:xfrm>
        </p:spPr>
        <p:txBody>
          <a:bodyPr>
            <a:normAutofit fontScale="55000" lnSpcReduction="20000"/>
          </a:bodyPr>
          <a:lstStyle/>
          <a:p>
            <a:r>
              <a:rPr lang="en-GB" sz="4400" u="sng" dirty="0">
                <a:latin typeface="Berlin Sans FB Demi" panose="020E0802020502020306" pitchFamily="34" charset="0"/>
              </a:rPr>
              <a:t>Sources</a:t>
            </a:r>
          </a:p>
          <a:p>
            <a:r>
              <a:rPr lang="en-GB" sz="2900" dirty="0">
                <a:latin typeface="Berlin Sans FB Demi" panose="020E0802020502020306" pitchFamily="34" charset="0"/>
              </a:rPr>
              <a:t>Thucydides: The Melian Debate. 2017. </a:t>
            </a:r>
            <a:r>
              <a:rPr lang="en-GB" sz="2900" i="1" dirty="0">
                <a:latin typeface="Berlin Sans FB Demi" panose="020E0802020502020306" pitchFamily="34" charset="0"/>
              </a:rPr>
              <a:t>Thucydides: The Melian Debate</a:t>
            </a:r>
            <a:r>
              <a:rPr lang="en-GB" sz="2900" dirty="0">
                <a:latin typeface="Berlin Sans FB Demi" panose="020E0802020502020306" pitchFamily="34" charset="0"/>
              </a:rPr>
              <a:t>. [ONLINE] Available at: </a:t>
            </a:r>
            <a:r>
              <a:rPr lang="en-GB" sz="2900" u="sng" dirty="0">
                <a:latin typeface="Berlin Sans FB Demi" panose="020E0802020502020306" pitchFamily="34" charset="0"/>
                <a:hlinkClick r:id="rId2"/>
              </a:rPr>
              <a:t>http://richard-hooker.com/sites/worldcultures/GREECE/MELIAN.HTM</a:t>
            </a:r>
            <a:r>
              <a:rPr lang="en-GB" sz="2900" dirty="0">
                <a:latin typeface="Berlin Sans FB Demi" panose="020E0802020502020306" pitchFamily="34" charset="0"/>
              </a:rPr>
              <a:t>. [Accessed 18 November 2017]</a:t>
            </a:r>
          </a:p>
          <a:p>
            <a:r>
              <a:rPr lang="en-GB" sz="2900" dirty="0">
                <a:latin typeface="Berlin Sans FB Demi" panose="020E0802020502020306" pitchFamily="34" charset="0"/>
              </a:rPr>
              <a:t>Michael G. Seaman. “The Athenian Expedition to Melos in 416 B.C.” </a:t>
            </a:r>
            <a:r>
              <a:rPr lang="en-GB" sz="2900" i="1" dirty="0">
                <a:latin typeface="Berlin Sans FB Demi" panose="020E0802020502020306" pitchFamily="34" charset="0"/>
              </a:rPr>
              <a:t>Historia: Zeitschrift Für Alte Geschichte</a:t>
            </a:r>
            <a:r>
              <a:rPr lang="en-GB" sz="2900" dirty="0">
                <a:latin typeface="Berlin Sans FB Demi" panose="020E0802020502020306" pitchFamily="34" charset="0"/>
              </a:rPr>
              <a:t>, vol. 46, no. 4, 1997, pp. 385–418. </a:t>
            </a:r>
            <a:r>
              <a:rPr lang="en-GB" sz="2900" i="1" dirty="0">
                <a:latin typeface="Berlin Sans FB Demi" panose="020E0802020502020306" pitchFamily="34" charset="0"/>
              </a:rPr>
              <a:t>JSTOR</a:t>
            </a:r>
            <a:r>
              <a:rPr lang="en-GB" sz="2900" dirty="0">
                <a:latin typeface="Berlin Sans FB Demi" panose="020E0802020502020306" pitchFamily="34" charset="0"/>
              </a:rPr>
              <a:t>, JSTOR, </a:t>
            </a:r>
            <a:r>
              <a:rPr lang="en-GB" sz="2900" dirty="0">
                <a:latin typeface="Berlin Sans FB Demi" panose="020E0802020502020306" pitchFamily="34" charset="0"/>
                <a:hlinkClick r:id="rId3"/>
              </a:rPr>
              <a:t>www.jstor.org/stable/4436483</a:t>
            </a:r>
            <a:r>
              <a:rPr lang="en-GB" sz="2900" dirty="0">
                <a:latin typeface="Berlin Sans FB Demi" panose="020E0802020502020306" pitchFamily="34" charset="0"/>
              </a:rPr>
              <a:t>. [18/11/17]</a:t>
            </a:r>
          </a:p>
          <a:p>
            <a:r>
              <a:rPr lang="en-GB" sz="2900" dirty="0">
                <a:latin typeface="Berlin Sans FB Demi" panose="020E0802020502020306" pitchFamily="34" charset="0"/>
              </a:rPr>
              <a:t>Thomas R. Martin, An Overview of Classical Greek History from Mycenae to Alexander, The Peloponnesian War and Athenian Life, The course of the Peloponnesian War, Attack on Melos . 2017. </a:t>
            </a:r>
            <a:r>
              <a:rPr lang="en-GB" sz="2900" i="1" dirty="0">
                <a:latin typeface="Berlin Sans FB Demi" panose="020E0802020502020306" pitchFamily="34" charset="0"/>
              </a:rPr>
              <a:t>Thomas R. Martin, An Overview of Classical Greek History from Mycenae to Alexander, The Peloponnesian War and Athenian Life, The course of the Peloponnesian War, Attack on Melos </a:t>
            </a:r>
            <a:r>
              <a:rPr lang="en-GB" sz="2900" dirty="0">
                <a:latin typeface="Berlin Sans FB Demi" panose="020E0802020502020306" pitchFamily="34" charset="0"/>
              </a:rPr>
              <a:t>. [ONLINE] Available at: </a:t>
            </a:r>
            <a:r>
              <a:rPr lang="en-GB" sz="2900" u="sng" dirty="0">
                <a:latin typeface="Berlin Sans FB Demi" panose="020E0802020502020306" pitchFamily="34" charset="0"/>
                <a:hlinkClick r:id="rId4"/>
              </a:rPr>
              <a:t>http://www.perseus.tufts.edu/hopper/text?doc=Perseus%3Atext%3A1999.04.0009%3Achapter%3D12%3Asection%3D1%3Asubsection%3D11</a:t>
            </a:r>
            <a:r>
              <a:rPr lang="en-GB" sz="2900" dirty="0">
                <a:latin typeface="Berlin Sans FB Demi" panose="020E0802020502020306" pitchFamily="34" charset="0"/>
              </a:rPr>
              <a:t>. [Accessed 18 November 2017].</a:t>
            </a:r>
          </a:p>
          <a:p>
            <a:r>
              <a:rPr lang="en-GB" sz="2900" dirty="0">
                <a:latin typeface="Berlin Sans FB Demi" panose="020E0802020502020306" pitchFamily="34" charset="0"/>
              </a:rPr>
              <a:t>A Dictionary of Greek and Roman biography and mythology, </a:t>
            </a:r>
            <a:r>
              <a:rPr lang="en-GB" sz="2900" dirty="0" err="1">
                <a:latin typeface="Berlin Sans FB Demi" panose="020E0802020502020306" pitchFamily="34" charset="0"/>
              </a:rPr>
              <a:t>Alcibi'ades</a:t>
            </a:r>
            <a:r>
              <a:rPr lang="en-GB" sz="2900" dirty="0">
                <a:latin typeface="Berlin Sans FB Demi" panose="020E0802020502020306" pitchFamily="34" charset="0"/>
              </a:rPr>
              <a:t> . 2017. </a:t>
            </a:r>
            <a:r>
              <a:rPr lang="en-GB" sz="2900" i="1" dirty="0">
                <a:latin typeface="Berlin Sans FB Demi" panose="020E0802020502020306" pitchFamily="34" charset="0"/>
              </a:rPr>
              <a:t>A Dictionary of Greek and Roman biography and mythology, </a:t>
            </a:r>
            <a:r>
              <a:rPr lang="en-GB" sz="2900" i="1" dirty="0" err="1">
                <a:latin typeface="Berlin Sans FB Demi" panose="020E0802020502020306" pitchFamily="34" charset="0"/>
              </a:rPr>
              <a:t>Alcibi'ades</a:t>
            </a:r>
            <a:r>
              <a:rPr lang="en-GB" sz="2900" i="1" dirty="0">
                <a:latin typeface="Berlin Sans FB Demi" panose="020E0802020502020306" pitchFamily="34" charset="0"/>
              </a:rPr>
              <a:t> </a:t>
            </a:r>
            <a:r>
              <a:rPr lang="en-GB" sz="2900" dirty="0">
                <a:latin typeface="Berlin Sans FB Demi" panose="020E0802020502020306" pitchFamily="34" charset="0"/>
              </a:rPr>
              <a:t>. [ONLINE] Available at: </a:t>
            </a:r>
            <a:r>
              <a:rPr lang="en-GB" sz="2900" u="sng" dirty="0">
                <a:latin typeface="Berlin Sans FB Demi" panose="020E0802020502020306" pitchFamily="34" charset="0"/>
                <a:hlinkClick r:id="rId5"/>
              </a:rPr>
              <a:t>http://www.perseus.tufts.edu/hopper/text?doc=Perseus:text:1999.04.0104:entry=alcibiades-bio-1&amp;highlight=expedition%2Cmelian</a:t>
            </a:r>
            <a:r>
              <a:rPr lang="en-GB" sz="2900" dirty="0">
                <a:latin typeface="Berlin Sans FB Demi" panose="020E0802020502020306" pitchFamily="34" charset="0"/>
              </a:rPr>
              <a:t>. [Accessed 18 November 2017].</a:t>
            </a:r>
          </a:p>
          <a:p>
            <a:endParaRPr lang="en-GB" dirty="0"/>
          </a:p>
          <a:p>
            <a:endParaRPr lang="en-GB" dirty="0"/>
          </a:p>
          <a:p>
            <a:endParaRPr lang="en-GB" dirty="0">
              <a:latin typeface="Berlin Sans FB Demi" panose="020E0802020502020306" pitchFamily="34" charset="0"/>
            </a:endParaRPr>
          </a:p>
        </p:txBody>
      </p:sp>
    </p:spTree>
    <p:extLst>
      <p:ext uri="{BB962C8B-B14F-4D97-AF65-F5344CB8AC3E}">
        <p14:creationId xmlns:p14="http://schemas.microsoft.com/office/powerpoint/2010/main" val="32179310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D716E-8A6C-4E63-85D4-CC2306340546}"/>
              </a:ext>
            </a:extLst>
          </p:cNvPr>
          <p:cNvSpPr>
            <a:spLocks noGrp="1"/>
          </p:cNvSpPr>
          <p:nvPr>
            <p:ph type="title"/>
          </p:nvPr>
        </p:nvSpPr>
        <p:spPr/>
        <p:txBody>
          <a:bodyPr/>
          <a:lstStyle/>
          <a:p>
            <a:r>
              <a:rPr lang="en-GB" dirty="0">
                <a:latin typeface="Berlin Sans FB Demi" panose="020E0802020502020306" pitchFamily="34" charset="0"/>
              </a:rPr>
              <a:t>Hermokopidae Affair 415 BC</a:t>
            </a:r>
          </a:p>
        </p:txBody>
      </p:sp>
      <p:sp>
        <p:nvSpPr>
          <p:cNvPr id="3" name="Content Placeholder 2">
            <a:extLst>
              <a:ext uri="{FF2B5EF4-FFF2-40B4-BE49-F238E27FC236}">
                <a16:creationId xmlns:a16="http://schemas.microsoft.com/office/drawing/2014/main" id="{91A604C7-BC17-4E2A-AAAC-9F4AA1A6FD98}"/>
              </a:ext>
            </a:extLst>
          </p:cNvPr>
          <p:cNvSpPr>
            <a:spLocks noGrp="1"/>
          </p:cNvSpPr>
          <p:nvPr>
            <p:ph sz="half" idx="1"/>
          </p:nvPr>
        </p:nvSpPr>
        <p:spPr>
          <a:xfrm>
            <a:off x="838200" y="1338470"/>
            <a:ext cx="5181600" cy="4838493"/>
          </a:xfrm>
        </p:spPr>
        <p:txBody>
          <a:bodyPr>
            <a:normAutofit fontScale="47500" lnSpcReduction="20000"/>
          </a:bodyPr>
          <a:lstStyle/>
          <a:p>
            <a:r>
              <a:rPr lang="en-GB" sz="5100" dirty="0">
                <a:latin typeface="Berlin Sans FB Demi" panose="020E0802020502020306" pitchFamily="34" charset="0"/>
              </a:rPr>
              <a:t>Is referenced in </a:t>
            </a:r>
            <a:r>
              <a:rPr lang="en-GB" sz="5100" i="1" dirty="0">
                <a:latin typeface="Berlin Sans FB Demi" panose="020E0802020502020306" pitchFamily="34" charset="0"/>
              </a:rPr>
              <a:t>Lysistrata </a:t>
            </a:r>
            <a:r>
              <a:rPr lang="en-GB" sz="5100" dirty="0">
                <a:latin typeface="Berlin Sans FB Demi" panose="020E0802020502020306" pitchFamily="34" charset="0"/>
              </a:rPr>
              <a:t>as being vandals who mutilated the herms (statues of sacred or revered people i.e. Theseus or gods, meaning that there destruction counted as sacrilege) in Athens at the start of the Sicilian Expedition</a:t>
            </a:r>
          </a:p>
          <a:p>
            <a:r>
              <a:rPr lang="en-GB" sz="5100" dirty="0">
                <a:latin typeface="Berlin Sans FB Demi" panose="020E0802020502020306" pitchFamily="34" charset="0"/>
              </a:rPr>
              <a:t>Many people where blamed for the crime; Syracuse, Corinth, anti war protestors and Alcibiades who was brought up on charges for it</a:t>
            </a:r>
          </a:p>
          <a:p>
            <a:r>
              <a:rPr lang="en-GB" sz="5100" dirty="0">
                <a:latin typeface="Berlin Sans FB Demi" panose="020E0802020502020306" pitchFamily="34" charset="0"/>
              </a:rPr>
              <a:t>The trial was delayed so that the expedition could take place and commenced when he returned</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33B48B24-D44E-4760-BECA-7118517004E8}"/>
              </a:ext>
            </a:extLst>
          </p:cNvPr>
          <p:cNvSpPr>
            <a:spLocks noGrp="1"/>
          </p:cNvSpPr>
          <p:nvPr>
            <p:ph sz="half" idx="2"/>
          </p:nvPr>
        </p:nvSpPr>
        <p:spPr>
          <a:xfrm>
            <a:off x="6172200" y="1338470"/>
            <a:ext cx="5181600" cy="4838493"/>
          </a:xfrm>
        </p:spPr>
        <p:txBody>
          <a:bodyPr>
            <a:normAutofit fontScale="47500" lnSpcReduction="20000"/>
          </a:bodyPr>
          <a:lstStyle/>
          <a:p>
            <a:r>
              <a:rPr lang="en-GB" sz="5900" u="sng" dirty="0">
                <a:latin typeface="Berlin Sans FB Demi" panose="020E0802020502020306" pitchFamily="34" charset="0"/>
              </a:rPr>
              <a:t>Sources</a:t>
            </a:r>
          </a:p>
          <a:p>
            <a:r>
              <a:rPr lang="en-GB" sz="3300" dirty="0">
                <a:latin typeface="Berlin Sans FB Demi" panose="020E0802020502020306" pitchFamily="34" charset="0"/>
              </a:rPr>
              <a:t>mutilation - neoherm. 2017. </a:t>
            </a:r>
            <a:r>
              <a:rPr lang="en-GB" sz="3300" i="1" dirty="0">
                <a:latin typeface="Berlin Sans FB Demi" panose="020E0802020502020306" pitchFamily="34" charset="0"/>
              </a:rPr>
              <a:t>mutilation - neoherm</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2"/>
              </a:rPr>
              <a:t>https://sites.google.com/site/neoherm/mutilation</a:t>
            </a:r>
            <a:r>
              <a:rPr lang="en-GB" sz="3300" dirty="0">
                <a:latin typeface="Berlin Sans FB Demi" panose="020E0802020502020306" pitchFamily="34" charset="0"/>
              </a:rPr>
              <a:t>. [Accessed 16 November 2017]</a:t>
            </a:r>
          </a:p>
          <a:p>
            <a:r>
              <a:rPr lang="en-GB" sz="3300" dirty="0">
                <a:latin typeface="Berlin Sans FB Demi" panose="020E0802020502020306" pitchFamily="34" charset="0"/>
              </a:rPr>
              <a:t>The Internet Classics Archive | The History of the Peloponnesian War by Thucydides. 2017. </a:t>
            </a:r>
            <a:r>
              <a:rPr lang="en-GB" sz="3300" i="1" dirty="0">
                <a:latin typeface="Berlin Sans FB Demi" panose="020E0802020502020306" pitchFamily="34" charset="0"/>
              </a:rPr>
              <a:t>The Internet Classics Archive | The History of the Peloponnesian War by Thucydides</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3"/>
              </a:rPr>
              <a:t>http://classics.mit.edu/Thucydides/pelopwar.6.sixth.html</a:t>
            </a:r>
            <a:r>
              <a:rPr lang="en-GB" sz="3300" dirty="0">
                <a:latin typeface="Berlin Sans FB Demi" panose="020E0802020502020306" pitchFamily="34" charset="0"/>
              </a:rPr>
              <a:t>. [Accessed 16 November 2017].</a:t>
            </a:r>
          </a:p>
          <a:p>
            <a:r>
              <a:rPr lang="en-GB" sz="3300" dirty="0">
                <a:latin typeface="Berlin Sans FB Demi" panose="020E0802020502020306" pitchFamily="34" charset="0"/>
              </a:rPr>
              <a:t>Plutarch, Alcibiades, chapter 18 . 2017. </a:t>
            </a:r>
            <a:r>
              <a:rPr lang="en-GB" sz="3300" i="1" dirty="0">
                <a:latin typeface="Berlin Sans FB Demi" panose="020E0802020502020306" pitchFamily="34" charset="0"/>
              </a:rPr>
              <a:t>Plutarch, Alcibiades, chapter 18 </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4"/>
              </a:rPr>
              <a:t>http://www.perseus.tufts.edu/hopper/text?doc=Perseus:text:2008.01.0006:chapter=18&amp;highlight=hermae</a:t>
            </a:r>
            <a:r>
              <a:rPr lang="en-GB" sz="3300" dirty="0">
                <a:latin typeface="Berlin Sans FB Demi" panose="020E0802020502020306" pitchFamily="34" charset="0"/>
              </a:rPr>
              <a:t>. [Accessed 16 November 2017]</a:t>
            </a:r>
          </a:p>
          <a:p>
            <a:r>
              <a:rPr lang="en-GB" sz="3300" dirty="0">
                <a:latin typeface="Berlin Sans FB Demi" panose="020E0802020502020306" pitchFamily="34" charset="0"/>
              </a:rPr>
              <a:t>Seager, Robin. “Alcibiades and the Charge of Aiming at Tyranny.” </a:t>
            </a:r>
            <a:r>
              <a:rPr lang="en-GB" sz="3300" i="1" dirty="0">
                <a:latin typeface="Berlin Sans FB Demi" panose="020E0802020502020306" pitchFamily="34" charset="0"/>
              </a:rPr>
              <a:t>Historia: Zeitschrift Für Alte Geschichte</a:t>
            </a:r>
            <a:r>
              <a:rPr lang="en-GB" sz="3300" dirty="0">
                <a:latin typeface="Berlin Sans FB Demi" panose="020E0802020502020306" pitchFamily="34" charset="0"/>
              </a:rPr>
              <a:t>, vol. 16, no. 1, 1967, pp. 6–18. </a:t>
            </a:r>
            <a:r>
              <a:rPr lang="en-GB" sz="3300" i="1" dirty="0">
                <a:latin typeface="Berlin Sans FB Demi" panose="020E0802020502020306" pitchFamily="34" charset="0"/>
              </a:rPr>
              <a:t>JSTOR</a:t>
            </a:r>
            <a:r>
              <a:rPr lang="en-GB" sz="3300" dirty="0">
                <a:latin typeface="Berlin Sans FB Demi" panose="020E0802020502020306" pitchFamily="34" charset="0"/>
              </a:rPr>
              <a:t>, JSTOR, www.jstor.org/stable/4434963. [16/11/17]</a:t>
            </a:r>
          </a:p>
          <a:p>
            <a:endParaRPr lang="en-GB" dirty="0"/>
          </a:p>
        </p:txBody>
      </p:sp>
    </p:spTree>
    <p:extLst>
      <p:ext uri="{BB962C8B-B14F-4D97-AF65-F5344CB8AC3E}">
        <p14:creationId xmlns:p14="http://schemas.microsoft.com/office/powerpoint/2010/main" val="20562870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9DE5B-76C0-4742-B262-EEB7DB6DCA7C}"/>
              </a:ext>
            </a:extLst>
          </p:cNvPr>
          <p:cNvSpPr>
            <a:spLocks noGrp="1"/>
          </p:cNvSpPr>
          <p:nvPr>
            <p:ph type="title"/>
          </p:nvPr>
        </p:nvSpPr>
        <p:spPr/>
        <p:txBody>
          <a:bodyPr/>
          <a:lstStyle/>
          <a:p>
            <a:r>
              <a:rPr lang="en-GB" dirty="0">
                <a:latin typeface="Berlin Sans FB Demi" panose="020E0802020502020306" pitchFamily="34" charset="0"/>
              </a:rPr>
              <a:t>The Sicilian Expedition 415 BC</a:t>
            </a:r>
          </a:p>
        </p:txBody>
      </p:sp>
      <p:sp>
        <p:nvSpPr>
          <p:cNvPr id="3" name="Content Placeholder 2">
            <a:extLst>
              <a:ext uri="{FF2B5EF4-FFF2-40B4-BE49-F238E27FC236}">
                <a16:creationId xmlns:a16="http://schemas.microsoft.com/office/drawing/2014/main" id="{658180F6-B78A-4781-8C52-F5115740E586}"/>
              </a:ext>
            </a:extLst>
          </p:cNvPr>
          <p:cNvSpPr>
            <a:spLocks noGrp="1"/>
          </p:cNvSpPr>
          <p:nvPr>
            <p:ph sz="half" idx="1"/>
          </p:nvPr>
        </p:nvSpPr>
        <p:spPr>
          <a:xfrm>
            <a:off x="838200" y="1378226"/>
            <a:ext cx="5181600" cy="5479774"/>
          </a:xfrm>
        </p:spPr>
        <p:txBody>
          <a:bodyPr>
            <a:normAutofit fontScale="32500" lnSpcReduction="20000"/>
          </a:bodyPr>
          <a:lstStyle/>
          <a:p>
            <a:r>
              <a:rPr lang="en-GB" sz="6200" dirty="0">
                <a:latin typeface="Berlin Sans FB Demi" panose="020E0802020502020306" pitchFamily="34" charset="0"/>
              </a:rPr>
              <a:t>Led by Alcibiades, the expedition’s official plan was to aid its allies in Sicily but it was feared that they meant to conquer instead. If they failed they would have no allies and would be defenceless from the west</a:t>
            </a:r>
          </a:p>
          <a:p>
            <a:r>
              <a:rPr lang="en-GB" sz="6200" dirty="0">
                <a:latin typeface="Berlin Sans FB Demi" panose="020E0802020502020306" pitchFamily="34" charset="0"/>
              </a:rPr>
              <a:t>Three generals- Alcibiades Nicias and Lamachus decided to set up a base north of Syracuse in Catana</a:t>
            </a:r>
          </a:p>
          <a:p>
            <a:r>
              <a:rPr lang="en-GB" sz="6200" dirty="0">
                <a:latin typeface="Berlin Sans FB Demi" panose="020E0802020502020306" pitchFamily="34" charset="0"/>
              </a:rPr>
              <a:t>It was a successful expedition until Alcibiades was recalled to Athens to stand trail for the Hermokopidae Affair and Lamachus dying in a siege against Syracuse.</a:t>
            </a:r>
          </a:p>
          <a:p>
            <a:r>
              <a:rPr lang="en-GB" sz="6200" dirty="0">
                <a:latin typeface="Berlin Sans FB Demi" panose="020E0802020502020306" pitchFamily="34" charset="0"/>
              </a:rPr>
              <a:t>Nicias was unable to maintain the siege on his own even with reinforcements from Demosthenes and lost all of the cavalry and soldiers he had taken with him.</a:t>
            </a:r>
          </a:p>
          <a:p>
            <a:r>
              <a:rPr lang="en-GB" sz="6200" dirty="0">
                <a:latin typeface="Berlin Sans FB Demi" panose="020E0802020502020306" pitchFamily="34" charset="0"/>
              </a:rPr>
              <a:t>War was declared again as the Peace of Nicias had been broken only this time Athens were at a disadvantage after this defeat</a:t>
            </a:r>
          </a:p>
          <a:p>
            <a:endParaRPr lang="en-GB" dirty="0"/>
          </a:p>
        </p:txBody>
      </p:sp>
      <p:sp>
        <p:nvSpPr>
          <p:cNvPr id="4" name="Content Placeholder 3">
            <a:extLst>
              <a:ext uri="{FF2B5EF4-FFF2-40B4-BE49-F238E27FC236}">
                <a16:creationId xmlns:a16="http://schemas.microsoft.com/office/drawing/2014/main" id="{FA274EB7-E9F8-402B-AD69-8E78FFA7480E}"/>
              </a:ext>
            </a:extLst>
          </p:cNvPr>
          <p:cNvSpPr>
            <a:spLocks noGrp="1"/>
          </p:cNvSpPr>
          <p:nvPr>
            <p:ph sz="half" idx="2"/>
          </p:nvPr>
        </p:nvSpPr>
        <p:spPr>
          <a:xfrm>
            <a:off x="6096000" y="1378226"/>
            <a:ext cx="5181600" cy="5632174"/>
          </a:xfrm>
        </p:spPr>
        <p:txBody>
          <a:bodyPr>
            <a:normAutofit fontScale="32500" lnSpcReduction="20000"/>
          </a:bodyPr>
          <a:lstStyle/>
          <a:p>
            <a:r>
              <a:rPr lang="en-GB" sz="7400" u="sng" dirty="0">
                <a:latin typeface="Berlin Sans FB Demi" panose="020E0802020502020306" pitchFamily="34" charset="0"/>
              </a:rPr>
              <a:t>Sources</a:t>
            </a:r>
          </a:p>
          <a:p>
            <a:r>
              <a:rPr lang="en-GB" sz="5500" dirty="0">
                <a:latin typeface="Berlin Sans FB Demi" panose="020E0802020502020306" pitchFamily="34" charset="0"/>
              </a:rPr>
              <a:t>Sicilian Expedition - Livius. 2017. </a:t>
            </a:r>
            <a:r>
              <a:rPr lang="en-GB" sz="5500" i="1" dirty="0">
                <a:latin typeface="Berlin Sans FB Demi" panose="020E0802020502020306" pitchFamily="34" charset="0"/>
              </a:rPr>
              <a:t>Sicilian Expedition - Livius</a:t>
            </a:r>
            <a:r>
              <a:rPr lang="en-GB" sz="5500" dirty="0">
                <a:latin typeface="Berlin Sans FB Demi" panose="020E0802020502020306" pitchFamily="34" charset="0"/>
              </a:rPr>
              <a:t>. [ONLINE] Available at: </a:t>
            </a:r>
            <a:r>
              <a:rPr lang="en-GB" sz="5500" u="sng" dirty="0">
                <a:latin typeface="Berlin Sans FB Demi" panose="020E0802020502020306" pitchFamily="34" charset="0"/>
                <a:hlinkClick r:id="rId2"/>
              </a:rPr>
              <a:t>http://www.livius.org/articles/concept/peloponnesian-war/sicilian-expedition/</a:t>
            </a:r>
            <a:r>
              <a:rPr lang="en-GB" sz="5500" dirty="0">
                <a:latin typeface="Berlin Sans FB Demi" panose="020E0802020502020306" pitchFamily="34" charset="0"/>
              </a:rPr>
              <a:t>. [Accessed 16 November 2017]</a:t>
            </a:r>
          </a:p>
          <a:p>
            <a:r>
              <a:rPr lang="en-GB" sz="5500" dirty="0">
                <a:latin typeface="Berlin Sans FB Demi" panose="020E0802020502020306" pitchFamily="34" charset="0"/>
              </a:rPr>
              <a:t>Liebeschuetz, W. “Thucydides and the Sicilian Expedition.” </a:t>
            </a:r>
            <a:r>
              <a:rPr lang="en-GB" sz="5500" i="1" dirty="0">
                <a:latin typeface="Berlin Sans FB Demi" panose="020E0802020502020306" pitchFamily="34" charset="0"/>
              </a:rPr>
              <a:t>Historia: Zeitschrift Für Alte Geschichte</a:t>
            </a:r>
            <a:r>
              <a:rPr lang="en-GB" sz="5500" dirty="0">
                <a:latin typeface="Berlin Sans FB Demi" panose="020E0802020502020306" pitchFamily="34" charset="0"/>
              </a:rPr>
              <a:t>, vol. 17, no. 3, 1968, pp. 289–306. </a:t>
            </a:r>
            <a:r>
              <a:rPr lang="en-GB" sz="5500" i="1" dirty="0">
                <a:latin typeface="Berlin Sans FB Demi" panose="020E0802020502020306" pitchFamily="34" charset="0"/>
              </a:rPr>
              <a:t>JSTOR</a:t>
            </a:r>
            <a:r>
              <a:rPr lang="en-GB" sz="5500" dirty="0">
                <a:latin typeface="Berlin Sans FB Demi" panose="020E0802020502020306" pitchFamily="34" charset="0"/>
              </a:rPr>
              <a:t>, JSTOR, </a:t>
            </a:r>
            <a:r>
              <a:rPr lang="en-GB" sz="5500" dirty="0">
                <a:latin typeface="Berlin Sans FB Demi" panose="020E0802020502020306" pitchFamily="34" charset="0"/>
                <a:hlinkClick r:id="rId3"/>
              </a:rPr>
              <a:t>www.jstor.org/stable/4435034</a:t>
            </a:r>
            <a:r>
              <a:rPr lang="en-GB" sz="5500" dirty="0">
                <a:latin typeface="Berlin Sans FB Demi" panose="020E0802020502020306" pitchFamily="34" charset="0"/>
              </a:rPr>
              <a:t> [16/11/17]</a:t>
            </a:r>
          </a:p>
          <a:p>
            <a:r>
              <a:rPr lang="en-GB" sz="5500" dirty="0">
                <a:latin typeface="Berlin Sans FB Demi" panose="020E0802020502020306" pitchFamily="34" charset="0"/>
              </a:rPr>
              <a:t>Plutarch, Alcibiades, chapter 20 . 2017. </a:t>
            </a:r>
            <a:r>
              <a:rPr lang="en-GB" sz="5500" i="1" dirty="0">
                <a:latin typeface="Berlin Sans FB Demi" panose="020E0802020502020306" pitchFamily="34" charset="0"/>
              </a:rPr>
              <a:t>Plutarch, Alcibiades, chapter 20 </a:t>
            </a:r>
            <a:r>
              <a:rPr lang="en-GB" sz="5500" dirty="0">
                <a:latin typeface="Berlin Sans FB Demi" panose="020E0802020502020306" pitchFamily="34" charset="0"/>
              </a:rPr>
              <a:t>. [ONLINE] Available at: </a:t>
            </a:r>
            <a:r>
              <a:rPr lang="en-GB" sz="5500" u="sng" dirty="0">
                <a:latin typeface="Berlin Sans FB Demi" panose="020E0802020502020306" pitchFamily="34" charset="0"/>
                <a:hlinkClick r:id="rId4"/>
              </a:rPr>
              <a:t>http://www.perseus.tufts.edu/hopper/text?doc=Perseus%3Atext%3A2008.01.0006%3Achapter%3D20</a:t>
            </a:r>
            <a:r>
              <a:rPr lang="en-GB" sz="5500" dirty="0">
                <a:latin typeface="Berlin Sans FB Demi" panose="020E0802020502020306" pitchFamily="34" charset="0"/>
              </a:rPr>
              <a:t>. [Accessed 16 November 2017</a:t>
            </a:r>
          </a:p>
          <a:p>
            <a:r>
              <a:rPr lang="en-GB" sz="5500" dirty="0">
                <a:latin typeface="Berlin Sans FB Demi" panose="020E0802020502020306" pitchFamily="34" charset="0"/>
              </a:rPr>
              <a:t>The Internet Classics Archive | The History of the Peloponnesian War by Thucydides. 2017. </a:t>
            </a:r>
            <a:r>
              <a:rPr lang="en-GB" sz="5500" i="1" dirty="0">
                <a:latin typeface="Berlin Sans FB Demi" panose="020E0802020502020306" pitchFamily="34" charset="0"/>
              </a:rPr>
              <a:t>The Internet Classics Archive | The History of the Peloponnesian War by Thucydides</a:t>
            </a:r>
            <a:r>
              <a:rPr lang="en-GB" sz="5500" dirty="0">
                <a:latin typeface="Berlin Sans FB Demi" panose="020E0802020502020306" pitchFamily="34" charset="0"/>
              </a:rPr>
              <a:t>. [ONLINE] Available at: </a:t>
            </a:r>
            <a:r>
              <a:rPr lang="en-GB" sz="5500" u="sng" dirty="0">
                <a:latin typeface="Berlin Sans FB Demi" panose="020E0802020502020306" pitchFamily="34" charset="0"/>
                <a:hlinkClick r:id="rId5"/>
              </a:rPr>
              <a:t>http://classics.mit.edu/Thucydides/pelopwar</a:t>
            </a:r>
            <a:r>
              <a:rPr lang="en-GB" sz="4500" u="sng" dirty="0">
                <a:latin typeface="Berlin Sans FB Demi" panose="020E0802020502020306" pitchFamily="34" charset="0"/>
                <a:hlinkClick r:id="rId5"/>
              </a:rPr>
              <a:t>.6.sixth.html</a:t>
            </a:r>
            <a:r>
              <a:rPr lang="en-GB" sz="4500" dirty="0">
                <a:latin typeface="Berlin Sans FB Demi" panose="020E0802020502020306" pitchFamily="34" charset="0"/>
              </a:rPr>
              <a:t>. [Accessed 16 November 2017]</a:t>
            </a:r>
          </a:p>
        </p:txBody>
      </p:sp>
    </p:spTree>
    <p:extLst>
      <p:ext uri="{BB962C8B-B14F-4D97-AF65-F5344CB8AC3E}">
        <p14:creationId xmlns:p14="http://schemas.microsoft.com/office/powerpoint/2010/main" val="30278310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7DE33-388A-42F0-8D85-FD4CCF045298}"/>
              </a:ext>
            </a:extLst>
          </p:cNvPr>
          <p:cNvSpPr>
            <a:spLocks noGrp="1"/>
          </p:cNvSpPr>
          <p:nvPr>
            <p:ph type="title"/>
          </p:nvPr>
        </p:nvSpPr>
        <p:spPr/>
        <p:txBody>
          <a:bodyPr/>
          <a:lstStyle/>
          <a:p>
            <a:r>
              <a:rPr lang="en-GB" dirty="0">
                <a:latin typeface="Berlin Sans FB Demi" panose="020E0802020502020306" pitchFamily="34" charset="0"/>
              </a:rPr>
              <a:t>Conquest of Decelea – 413 BC </a:t>
            </a:r>
          </a:p>
        </p:txBody>
      </p:sp>
      <p:sp>
        <p:nvSpPr>
          <p:cNvPr id="3" name="Content Placeholder 2">
            <a:extLst>
              <a:ext uri="{FF2B5EF4-FFF2-40B4-BE49-F238E27FC236}">
                <a16:creationId xmlns:a16="http://schemas.microsoft.com/office/drawing/2014/main" id="{0A178018-ABD1-4083-8F04-447EB28B1095}"/>
              </a:ext>
            </a:extLst>
          </p:cNvPr>
          <p:cNvSpPr>
            <a:spLocks noGrp="1"/>
          </p:cNvSpPr>
          <p:nvPr>
            <p:ph sz="half" idx="1"/>
          </p:nvPr>
        </p:nvSpPr>
        <p:spPr>
          <a:xfrm>
            <a:off x="838200" y="1311965"/>
            <a:ext cx="5181600" cy="5353878"/>
          </a:xfrm>
        </p:spPr>
        <p:txBody>
          <a:bodyPr>
            <a:noAutofit/>
          </a:bodyPr>
          <a:lstStyle/>
          <a:p>
            <a:r>
              <a:rPr lang="en-GB" sz="1800" dirty="0">
                <a:latin typeface="Berlin Sans FB Demi" panose="020E0802020502020306" pitchFamily="34" charset="0"/>
              </a:rPr>
              <a:t>A town in Attica occupied by Sparta between 413-404 BC</a:t>
            </a:r>
          </a:p>
          <a:p>
            <a:r>
              <a:rPr lang="en-GB" sz="1800" dirty="0">
                <a:latin typeface="Berlin Sans FB Demi" panose="020E0802020502020306" pitchFamily="34" charset="0"/>
              </a:rPr>
              <a:t>It is north of Athens and controls one of the main roads to Thebes. It had been used before to start invasions by Persia in 479 BC</a:t>
            </a:r>
          </a:p>
          <a:p>
            <a:r>
              <a:rPr lang="en-GB" sz="1800" dirty="0">
                <a:latin typeface="Berlin Sans FB Demi" panose="020E0802020502020306" pitchFamily="34" charset="0"/>
              </a:rPr>
              <a:t>Its capture was strategic on behalf of Sparta as it prevented Athenian grain supplies reaching Athens and it gave them control of the main road in Attica.</a:t>
            </a:r>
          </a:p>
          <a:p>
            <a:r>
              <a:rPr lang="en-GB" sz="1800" dirty="0">
                <a:latin typeface="Berlin Sans FB Demi" panose="020E0802020502020306" pitchFamily="34" charset="0"/>
              </a:rPr>
              <a:t>It exploited the racial tension between the Ionians, Dorians (which Sparta was part of) and the Athenians making it harder for them to untie and throw them out</a:t>
            </a:r>
          </a:p>
          <a:p>
            <a:r>
              <a:rPr lang="en-GB" sz="1800" dirty="0">
                <a:latin typeface="Berlin Sans FB Demi" panose="020E0802020502020306" pitchFamily="34" charset="0"/>
              </a:rPr>
              <a:t>The conquest marks the start of the Decelean or Ionian war which is the 2</a:t>
            </a:r>
            <a:r>
              <a:rPr lang="en-GB" sz="1800" baseline="30000" dirty="0">
                <a:latin typeface="Berlin Sans FB Demi" panose="020E0802020502020306" pitchFamily="34" charset="0"/>
              </a:rPr>
              <a:t>nd</a:t>
            </a:r>
            <a:r>
              <a:rPr lang="en-GB" sz="1800" dirty="0">
                <a:latin typeface="Berlin Sans FB Demi" panose="020E0802020502020306" pitchFamily="34" charset="0"/>
              </a:rPr>
              <a:t> part of the second Peloponnesian war. The decision to invade Decelea according to Thucydides was made by Alcibiades who had sided with Sparta after his exile</a:t>
            </a:r>
            <a:r>
              <a:rPr lang="en-GB" sz="2000" dirty="0">
                <a:latin typeface="Berlin Sans FB Demi" panose="020E0802020502020306" pitchFamily="34" charset="0"/>
              </a:rPr>
              <a:t>.</a:t>
            </a:r>
          </a:p>
        </p:txBody>
      </p:sp>
      <p:sp>
        <p:nvSpPr>
          <p:cNvPr id="4" name="Content Placeholder 3">
            <a:extLst>
              <a:ext uri="{FF2B5EF4-FFF2-40B4-BE49-F238E27FC236}">
                <a16:creationId xmlns:a16="http://schemas.microsoft.com/office/drawing/2014/main" id="{FE1233D5-492C-4FD0-9C64-15BCA8017952}"/>
              </a:ext>
            </a:extLst>
          </p:cNvPr>
          <p:cNvSpPr>
            <a:spLocks noGrp="1"/>
          </p:cNvSpPr>
          <p:nvPr>
            <p:ph sz="half" idx="2"/>
          </p:nvPr>
        </p:nvSpPr>
        <p:spPr>
          <a:xfrm>
            <a:off x="6172200" y="1311965"/>
            <a:ext cx="5181600" cy="5353878"/>
          </a:xfrm>
        </p:spPr>
        <p:txBody>
          <a:bodyPr>
            <a:noAutofit/>
          </a:bodyPr>
          <a:lstStyle/>
          <a:p>
            <a:r>
              <a:rPr lang="en-GB" sz="2000" u="sng" dirty="0">
                <a:latin typeface="Berlin Sans FB Demi" panose="020E0802020502020306" pitchFamily="34" charset="0"/>
              </a:rPr>
              <a:t>Sources</a:t>
            </a:r>
          </a:p>
          <a:p>
            <a:r>
              <a:rPr lang="en-GB" sz="1400" dirty="0">
                <a:latin typeface="Berlin Sans FB Demi" panose="020E0802020502020306" pitchFamily="34" charset="0"/>
              </a:rPr>
              <a:t>Decelea - Livius. 2017. </a:t>
            </a:r>
            <a:r>
              <a:rPr lang="en-GB" sz="1400" i="1" dirty="0">
                <a:latin typeface="Berlin Sans FB Demi" panose="020E0802020502020306" pitchFamily="34" charset="0"/>
              </a:rPr>
              <a:t>Decelea - Livius</a:t>
            </a:r>
            <a:r>
              <a:rPr lang="en-GB" sz="1400" dirty="0">
                <a:latin typeface="Berlin Sans FB Demi" panose="020E0802020502020306" pitchFamily="34" charset="0"/>
              </a:rPr>
              <a:t>. [ONLINE] Available at: </a:t>
            </a:r>
            <a:r>
              <a:rPr lang="en-GB" sz="1400" u="sng" dirty="0">
                <a:latin typeface="Berlin Sans FB Demi" panose="020E0802020502020306" pitchFamily="34" charset="0"/>
                <a:hlinkClick r:id="rId2"/>
              </a:rPr>
              <a:t>http://www.livius.org/articles/place/decelea/</a:t>
            </a:r>
            <a:r>
              <a:rPr lang="en-GB" sz="1400" dirty="0">
                <a:latin typeface="Berlin Sans FB Demi" panose="020E0802020502020306" pitchFamily="34" charset="0"/>
              </a:rPr>
              <a:t>. [Accessed 16 November 2017]</a:t>
            </a:r>
          </a:p>
          <a:p>
            <a:r>
              <a:rPr lang="en-GB" sz="1400" dirty="0">
                <a:latin typeface="Berlin Sans FB Demi" panose="020E0802020502020306" pitchFamily="34" charset="0"/>
              </a:rPr>
              <a:t>Thucydides, History of the Peloponnesian War, BOOK VI, chapter 91 . 2017. </a:t>
            </a:r>
            <a:r>
              <a:rPr lang="en-GB" sz="1400" i="1" dirty="0">
                <a:latin typeface="Berlin Sans FB Demi" panose="020E0802020502020306" pitchFamily="34" charset="0"/>
              </a:rPr>
              <a:t>Thucydides, History of the Peloponnesian War, BOOK VI, chapter 91 </a:t>
            </a:r>
            <a:r>
              <a:rPr lang="en-GB" sz="1400" dirty="0">
                <a:latin typeface="Berlin Sans FB Demi" panose="020E0802020502020306" pitchFamily="34" charset="0"/>
              </a:rPr>
              <a:t>. [ONLINE] Available at: </a:t>
            </a:r>
            <a:r>
              <a:rPr lang="en-GB" sz="1400" u="sng" dirty="0">
                <a:latin typeface="Berlin Sans FB Demi" panose="020E0802020502020306" pitchFamily="34" charset="0"/>
                <a:hlinkClick r:id="rId3"/>
              </a:rPr>
              <a:t>http://www.perseus.tufts.edu/hopper/text?doc=Perseus:text:1999.04.0105:book=6:chapter=91&amp;highlight=decelea</a:t>
            </a:r>
            <a:r>
              <a:rPr lang="en-GB" sz="1400" dirty="0">
                <a:latin typeface="Berlin Sans FB Demi" panose="020E0802020502020306" pitchFamily="34" charset="0"/>
              </a:rPr>
              <a:t>. [Accessed 16 November 2017]</a:t>
            </a:r>
          </a:p>
          <a:p>
            <a:r>
              <a:rPr lang="en-GB" sz="1400" dirty="0">
                <a:latin typeface="Berlin Sans FB Demi" panose="020E0802020502020306" pitchFamily="34" charset="0"/>
              </a:rPr>
              <a:t>Demosthenes, On the Crown, section 96 . 2017. </a:t>
            </a:r>
            <a:r>
              <a:rPr lang="en-GB" sz="1400" i="1" dirty="0">
                <a:latin typeface="Berlin Sans FB Demi" panose="020E0802020502020306" pitchFamily="34" charset="0"/>
              </a:rPr>
              <a:t>Demosthenes, On the Crown, section 96 </a:t>
            </a:r>
            <a:r>
              <a:rPr lang="en-GB" sz="1400" dirty="0">
                <a:latin typeface="Berlin Sans FB Demi" panose="020E0802020502020306" pitchFamily="34" charset="0"/>
              </a:rPr>
              <a:t>. [ONLINE] Available at: </a:t>
            </a:r>
            <a:r>
              <a:rPr lang="en-GB" sz="1400" u="sng" dirty="0">
                <a:latin typeface="Berlin Sans FB Demi" panose="020E0802020502020306" pitchFamily="34" charset="0"/>
                <a:hlinkClick r:id="rId4"/>
              </a:rPr>
              <a:t>http://www.perseus.tufts.edu/hopper/text?doc=Perseus:text:1999.01.0072:speech=18:section=96&amp;highlight=decelea</a:t>
            </a:r>
            <a:r>
              <a:rPr lang="en-GB" sz="1400" dirty="0">
                <a:latin typeface="Berlin Sans FB Demi" panose="020E0802020502020306" pitchFamily="34" charset="0"/>
              </a:rPr>
              <a:t>. [Accessed 16 November 2017].</a:t>
            </a:r>
          </a:p>
          <a:p>
            <a:r>
              <a:rPr lang="en-GB" sz="1400" dirty="0">
                <a:latin typeface="Berlin Sans FB Demi" panose="020E0802020502020306" pitchFamily="34" charset="0"/>
              </a:rPr>
              <a:t>Google Books. 2017. </a:t>
            </a:r>
            <a:r>
              <a:rPr lang="en-GB" sz="1400" i="1" dirty="0">
                <a:latin typeface="Berlin Sans FB Demi" panose="020E0802020502020306" pitchFamily="34" charset="0"/>
              </a:rPr>
              <a:t>The History and Geography of Greece, including its literature, forms of ... - Thomas Swinburne CARR - Google Books p341</a:t>
            </a:r>
            <a:r>
              <a:rPr lang="en-GB" sz="1400" dirty="0">
                <a:latin typeface="Berlin Sans FB Demi" panose="020E0802020502020306" pitchFamily="34" charset="0"/>
              </a:rPr>
              <a:t>. [ONLINE] Available at: </a:t>
            </a:r>
            <a:r>
              <a:rPr lang="en-GB" sz="1400" u="sng" dirty="0">
                <a:latin typeface="Berlin Sans FB Demi" panose="020E0802020502020306" pitchFamily="34" charset="0"/>
                <a:hlinkClick r:id="rId5"/>
              </a:rPr>
              <a:t>https://books.google.co.uk/books?hl=en&amp;lr=&amp;id=dCX34bPYsxEC&amp;oi=fnd&amp;pg=PA236&amp;dq=conquest+of+decelea&amp;ots=a66D_hzTIR&amp;sig=uW-YFblnt4NLIuHrCZwOEOYiNEA#v=onepage&amp;q=%20decelea&amp;f=false</a:t>
            </a:r>
            <a:r>
              <a:rPr lang="en-GB" sz="1400" dirty="0">
                <a:latin typeface="Berlin Sans FB Demi" panose="020E0802020502020306" pitchFamily="34" charset="0"/>
              </a:rPr>
              <a:t>. [Accessed 16 November 2017</a:t>
            </a:r>
          </a:p>
        </p:txBody>
      </p:sp>
    </p:spTree>
    <p:extLst>
      <p:ext uri="{BB962C8B-B14F-4D97-AF65-F5344CB8AC3E}">
        <p14:creationId xmlns:p14="http://schemas.microsoft.com/office/powerpoint/2010/main" val="77520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04CE3-359F-4FFC-9DA6-B3786D6EB90D}"/>
              </a:ext>
            </a:extLst>
          </p:cNvPr>
          <p:cNvSpPr>
            <a:spLocks noGrp="1"/>
          </p:cNvSpPr>
          <p:nvPr>
            <p:ph type="title"/>
          </p:nvPr>
        </p:nvSpPr>
        <p:spPr/>
        <p:txBody>
          <a:bodyPr/>
          <a:lstStyle/>
          <a:p>
            <a:r>
              <a:rPr lang="en-GB" dirty="0">
                <a:latin typeface="Berlin Sans FB Demi" panose="020E0802020502020306" pitchFamily="34" charset="0"/>
              </a:rPr>
              <a:t>Revolution of the 411-400 BC</a:t>
            </a:r>
          </a:p>
        </p:txBody>
      </p:sp>
      <p:sp>
        <p:nvSpPr>
          <p:cNvPr id="3" name="Content Placeholder 2">
            <a:extLst>
              <a:ext uri="{FF2B5EF4-FFF2-40B4-BE49-F238E27FC236}">
                <a16:creationId xmlns:a16="http://schemas.microsoft.com/office/drawing/2014/main" id="{DFABC248-1D8F-460C-90CE-34D4B40E939F}"/>
              </a:ext>
            </a:extLst>
          </p:cNvPr>
          <p:cNvSpPr>
            <a:spLocks noGrp="1"/>
          </p:cNvSpPr>
          <p:nvPr>
            <p:ph sz="half" idx="1"/>
          </p:nvPr>
        </p:nvSpPr>
        <p:spPr>
          <a:xfrm>
            <a:off x="838200" y="1484243"/>
            <a:ext cx="5181600" cy="4692720"/>
          </a:xfrm>
        </p:spPr>
        <p:txBody>
          <a:bodyPr>
            <a:normAutofit fontScale="32500" lnSpcReduction="20000"/>
          </a:bodyPr>
          <a:lstStyle/>
          <a:p>
            <a:r>
              <a:rPr lang="en-GB" sz="5500" dirty="0">
                <a:latin typeface="Berlin Sans FB Demi" panose="020E0802020502020306" pitchFamily="34" charset="0"/>
              </a:rPr>
              <a:t>400 men who after the Sicilian expedition decided to overthrow democracy in Athens in favour of oligarchy. This was due to them believing that this smaller number would lead to better results against the Persians. They were supposed to appoint 5000 men to rule in Athens but they kept all the power for themselves.</a:t>
            </a:r>
          </a:p>
          <a:p>
            <a:r>
              <a:rPr lang="en-GB" sz="5500" dirty="0">
                <a:latin typeface="Berlin Sans FB Demi" panose="020E0802020502020306" pitchFamily="34" charset="0"/>
              </a:rPr>
              <a:t>Alcibiades furthered there cause by saying oligarchy and an alliance not war with Persia would be better for Athens</a:t>
            </a:r>
          </a:p>
          <a:p>
            <a:r>
              <a:rPr lang="en-GB" sz="5500" dirty="0">
                <a:latin typeface="Berlin Sans FB Demi" panose="020E0802020502020306" pitchFamily="34" charset="0"/>
              </a:rPr>
              <a:t>In return the Athenian military stationed in Samos’s harbour threatened to go back to Athens and restore democracy unless the 400 stepped down.</a:t>
            </a:r>
          </a:p>
          <a:p>
            <a:r>
              <a:rPr lang="en-GB" sz="5500" dirty="0">
                <a:latin typeface="Berlin Sans FB Demi" panose="020E0802020502020306" pitchFamily="34" charset="0"/>
              </a:rPr>
              <a:t>A solution of a mixed government- democracy and oligarchy- was reached creating the institution of the 5000.</a:t>
            </a:r>
          </a:p>
          <a:p>
            <a:r>
              <a:rPr lang="en-GB" sz="5500" dirty="0">
                <a:latin typeface="Berlin Sans FB Demi" panose="020E0802020502020306" pitchFamily="34" charset="0"/>
              </a:rPr>
              <a:t>They recalled all military leaders in exile including Alcibiades in the hopes of strengthening the Athenian military</a:t>
            </a:r>
          </a:p>
          <a:p>
            <a:endParaRPr lang="en-GB" dirty="0"/>
          </a:p>
        </p:txBody>
      </p:sp>
      <p:sp>
        <p:nvSpPr>
          <p:cNvPr id="4" name="Content Placeholder 3">
            <a:extLst>
              <a:ext uri="{FF2B5EF4-FFF2-40B4-BE49-F238E27FC236}">
                <a16:creationId xmlns:a16="http://schemas.microsoft.com/office/drawing/2014/main" id="{4A1AEF54-2250-442B-BB36-3240F9724260}"/>
              </a:ext>
            </a:extLst>
          </p:cNvPr>
          <p:cNvSpPr>
            <a:spLocks noGrp="1"/>
          </p:cNvSpPr>
          <p:nvPr>
            <p:ph sz="half" idx="2"/>
          </p:nvPr>
        </p:nvSpPr>
        <p:spPr>
          <a:xfrm>
            <a:off x="6172200" y="1484243"/>
            <a:ext cx="5181600" cy="4692720"/>
          </a:xfrm>
        </p:spPr>
        <p:txBody>
          <a:bodyPr>
            <a:normAutofit fontScale="32500" lnSpcReduction="20000"/>
          </a:bodyPr>
          <a:lstStyle/>
          <a:p>
            <a:r>
              <a:rPr lang="en-GB" sz="7400" u="sng" dirty="0">
                <a:latin typeface="Berlin Sans FB Demi" panose="020E0802020502020306" pitchFamily="34" charset="0"/>
              </a:rPr>
              <a:t>Sources</a:t>
            </a:r>
          </a:p>
          <a:p>
            <a:r>
              <a:rPr lang="en-GB" sz="4300" dirty="0">
                <a:latin typeface="Berlin Sans FB Demi" panose="020E0802020502020306" pitchFamily="34" charset="0"/>
              </a:rPr>
              <a:t>Thomas R. Martin, An Overview of Classical Greek History from Mycenae to Alexander, The Peloponnesian War and Athenian Life, The course of the Peloponnesian War, The oligarchic coup of 411 . 2017. </a:t>
            </a:r>
            <a:r>
              <a:rPr lang="en-GB" sz="4300" i="1" dirty="0">
                <a:latin typeface="Berlin Sans FB Demi" panose="020E0802020502020306" pitchFamily="34" charset="0"/>
              </a:rPr>
              <a:t>Thomas R. Martin, An Overview of Classical Greek History from Mycenae to Alexander, The Peloponnesian War and Athenian Life, The course of the Peloponnesian War, The oligarchic coup of 411 </a:t>
            </a:r>
            <a:r>
              <a:rPr lang="en-GB" sz="4300" dirty="0">
                <a:latin typeface="Berlin Sans FB Demi" panose="020E0802020502020306" pitchFamily="34" charset="0"/>
              </a:rPr>
              <a:t>. [ONLINE] Available at: </a:t>
            </a:r>
            <a:r>
              <a:rPr lang="en-GB" sz="4300" u="sng" dirty="0">
                <a:latin typeface="Berlin Sans FB Demi" panose="020E0802020502020306" pitchFamily="34" charset="0"/>
                <a:hlinkClick r:id="rId2"/>
              </a:rPr>
              <a:t>http://www.perseus.tufts.edu/hopper/text?doc=Perseus%3Atext%3A1999.04.0009%3Achapter%3D12%3Asection%3D1%3Asubsection%3D17</a:t>
            </a:r>
            <a:r>
              <a:rPr lang="en-GB" sz="4300" dirty="0">
                <a:latin typeface="Berlin Sans FB Demi" panose="020E0802020502020306" pitchFamily="34" charset="0"/>
              </a:rPr>
              <a:t>. [Accessed 16 November 2017].</a:t>
            </a:r>
          </a:p>
          <a:p>
            <a:r>
              <a:rPr lang="en-GB" sz="4300" dirty="0">
                <a:latin typeface="Berlin Sans FB Demi" panose="020E0802020502020306" pitchFamily="34" charset="0"/>
              </a:rPr>
              <a:t>Lang, Mabel. “Revolution of the 400: Chronology and Constitutions.” </a:t>
            </a:r>
            <a:r>
              <a:rPr lang="en-GB" sz="4300" i="1" dirty="0">
                <a:latin typeface="Berlin Sans FB Demi" panose="020E0802020502020306" pitchFamily="34" charset="0"/>
              </a:rPr>
              <a:t>The American Journal of Philology</a:t>
            </a:r>
            <a:r>
              <a:rPr lang="en-GB" sz="4300" dirty="0">
                <a:latin typeface="Berlin Sans FB Demi" panose="020E0802020502020306" pitchFamily="34" charset="0"/>
              </a:rPr>
              <a:t>, vol. 88, no. 2, 1967, pp. 176–187. </a:t>
            </a:r>
            <a:r>
              <a:rPr lang="en-GB" sz="4300" i="1" dirty="0">
                <a:latin typeface="Berlin Sans FB Demi" panose="020E0802020502020306" pitchFamily="34" charset="0"/>
              </a:rPr>
              <a:t>JSTOR</a:t>
            </a:r>
            <a:r>
              <a:rPr lang="en-GB" sz="4300" dirty="0">
                <a:latin typeface="Berlin Sans FB Demi" panose="020E0802020502020306" pitchFamily="34" charset="0"/>
              </a:rPr>
              <a:t>, JSTOR, </a:t>
            </a:r>
            <a:r>
              <a:rPr lang="en-GB" sz="4300" dirty="0">
                <a:latin typeface="Berlin Sans FB Demi" panose="020E0802020502020306" pitchFamily="34" charset="0"/>
                <a:hlinkClick r:id="rId3"/>
              </a:rPr>
              <a:t>www.jstor.org/stable/293469</a:t>
            </a:r>
            <a:r>
              <a:rPr lang="en-GB" sz="4300" dirty="0">
                <a:latin typeface="Berlin Sans FB Demi" panose="020E0802020502020306" pitchFamily="34" charset="0"/>
              </a:rPr>
              <a:t> [16/11/17}</a:t>
            </a:r>
          </a:p>
          <a:p>
            <a:r>
              <a:rPr lang="en-GB" sz="4300" dirty="0">
                <a:latin typeface="Berlin Sans FB Demi" panose="020E0802020502020306" pitchFamily="34" charset="0"/>
              </a:rPr>
              <a:t>Aristophanes, Lysistrata, line 551 . 2017. </a:t>
            </a:r>
            <a:r>
              <a:rPr lang="en-GB" sz="4300" i="1" dirty="0">
                <a:latin typeface="Berlin Sans FB Demi" panose="020E0802020502020306" pitchFamily="34" charset="0"/>
              </a:rPr>
              <a:t>Aristophanes, Lysistrata, line 551 </a:t>
            </a:r>
            <a:r>
              <a:rPr lang="en-GB" sz="4300" dirty="0">
                <a:latin typeface="Berlin Sans FB Demi" panose="020E0802020502020306" pitchFamily="34" charset="0"/>
              </a:rPr>
              <a:t>. [ONLINE] Available at: </a:t>
            </a:r>
            <a:r>
              <a:rPr lang="en-GB" sz="4300" u="sng" dirty="0">
                <a:latin typeface="Berlin Sans FB Demi" panose="020E0802020502020306" pitchFamily="34" charset="0"/>
                <a:hlinkClick r:id="rId4"/>
              </a:rPr>
              <a:t>http://www.perseus.tufts.edu/hopper/text?doc=Aristoph.+Lys.+590&amp;redirect=true</a:t>
            </a:r>
            <a:r>
              <a:rPr lang="en-GB" sz="4300" dirty="0">
                <a:latin typeface="Berlin Sans FB Demi" panose="020E0802020502020306" pitchFamily="34" charset="0"/>
              </a:rPr>
              <a:t>. [Accessed 16 November 2017].</a:t>
            </a:r>
          </a:p>
          <a:p>
            <a:r>
              <a:rPr lang="en-GB" sz="4300" dirty="0">
                <a:latin typeface="Berlin Sans FB Demi" panose="020E0802020502020306" pitchFamily="34" charset="0"/>
              </a:rPr>
              <a:t>Thucydides, History of the Peloponnesian War, THE EIGHTH BOOK, chapter 1 . 2017. </a:t>
            </a:r>
            <a:r>
              <a:rPr lang="en-GB" sz="4300" i="1" dirty="0">
                <a:latin typeface="Berlin Sans FB Demi" panose="020E0802020502020306" pitchFamily="34" charset="0"/>
              </a:rPr>
              <a:t>Thucydides, History of the Peloponnesian War, THE EIGHTH BOOK, chapter 1 </a:t>
            </a:r>
            <a:r>
              <a:rPr lang="en-GB" sz="4300" dirty="0">
                <a:latin typeface="Berlin Sans FB Demi" panose="020E0802020502020306" pitchFamily="34" charset="0"/>
              </a:rPr>
              <a:t>. [ONLINE] Available at: </a:t>
            </a:r>
            <a:r>
              <a:rPr lang="en-GB" sz="4300" u="sng" dirty="0">
                <a:latin typeface="Berlin Sans FB Demi" panose="020E0802020502020306" pitchFamily="34" charset="0"/>
                <a:hlinkClick r:id="rId5"/>
              </a:rPr>
              <a:t>http://www.perseus.tufts.edu/hopper/text?doc=Thuc.+8.1.3&amp;redirect=true</a:t>
            </a:r>
            <a:r>
              <a:rPr lang="en-GB" sz="4300" dirty="0">
                <a:latin typeface="Berlin Sans FB Demi" panose="020E0802020502020306" pitchFamily="34" charset="0"/>
              </a:rPr>
              <a:t>. [Accessed 16 November 2017].</a:t>
            </a:r>
            <a:endParaRPr lang="en-GB" sz="4300" u="sng" dirty="0">
              <a:latin typeface="Berlin Sans FB Demi" panose="020E0802020502020306" pitchFamily="34" charset="0"/>
            </a:endParaRPr>
          </a:p>
        </p:txBody>
      </p:sp>
    </p:spTree>
    <p:extLst>
      <p:ext uri="{BB962C8B-B14F-4D97-AF65-F5344CB8AC3E}">
        <p14:creationId xmlns:p14="http://schemas.microsoft.com/office/powerpoint/2010/main" val="4066861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54385-B8C0-46CD-AB54-F97CBECE4824}"/>
              </a:ext>
            </a:extLst>
          </p:cNvPr>
          <p:cNvSpPr>
            <a:spLocks noGrp="1"/>
          </p:cNvSpPr>
          <p:nvPr>
            <p:ph type="title"/>
          </p:nvPr>
        </p:nvSpPr>
        <p:spPr>
          <a:xfrm>
            <a:off x="838200" y="118923"/>
            <a:ext cx="10515600" cy="1325563"/>
          </a:xfrm>
        </p:spPr>
        <p:txBody>
          <a:bodyPr/>
          <a:lstStyle/>
          <a:p>
            <a:r>
              <a:rPr lang="en-GB" dirty="0">
                <a:latin typeface="Berlin Sans FB Demi" panose="020E0802020502020306" pitchFamily="34" charset="0"/>
              </a:rPr>
              <a:t>Carthage take over Acragas 408-406 BC</a:t>
            </a:r>
          </a:p>
        </p:txBody>
      </p:sp>
      <p:sp>
        <p:nvSpPr>
          <p:cNvPr id="3" name="Content Placeholder 2">
            <a:extLst>
              <a:ext uri="{FF2B5EF4-FFF2-40B4-BE49-F238E27FC236}">
                <a16:creationId xmlns:a16="http://schemas.microsoft.com/office/drawing/2014/main" id="{928CB8B9-11F8-4D65-9AA7-DCE3498BB559}"/>
              </a:ext>
            </a:extLst>
          </p:cNvPr>
          <p:cNvSpPr>
            <a:spLocks noGrp="1"/>
          </p:cNvSpPr>
          <p:nvPr>
            <p:ph sz="half" idx="1"/>
          </p:nvPr>
        </p:nvSpPr>
        <p:spPr>
          <a:xfrm>
            <a:off x="390939" y="1351722"/>
            <a:ext cx="5781260" cy="5506277"/>
          </a:xfrm>
        </p:spPr>
        <p:txBody>
          <a:bodyPr>
            <a:noAutofit/>
          </a:bodyPr>
          <a:lstStyle/>
          <a:p>
            <a:r>
              <a:rPr lang="en-GB" sz="2000" dirty="0">
                <a:latin typeface="Berlin Sans FB Demi" panose="020E0802020502020306" pitchFamily="34" charset="0"/>
              </a:rPr>
              <a:t>After the 2</a:t>
            </a:r>
            <a:r>
              <a:rPr lang="en-GB" sz="2000" baseline="30000" dirty="0">
                <a:latin typeface="Berlin Sans FB Demi" panose="020E0802020502020306" pitchFamily="34" charset="0"/>
              </a:rPr>
              <a:t>nd</a:t>
            </a:r>
            <a:r>
              <a:rPr lang="en-GB" sz="2000" dirty="0">
                <a:latin typeface="Berlin Sans FB Demi" panose="020E0802020502020306" pitchFamily="34" charset="0"/>
              </a:rPr>
              <a:t> Peloponnesian War had ended Carthage expanded into Sicily by laying siege to Acragas</a:t>
            </a:r>
          </a:p>
          <a:p>
            <a:r>
              <a:rPr lang="en-GB" sz="2000" dirty="0">
                <a:latin typeface="Berlin Sans FB Demi" panose="020E0802020502020306" pitchFamily="34" charset="0"/>
              </a:rPr>
              <a:t>This caused the previously hostile Greek alliances in the city to band together – badly - to through them out</a:t>
            </a:r>
          </a:p>
          <a:p>
            <a:r>
              <a:rPr lang="en-GB" sz="2000" dirty="0">
                <a:latin typeface="Berlin Sans FB Demi" panose="020E0802020502020306" pitchFamily="34" charset="0"/>
              </a:rPr>
              <a:t> Due to some issues about leadership, these allies left the city mid siege and the Carthaginians took over and demolished it Killing as many people as they could</a:t>
            </a:r>
          </a:p>
          <a:p>
            <a:r>
              <a:rPr lang="en-GB" sz="2000" dirty="0">
                <a:latin typeface="Berlin Sans FB Demi" panose="020E0802020502020306" pitchFamily="34" charset="0"/>
              </a:rPr>
              <a:t>For 60 years the survivors stayed in what remained of the place but it couldn’t be recognised as a city anymore</a:t>
            </a:r>
          </a:p>
          <a:p>
            <a:r>
              <a:rPr lang="en-GB" sz="2000" dirty="0">
                <a:latin typeface="Berlin Sans FB Demi" panose="020E0802020502020306" pitchFamily="34" charset="0"/>
              </a:rPr>
              <a:t>The attack was led by Timoleon- a Carthaginian general </a:t>
            </a:r>
          </a:p>
          <a:p>
            <a:r>
              <a:rPr lang="en-GB" sz="2000" dirty="0">
                <a:latin typeface="Berlin Sans FB Demi" panose="020E0802020502020306" pitchFamily="34" charset="0"/>
              </a:rPr>
              <a:t>The siege was part of the Punic Wars</a:t>
            </a:r>
          </a:p>
        </p:txBody>
      </p:sp>
      <p:sp>
        <p:nvSpPr>
          <p:cNvPr id="4" name="Content Placeholder 3">
            <a:extLst>
              <a:ext uri="{FF2B5EF4-FFF2-40B4-BE49-F238E27FC236}">
                <a16:creationId xmlns:a16="http://schemas.microsoft.com/office/drawing/2014/main" id="{332D226D-6CD0-49A1-9F8D-BCC67621BE73}"/>
              </a:ext>
            </a:extLst>
          </p:cNvPr>
          <p:cNvSpPr>
            <a:spLocks noGrp="1"/>
          </p:cNvSpPr>
          <p:nvPr>
            <p:ph sz="half" idx="2"/>
          </p:nvPr>
        </p:nvSpPr>
        <p:spPr>
          <a:xfrm>
            <a:off x="6172199" y="1444486"/>
            <a:ext cx="5781261" cy="5413513"/>
          </a:xfrm>
        </p:spPr>
        <p:txBody>
          <a:bodyPr>
            <a:normAutofit fontScale="55000" lnSpcReduction="20000"/>
          </a:bodyPr>
          <a:lstStyle/>
          <a:p>
            <a:r>
              <a:rPr lang="en-GB" sz="3600" u="sng" dirty="0">
                <a:latin typeface="Berlin Sans FB Demi" panose="020E0802020502020306" pitchFamily="34" charset="0"/>
              </a:rPr>
              <a:t>Sources</a:t>
            </a:r>
          </a:p>
          <a:p>
            <a:r>
              <a:rPr lang="en-GB" sz="3300" dirty="0">
                <a:latin typeface="Berlin Sans FB Demi" panose="020E0802020502020306" pitchFamily="34" charset="0"/>
              </a:rPr>
              <a:t>E., S., 2016. </a:t>
            </a:r>
            <a:r>
              <a:rPr lang="en-GB" sz="3300" i="1" dirty="0">
                <a:latin typeface="Berlin Sans FB Demi" panose="020E0802020502020306" pitchFamily="34" charset="0"/>
              </a:rPr>
              <a:t>Conflict in Ancient Greece and Rome: The Definitive Political, Social, and Military Encyclopedia [3 volumes]</a:t>
            </a:r>
            <a:r>
              <a:rPr lang="en-GB" sz="3300" dirty="0">
                <a:latin typeface="Berlin Sans FB Demi" panose="020E0802020502020306" pitchFamily="34" charset="0"/>
              </a:rPr>
              <a:t>. ABC-CLIO p64</a:t>
            </a:r>
          </a:p>
          <a:p>
            <a:r>
              <a:rPr lang="en-GB" sz="3300" dirty="0">
                <a:latin typeface="Berlin Sans FB Demi" panose="020E0802020502020306" pitchFamily="34" charset="0"/>
              </a:rPr>
              <a:t>Google Books. 2017. </a:t>
            </a:r>
            <a:r>
              <a:rPr lang="en-GB" sz="3300" i="1" dirty="0">
                <a:latin typeface="Berlin Sans FB Demi" panose="020E0802020502020306" pitchFamily="34" charset="0"/>
              </a:rPr>
              <a:t>Diversity of Sacrifice: Form and Function of Sacrificial Practices in the ... - Google Books</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2"/>
              </a:rPr>
              <a:t>https://books.google.co.uk/books?hl=en&amp;lr=&amp;id=IB0iDAAAQBAJ&amp;oi=fnd&amp;pg=PA103&amp;dq=siege+at+Acragas&amp;ots=-U8CNTAsXD&amp;sig=RkxDpYqQTI-bp4UqYoGnDLi8hz8#v=onepage&amp;q=siege%20at%20Acragas&amp;f=false</a:t>
            </a:r>
            <a:r>
              <a:rPr lang="en-GB" sz="3300" dirty="0">
                <a:latin typeface="Berlin Sans FB Demi" panose="020E0802020502020306" pitchFamily="34" charset="0"/>
              </a:rPr>
              <a:t>. [Accessed 18 November 2017].</a:t>
            </a:r>
          </a:p>
          <a:p>
            <a:r>
              <a:rPr lang="en-GB" sz="3300" dirty="0">
                <a:latin typeface="Berlin Sans FB Demi" panose="020E0802020502020306" pitchFamily="34" charset="0"/>
              </a:rPr>
              <a:t>Plutarch, Timoleon, chapter 1 . 2017. </a:t>
            </a:r>
            <a:r>
              <a:rPr lang="en-GB" sz="3300" i="1" dirty="0">
                <a:latin typeface="Berlin Sans FB Demi" panose="020E0802020502020306" pitchFamily="34" charset="0"/>
              </a:rPr>
              <a:t>Plutarch, Timoleon, chapter 1 </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3"/>
              </a:rPr>
              <a:t>http://www.perseus.tufts.edu/hopper/text?doc=Perseus%3Atext%3A2008.01.0068%3Achapter%3D1</a:t>
            </a:r>
            <a:r>
              <a:rPr lang="en-GB" sz="3300" dirty="0">
                <a:latin typeface="Berlin Sans FB Demi" panose="020E0802020502020306" pitchFamily="34" charset="0"/>
              </a:rPr>
              <a:t>. [Accessed 18 November 2017]</a:t>
            </a:r>
          </a:p>
          <a:p>
            <a:r>
              <a:rPr lang="en-GB" sz="3300" dirty="0">
                <a:latin typeface="Berlin Sans FB Demi" panose="020E0802020502020306" pitchFamily="34" charset="0"/>
              </a:rPr>
              <a:t>Loeb Classical Library. 2017. </a:t>
            </a:r>
            <a:r>
              <a:rPr lang="en-GB" sz="3300" i="1" dirty="0">
                <a:latin typeface="Berlin Sans FB Demi" panose="020E0802020502020306" pitchFamily="34" charset="0"/>
              </a:rPr>
              <a:t>DIODORUS SICULUS, Library of History, Volume XII | Loeb Classical Library </a:t>
            </a:r>
            <a:r>
              <a:rPr lang="en-GB" sz="3300" dirty="0">
                <a:latin typeface="Berlin Sans FB Demi" panose="020E0802020502020306" pitchFamily="34" charset="0"/>
              </a:rPr>
              <a:t>. [ONLINE] Available at: </a:t>
            </a:r>
            <a:r>
              <a:rPr lang="en-GB" sz="3300" u="sng" dirty="0">
                <a:latin typeface="Berlin Sans FB Demi" panose="020E0802020502020306" pitchFamily="34" charset="0"/>
                <a:hlinkClick r:id="rId4"/>
              </a:rPr>
              <a:t>https://www.loebclassics.com/view/LCL423/1967/pb_LCL423.481.xml</a:t>
            </a:r>
            <a:r>
              <a:rPr lang="en-GB" sz="3300" dirty="0">
                <a:latin typeface="Berlin Sans FB Demi" panose="020E0802020502020306" pitchFamily="34" charset="0"/>
              </a:rPr>
              <a:t>. [Accessed 18 November 2017].</a:t>
            </a:r>
          </a:p>
          <a:p>
            <a:endParaRPr lang="en-GB" u="sng" dirty="0"/>
          </a:p>
        </p:txBody>
      </p:sp>
    </p:spTree>
    <p:extLst>
      <p:ext uri="{BB962C8B-B14F-4D97-AF65-F5344CB8AC3E}">
        <p14:creationId xmlns:p14="http://schemas.microsoft.com/office/powerpoint/2010/main" val="3332643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CEF62-89C0-4975-B23F-AF65347C0967}"/>
              </a:ext>
            </a:extLst>
          </p:cNvPr>
          <p:cNvSpPr>
            <a:spLocks noGrp="1"/>
          </p:cNvSpPr>
          <p:nvPr>
            <p:ph type="title"/>
          </p:nvPr>
        </p:nvSpPr>
        <p:spPr/>
        <p:txBody>
          <a:bodyPr/>
          <a:lstStyle/>
          <a:p>
            <a:r>
              <a:rPr lang="en-GB" dirty="0">
                <a:latin typeface="Berlin Sans FB Demi" panose="020E0802020502020306" pitchFamily="34" charset="0"/>
              </a:rPr>
              <a:t>The Naval Battle of Arginussae 406 BC</a:t>
            </a:r>
          </a:p>
        </p:txBody>
      </p:sp>
      <p:sp>
        <p:nvSpPr>
          <p:cNvPr id="3" name="Content Placeholder 2">
            <a:extLst>
              <a:ext uri="{FF2B5EF4-FFF2-40B4-BE49-F238E27FC236}">
                <a16:creationId xmlns:a16="http://schemas.microsoft.com/office/drawing/2014/main" id="{D68A1A4C-EC02-48FD-BD03-29DFFA9E9B93}"/>
              </a:ext>
            </a:extLst>
          </p:cNvPr>
          <p:cNvSpPr>
            <a:spLocks noGrp="1"/>
          </p:cNvSpPr>
          <p:nvPr>
            <p:ph sz="half" idx="1"/>
          </p:nvPr>
        </p:nvSpPr>
        <p:spPr>
          <a:xfrm>
            <a:off x="159026" y="1417983"/>
            <a:ext cx="5860774" cy="5181600"/>
          </a:xfrm>
        </p:spPr>
        <p:txBody>
          <a:bodyPr>
            <a:normAutofit fontScale="62500" lnSpcReduction="20000"/>
          </a:bodyPr>
          <a:lstStyle/>
          <a:p>
            <a:r>
              <a:rPr lang="en-GB" dirty="0">
                <a:latin typeface="Berlin Sans FB Demi" panose="020E0802020502020306" pitchFamily="34" charset="0"/>
              </a:rPr>
              <a:t>It was the last real victory for Athens in the 2</a:t>
            </a:r>
            <a:r>
              <a:rPr lang="en-GB" baseline="30000" dirty="0">
                <a:latin typeface="Berlin Sans FB Demi" panose="020E0802020502020306" pitchFamily="34" charset="0"/>
              </a:rPr>
              <a:t>nd</a:t>
            </a:r>
            <a:r>
              <a:rPr lang="en-GB" dirty="0">
                <a:latin typeface="Berlin Sans FB Demi" panose="020E0802020502020306" pitchFamily="34" charset="0"/>
              </a:rPr>
              <a:t> Peloponnesian War and happened near Canae is the Arginussae islands near Chios</a:t>
            </a:r>
          </a:p>
          <a:p>
            <a:r>
              <a:rPr lang="en-GB" dirty="0">
                <a:latin typeface="Berlin Sans FB Demi" panose="020E0802020502020306" pitchFamily="34" charset="0"/>
              </a:rPr>
              <a:t>It was led by 8 Athenian strategoi or generals with new and inexperienced crews, against the Spartan fleet led by Callicratidas</a:t>
            </a:r>
          </a:p>
          <a:p>
            <a:r>
              <a:rPr lang="en-GB" dirty="0">
                <a:latin typeface="Berlin Sans FB Demi" panose="020E0802020502020306" pitchFamily="34" charset="0"/>
              </a:rPr>
              <a:t> To encourage more people to join the battle Athens promised citizenship to any slaves who took part and lived. This bolstered their numbers after being defeated at Mytilene</a:t>
            </a:r>
          </a:p>
          <a:p>
            <a:r>
              <a:rPr lang="en-GB" dirty="0">
                <a:latin typeface="Berlin Sans FB Demi" panose="020E0802020502020306" pitchFamily="34" charset="0"/>
              </a:rPr>
              <a:t>To defeat the Spartans the Athenians divided into eight and attacked from all sides and it worked</a:t>
            </a:r>
          </a:p>
          <a:p>
            <a:r>
              <a:rPr lang="en-GB" dirty="0">
                <a:latin typeface="Berlin Sans FB Demi" panose="020E0802020502020306" pitchFamily="34" charset="0"/>
              </a:rPr>
              <a:t>However on the way back to Athens a storm split them up and none of the generals went back to rescue the crew, dead or alive, from over 25 triremes. This caused 6/8 of the generals to be executed on their returned because 2 of them, Aristogenes and Protomachus ran away and never returned to face judgement</a:t>
            </a:r>
          </a:p>
          <a:p>
            <a:r>
              <a:rPr lang="en-GB" dirty="0">
                <a:latin typeface="Berlin Sans FB Demi" panose="020E0802020502020306" pitchFamily="34" charset="0"/>
              </a:rPr>
              <a:t>This execution left the Athenian forces with no generals though, and weakened their overall position.</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9B368D5D-5FFD-4A70-8B24-70F2AD349D38}"/>
              </a:ext>
            </a:extLst>
          </p:cNvPr>
          <p:cNvSpPr>
            <a:spLocks noGrp="1"/>
          </p:cNvSpPr>
          <p:nvPr>
            <p:ph sz="half" idx="2"/>
          </p:nvPr>
        </p:nvSpPr>
        <p:spPr>
          <a:xfrm>
            <a:off x="6172200" y="1417983"/>
            <a:ext cx="5860774" cy="5181600"/>
          </a:xfrm>
        </p:spPr>
        <p:txBody>
          <a:bodyPr>
            <a:normAutofit fontScale="62500" lnSpcReduction="20000"/>
          </a:bodyPr>
          <a:lstStyle/>
          <a:p>
            <a:r>
              <a:rPr lang="en-GB" sz="3800" u="sng" dirty="0">
                <a:latin typeface="Berlin Sans FB Demi" panose="020E0802020502020306" pitchFamily="34" charset="0"/>
              </a:rPr>
              <a:t>Sources</a:t>
            </a:r>
          </a:p>
          <a:p>
            <a:r>
              <a:rPr lang="en-GB" sz="3200" dirty="0">
                <a:latin typeface="Berlin Sans FB Demi" panose="020E0802020502020306" pitchFamily="34" charset="0"/>
              </a:rPr>
              <a:t>Battle of </a:t>
            </a:r>
            <a:r>
              <a:rPr lang="en-GB" sz="3200" dirty="0" err="1">
                <a:latin typeface="Berlin Sans FB Demi" panose="020E0802020502020306" pitchFamily="34" charset="0"/>
              </a:rPr>
              <a:t>Arginusae</a:t>
            </a:r>
            <a:r>
              <a:rPr lang="en-GB" sz="3200" dirty="0">
                <a:latin typeface="Berlin Sans FB Demi" panose="020E0802020502020306" pitchFamily="34" charset="0"/>
              </a:rPr>
              <a:t>, 406 BC . 2017. </a:t>
            </a:r>
            <a:r>
              <a:rPr lang="en-GB" sz="3200" i="1" dirty="0">
                <a:latin typeface="Berlin Sans FB Demi" panose="020E0802020502020306" pitchFamily="34" charset="0"/>
              </a:rPr>
              <a:t>Battle of </a:t>
            </a:r>
            <a:r>
              <a:rPr lang="en-GB" sz="3200" i="1" dirty="0" err="1">
                <a:latin typeface="Berlin Sans FB Demi" panose="020E0802020502020306" pitchFamily="34" charset="0"/>
              </a:rPr>
              <a:t>Arginusae</a:t>
            </a:r>
            <a:r>
              <a:rPr lang="en-GB" sz="3200" i="1" dirty="0">
                <a:latin typeface="Berlin Sans FB Demi" panose="020E0802020502020306" pitchFamily="34" charset="0"/>
              </a:rPr>
              <a:t>, 406 BC </a:t>
            </a:r>
            <a:r>
              <a:rPr lang="en-GB" sz="3200" dirty="0">
                <a:latin typeface="Berlin Sans FB Demi" panose="020E0802020502020306" pitchFamily="34" charset="0"/>
              </a:rPr>
              <a:t>. [ONLINE] Available at: </a:t>
            </a:r>
            <a:r>
              <a:rPr lang="en-GB" sz="3200" u="sng" dirty="0">
                <a:latin typeface="Berlin Sans FB Demi" panose="020E0802020502020306" pitchFamily="34" charset="0"/>
                <a:hlinkClick r:id="rId2"/>
              </a:rPr>
              <a:t>http://www.historyofwar.org/articles/battles_arginusae.html</a:t>
            </a:r>
            <a:r>
              <a:rPr lang="en-GB" sz="3200" dirty="0">
                <a:latin typeface="Berlin Sans FB Demi" panose="020E0802020502020306" pitchFamily="34" charset="0"/>
              </a:rPr>
              <a:t>. [Accessed 18 November 2017</a:t>
            </a:r>
          </a:p>
          <a:p>
            <a:r>
              <a:rPr lang="en-GB" sz="3200" i="1" dirty="0">
                <a:latin typeface="Berlin Sans FB Demi" panose="020E0802020502020306" pitchFamily="34" charset="0"/>
              </a:rPr>
              <a:t>Hamel, D., 2015. The Battle of </a:t>
            </a:r>
            <a:r>
              <a:rPr lang="en-GB" sz="3200" i="1" dirty="0" err="1">
                <a:latin typeface="Berlin Sans FB Demi" panose="020E0802020502020306" pitchFamily="34" charset="0"/>
              </a:rPr>
              <a:t>Arginusae</a:t>
            </a:r>
            <a:r>
              <a:rPr lang="en-GB" sz="3200" i="1" dirty="0">
                <a:latin typeface="Berlin Sans FB Demi" panose="020E0802020502020306" pitchFamily="34" charset="0"/>
              </a:rPr>
              <a:t>. JHU Press.</a:t>
            </a:r>
          </a:p>
          <a:p>
            <a:r>
              <a:rPr lang="en-GB" sz="3200" dirty="0">
                <a:latin typeface="Berlin Sans FB Demi" panose="020E0802020502020306" pitchFamily="34" charset="0"/>
              </a:rPr>
              <a:t>Strabo, Geography, Book 13, chapter 2 . 2017. </a:t>
            </a:r>
            <a:r>
              <a:rPr lang="en-GB" sz="3200" i="1" dirty="0">
                <a:latin typeface="Berlin Sans FB Demi" panose="020E0802020502020306" pitchFamily="34" charset="0"/>
              </a:rPr>
              <a:t>Strabo, Geography, Book 13, chapter 2 </a:t>
            </a:r>
            <a:r>
              <a:rPr lang="en-GB" sz="3200" dirty="0">
                <a:latin typeface="Berlin Sans FB Demi" panose="020E0802020502020306" pitchFamily="34" charset="0"/>
              </a:rPr>
              <a:t>. [ONLINE] Available at: </a:t>
            </a:r>
            <a:r>
              <a:rPr lang="en-GB" sz="3200" u="sng" dirty="0">
                <a:latin typeface="Berlin Sans FB Demi" panose="020E0802020502020306" pitchFamily="34" charset="0"/>
                <a:hlinkClick r:id="rId3"/>
              </a:rPr>
              <a:t>http://www.perseus.tufts.edu/hopper/text?doc=Perseus:text:1999.01.0198:book=13:chapter=2&amp;highlight=arginussae</a:t>
            </a:r>
            <a:r>
              <a:rPr lang="en-GB" sz="3200" dirty="0">
                <a:latin typeface="Berlin Sans FB Demi" panose="020E0802020502020306" pitchFamily="34" charset="0"/>
              </a:rPr>
              <a:t>. [Accessed 18 November 2017]</a:t>
            </a:r>
          </a:p>
          <a:p>
            <a:r>
              <a:rPr lang="en-GB" sz="3200" dirty="0">
                <a:latin typeface="Berlin Sans FB Demi" panose="020E0802020502020306" pitchFamily="34" charset="0"/>
              </a:rPr>
              <a:t>Xenophon, Hellenica, Book 1, chapter 6 . 2017. </a:t>
            </a:r>
            <a:r>
              <a:rPr lang="en-GB" sz="3200" i="1" dirty="0">
                <a:latin typeface="Berlin Sans FB Demi" panose="020E0802020502020306" pitchFamily="34" charset="0"/>
              </a:rPr>
              <a:t>Xenophon, Hellenica, Book 1, chapter 6 </a:t>
            </a:r>
            <a:r>
              <a:rPr lang="en-GB" sz="3200" dirty="0">
                <a:latin typeface="Berlin Sans FB Demi" panose="020E0802020502020306" pitchFamily="34" charset="0"/>
              </a:rPr>
              <a:t>. [ONLINE] Available at: </a:t>
            </a:r>
            <a:r>
              <a:rPr lang="en-GB" sz="3200" u="sng" dirty="0">
                <a:latin typeface="Berlin Sans FB Demi" panose="020E0802020502020306" pitchFamily="34" charset="0"/>
                <a:hlinkClick r:id="rId4"/>
              </a:rPr>
              <a:t>http://www.perseus.tufts.edu/hopper/text?doc=Perseus:text:1999.01.0206:book=1:chapter=6&amp;highlight=callicratidas</a:t>
            </a:r>
            <a:r>
              <a:rPr lang="en-GB" sz="3200" dirty="0">
                <a:latin typeface="Berlin Sans FB Demi" panose="020E0802020502020306" pitchFamily="34" charset="0"/>
              </a:rPr>
              <a:t>. [Accessed 18 November 2017]</a:t>
            </a:r>
          </a:p>
        </p:txBody>
      </p:sp>
    </p:spTree>
    <p:extLst>
      <p:ext uri="{BB962C8B-B14F-4D97-AF65-F5344CB8AC3E}">
        <p14:creationId xmlns:p14="http://schemas.microsoft.com/office/powerpoint/2010/main" val="23608425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287A5-8A89-47E9-85C5-854ADABA5DB5}"/>
              </a:ext>
            </a:extLst>
          </p:cNvPr>
          <p:cNvSpPr>
            <a:spLocks noGrp="1"/>
          </p:cNvSpPr>
          <p:nvPr>
            <p:ph type="title"/>
          </p:nvPr>
        </p:nvSpPr>
        <p:spPr/>
        <p:txBody>
          <a:bodyPr/>
          <a:lstStyle/>
          <a:p>
            <a:r>
              <a:rPr lang="en-GB" dirty="0">
                <a:latin typeface="Berlin Sans FB Demi" panose="020E0802020502020306" pitchFamily="34" charset="0"/>
              </a:rPr>
              <a:t>Who were the 30 tyrants?</a:t>
            </a:r>
          </a:p>
        </p:txBody>
      </p:sp>
      <p:sp>
        <p:nvSpPr>
          <p:cNvPr id="3" name="Content Placeholder 2">
            <a:extLst>
              <a:ext uri="{FF2B5EF4-FFF2-40B4-BE49-F238E27FC236}">
                <a16:creationId xmlns:a16="http://schemas.microsoft.com/office/drawing/2014/main" id="{687829D2-5E9C-40BE-AFD8-D829924BC862}"/>
              </a:ext>
            </a:extLst>
          </p:cNvPr>
          <p:cNvSpPr>
            <a:spLocks noGrp="1"/>
          </p:cNvSpPr>
          <p:nvPr>
            <p:ph sz="half" idx="1"/>
          </p:nvPr>
        </p:nvSpPr>
        <p:spPr/>
        <p:txBody>
          <a:bodyPr>
            <a:normAutofit fontScale="55000" lnSpcReduction="20000"/>
          </a:bodyPr>
          <a:lstStyle/>
          <a:p>
            <a:r>
              <a:rPr lang="en-GB" sz="4400" dirty="0">
                <a:latin typeface="Berlin Sans FB Demi" panose="020E0802020502020306" pitchFamily="34" charset="0"/>
              </a:rPr>
              <a:t>They were a Spartan imposed oligarchy on Athens between 404 – 403 BC, who were extremely conservative and violent. This lasted for 8 months.</a:t>
            </a:r>
          </a:p>
          <a:p>
            <a:r>
              <a:rPr lang="en-GB" sz="4400" dirty="0">
                <a:latin typeface="Berlin Sans FB Demi" panose="020E0802020502020306" pitchFamily="34" charset="0"/>
              </a:rPr>
              <a:t>They purged the city of 1500 Athenian residents. Any influential people that remained fled and gained support.</a:t>
            </a:r>
          </a:p>
          <a:p>
            <a:r>
              <a:rPr lang="en-GB" sz="4400" dirty="0">
                <a:latin typeface="Berlin Sans FB Demi" panose="020E0802020502020306" pitchFamily="34" charset="0"/>
              </a:rPr>
              <a:t>They then defeated the 30 tyrants at a battle in Piraeus after which those who remained were hunted down over the next few years.</a:t>
            </a:r>
          </a:p>
          <a:p>
            <a:endParaRPr lang="en-GB" dirty="0">
              <a:latin typeface="Berlin Sans FB Demi" panose="020E0802020502020306" pitchFamily="34" charset="0"/>
            </a:endParaRPr>
          </a:p>
        </p:txBody>
      </p:sp>
      <p:sp>
        <p:nvSpPr>
          <p:cNvPr id="4" name="Content Placeholder 3">
            <a:extLst>
              <a:ext uri="{FF2B5EF4-FFF2-40B4-BE49-F238E27FC236}">
                <a16:creationId xmlns:a16="http://schemas.microsoft.com/office/drawing/2014/main" id="{2837BBF2-E69A-46FC-BCD6-D663EE6F37C5}"/>
              </a:ext>
            </a:extLst>
          </p:cNvPr>
          <p:cNvSpPr>
            <a:spLocks noGrp="1"/>
          </p:cNvSpPr>
          <p:nvPr>
            <p:ph sz="half" idx="2"/>
          </p:nvPr>
        </p:nvSpPr>
        <p:spPr>
          <a:xfrm>
            <a:off x="6172200" y="1690688"/>
            <a:ext cx="5181600" cy="4351338"/>
          </a:xfrm>
        </p:spPr>
        <p:txBody>
          <a:bodyPr>
            <a:normAutofit fontScale="55000" lnSpcReduction="20000"/>
          </a:bodyPr>
          <a:lstStyle/>
          <a:p>
            <a:r>
              <a:rPr lang="en-GB" sz="5100" u="sng" dirty="0">
                <a:latin typeface="Berlin Sans FB Demi" panose="020E0802020502020306" pitchFamily="34" charset="0"/>
              </a:rPr>
              <a:t>Sources</a:t>
            </a:r>
          </a:p>
          <a:p>
            <a:r>
              <a:rPr lang="en-GB" sz="2900" i="1" dirty="0">
                <a:latin typeface="Berlin Sans FB Demi" panose="020E0802020502020306" pitchFamily="34" charset="0"/>
              </a:rPr>
              <a:t>Hornblower, S., 1991. The Greek World, 479-323 BC. Psychology Press p166</a:t>
            </a:r>
          </a:p>
          <a:p>
            <a:r>
              <a:rPr lang="en-GB" sz="2900" dirty="0">
                <a:latin typeface="Berlin Sans FB Demi" panose="020E0802020502020306" pitchFamily="34" charset="0"/>
              </a:rPr>
              <a:t>Thomas R. Martin, An Overview of Classical Greek History from Mycenae to Alexander, The Peloponnesian War and Athenian Life, The course of the Peloponnesian War, The rule of the Thirty Tyrants . 2017. </a:t>
            </a:r>
            <a:r>
              <a:rPr lang="en-GB" sz="2900" i="1" dirty="0">
                <a:latin typeface="Berlin Sans FB Demi" panose="020E0802020502020306" pitchFamily="34" charset="0"/>
              </a:rPr>
              <a:t>Thomas R. Martin, An Overview of Classical Greek History from Mycenae to Alexander, The Peloponnesian War and Athenian Life, The course of the Peloponnesian War, The rule of the Thirty Tyrants </a:t>
            </a:r>
            <a:r>
              <a:rPr lang="en-GB" sz="2900" dirty="0">
                <a:latin typeface="Berlin Sans FB Demi" panose="020E0802020502020306" pitchFamily="34" charset="0"/>
              </a:rPr>
              <a:t>. [ONLINE] Available at: </a:t>
            </a:r>
            <a:r>
              <a:rPr lang="en-GB" sz="2900" u="sng" dirty="0">
                <a:latin typeface="Berlin Sans FB Demi" panose="020E0802020502020306" pitchFamily="34" charset="0"/>
                <a:hlinkClick r:id="rId2"/>
              </a:rPr>
              <a:t>http://www.perseus.tufts.edu/hopper/text?doc=Perseus%3Atext%3A1999.04.0009%3Achapter%3D12%3Asection%3D1%3Asubsection%3D20</a:t>
            </a:r>
            <a:r>
              <a:rPr lang="en-GB" sz="2900" dirty="0">
                <a:latin typeface="Berlin Sans FB Demi" panose="020E0802020502020306" pitchFamily="34" charset="0"/>
              </a:rPr>
              <a:t>. [Accessed 26 October 2017].</a:t>
            </a:r>
          </a:p>
          <a:p>
            <a:r>
              <a:rPr lang="en-GB" sz="2900" dirty="0">
                <a:latin typeface="Berlin Sans FB Demi" panose="020E0802020502020306" pitchFamily="34" charset="0"/>
              </a:rPr>
              <a:t>Xenophon, Hellenica, Book 2 . 2017. </a:t>
            </a:r>
            <a:r>
              <a:rPr lang="en-GB" sz="2900" i="1" dirty="0">
                <a:latin typeface="Berlin Sans FB Demi" panose="020E0802020502020306" pitchFamily="34" charset="0"/>
              </a:rPr>
              <a:t>Xenophon, Hellenica, Book 2 </a:t>
            </a:r>
            <a:r>
              <a:rPr lang="en-GB" sz="2900" dirty="0">
                <a:latin typeface="Berlin Sans FB Demi" panose="020E0802020502020306" pitchFamily="34" charset="0"/>
              </a:rPr>
              <a:t>. [ONLINE] Available at: </a:t>
            </a:r>
            <a:r>
              <a:rPr lang="en-GB" sz="2900" u="sng" dirty="0">
                <a:latin typeface="Berlin Sans FB Demi" panose="020E0802020502020306" pitchFamily="34" charset="0"/>
                <a:hlinkClick r:id="rId3"/>
              </a:rPr>
              <a:t>http://www.perseus.tufts.edu/hopper/text?doc=Xen.%20Hell.%202&amp;lang=original</a:t>
            </a:r>
            <a:r>
              <a:rPr lang="en-GB" sz="2900" dirty="0">
                <a:latin typeface="Berlin Sans FB Demi" panose="020E0802020502020306" pitchFamily="34" charset="0"/>
              </a:rPr>
              <a:t>. [Accessed 26 October 2017].</a:t>
            </a:r>
          </a:p>
          <a:p>
            <a:endParaRPr lang="en-GB" sz="2600" dirty="0">
              <a:latin typeface="Berlin Sans FB Demi" panose="020E0802020502020306" pitchFamily="34" charset="0"/>
            </a:endParaRPr>
          </a:p>
          <a:p>
            <a:endParaRPr lang="en-GB" sz="2600" dirty="0">
              <a:latin typeface="Berlin Sans FB Demi" panose="020E0802020502020306" pitchFamily="34" charset="0"/>
            </a:endParaRPr>
          </a:p>
          <a:p>
            <a:endParaRPr lang="en-GB" sz="2600" i="1" dirty="0">
              <a:latin typeface="Berlin Sans FB Demi" panose="020E0802020502020306" pitchFamily="34" charset="0"/>
            </a:endParaRPr>
          </a:p>
        </p:txBody>
      </p:sp>
    </p:spTree>
    <p:extLst>
      <p:ext uri="{BB962C8B-B14F-4D97-AF65-F5344CB8AC3E}">
        <p14:creationId xmlns:p14="http://schemas.microsoft.com/office/powerpoint/2010/main" val="2113695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1AD34-18B7-4392-A6A9-30588D5B6365}"/>
              </a:ext>
            </a:extLst>
          </p:cNvPr>
          <p:cNvSpPr>
            <a:spLocks noGrp="1"/>
          </p:cNvSpPr>
          <p:nvPr>
            <p:ph type="title"/>
          </p:nvPr>
        </p:nvSpPr>
        <p:spPr/>
        <p:txBody>
          <a:bodyPr/>
          <a:lstStyle/>
          <a:p>
            <a:r>
              <a:rPr lang="en-GB" dirty="0">
                <a:latin typeface="Berlin Sans FB Demi" panose="020E0802020502020306" pitchFamily="34" charset="0"/>
              </a:rPr>
              <a:t>The death of Socrates 399 BC</a:t>
            </a:r>
          </a:p>
        </p:txBody>
      </p:sp>
      <p:sp>
        <p:nvSpPr>
          <p:cNvPr id="3" name="Content Placeholder 2">
            <a:extLst>
              <a:ext uri="{FF2B5EF4-FFF2-40B4-BE49-F238E27FC236}">
                <a16:creationId xmlns:a16="http://schemas.microsoft.com/office/drawing/2014/main" id="{EA91209F-FB03-44F4-AEC4-E7D62ED95BF9}"/>
              </a:ext>
            </a:extLst>
          </p:cNvPr>
          <p:cNvSpPr>
            <a:spLocks noGrp="1"/>
          </p:cNvSpPr>
          <p:nvPr>
            <p:ph sz="half" idx="1"/>
          </p:nvPr>
        </p:nvSpPr>
        <p:spPr>
          <a:xfrm>
            <a:off x="914400" y="1825625"/>
            <a:ext cx="5181600" cy="4518992"/>
          </a:xfrm>
        </p:spPr>
        <p:txBody>
          <a:bodyPr>
            <a:normAutofit fontScale="40000" lnSpcReduction="20000"/>
          </a:bodyPr>
          <a:lstStyle/>
          <a:p>
            <a:r>
              <a:rPr lang="en-GB" sz="4500" dirty="0">
                <a:latin typeface="Berlin Sans FB Demi" panose="020E0802020502020306" pitchFamily="34" charset="0"/>
              </a:rPr>
              <a:t>In 399 BC Socrates stood accused of </a:t>
            </a:r>
            <a:r>
              <a:rPr lang="en-GB" sz="4500" i="1" dirty="0">
                <a:latin typeface="Berlin Sans FB Demi" panose="020E0802020502020306" pitchFamily="34" charset="0"/>
              </a:rPr>
              <a:t>refusing to recognise the gods and corrupting the youth.</a:t>
            </a:r>
            <a:endParaRPr lang="en-GB" sz="4500" dirty="0">
              <a:latin typeface="Berlin Sans FB Demi" panose="020E0802020502020306" pitchFamily="34" charset="0"/>
            </a:endParaRPr>
          </a:p>
          <a:p>
            <a:r>
              <a:rPr lang="en-GB" sz="4500" dirty="0">
                <a:latin typeface="Berlin Sans FB Demi" panose="020E0802020502020306" pitchFamily="34" charset="0"/>
              </a:rPr>
              <a:t>Socrates was 70 and easily recognisable by most Athenians</a:t>
            </a:r>
          </a:p>
          <a:p>
            <a:r>
              <a:rPr lang="en-GB" sz="4500" dirty="0">
                <a:latin typeface="Berlin Sans FB Demi" panose="020E0802020502020306" pitchFamily="34" charset="0"/>
              </a:rPr>
              <a:t>He had antidemocratic views which turned most of the city against him during the trail</a:t>
            </a:r>
          </a:p>
          <a:p>
            <a:r>
              <a:rPr lang="en-GB" sz="4500" dirty="0">
                <a:latin typeface="Berlin Sans FB Demi" panose="020E0802020502020306" pitchFamily="34" charset="0"/>
              </a:rPr>
              <a:t>Socrates was found guilty by a vote of 280 to 220</a:t>
            </a:r>
          </a:p>
          <a:p>
            <a:r>
              <a:rPr lang="en-GB" sz="4500" dirty="0">
                <a:latin typeface="Berlin Sans FB Demi" panose="020E0802020502020306" pitchFamily="34" charset="0"/>
              </a:rPr>
              <a:t>The sentence was death because he was sarcastic to the jurors who suggested exile and instead proposed to only pay a fine</a:t>
            </a:r>
          </a:p>
          <a:p>
            <a:r>
              <a:rPr lang="en-GB" sz="4500" dirty="0">
                <a:latin typeface="Berlin Sans FB Demi" panose="020E0802020502020306" pitchFamily="34" charset="0"/>
              </a:rPr>
              <a:t>Confined to a cell Socrates was given hemlock to drink as Athenian law dictated.</a:t>
            </a:r>
          </a:p>
          <a:p>
            <a:r>
              <a:rPr lang="en-GB" sz="4500" dirty="0">
                <a:latin typeface="Berlin Sans FB Demi" panose="020E0802020502020306" pitchFamily="34" charset="0"/>
              </a:rPr>
              <a:t>Plato was a student of Socrates but wasn’t present at his death. From the testimony of those who were Plato describes his mentors death through the eyes of a fictional character named Phaedo.</a:t>
            </a:r>
          </a:p>
          <a:p>
            <a:endParaRPr lang="en-GB" dirty="0"/>
          </a:p>
        </p:txBody>
      </p:sp>
      <p:sp>
        <p:nvSpPr>
          <p:cNvPr id="4" name="Content Placeholder 3">
            <a:extLst>
              <a:ext uri="{FF2B5EF4-FFF2-40B4-BE49-F238E27FC236}">
                <a16:creationId xmlns:a16="http://schemas.microsoft.com/office/drawing/2014/main" id="{4ADA00B9-8CC7-4699-A6B7-21FFACC75DE4}"/>
              </a:ext>
            </a:extLst>
          </p:cNvPr>
          <p:cNvSpPr>
            <a:spLocks noGrp="1"/>
          </p:cNvSpPr>
          <p:nvPr>
            <p:ph sz="half" idx="2"/>
          </p:nvPr>
        </p:nvSpPr>
        <p:spPr>
          <a:xfrm>
            <a:off x="6172200" y="1467817"/>
            <a:ext cx="5181600" cy="4351338"/>
          </a:xfrm>
        </p:spPr>
        <p:txBody>
          <a:bodyPr>
            <a:noAutofit/>
          </a:bodyPr>
          <a:lstStyle/>
          <a:p>
            <a:r>
              <a:rPr lang="en-GB" sz="2400" u="sng" dirty="0">
                <a:latin typeface="Berlin Sans FB Demi" panose="020E0802020502020306" pitchFamily="34" charset="0"/>
              </a:rPr>
              <a:t>Sources</a:t>
            </a:r>
          </a:p>
          <a:p>
            <a:r>
              <a:rPr lang="en-GB" sz="2000" dirty="0">
                <a:latin typeface="Berlin Sans FB Demi" panose="020E0802020502020306" pitchFamily="34" charset="0"/>
              </a:rPr>
              <a:t>The Suicide of Socrates, 399 BC. 2017. The Suicide of Socrates, 399 BC. Available at: </a:t>
            </a:r>
            <a:r>
              <a:rPr lang="en-GB" sz="2000" dirty="0">
                <a:latin typeface="Berlin Sans FB Demi" panose="020E0802020502020306" pitchFamily="34" charset="0"/>
                <a:hlinkClick r:id="rId2"/>
              </a:rPr>
              <a:t>http://www.eyewitnesstohistory.com/socrates.htm</a:t>
            </a:r>
            <a:endParaRPr lang="en-GB" sz="2000" dirty="0">
              <a:latin typeface="Berlin Sans FB Demi" panose="020E0802020502020306" pitchFamily="34" charset="0"/>
            </a:endParaRPr>
          </a:p>
          <a:p>
            <a:r>
              <a:rPr lang="en-GB" sz="2000" i="1" dirty="0">
                <a:latin typeface="Berlin Sans FB Demi" panose="020E0802020502020306" pitchFamily="34" charset="0"/>
              </a:rPr>
              <a:t>Freeman, C., 1999. The Greek Achievement. 1st ed. London: Penguin books.</a:t>
            </a:r>
          </a:p>
          <a:p>
            <a:r>
              <a:rPr lang="en-GB" sz="2000" i="1" dirty="0">
                <a:latin typeface="Berlin Sans FB Demi" panose="020E0802020502020306" pitchFamily="34" charset="0"/>
              </a:rPr>
              <a:t>Plato, P. The Trial and Death of Socrates Euthyphro, Apology, Crito, Death Scene from Phaedo, G. M. A. Grube (Translator) 2001 Hackett Publishing, Cambridge MA</a:t>
            </a:r>
          </a:p>
        </p:txBody>
      </p:sp>
      <p:pic>
        <p:nvPicPr>
          <p:cNvPr id="5" name="Picture 4">
            <a:extLst>
              <a:ext uri="{FF2B5EF4-FFF2-40B4-BE49-F238E27FC236}">
                <a16:creationId xmlns:a16="http://schemas.microsoft.com/office/drawing/2014/main" id="{BDAA9185-F44D-4435-A40C-239A9DBA83D9}"/>
              </a:ext>
            </a:extLst>
          </p:cNvPr>
          <p:cNvPicPr>
            <a:picLocks noChangeAspect="1"/>
          </p:cNvPicPr>
          <p:nvPr/>
        </p:nvPicPr>
        <p:blipFill>
          <a:blip r:embed="rId3"/>
          <a:stretch>
            <a:fillRect/>
          </a:stretch>
        </p:blipFill>
        <p:spPr>
          <a:xfrm>
            <a:off x="8073887" y="130796"/>
            <a:ext cx="1378226" cy="1559892"/>
          </a:xfrm>
          <a:prstGeom prst="rect">
            <a:avLst/>
          </a:prstGeom>
        </p:spPr>
      </p:pic>
    </p:spTree>
    <p:extLst>
      <p:ext uri="{BB962C8B-B14F-4D97-AF65-F5344CB8AC3E}">
        <p14:creationId xmlns:p14="http://schemas.microsoft.com/office/powerpoint/2010/main" val="9791563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E6F88-E8AB-4B5F-BC0E-2DC95B550AC6}"/>
              </a:ext>
            </a:extLst>
          </p:cNvPr>
          <p:cNvSpPr>
            <a:spLocks noGrp="1"/>
          </p:cNvSpPr>
          <p:nvPr>
            <p:ph type="title"/>
          </p:nvPr>
        </p:nvSpPr>
        <p:spPr/>
        <p:txBody>
          <a:bodyPr/>
          <a:lstStyle/>
          <a:p>
            <a:r>
              <a:rPr lang="en-GB" dirty="0">
                <a:latin typeface="Berlin Sans FB Demi" panose="020E0802020502020306" pitchFamily="34" charset="0"/>
              </a:rPr>
              <a:t>Corinthian War 395-386 BC</a:t>
            </a:r>
          </a:p>
        </p:txBody>
      </p:sp>
      <p:sp>
        <p:nvSpPr>
          <p:cNvPr id="3" name="Content Placeholder 2">
            <a:extLst>
              <a:ext uri="{FF2B5EF4-FFF2-40B4-BE49-F238E27FC236}">
                <a16:creationId xmlns:a16="http://schemas.microsoft.com/office/drawing/2014/main" id="{5604BB33-7B32-4B17-B3E6-99FAFB0A03FB}"/>
              </a:ext>
            </a:extLst>
          </p:cNvPr>
          <p:cNvSpPr>
            <a:spLocks noGrp="1"/>
          </p:cNvSpPr>
          <p:nvPr>
            <p:ph sz="half" idx="1"/>
          </p:nvPr>
        </p:nvSpPr>
        <p:spPr>
          <a:xfrm>
            <a:off x="0" y="1338470"/>
            <a:ext cx="6019800" cy="5519530"/>
          </a:xfrm>
        </p:spPr>
        <p:txBody>
          <a:bodyPr>
            <a:normAutofit fontScale="47500" lnSpcReduction="20000"/>
          </a:bodyPr>
          <a:lstStyle/>
          <a:p>
            <a:r>
              <a:rPr lang="en-GB" sz="3800" dirty="0">
                <a:latin typeface="Berlin Sans FB Demi" panose="020E0802020502020306" pitchFamily="34" charset="0"/>
              </a:rPr>
              <a:t>After the Peloponnesian War ended in 404 BC Sparta with the aid of the Persian Empire were the main power in Greece</a:t>
            </a:r>
          </a:p>
          <a:p>
            <a:r>
              <a:rPr lang="en-GB" sz="3800" dirty="0">
                <a:latin typeface="Berlin Sans FB Demi" panose="020E0802020502020306" pitchFamily="34" charset="0"/>
              </a:rPr>
              <a:t>Early on Sparta was at war their allies in Persia and as a result Persia sent envoys to other influential polies in Greece including Thebes, Corinth and Argos</a:t>
            </a:r>
          </a:p>
          <a:p>
            <a:r>
              <a:rPr lang="en-GB" sz="3800" dirty="0">
                <a:latin typeface="Berlin Sans FB Demi" panose="020E0802020502020306" pitchFamily="34" charset="0"/>
              </a:rPr>
              <a:t>Thebes decided in 395 BC after the had allied with Persia, they needed the rest of the Boetian League to agree to war with Sparta.</a:t>
            </a:r>
          </a:p>
          <a:p>
            <a:r>
              <a:rPr lang="en-GB" sz="3800" dirty="0">
                <a:latin typeface="Berlin Sans FB Demi" panose="020E0802020502020306" pitchFamily="34" charset="0"/>
              </a:rPr>
              <a:t>So they attacked their allies indirectly. The Phocians in retaliation to Locris( guided by Thebes) raising taxes invaded with Spartan allies. Which sparked off the war</a:t>
            </a:r>
          </a:p>
          <a:p>
            <a:r>
              <a:rPr lang="en-GB" sz="3800" dirty="0">
                <a:latin typeface="Berlin Sans FB Demi" panose="020E0802020502020306" pitchFamily="34" charset="0"/>
              </a:rPr>
              <a:t>Other polies joined and helped contribute to both sides at various points including; Athens in 395 in the process killed Lysander, Boeotia and Argos in 394 BC along with Corinth who were known enemies of Sparta and the battles mainly took place on Corinthian land.</a:t>
            </a:r>
          </a:p>
          <a:p>
            <a:r>
              <a:rPr lang="en-GB" sz="3800" dirty="0">
                <a:latin typeface="Berlin Sans FB Demi" panose="020E0802020502020306" pitchFamily="34" charset="0"/>
              </a:rPr>
              <a:t>In 386 BC a truce was called after many losses on both sides and Sparta losing overall and calling for it. </a:t>
            </a:r>
          </a:p>
          <a:p>
            <a:endParaRPr lang="en-GB" dirty="0"/>
          </a:p>
          <a:p>
            <a:endParaRPr lang="en-GB" dirty="0"/>
          </a:p>
        </p:txBody>
      </p:sp>
      <p:sp>
        <p:nvSpPr>
          <p:cNvPr id="4" name="Content Placeholder 3">
            <a:extLst>
              <a:ext uri="{FF2B5EF4-FFF2-40B4-BE49-F238E27FC236}">
                <a16:creationId xmlns:a16="http://schemas.microsoft.com/office/drawing/2014/main" id="{DBABED77-16DE-41D1-8602-C414AFE03157}"/>
              </a:ext>
            </a:extLst>
          </p:cNvPr>
          <p:cNvSpPr>
            <a:spLocks noGrp="1"/>
          </p:cNvSpPr>
          <p:nvPr>
            <p:ph sz="half" idx="2"/>
          </p:nvPr>
        </p:nvSpPr>
        <p:spPr>
          <a:xfrm>
            <a:off x="6172202" y="1338470"/>
            <a:ext cx="6019799" cy="4838493"/>
          </a:xfrm>
        </p:spPr>
        <p:txBody>
          <a:bodyPr>
            <a:normAutofit fontScale="47500" lnSpcReduction="20000"/>
          </a:bodyPr>
          <a:lstStyle/>
          <a:p>
            <a:r>
              <a:rPr lang="en-GB" sz="5400" u="sng" dirty="0">
                <a:latin typeface="Berlin Sans FB Demi" panose="020E0802020502020306" pitchFamily="34" charset="0"/>
              </a:rPr>
              <a:t>Sources</a:t>
            </a:r>
          </a:p>
          <a:p>
            <a:r>
              <a:rPr lang="en-GB" sz="3800" dirty="0">
                <a:latin typeface="Berlin Sans FB Demi" panose="020E0802020502020306" pitchFamily="34" charset="0"/>
              </a:rPr>
              <a:t>Corinthian War (395-386 BC). 2017. </a:t>
            </a:r>
            <a:r>
              <a:rPr lang="en-GB" sz="3800" i="1" dirty="0">
                <a:latin typeface="Berlin Sans FB Demi" panose="020E0802020502020306" pitchFamily="34" charset="0"/>
              </a:rPr>
              <a:t>Corinthian War (395-386 BC)</a:t>
            </a:r>
            <a:r>
              <a:rPr lang="en-GB" sz="3800" dirty="0">
                <a:latin typeface="Berlin Sans FB Demi" panose="020E0802020502020306" pitchFamily="34" charset="0"/>
              </a:rPr>
              <a:t>. [ONLINE] Available at: </a:t>
            </a:r>
            <a:r>
              <a:rPr lang="en-GB" sz="3800" u="sng" dirty="0">
                <a:latin typeface="Berlin Sans FB Demi" panose="020E0802020502020306" pitchFamily="34" charset="0"/>
                <a:hlinkClick r:id="rId2"/>
              </a:rPr>
              <a:t>http://www.historyofwar.org/articles/wars_corinthian.html#null</a:t>
            </a:r>
            <a:r>
              <a:rPr lang="en-GB" sz="3800" dirty="0">
                <a:latin typeface="Berlin Sans FB Demi" panose="020E0802020502020306" pitchFamily="34" charset="0"/>
              </a:rPr>
              <a:t>. [Accessed 28 November 2017]</a:t>
            </a:r>
          </a:p>
          <a:p>
            <a:r>
              <a:rPr lang="en-GB" sz="3800" i="1" dirty="0">
                <a:latin typeface="Berlin Sans FB Demi" panose="020E0802020502020306" pitchFamily="34" charset="0"/>
              </a:rPr>
              <a:t>Bennett, B., 2014. The Spartan Supremacy 412-371 BC. Pen and Sword</a:t>
            </a:r>
          </a:p>
          <a:p>
            <a:r>
              <a:rPr lang="en-GB" sz="3800" dirty="0">
                <a:latin typeface="Berlin Sans FB Demi" panose="020E0802020502020306" pitchFamily="34" charset="0"/>
              </a:rPr>
              <a:t>Demosthenes, Against </a:t>
            </a:r>
            <a:r>
              <a:rPr lang="en-GB" sz="3800" dirty="0" err="1">
                <a:latin typeface="Berlin Sans FB Demi" panose="020E0802020502020306" pitchFamily="34" charset="0"/>
              </a:rPr>
              <a:t>Leptines</a:t>
            </a:r>
            <a:r>
              <a:rPr lang="en-GB" sz="3800" dirty="0">
                <a:latin typeface="Berlin Sans FB Demi" panose="020E0802020502020306" pitchFamily="34" charset="0"/>
              </a:rPr>
              <a:t>, section 54 . 2017. </a:t>
            </a:r>
            <a:r>
              <a:rPr lang="en-GB" sz="3800" i="1" dirty="0">
                <a:latin typeface="Berlin Sans FB Demi" panose="020E0802020502020306" pitchFamily="34" charset="0"/>
              </a:rPr>
              <a:t>Demosthenes, Against </a:t>
            </a:r>
            <a:r>
              <a:rPr lang="en-GB" sz="3800" i="1" dirty="0" err="1">
                <a:latin typeface="Berlin Sans FB Demi" panose="020E0802020502020306" pitchFamily="34" charset="0"/>
              </a:rPr>
              <a:t>Leptines</a:t>
            </a:r>
            <a:r>
              <a:rPr lang="en-GB" sz="3800" i="1" dirty="0">
                <a:latin typeface="Berlin Sans FB Demi" panose="020E0802020502020306" pitchFamily="34" charset="0"/>
              </a:rPr>
              <a:t>, section 54 </a:t>
            </a:r>
            <a:r>
              <a:rPr lang="en-GB" sz="3800" dirty="0">
                <a:latin typeface="Berlin Sans FB Demi" panose="020E0802020502020306" pitchFamily="34" charset="0"/>
              </a:rPr>
              <a:t>. [ONLINE] Available at: </a:t>
            </a:r>
            <a:r>
              <a:rPr lang="en-GB" sz="3800" u="sng" dirty="0">
                <a:latin typeface="Berlin Sans FB Demi" panose="020E0802020502020306" pitchFamily="34" charset="0"/>
                <a:hlinkClick r:id="rId3"/>
              </a:rPr>
              <a:t>http://www.perseus.tufts.edu/hopper/text?doc=Perseus:text:1999.01.0072:speech=20:section=54&amp;highlight=antalcidas</a:t>
            </a:r>
            <a:r>
              <a:rPr lang="en-GB" sz="3800" dirty="0">
                <a:latin typeface="Berlin Sans FB Demi" panose="020E0802020502020306" pitchFamily="34" charset="0"/>
              </a:rPr>
              <a:t>. [Accessed 28 November 2017].</a:t>
            </a:r>
          </a:p>
          <a:p>
            <a:r>
              <a:rPr lang="en-GB" sz="3800" dirty="0">
                <a:latin typeface="Berlin Sans FB Demi" panose="020E0802020502020306" pitchFamily="34" charset="0"/>
              </a:rPr>
              <a:t>Diodorus Siculus, Library, Book XIV, Chapter 110, section 3 . 2017. </a:t>
            </a:r>
            <a:r>
              <a:rPr lang="en-GB" sz="3800" i="1" dirty="0">
                <a:latin typeface="Berlin Sans FB Demi" panose="020E0802020502020306" pitchFamily="34" charset="0"/>
              </a:rPr>
              <a:t>Diodorus Siculus, Library, Book XIV, Chapter 110, section 3 </a:t>
            </a:r>
            <a:r>
              <a:rPr lang="en-GB" sz="3800" dirty="0">
                <a:latin typeface="Berlin Sans FB Demi" panose="020E0802020502020306" pitchFamily="34" charset="0"/>
              </a:rPr>
              <a:t>. [ONLINE] Available at: </a:t>
            </a:r>
            <a:r>
              <a:rPr lang="en-GB" sz="3800" u="sng" dirty="0">
                <a:latin typeface="Berlin Sans FB Demi" panose="020E0802020502020306" pitchFamily="34" charset="0"/>
                <a:hlinkClick r:id="rId4"/>
              </a:rPr>
              <a:t>http://www.perseus.tufts.edu/hopper/text?doc=Perseus%3Atext%3A1999.01.0084%3Abook%3D14%3Achapter%3D110%3Asection%3D3</a:t>
            </a:r>
            <a:r>
              <a:rPr lang="en-GB" sz="3800" dirty="0">
                <a:latin typeface="Berlin Sans FB Demi" panose="020E0802020502020306" pitchFamily="34" charset="0"/>
              </a:rPr>
              <a:t>. [Accessed 28 November 2017</a:t>
            </a:r>
            <a:r>
              <a:rPr lang="en-GB" sz="3800" dirty="0"/>
              <a:t>].</a:t>
            </a:r>
            <a:endParaRPr lang="en-GB" sz="3800" i="1" dirty="0">
              <a:latin typeface="Berlin Sans FB Demi" panose="020E0802020502020306" pitchFamily="34" charset="0"/>
            </a:endParaRPr>
          </a:p>
        </p:txBody>
      </p:sp>
    </p:spTree>
    <p:extLst>
      <p:ext uri="{BB962C8B-B14F-4D97-AF65-F5344CB8AC3E}">
        <p14:creationId xmlns:p14="http://schemas.microsoft.com/office/powerpoint/2010/main" val="14070967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B4240-F538-47F1-B05B-855B39C14102}"/>
              </a:ext>
            </a:extLst>
          </p:cNvPr>
          <p:cNvSpPr>
            <a:spLocks noGrp="1"/>
          </p:cNvSpPr>
          <p:nvPr>
            <p:ph type="title"/>
          </p:nvPr>
        </p:nvSpPr>
        <p:spPr/>
        <p:txBody>
          <a:bodyPr/>
          <a:lstStyle/>
          <a:p>
            <a:r>
              <a:rPr lang="en-GB" dirty="0">
                <a:latin typeface="Berlin Sans FB Demi" panose="020E0802020502020306" pitchFamily="34" charset="0"/>
              </a:rPr>
              <a:t>The King’s Peace 386 BC</a:t>
            </a:r>
          </a:p>
        </p:txBody>
      </p:sp>
      <p:sp>
        <p:nvSpPr>
          <p:cNvPr id="3" name="Content Placeholder 2">
            <a:extLst>
              <a:ext uri="{FF2B5EF4-FFF2-40B4-BE49-F238E27FC236}">
                <a16:creationId xmlns:a16="http://schemas.microsoft.com/office/drawing/2014/main" id="{1AFB7E14-94A2-471E-9B32-DFED5CDB1038}"/>
              </a:ext>
            </a:extLst>
          </p:cNvPr>
          <p:cNvSpPr>
            <a:spLocks noGrp="1"/>
          </p:cNvSpPr>
          <p:nvPr>
            <p:ph sz="half" idx="1"/>
          </p:nvPr>
        </p:nvSpPr>
        <p:spPr>
          <a:xfrm>
            <a:off x="0" y="1875458"/>
            <a:ext cx="5874026" cy="4351338"/>
          </a:xfrm>
        </p:spPr>
        <p:txBody>
          <a:bodyPr>
            <a:normAutofit fontScale="62500" lnSpcReduction="20000"/>
          </a:bodyPr>
          <a:lstStyle/>
          <a:p>
            <a:r>
              <a:rPr lang="en-GB" sz="4500" dirty="0">
                <a:latin typeface="Berlin Sans FB Demi" panose="020E0802020502020306" pitchFamily="34" charset="0"/>
              </a:rPr>
              <a:t>Called ‘the King’s Peace’ after Antalcidas, the truce stated that all  Greek territories in Asia Minor belonged to Persia, all Greek cities maintain their autonomy with the exception of Athens who retained Lemnos, Imbros and Scyros and finally Thebes had to dissolve the Boetian League and align with Corinth and Argos. While this wasn’t written in the treaty this led to Sparta having more power and influence throughout Greece. </a:t>
            </a:r>
          </a:p>
          <a:p>
            <a:endParaRPr lang="en-GB" dirty="0"/>
          </a:p>
        </p:txBody>
      </p:sp>
      <p:sp>
        <p:nvSpPr>
          <p:cNvPr id="4" name="Content Placeholder 3">
            <a:extLst>
              <a:ext uri="{FF2B5EF4-FFF2-40B4-BE49-F238E27FC236}">
                <a16:creationId xmlns:a16="http://schemas.microsoft.com/office/drawing/2014/main" id="{F7339A87-B880-4F8A-8EFC-EE2F1DFD1E66}"/>
              </a:ext>
            </a:extLst>
          </p:cNvPr>
          <p:cNvSpPr>
            <a:spLocks noGrp="1"/>
          </p:cNvSpPr>
          <p:nvPr>
            <p:ph sz="half" idx="2"/>
          </p:nvPr>
        </p:nvSpPr>
        <p:spPr>
          <a:xfrm>
            <a:off x="6172202" y="1875458"/>
            <a:ext cx="5741502" cy="4982542"/>
          </a:xfrm>
        </p:spPr>
        <p:txBody>
          <a:bodyPr>
            <a:normAutofit fontScale="62500" lnSpcReduction="20000"/>
          </a:bodyPr>
          <a:lstStyle/>
          <a:p>
            <a:r>
              <a:rPr lang="en-GB" sz="4400" u="sng" dirty="0">
                <a:latin typeface="Berlin Sans FB Demi" panose="020E0802020502020306" pitchFamily="34" charset="0"/>
              </a:rPr>
              <a:t>Sources</a:t>
            </a:r>
            <a:endParaRPr lang="en-GB" sz="4000" u="sng" dirty="0">
              <a:latin typeface="Berlin Sans FB Demi" panose="020E0802020502020306" pitchFamily="34" charset="0"/>
            </a:endParaRPr>
          </a:p>
          <a:p>
            <a:r>
              <a:rPr lang="en-GB" dirty="0">
                <a:latin typeface="Berlin Sans FB Demi" panose="020E0802020502020306" pitchFamily="34" charset="0"/>
              </a:rPr>
              <a:t>Corinthian War (395-386 BC). 2017. </a:t>
            </a:r>
            <a:r>
              <a:rPr lang="en-GB" i="1" dirty="0">
                <a:latin typeface="Berlin Sans FB Demi" panose="020E0802020502020306" pitchFamily="34" charset="0"/>
              </a:rPr>
              <a:t>Corinthian War (395-386 BC)</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http://www.historyofwar.org/articles/wars_corinthian.html#null</a:t>
            </a:r>
            <a:r>
              <a:rPr lang="en-GB" dirty="0">
                <a:latin typeface="Berlin Sans FB Demi" panose="020E0802020502020306" pitchFamily="34" charset="0"/>
              </a:rPr>
              <a:t>. [Accessed 28 November 2017]</a:t>
            </a:r>
          </a:p>
          <a:p>
            <a:r>
              <a:rPr lang="en-GB" i="1" dirty="0">
                <a:latin typeface="Berlin Sans FB Demi" panose="020E0802020502020306" pitchFamily="34" charset="0"/>
              </a:rPr>
              <a:t>Bennett, B., 2014. The Spartan Supremacy 412-371 BC. Pen and Sword</a:t>
            </a:r>
          </a:p>
          <a:p>
            <a:r>
              <a:rPr lang="en-GB" dirty="0">
                <a:latin typeface="Berlin Sans FB Demi" panose="020E0802020502020306" pitchFamily="34" charset="0"/>
              </a:rPr>
              <a:t>Demosthenes, Against </a:t>
            </a:r>
            <a:r>
              <a:rPr lang="en-GB" dirty="0" err="1">
                <a:latin typeface="Berlin Sans FB Demi" panose="020E0802020502020306" pitchFamily="34" charset="0"/>
              </a:rPr>
              <a:t>Leptines</a:t>
            </a:r>
            <a:r>
              <a:rPr lang="en-GB" dirty="0">
                <a:latin typeface="Berlin Sans FB Demi" panose="020E0802020502020306" pitchFamily="34" charset="0"/>
              </a:rPr>
              <a:t>, section 54 . 2017. </a:t>
            </a:r>
            <a:r>
              <a:rPr lang="en-GB" i="1" dirty="0">
                <a:latin typeface="Berlin Sans FB Demi" panose="020E0802020502020306" pitchFamily="34" charset="0"/>
              </a:rPr>
              <a:t>Demosthenes, Against </a:t>
            </a:r>
            <a:r>
              <a:rPr lang="en-GB" i="1" dirty="0" err="1">
                <a:latin typeface="Berlin Sans FB Demi" panose="020E0802020502020306" pitchFamily="34" charset="0"/>
              </a:rPr>
              <a:t>Leptines</a:t>
            </a:r>
            <a:r>
              <a:rPr lang="en-GB" i="1" dirty="0">
                <a:latin typeface="Berlin Sans FB Demi" panose="020E0802020502020306" pitchFamily="34" charset="0"/>
              </a:rPr>
              <a:t>, section 54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http://www.perseus.tufts.edu/hopper/text?doc=Perseus:text:1999.01.0072:speech=20:section=54&amp;highlight=antalcidas</a:t>
            </a:r>
            <a:r>
              <a:rPr lang="en-GB" dirty="0">
                <a:latin typeface="Berlin Sans FB Demi" panose="020E0802020502020306" pitchFamily="34" charset="0"/>
              </a:rPr>
              <a:t>. [Accessed 28 November 2017].</a:t>
            </a:r>
          </a:p>
          <a:p>
            <a:r>
              <a:rPr lang="en-GB" dirty="0">
                <a:latin typeface="Berlin Sans FB Demi" panose="020E0802020502020306" pitchFamily="34" charset="0"/>
              </a:rPr>
              <a:t>Diodorus Siculus, Library, Book XIV, Chapter 110, section 3 . 2017. </a:t>
            </a:r>
            <a:r>
              <a:rPr lang="en-GB" i="1" dirty="0">
                <a:latin typeface="Berlin Sans FB Demi" panose="020E0802020502020306" pitchFamily="34" charset="0"/>
              </a:rPr>
              <a:t>Diodorus Siculus, Library, Book XIV, Chapter 110, section 3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http://www.perseus.tufts.edu/hopper/text?doc=Perseus%3Atext%3A1999.01.0084%3Abook%3D14%3Achapter%3D110%3Asection%3D3</a:t>
            </a:r>
            <a:r>
              <a:rPr lang="en-GB" dirty="0">
                <a:latin typeface="Berlin Sans FB Demi" panose="020E0802020502020306" pitchFamily="34" charset="0"/>
              </a:rPr>
              <a:t>. [Accessed 28 November 2017</a:t>
            </a:r>
            <a:r>
              <a:rPr lang="en-GB" dirty="0"/>
              <a:t>].</a:t>
            </a:r>
            <a:endParaRPr lang="en-GB" i="1" dirty="0">
              <a:latin typeface="Berlin Sans FB Demi" panose="020E0802020502020306" pitchFamily="34" charset="0"/>
            </a:endParaRPr>
          </a:p>
          <a:p>
            <a:endParaRPr lang="en-GB" dirty="0"/>
          </a:p>
        </p:txBody>
      </p:sp>
      <p:pic>
        <p:nvPicPr>
          <p:cNvPr id="5" name="Picture 4">
            <a:extLst>
              <a:ext uri="{FF2B5EF4-FFF2-40B4-BE49-F238E27FC236}">
                <a16:creationId xmlns:a16="http://schemas.microsoft.com/office/drawing/2014/main" id="{9F080C7C-D03F-4BBA-863A-942398C783B0}"/>
              </a:ext>
            </a:extLst>
          </p:cNvPr>
          <p:cNvPicPr>
            <a:picLocks noChangeAspect="1"/>
          </p:cNvPicPr>
          <p:nvPr/>
        </p:nvPicPr>
        <p:blipFill rotWithShape="1">
          <a:blip r:embed="rId5"/>
          <a:srcRect b="20130"/>
          <a:stretch/>
        </p:blipFill>
        <p:spPr>
          <a:xfrm>
            <a:off x="7023652" y="0"/>
            <a:ext cx="5108713" cy="1875458"/>
          </a:xfrm>
          <a:prstGeom prst="rect">
            <a:avLst/>
          </a:prstGeom>
        </p:spPr>
      </p:pic>
    </p:spTree>
    <p:extLst>
      <p:ext uri="{BB962C8B-B14F-4D97-AF65-F5344CB8AC3E}">
        <p14:creationId xmlns:p14="http://schemas.microsoft.com/office/powerpoint/2010/main" val="9021747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D387E-4651-4BD5-8E03-739A95EDC09C}"/>
              </a:ext>
            </a:extLst>
          </p:cNvPr>
          <p:cNvSpPr>
            <a:spLocks noGrp="1"/>
          </p:cNvSpPr>
          <p:nvPr>
            <p:ph type="title"/>
          </p:nvPr>
        </p:nvSpPr>
        <p:spPr>
          <a:xfrm>
            <a:off x="0" y="18255"/>
            <a:ext cx="10515600" cy="1325563"/>
          </a:xfrm>
        </p:spPr>
        <p:txBody>
          <a:bodyPr/>
          <a:lstStyle/>
          <a:p>
            <a:r>
              <a:rPr lang="en-GB" dirty="0">
                <a:latin typeface="Berlin Sans FB Demi" panose="020E0802020502020306" pitchFamily="34" charset="0"/>
              </a:rPr>
              <a:t>Demosthenes the Orator 384-322 BC</a:t>
            </a:r>
          </a:p>
        </p:txBody>
      </p:sp>
      <p:sp>
        <p:nvSpPr>
          <p:cNvPr id="3" name="Content Placeholder 2">
            <a:extLst>
              <a:ext uri="{FF2B5EF4-FFF2-40B4-BE49-F238E27FC236}">
                <a16:creationId xmlns:a16="http://schemas.microsoft.com/office/drawing/2014/main" id="{C5592378-2ED7-4C35-9E98-3A137BB16D01}"/>
              </a:ext>
            </a:extLst>
          </p:cNvPr>
          <p:cNvSpPr>
            <a:spLocks noGrp="1"/>
          </p:cNvSpPr>
          <p:nvPr>
            <p:ph sz="half" idx="1"/>
          </p:nvPr>
        </p:nvSpPr>
        <p:spPr>
          <a:xfrm>
            <a:off x="0" y="1007165"/>
            <a:ext cx="6019800" cy="5832580"/>
          </a:xfrm>
        </p:spPr>
        <p:txBody>
          <a:bodyPr>
            <a:normAutofit fontScale="62500" lnSpcReduction="20000"/>
          </a:bodyPr>
          <a:lstStyle/>
          <a:p>
            <a:r>
              <a:rPr lang="en-GB" sz="3200" dirty="0">
                <a:latin typeface="Berlin Sans FB Demi" panose="020E0802020502020306" pitchFamily="34" charset="0"/>
              </a:rPr>
              <a:t>He was a famous and highly influential politician, statesman and orator in Athens and more unusually, survived his mistakes in instances like Chaeronea and wasn’t executed or exiled for them.</a:t>
            </a:r>
          </a:p>
          <a:p>
            <a:r>
              <a:rPr lang="en-GB" sz="3200" dirty="0">
                <a:latin typeface="Berlin Sans FB Demi" panose="020E0802020502020306" pitchFamily="34" charset="0"/>
              </a:rPr>
              <a:t>He was known for having a stutter but wrote speeches and was a judge in law courts in Athens.</a:t>
            </a:r>
          </a:p>
          <a:p>
            <a:r>
              <a:rPr lang="en-GB" sz="3200" dirty="0">
                <a:latin typeface="Berlin Sans FB Demi" panose="020E0802020502020306" pitchFamily="34" charset="0"/>
              </a:rPr>
              <a:t>His first widely known speech was On the Navy in 354 BC. He delivered the First Philippic (anti Phillip speeches) in 351 BC in which he urged the Athenians to be ready for war against Macedon.</a:t>
            </a:r>
          </a:p>
          <a:p>
            <a:r>
              <a:rPr lang="en-GB" sz="3200" dirty="0">
                <a:latin typeface="Berlin Sans FB Demi" panose="020E0802020502020306" pitchFamily="34" charset="0"/>
              </a:rPr>
              <a:t>When Phillip II died in 336 BC Demosthenes celebrated his death with the rest of Athens and remained a very prominent citizen.</a:t>
            </a:r>
          </a:p>
          <a:p>
            <a:r>
              <a:rPr lang="en-GB" sz="3200" dirty="0">
                <a:latin typeface="Berlin Sans FB Demi" panose="020E0802020502020306" pitchFamily="34" charset="0"/>
              </a:rPr>
              <a:t>Once Alexander the Great died in 323 however, the new ruler of Macedon demanded that Demosthenes be given over to him as an act of peace. When he got there he was sentenced to death but escaped to Kalaureia. He was later discovered and rather than go back to them he committed suicide.</a:t>
            </a:r>
          </a:p>
          <a:p>
            <a:r>
              <a:rPr lang="en-GB" sz="3200" dirty="0">
                <a:latin typeface="Berlin Sans FB Demi" panose="020E0802020502020306" pitchFamily="34" charset="0"/>
              </a:rPr>
              <a:t>After his death a statue was built for him in Athens in his honour. </a:t>
            </a:r>
          </a:p>
          <a:p>
            <a:endParaRPr lang="en-GB" dirty="0"/>
          </a:p>
        </p:txBody>
      </p:sp>
      <p:sp>
        <p:nvSpPr>
          <p:cNvPr id="4" name="Content Placeholder 3">
            <a:extLst>
              <a:ext uri="{FF2B5EF4-FFF2-40B4-BE49-F238E27FC236}">
                <a16:creationId xmlns:a16="http://schemas.microsoft.com/office/drawing/2014/main" id="{92FB8DB7-A21D-46C5-9C20-9B2182AB44E4}"/>
              </a:ext>
            </a:extLst>
          </p:cNvPr>
          <p:cNvSpPr>
            <a:spLocks noGrp="1"/>
          </p:cNvSpPr>
          <p:nvPr>
            <p:ph sz="half" idx="2"/>
          </p:nvPr>
        </p:nvSpPr>
        <p:spPr>
          <a:xfrm>
            <a:off x="5897217" y="1007165"/>
            <a:ext cx="6294783" cy="5832580"/>
          </a:xfrm>
        </p:spPr>
        <p:txBody>
          <a:bodyPr>
            <a:normAutofit fontScale="62500" lnSpcReduction="20000"/>
          </a:bodyPr>
          <a:lstStyle/>
          <a:p>
            <a:r>
              <a:rPr lang="en-GB" sz="3800" u="sng" dirty="0">
                <a:latin typeface="Berlin Sans FB Demi" panose="020E0802020502020306" pitchFamily="34" charset="0"/>
              </a:rPr>
              <a:t>Sources</a:t>
            </a:r>
          </a:p>
          <a:p>
            <a:r>
              <a:rPr lang="en-GB" dirty="0">
                <a:latin typeface="Berlin Sans FB Demi" panose="020E0802020502020306" pitchFamily="34" charset="0"/>
              </a:rPr>
              <a:t>Demosthenes Biography - Childhood, Life Achievements &amp; Timeline. 2017. </a:t>
            </a:r>
            <a:r>
              <a:rPr lang="en-GB" i="1" dirty="0">
                <a:latin typeface="Berlin Sans FB Demi" panose="020E0802020502020306" pitchFamily="34" charset="0"/>
              </a:rPr>
              <a:t>Demosthenes Biography - Childhood, Life Achievements &amp; Timeline</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https://www.thefamouspeople.com/profiles/demosthenes-1212.php</a:t>
            </a:r>
            <a:r>
              <a:rPr lang="en-GB" dirty="0">
                <a:latin typeface="Berlin Sans FB Demi" panose="020E0802020502020306" pitchFamily="34" charset="0"/>
              </a:rPr>
              <a:t>. [Accessed 04 December 2017].</a:t>
            </a:r>
          </a:p>
          <a:p>
            <a:r>
              <a:rPr lang="en-GB" dirty="0">
                <a:latin typeface="Berlin Sans FB Demi" panose="020E0802020502020306" pitchFamily="34" charset="0"/>
              </a:rPr>
              <a:t>Demosthenes' Stones: Interesting Thing of the Day. 2017. </a:t>
            </a:r>
            <a:r>
              <a:rPr lang="en-GB" i="1" dirty="0">
                <a:latin typeface="Berlin Sans FB Demi" panose="020E0802020502020306" pitchFamily="34" charset="0"/>
              </a:rPr>
              <a:t>Demosthenes' Stones: Interesting Thing of the Day</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https://itotd.com/articles/319/demosthenes-stones/</a:t>
            </a:r>
            <a:r>
              <a:rPr lang="en-GB" dirty="0">
                <a:latin typeface="Berlin Sans FB Demi" panose="020E0802020502020306" pitchFamily="34" charset="0"/>
              </a:rPr>
              <a:t>. [Accessed 04 December 2017].</a:t>
            </a:r>
          </a:p>
          <a:p>
            <a:r>
              <a:rPr lang="en-GB" dirty="0">
                <a:latin typeface="Berlin Sans FB Demi" panose="020E0802020502020306" pitchFamily="34" charset="0"/>
              </a:rPr>
              <a:t>Plutarch, Comparison of Demosthenes with Cicero, chapter 1, section 1 . 2017. </a:t>
            </a:r>
            <a:r>
              <a:rPr lang="en-GB" i="1" dirty="0">
                <a:latin typeface="Berlin Sans FB Demi" panose="020E0802020502020306" pitchFamily="34" charset="0"/>
              </a:rPr>
              <a:t>Plutarch, Comparison of Demosthenes with Cicero, chapter 1, section 1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http://www.perseus.tufts.edu/hopper/text?doc=Perseus:text:2008.01.0023</a:t>
            </a:r>
            <a:r>
              <a:rPr lang="en-GB" dirty="0">
                <a:latin typeface="Berlin Sans FB Demi" panose="020E0802020502020306" pitchFamily="34" charset="0"/>
              </a:rPr>
              <a:t>. [Accessed 04 December 2017].</a:t>
            </a:r>
          </a:p>
          <a:p>
            <a:r>
              <a:rPr lang="en-GB" dirty="0">
                <a:latin typeface="Berlin Sans FB Demi" panose="020E0802020502020306" pitchFamily="34" charset="0"/>
              </a:rPr>
              <a:t>Plutarch, Demosthenes, chapter 1, section 1 . 2017. </a:t>
            </a:r>
            <a:r>
              <a:rPr lang="en-GB" i="1" dirty="0">
                <a:latin typeface="Berlin Sans FB Demi" panose="020E0802020502020306" pitchFamily="34" charset="0"/>
              </a:rPr>
              <a:t>Plutarch, Demosthenes, chapter 1, section 1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5"/>
              </a:rPr>
              <a:t>http://www.perseus.tufts.edu/hopper/text?doc=Perseus:text:2008.01.0039</a:t>
            </a:r>
            <a:r>
              <a:rPr lang="en-GB" dirty="0">
                <a:latin typeface="Berlin Sans FB Demi" panose="020E0802020502020306" pitchFamily="34" charset="0"/>
              </a:rPr>
              <a:t>. [Accessed 04 December 2017].</a:t>
            </a:r>
          </a:p>
        </p:txBody>
      </p:sp>
    </p:spTree>
    <p:extLst>
      <p:ext uri="{BB962C8B-B14F-4D97-AF65-F5344CB8AC3E}">
        <p14:creationId xmlns:p14="http://schemas.microsoft.com/office/powerpoint/2010/main" val="6748268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44DF8-87AC-4C3B-8448-9A6B01E3F74D}"/>
              </a:ext>
            </a:extLst>
          </p:cNvPr>
          <p:cNvSpPr>
            <a:spLocks noGrp="1"/>
          </p:cNvSpPr>
          <p:nvPr>
            <p:ph type="title"/>
          </p:nvPr>
        </p:nvSpPr>
        <p:spPr/>
        <p:txBody>
          <a:bodyPr/>
          <a:lstStyle/>
          <a:p>
            <a:r>
              <a:rPr lang="en-GB" dirty="0">
                <a:latin typeface="Berlin Sans FB Demi" panose="020E0802020502020306" pitchFamily="34" charset="0"/>
              </a:rPr>
              <a:t>Aristotle 384 – 322 BC</a:t>
            </a:r>
          </a:p>
        </p:txBody>
      </p:sp>
      <p:sp>
        <p:nvSpPr>
          <p:cNvPr id="3" name="Content Placeholder 2">
            <a:extLst>
              <a:ext uri="{FF2B5EF4-FFF2-40B4-BE49-F238E27FC236}">
                <a16:creationId xmlns:a16="http://schemas.microsoft.com/office/drawing/2014/main" id="{93ED5287-09D3-433B-AB74-2007BB3FDA1B}"/>
              </a:ext>
            </a:extLst>
          </p:cNvPr>
          <p:cNvSpPr>
            <a:spLocks noGrp="1"/>
          </p:cNvSpPr>
          <p:nvPr>
            <p:ph sz="half" idx="1"/>
          </p:nvPr>
        </p:nvSpPr>
        <p:spPr/>
        <p:txBody>
          <a:bodyPr>
            <a:normAutofit fontScale="77500" lnSpcReduction="20000"/>
          </a:bodyPr>
          <a:lstStyle/>
          <a:p>
            <a:r>
              <a:rPr lang="en-GB" dirty="0">
                <a:latin typeface="Berlin Sans FB Demi" panose="020E0802020502020306" pitchFamily="34" charset="0"/>
              </a:rPr>
              <a:t>Greek philosopher who migrated to Athens to study in the Academy of Plato after his father died, who had been a physician to Alexander the Great’s grandfather.</a:t>
            </a:r>
          </a:p>
          <a:p>
            <a:r>
              <a:rPr lang="en-GB" dirty="0">
                <a:latin typeface="Berlin Sans FB Demi" panose="020E0802020502020306" pitchFamily="34" charset="0"/>
              </a:rPr>
              <a:t>He was the author of philosophical and scientific system that framed the thinking of Christian and Islamic philosophies in the later centuries even as far as the Renaissance</a:t>
            </a:r>
          </a:p>
          <a:p>
            <a:r>
              <a:rPr lang="en-GB" dirty="0">
                <a:latin typeface="Berlin Sans FB Demi" panose="020E0802020502020306" pitchFamily="34" charset="0"/>
              </a:rPr>
              <a:t>He was suspected by the Greeks of having a hand in Alexander the Great’s death but this was unfounded as the accusation was six years later.</a:t>
            </a:r>
          </a:p>
          <a:p>
            <a:r>
              <a:rPr lang="en-GB" dirty="0">
                <a:latin typeface="Berlin Sans FB Demi" panose="020E0802020502020306" pitchFamily="34" charset="0"/>
              </a:rPr>
              <a:t>Aristotle said to have died from stomach disease</a:t>
            </a:r>
          </a:p>
        </p:txBody>
      </p:sp>
      <p:sp>
        <p:nvSpPr>
          <p:cNvPr id="4" name="Content Placeholder 3">
            <a:extLst>
              <a:ext uri="{FF2B5EF4-FFF2-40B4-BE49-F238E27FC236}">
                <a16:creationId xmlns:a16="http://schemas.microsoft.com/office/drawing/2014/main" id="{CCBF4A7F-ADE7-4488-960C-CC69A4276585}"/>
              </a:ext>
            </a:extLst>
          </p:cNvPr>
          <p:cNvSpPr>
            <a:spLocks noGrp="1"/>
          </p:cNvSpPr>
          <p:nvPr>
            <p:ph sz="half" idx="2"/>
          </p:nvPr>
        </p:nvSpPr>
        <p:spPr/>
        <p:txBody>
          <a:bodyPr>
            <a:normAutofit fontScale="77500" lnSpcReduction="20000"/>
          </a:bodyPr>
          <a:lstStyle/>
          <a:p>
            <a:r>
              <a:rPr lang="en-GB" u="sng" dirty="0">
                <a:latin typeface="Berlin Sans FB Demi" panose="020E0802020502020306" pitchFamily="34" charset="0"/>
              </a:rPr>
              <a:t>Sources</a:t>
            </a:r>
          </a:p>
          <a:p>
            <a:r>
              <a:rPr lang="en-GB" sz="2300" dirty="0">
                <a:latin typeface="Berlin Sans FB Demi" panose="020E0802020502020306" pitchFamily="34" charset="0"/>
              </a:rPr>
              <a:t>Diogenes Laertius, Lives of Eminent Philosophers, BOOK I, Prologue . 2017. </a:t>
            </a:r>
            <a:r>
              <a:rPr lang="en-GB" sz="2300" i="1" dirty="0">
                <a:latin typeface="Berlin Sans FB Demi" panose="020E0802020502020306" pitchFamily="34" charset="0"/>
              </a:rPr>
              <a:t>Diogenes Laertius, Lives of Eminent Philosophers, BOOK I, Prologue </a:t>
            </a:r>
            <a:r>
              <a:rPr lang="en-GB" sz="2300" dirty="0">
                <a:latin typeface="Berlin Sans FB Demi" panose="020E0802020502020306" pitchFamily="34" charset="0"/>
              </a:rPr>
              <a:t>. [ONLINE] Available at: </a:t>
            </a:r>
            <a:r>
              <a:rPr lang="en-GB" sz="2300" u="sng" dirty="0">
                <a:latin typeface="Berlin Sans FB Demi" panose="020E0802020502020306" pitchFamily="34" charset="0"/>
                <a:hlinkClick r:id="rId2"/>
              </a:rPr>
              <a:t>http://www.perseus.tufts.edu/hopper/text?doc=Perseus:text:1999.01.0258:book=1:chapter=prologue&amp;highlight=aristotle</a:t>
            </a:r>
            <a:r>
              <a:rPr lang="en-GB" sz="2300" dirty="0">
                <a:latin typeface="Berlin Sans FB Demi" panose="020E0802020502020306" pitchFamily="34" charset="0"/>
              </a:rPr>
              <a:t>. [Accessed 26 October 2017</a:t>
            </a:r>
          </a:p>
          <a:p>
            <a:r>
              <a:rPr lang="en-GB" sz="2400" dirty="0">
                <a:latin typeface="Berlin Sans FB Demi" panose="020E0802020502020306" pitchFamily="34" charset="0"/>
              </a:rPr>
              <a:t>Ancient Ethical Theory (Stanford Encyclopedia of Philosophy) . 2017. </a:t>
            </a:r>
            <a:r>
              <a:rPr lang="en-GB" sz="2400" i="1" dirty="0">
                <a:latin typeface="Berlin Sans FB Demi" panose="020E0802020502020306" pitchFamily="34" charset="0"/>
              </a:rPr>
              <a:t>Ancient Ethical Theory (Stanford Encyclopedia of Philosophy) </a:t>
            </a:r>
            <a:r>
              <a:rPr lang="en-GB" sz="2400" dirty="0">
                <a:latin typeface="Berlin Sans FB Demi" panose="020E0802020502020306" pitchFamily="34" charset="0"/>
              </a:rPr>
              <a:t>. [ONLINE] Available at: </a:t>
            </a:r>
            <a:r>
              <a:rPr lang="en-GB" sz="2400" u="sng" dirty="0">
                <a:latin typeface="Berlin Sans FB Demi" panose="020E0802020502020306" pitchFamily="34" charset="0"/>
                <a:hlinkClick r:id="rId3"/>
              </a:rPr>
              <a:t>https://plato.stanford.edu/entries/ethics-ancient/#4</a:t>
            </a:r>
            <a:r>
              <a:rPr lang="en-GB" sz="2400" dirty="0">
                <a:latin typeface="Berlin Sans FB Demi" panose="020E0802020502020306" pitchFamily="34" charset="0"/>
              </a:rPr>
              <a:t>. [Accessed 26 October 2017</a:t>
            </a:r>
          </a:p>
          <a:p>
            <a:r>
              <a:rPr lang="en-GB" sz="2400" i="1" dirty="0">
                <a:latin typeface="Berlin Sans FB Demi" panose="020E0802020502020306" pitchFamily="34" charset="0"/>
              </a:rPr>
              <a:t>Hornblower, S., 1991. The Greek World, 479-323 BC. Psychology Press p220</a:t>
            </a:r>
            <a:endParaRPr lang="en-GB" sz="2400" dirty="0">
              <a:latin typeface="Berlin Sans FB Demi" panose="020E0802020502020306" pitchFamily="34" charset="0"/>
            </a:endParaRPr>
          </a:p>
          <a:p>
            <a:endParaRPr lang="en-GB" sz="2300" u="sng" dirty="0">
              <a:latin typeface="Berlin Sans FB Demi" panose="020E0802020502020306" pitchFamily="34" charset="0"/>
            </a:endParaRPr>
          </a:p>
        </p:txBody>
      </p:sp>
      <p:pic>
        <p:nvPicPr>
          <p:cNvPr id="5" name="Picture 4">
            <a:extLst>
              <a:ext uri="{FF2B5EF4-FFF2-40B4-BE49-F238E27FC236}">
                <a16:creationId xmlns:a16="http://schemas.microsoft.com/office/drawing/2014/main" id="{05EA167A-1A17-4356-8077-E28883390C37}"/>
              </a:ext>
            </a:extLst>
          </p:cNvPr>
          <p:cNvPicPr>
            <a:picLocks noChangeAspect="1"/>
          </p:cNvPicPr>
          <p:nvPr/>
        </p:nvPicPr>
        <p:blipFill rotWithShape="1">
          <a:blip r:embed="rId4"/>
          <a:srcRect t="9760" b="18294"/>
          <a:stretch/>
        </p:blipFill>
        <p:spPr>
          <a:xfrm>
            <a:off x="9969362" y="137042"/>
            <a:ext cx="1847850" cy="1781728"/>
          </a:xfrm>
          <a:prstGeom prst="rect">
            <a:avLst/>
          </a:prstGeom>
        </p:spPr>
      </p:pic>
    </p:spTree>
    <p:extLst>
      <p:ext uri="{BB962C8B-B14F-4D97-AF65-F5344CB8AC3E}">
        <p14:creationId xmlns:p14="http://schemas.microsoft.com/office/powerpoint/2010/main" val="30609444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BFE21-1FB6-4A62-A858-898B76BD0820}"/>
              </a:ext>
            </a:extLst>
          </p:cNvPr>
          <p:cNvSpPr>
            <a:spLocks noGrp="1"/>
          </p:cNvSpPr>
          <p:nvPr>
            <p:ph type="title"/>
          </p:nvPr>
        </p:nvSpPr>
        <p:spPr>
          <a:xfrm>
            <a:off x="0" y="18255"/>
            <a:ext cx="10515600" cy="1325563"/>
          </a:xfrm>
        </p:spPr>
        <p:txBody>
          <a:bodyPr/>
          <a:lstStyle/>
          <a:p>
            <a:r>
              <a:rPr lang="en-GB" dirty="0">
                <a:latin typeface="Berlin Sans FB Demi" panose="020E0802020502020306" pitchFamily="34" charset="0"/>
              </a:rPr>
              <a:t>Death of Lysander of Sparta 395 BC</a:t>
            </a:r>
          </a:p>
        </p:txBody>
      </p:sp>
      <p:sp>
        <p:nvSpPr>
          <p:cNvPr id="3" name="Content Placeholder 2">
            <a:extLst>
              <a:ext uri="{FF2B5EF4-FFF2-40B4-BE49-F238E27FC236}">
                <a16:creationId xmlns:a16="http://schemas.microsoft.com/office/drawing/2014/main" id="{78C12212-09BA-4A76-A117-E1B5FFC0DC0D}"/>
              </a:ext>
            </a:extLst>
          </p:cNvPr>
          <p:cNvSpPr>
            <a:spLocks noGrp="1"/>
          </p:cNvSpPr>
          <p:nvPr>
            <p:ph sz="half" idx="1"/>
          </p:nvPr>
        </p:nvSpPr>
        <p:spPr>
          <a:xfrm>
            <a:off x="0" y="1603512"/>
            <a:ext cx="6019800" cy="5236231"/>
          </a:xfrm>
        </p:spPr>
        <p:txBody>
          <a:bodyPr>
            <a:normAutofit fontScale="70000" lnSpcReduction="20000"/>
          </a:bodyPr>
          <a:lstStyle/>
          <a:p>
            <a:r>
              <a:rPr lang="en-GB" sz="4600" dirty="0">
                <a:latin typeface="Berlin Sans FB Demi" panose="020E0802020502020306" pitchFamily="34" charset="0"/>
              </a:rPr>
              <a:t>He was a highly influential political leader of Sparta that helped to get victory during the second Peloponnesian War in 404 BC</a:t>
            </a:r>
          </a:p>
          <a:p>
            <a:r>
              <a:rPr lang="en-GB" sz="4600" dirty="0">
                <a:latin typeface="Berlin Sans FB Demi" panose="020E0802020502020306" pitchFamily="34" charset="0"/>
              </a:rPr>
              <a:t>He died at the beginning of the Corinthian War where he led armies from Sparta into Boeotia and was killed trying to take Haliartus. </a:t>
            </a:r>
          </a:p>
          <a:p>
            <a:endParaRPr lang="en-GB" dirty="0"/>
          </a:p>
        </p:txBody>
      </p:sp>
      <p:sp>
        <p:nvSpPr>
          <p:cNvPr id="4" name="Content Placeholder 3">
            <a:extLst>
              <a:ext uri="{FF2B5EF4-FFF2-40B4-BE49-F238E27FC236}">
                <a16:creationId xmlns:a16="http://schemas.microsoft.com/office/drawing/2014/main" id="{F7FA6C0F-F308-46F0-9FD4-DB22C705DD71}"/>
              </a:ext>
            </a:extLst>
          </p:cNvPr>
          <p:cNvSpPr>
            <a:spLocks noGrp="1"/>
          </p:cNvSpPr>
          <p:nvPr>
            <p:ph sz="half" idx="2"/>
          </p:nvPr>
        </p:nvSpPr>
        <p:spPr>
          <a:xfrm>
            <a:off x="5579165" y="1603513"/>
            <a:ext cx="6612835" cy="5384680"/>
          </a:xfrm>
        </p:spPr>
        <p:txBody>
          <a:bodyPr>
            <a:normAutofit fontScale="70000" lnSpcReduction="20000"/>
          </a:bodyPr>
          <a:lstStyle/>
          <a:p>
            <a:r>
              <a:rPr lang="en-GB" sz="4600" u="sng" dirty="0">
                <a:latin typeface="Berlin Sans FB Demi" panose="020E0802020502020306" pitchFamily="34" charset="0"/>
              </a:rPr>
              <a:t>Sources</a:t>
            </a:r>
          </a:p>
          <a:p>
            <a:r>
              <a:rPr lang="en-GB" dirty="0">
                <a:latin typeface="Berlin Sans FB Demi" panose="020E0802020502020306" pitchFamily="34" charset="0"/>
              </a:rPr>
              <a:t>Encyclopedia Britannica. 2017. </a:t>
            </a:r>
            <a:r>
              <a:rPr lang="en-GB" i="1" dirty="0">
                <a:latin typeface="Berlin Sans FB Demi" panose="020E0802020502020306" pitchFamily="34" charset="0"/>
              </a:rPr>
              <a:t>Lysander | Greek military leader | Britannica.com</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https://www.britannica.com/biography/Lysander-Greek-military-leader</a:t>
            </a:r>
            <a:r>
              <a:rPr lang="en-GB" dirty="0">
                <a:latin typeface="Berlin Sans FB Demi" panose="020E0802020502020306" pitchFamily="34" charset="0"/>
              </a:rPr>
              <a:t>. [Accessed 04 December 2017].</a:t>
            </a:r>
          </a:p>
          <a:p>
            <a:r>
              <a:rPr lang="en-GB" dirty="0">
                <a:latin typeface="Berlin Sans FB Demi" panose="020E0802020502020306" pitchFamily="34" charset="0"/>
              </a:rPr>
              <a:t>copied  Westlake, H. D. “The Sources for the Spartan Debacle at Haliartus.” </a:t>
            </a:r>
            <a:r>
              <a:rPr lang="en-GB" i="1" dirty="0">
                <a:latin typeface="Berlin Sans FB Demi" panose="020E0802020502020306" pitchFamily="34" charset="0"/>
              </a:rPr>
              <a:t>Phoenix</a:t>
            </a:r>
            <a:r>
              <a:rPr lang="en-GB" dirty="0">
                <a:latin typeface="Berlin Sans FB Demi" panose="020E0802020502020306" pitchFamily="34" charset="0"/>
              </a:rPr>
              <a:t>, vol. 39, no. 2, 1985, pp. 119–133. </a:t>
            </a:r>
            <a:r>
              <a:rPr lang="en-GB" i="1" dirty="0">
                <a:latin typeface="Berlin Sans FB Demi" panose="020E0802020502020306" pitchFamily="34" charset="0"/>
              </a:rPr>
              <a:t>JSTOR</a:t>
            </a:r>
            <a:r>
              <a:rPr lang="en-GB" dirty="0">
                <a:latin typeface="Berlin Sans FB Demi" panose="020E0802020502020306" pitchFamily="34" charset="0"/>
              </a:rPr>
              <a:t>, JSTOR, </a:t>
            </a:r>
            <a:r>
              <a:rPr lang="en-GB" dirty="0">
                <a:latin typeface="Berlin Sans FB Demi" panose="020E0802020502020306" pitchFamily="34" charset="0"/>
                <a:hlinkClick r:id="rId3"/>
              </a:rPr>
              <a:t>www.jstor.org/stable/1088822</a:t>
            </a:r>
            <a:r>
              <a:rPr lang="en-GB" dirty="0">
                <a:latin typeface="Berlin Sans FB Demi" panose="020E0802020502020306" pitchFamily="34" charset="0"/>
              </a:rPr>
              <a:t>. [4/12/17]</a:t>
            </a:r>
          </a:p>
          <a:p>
            <a:r>
              <a:rPr lang="en-GB" dirty="0">
                <a:latin typeface="Berlin Sans FB Demi" panose="020E0802020502020306" pitchFamily="34" charset="0"/>
              </a:rPr>
              <a:t> Plutarch, Lysander, chapter 1, section 1 . 2017. </a:t>
            </a:r>
            <a:r>
              <a:rPr lang="en-GB" i="1" dirty="0">
                <a:latin typeface="Berlin Sans FB Demi" panose="020E0802020502020306" pitchFamily="34" charset="0"/>
              </a:rPr>
              <a:t>Plutarch, Lysander, chapter 1, section 1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http://www.perseus.tufts.edu/hopper/text?doc=Perseus:text:2008.01.0048</a:t>
            </a:r>
            <a:r>
              <a:rPr lang="en-GB" dirty="0">
                <a:latin typeface="Berlin Sans FB Demi" panose="020E0802020502020306" pitchFamily="34" charset="0"/>
              </a:rPr>
              <a:t>. [Accessed 04 December 2017].</a:t>
            </a:r>
          </a:p>
          <a:p>
            <a:r>
              <a:rPr lang="en-GB" dirty="0">
                <a:latin typeface="Berlin Sans FB Demi" panose="020E0802020502020306" pitchFamily="34" charset="0"/>
              </a:rPr>
              <a:t>Diodorus Siculus, Library, Fragments of Book 10, Chapter 9 . 2017. </a:t>
            </a:r>
            <a:r>
              <a:rPr lang="en-GB" i="1" dirty="0">
                <a:latin typeface="Berlin Sans FB Demi" panose="020E0802020502020306" pitchFamily="34" charset="0"/>
              </a:rPr>
              <a:t>Diodorus Siculus, Library, Fragments of Book 10, Chapter 9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5"/>
              </a:rPr>
              <a:t>http://www.perseus.tufts.edu/hopper/text?doc=Perseus:text:1999.01.0084:book=10:chapter=9&amp;highlight=lysander</a:t>
            </a:r>
            <a:r>
              <a:rPr lang="en-GB" dirty="0">
                <a:latin typeface="Berlin Sans FB Demi" panose="020E0802020502020306" pitchFamily="34" charset="0"/>
              </a:rPr>
              <a:t>. [Accessed 04 December 2017].</a:t>
            </a:r>
          </a:p>
          <a:p>
            <a:endParaRPr lang="en-GB" dirty="0"/>
          </a:p>
        </p:txBody>
      </p:sp>
      <p:pic>
        <p:nvPicPr>
          <p:cNvPr id="5" name="Picture 4">
            <a:extLst>
              <a:ext uri="{FF2B5EF4-FFF2-40B4-BE49-F238E27FC236}">
                <a16:creationId xmlns:a16="http://schemas.microsoft.com/office/drawing/2014/main" id="{886398BE-D7CC-4AA1-8F20-7953839CAEAF}"/>
              </a:ext>
            </a:extLst>
          </p:cNvPr>
          <p:cNvPicPr>
            <a:picLocks noChangeAspect="1"/>
          </p:cNvPicPr>
          <p:nvPr/>
        </p:nvPicPr>
        <p:blipFill>
          <a:blip r:embed="rId6"/>
          <a:stretch>
            <a:fillRect/>
          </a:stretch>
        </p:blipFill>
        <p:spPr>
          <a:xfrm>
            <a:off x="9409043" y="128849"/>
            <a:ext cx="1356691" cy="1474664"/>
          </a:xfrm>
          <a:prstGeom prst="rect">
            <a:avLst/>
          </a:prstGeom>
        </p:spPr>
      </p:pic>
    </p:spTree>
    <p:extLst>
      <p:ext uri="{BB962C8B-B14F-4D97-AF65-F5344CB8AC3E}">
        <p14:creationId xmlns:p14="http://schemas.microsoft.com/office/powerpoint/2010/main" val="58534269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57CC0-D015-40A3-A690-6BF150B03B81}"/>
              </a:ext>
            </a:extLst>
          </p:cNvPr>
          <p:cNvSpPr>
            <a:spLocks noGrp="1"/>
          </p:cNvSpPr>
          <p:nvPr>
            <p:ph type="title"/>
          </p:nvPr>
        </p:nvSpPr>
        <p:spPr>
          <a:xfrm>
            <a:off x="0" y="0"/>
            <a:ext cx="10515600" cy="1325563"/>
          </a:xfrm>
        </p:spPr>
        <p:txBody>
          <a:bodyPr>
            <a:normAutofit/>
          </a:bodyPr>
          <a:lstStyle/>
          <a:p>
            <a:r>
              <a:rPr lang="en-GB" dirty="0">
                <a:latin typeface="Berlin Sans FB Demi" panose="020E0802020502020306" pitchFamily="34" charset="0"/>
              </a:rPr>
              <a:t>Cadmea Affair 382 BC</a:t>
            </a:r>
          </a:p>
        </p:txBody>
      </p:sp>
      <p:sp>
        <p:nvSpPr>
          <p:cNvPr id="3" name="Content Placeholder 2">
            <a:extLst>
              <a:ext uri="{FF2B5EF4-FFF2-40B4-BE49-F238E27FC236}">
                <a16:creationId xmlns:a16="http://schemas.microsoft.com/office/drawing/2014/main" id="{8B15BB20-FE53-43BC-8B0E-98D0B5CFF027}"/>
              </a:ext>
            </a:extLst>
          </p:cNvPr>
          <p:cNvSpPr>
            <a:spLocks noGrp="1"/>
          </p:cNvSpPr>
          <p:nvPr>
            <p:ph sz="half" idx="1"/>
          </p:nvPr>
        </p:nvSpPr>
        <p:spPr>
          <a:xfrm>
            <a:off x="0" y="1119116"/>
            <a:ext cx="6019800" cy="5738883"/>
          </a:xfrm>
        </p:spPr>
        <p:txBody>
          <a:bodyPr>
            <a:normAutofit fontScale="55000" lnSpcReduction="20000"/>
          </a:bodyPr>
          <a:lstStyle/>
          <a:p>
            <a:r>
              <a:rPr lang="en-GB" sz="4400" dirty="0">
                <a:latin typeface="Berlin Sans FB Demi" panose="020E0802020502020306" pitchFamily="34" charset="0"/>
              </a:rPr>
              <a:t>Cadmea was the capital citadel in Thebes until it was destroyed by Alexander the Great. This is where all the decisions regarding matters of stat were made.</a:t>
            </a:r>
          </a:p>
          <a:p>
            <a:r>
              <a:rPr lang="en-GB" sz="4400" dirty="0">
                <a:latin typeface="Berlin Sans FB Demi" panose="020E0802020502020306" pitchFamily="34" charset="0"/>
              </a:rPr>
              <a:t>Phoebidas without the backing of any Spartan general, invaded Cadmea and almost all of Greece disagreed with it.</a:t>
            </a:r>
          </a:p>
          <a:p>
            <a:r>
              <a:rPr lang="en-GB" sz="4400" dirty="0">
                <a:latin typeface="Berlin Sans FB Demi" panose="020E0802020502020306" pitchFamily="34" charset="0"/>
              </a:rPr>
              <a:t>He was shielded by  the Thebans who then persuaded Sparta to help him hold it as it was in their interests because it was the Thebans who had aided Phoebidas to take the city- this way they could blame it on the Spartans.</a:t>
            </a:r>
          </a:p>
          <a:p>
            <a:r>
              <a:rPr lang="en-GB" sz="4400" dirty="0">
                <a:latin typeface="Berlin Sans FB Demi" panose="020E0802020502020306" pitchFamily="34" charset="0"/>
              </a:rPr>
              <a:t>Then the Athenians throughout the Spartans and declared war yet again once the Thebans had regained the city.</a:t>
            </a:r>
          </a:p>
          <a:p>
            <a:r>
              <a:rPr lang="en-GB" sz="4400" dirty="0">
                <a:latin typeface="Berlin Sans FB Demi" panose="020E0802020502020306" pitchFamily="34" charset="0"/>
              </a:rPr>
              <a:t>This resulted in more power for Thebes.</a:t>
            </a:r>
          </a:p>
          <a:p>
            <a:endParaRPr lang="en-GB" dirty="0">
              <a:latin typeface="Berlin Sans FB Demi" panose="020E0802020502020306" pitchFamily="34" charset="0"/>
            </a:endParaRPr>
          </a:p>
        </p:txBody>
      </p:sp>
      <p:sp>
        <p:nvSpPr>
          <p:cNvPr id="4" name="Content Placeholder 3">
            <a:extLst>
              <a:ext uri="{FF2B5EF4-FFF2-40B4-BE49-F238E27FC236}">
                <a16:creationId xmlns:a16="http://schemas.microsoft.com/office/drawing/2014/main" id="{DD330548-CA86-4DC8-8832-B856FBFF4648}"/>
              </a:ext>
            </a:extLst>
          </p:cNvPr>
          <p:cNvSpPr>
            <a:spLocks noGrp="1"/>
          </p:cNvSpPr>
          <p:nvPr>
            <p:ph sz="half" idx="2"/>
          </p:nvPr>
        </p:nvSpPr>
        <p:spPr>
          <a:xfrm>
            <a:off x="6172200" y="764276"/>
            <a:ext cx="6019800" cy="6093724"/>
          </a:xfrm>
        </p:spPr>
        <p:txBody>
          <a:bodyPr>
            <a:normAutofit fontScale="55000" lnSpcReduction="20000"/>
          </a:bodyPr>
          <a:lstStyle/>
          <a:p>
            <a:r>
              <a:rPr lang="en-GB" sz="5100" u="sng" dirty="0">
                <a:latin typeface="Berlin Sans FB Demi" panose="020E0802020502020306" pitchFamily="34" charset="0"/>
              </a:rPr>
              <a:t>Sources</a:t>
            </a:r>
          </a:p>
          <a:p>
            <a:r>
              <a:rPr lang="en-GB" sz="3300" dirty="0">
                <a:latin typeface="Berlin Sans FB Demi" panose="020E0802020502020306" pitchFamily="34" charset="0"/>
              </a:rPr>
              <a:t>Google Books. 2017. </a:t>
            </a:r>
            <a:r>
              <a:rPr lang="en-GB" sz="3300" i="1" dirty="0">
                <a:latin typeface="Berlin Sans FB Demi" panose="020E0802020502020306" pitchFamily="34" charset="0"/>
              </a:rPr>
              <a:t>Plutarch's Lives: Translated from the Original Greek. With Notes Critical ... - Plutarch - Google Books</a:t>
            </a:r>
            <a:r>
              <a:rPr lang="en-GB" sz="3300" dirty="0">
                <a:latin typeface="Berlin Sans FB Demi" panose="020E0802020502020306" pitchFamily="34" charset="0"/>
              </a:rPr>
              <a:t>. [ONLINE] Available at: </a:t>
            </a:r>
            <a:r>
              <a:rPr lang="en-GB" sz="3300" dirty="0">
                <a:latin typeface="Berlin Sans FB Demi" panose="020E0802020502020306" pitchFamily="34" charset="0"/>
                <a:hlinkClick r:id="rId2"/>
              </a:rPr>
              <a:t>https://books.google.co.uk/books?id=IcJPRcNAxS0C&amp;pg=PA425&amp;lpg=PA425&amp;dq=cadmea+affair&amp;source=bl&amp;ots=dmoDV8bSUj&amp;sig=SHGnaeReCe3AeXz6Q8gLygeo8-s&amp;hl=en&amp;sa=X&amp;ved=0ahUKEwjzp7Sav6DYAhVkDMAKHX7bC1oQ6AEISzAK#v=onepage&amp;q=cadmea%20affair&amp;f=false</a:t>
            </a:r>
            <a:r>
              <a:rPr lang="en-GB" sz="3300" dirty="0">
                <a:latin typeface="Berlin Sans FB Demi" panose="020E0802020502020306" pitchFamily="34" charset="0"/>
              </a:rPr>
              <a:t>. [Accessed 23 December 2017].</a:t>
            </a:r>
          </a:p>
          <a:p>
            <a:r>
              <a:rPr lang="en-GB" sz="3300" dirty="0">
                <a:latin typeface="Berlin Sans FB Demi" panose="020E0802020502020306" pitchFamily="34" charset="0"/>
              </a:rPr>
              <a:t>Hack, Harold M. “Thebes and the Spartan Hegemony, 386-382 B.C.” </a:t>
            </a:r>
            <a:r>
              <a:rPr lang="en-GB" sz="3300" i="1" dirty="0">
                <a:latin typeface="Berlin Sans FB Demi" panose="020E0802020502020306" pitchFamily="34" charset="0"/>
              </a:rPr>
              <a:t>The American Journal of Philology</a:t>
            </a:r>
            <a:r>
              <a:rPr lang="en-GB" sz="3300" dirty="0">
                <a:latin typeface="Berlin Sans FB Demi" panose="020E0802020502020306" pitchFamily="34" charset="0"/>
              </a:rPr>
              <a:t>, vol. 99, no. 2, 1978, pp. 210–227. </a:t>
            </a:r>
            <a:r>
              <a:rPr lang="en-GB" sz="3300" i="1" dirty="0">
                <a:latin typeface="Berlin Sans FB Demi" panose="020E0802020502020306" pitchFamily="34" charset="0"/>
              </a:rPr>
              <a:t>JSTOR</a:t>
            </a:r>
            <a:r>
              <a:rPr lang="en-GB" sz="3300" dirty="0">
                <a:latin typeface="Berlin Sans FB Demi" panose="020E0802020502020306" pitchFamily="34" charset="0"/>
              </a:rPr>
              <a:t>, JSTOR, </a:t>
            </a:r>
            <a:r>
              <a:rPr lang="en-GB" sz="3300" dirty="0">
                <a:latin typeface="Berlin Sans FB Demi" panose="020E0802020502020306" pitchFamily="34" charset="0"/>
                <a:hlinkClick r:id="rId3"/>
              </a:rPr>
              <a:t>www.jstor.org/stable/293647</a:t>
            </a:r>
            <a:r>
              <a:rPr lang="en-GB" sz="3300" dirty="0">
                <a:latin typeface="Berlin Sans FB Demi" panose="020E0802020502020306" pitchFamily="34" charset="0"/>
              </a:rPr>
              <a:t>.</a:t>
            </a:r>
          </a:p>
          <a:p>
            <a:r>
              <a:rPr lang="en-GB" sz="3300" dirty="0">
                <a:latin typeface="Berlin Sans FB Demi" panose="020E0802020502020306" pitchFamily="34" charset="0"/>
              </a:rPr>
              <a:t>Isocrates, </a:t>
            </a:r>
            <a:r>
              <a:rPr lang="en-GB" sz="3300" dirty="0" err="1">
                <a:latin typeface="Berlin Sans FB Demi" panose="020E0802020502020306" pitchFamily="34" charset="0"/>
              </a:rPr>
              <a:t>Plataicus</a:t>
            </a:r>
            <a:r>
              <a:rPr lang="en-GB" sz="3300" dirty="0">
                <a:latin typeface="Berlin Sans FB Demi" panose="020E0802020502020306" pitchFamily="34" charset="0"/>
              </a:rPr>
              <a:t>, section 19 . 2017. </a:t>
            </a:r>
            <a:r>
              <a:rPr lang="en-GB" sz="3300" i="1" dirty="0">
                <a:latin typeface="Berlin Sans FB Demi" panose="020E0802020502020306" pitchFamily="34" charset="0"/>
              </a:rPr>
              <a:t>Isocrates, </a:t>
            </a:r>
            <a:r>
              <a:rPr lang="en-GB" sz="3300" i="1" dirty="0" err="1">
                <a:latin typeface="Berlin Sans FB Demi" panose="020E0802020502020306" pitchFamily="34" charset="0"/>
              </a:rPr>
              <a:t>Plataicus</a:t>
            </a:r>
            <a:r>
              <a:rPr lang="en-GB" sz="3300" i="1" dirty="0">
                <a:latin typeface="Berlin Sans FB Demi" panose="020E0802020502020306" pitchFamily="34" charset="0"/>
              </a:rPr>
              <a:t>, section 19 </a:t>
            </a:r>
            <a:r>
              <a:rPr lang="en-GB" sz="3300" dirty="0">
                <a:latin typeface="Berlin Sans FB Demi" panose="020E0802020502020306" pitchFamily="34" charset="0"/>
              </a:rPr>
              <a:t>. [ONLINE] Available at: </a:t>
            </a:r>
            <a:r>
              <a:rPr lang="en-GB" sz="3300" dirty="0">
                <a:latin typeface="Berlin Sans FB Demi" panose="020E0802020502020306" pitchFamily="34" charset="0"/>
                <a:hlinkClick r:id="rId4"/>
              </a:rPr>
              <a:t>http://www.perseus.tufts.edu/hopper/text?doc=Perseus:text:1999.01.0144:speech=14:section=19&amp;highlight=cadmea</a:t>
            </a:r>
            <a:r>
              <a:rPr lang="en-GB" sz="3300" dirty="0">
                <a:latin typeface="Berlin Sans FB Demi" panose="020E0802020502020306" pitchFamily="34" charset="0"/>
              </a:rPr>
              <a:t>. [Accessed 23 December 2017].</a:t>
            </a:r>
          </a:p>
          <a:p>
            <a:r>
              <a:rPr lang="en-GB" sz="3300" dirty="0">
                <a:latin typeface="Berlin Sans FB Demi" panose="020E0802020502020306" pitchFamily="34" charset="0"/>
              </a:rPr>
              <a:t>Thebes - city, </a:t>
            </a:r>
            <a:r>
              <a:rPr lang="en-GB" sz="3300" dirty="0" err="1">
                <a:latin typeface="Berlin Sans FB Demi" panose="020E0802020502020306" pitchFamily="34" charset="0"/>
              </a:rPr>
              <a:t>bc</a:t>
            </a:r>
            <a:r>
              <a:rPr lang="en-GB" sz="3300" dirty="0">
                <a:latin typeface="Berlin Sans FB Demi" panose="020E0802020502020306" pitchFamily="34" charset="0"/>
              </a:rPr>
              <a:t>, </a:t>
            </a:r>
            <a:r>
              <a:rPr lang="en-GB" sz="3300" dirty="0" err="1">
                <a:latin typeface="Berlin Sans FB Demi" panose="020E0802020502020306" pitchFamily="34" charset="0"/>
              </a:rPr>
              <a:t>sparta</a:t>
            </a:r>
            <a:r>
              <a:rPr lang="en-GB" sz="3300" dirty="0">
                <a:latin typeface="Berlin Sans FB Demi" panose="020E0802020502020306" pitchFamily="34" charset="0"/>
              </a:rPr>
              <a:t>, </a:t>
            </a:r>
            <a:r>
              <a:rPr lang="en-GB" sz="3300" dirty="0" err="1">
                <a:latin typeface="Berlin Sans FB Demi" panose="020E0802020502020306" pitchFamily="34" charset="0"/>
              </a:rPr>
              <a:t>greece</a:t>
            </a:r>
            <a:r>
              <a:rPr lang="en-GB" sz="3300" dirty="0">
                <a:latin typeface="Berlin Sans FB Demi" panose="020E0802020502020306" pitchFamily="34" charset="0"/>
              </a:rPr>
              <a:t>, </a:t>
            </a:r>
            <a:r>
              <a:rPr lang="en-GB" sz="3300" dirty="0" err="1">
                <a:latin typeface="Berlin Sans FB Demi" panose="020E0802020502020306" pitchFamily="34" charset="0"/>
              </a:rPr>
              <a:t>cadmea</a:t>
            </a:r>
            <a:r>
              <a:rPr lang="en-GB" sz="3300" dirty="0">
                <a:latin typeface="Berlin Sans FB Demi" panose="020E0802020502020306" pitchFamily="34" charset="0"/>
              </a:rPr>
              <a:t>, </a:t>
            </a:r>
            <a:r>
              <a:rPr lang="en-GB" sz="3300" dirty="0" err="1">
                <a:latin typeface="Berlin Sans FB Demi" panose="020E0802020502020306" pitchFamily="34" charset="0"/>
              </a:rPr>
              <a:t>athens</a:t>
            </a:r>
            <a:r>
              <a:rPr lang="en-GB" sz="3300" dirty="0">
                <a:latin typeface="Berlin Sans FB Demi" panose="020E0802020502020306" pitchFamily="34" charset="0"/>
              </a:rPr>
              <a:t>, </a:t>
            </a:r>
            <a:r>
              <a:rPr lang="en-GB" sz="3300" dirty="0" err="1">
                <a:latin typeface="Berlin Sans FB Demi" panose="020E0802020502020306" pitchFamily="34" charset="0"/>
              </a:rPr>
              <a:t>boeotian</a:t>
            </a:r>
            <a:r>
              <a:rPr lang="en-GB" sz="3300" dirty="0">
                <a:latin typeface="Berlin Sans FB Demi" panose="020E0802020502020306" pitchFamily="34" charset="0"/>
              </a:rPr>
              <a:t> and battle . 2017. </a:t>
            </a:r>
            <a:r>
              <a:rPr lang="en-GB" sz="3300" i="1" dirty="0">
                <a:latin typeface="Berlin Sans FB Demi" panose="020E0802020502020306" pitchFamily="34" charset="0"/>
              </a:rPr>
              <a:t>Thebes - city, </a:t>
            </a:r>
            <a:r>
              <a:rPr lang="en-GB" sz="3300" i="1" dirty="0" err="1">
                <a:latin typeface="Berlin Sans FB Demi" panose="020E0802020502020306" pitchFamily="34" charset="0"/>
              </a:rPr>
              <a:t>bc</a:t>
            </a:r>
            <a:r>
              <a:rPr lang="en-GB" sz="3300" i="1" dirty="0">
                <a:latin typeface="Berlin Sans FB Demi" panose="020E0802020502020306" pitchFamily="34" charset="0"/>
              </a:rPr>
              <a:t>, </a:t>
            </a:r>
            <a:r>
              <a:rPr lang="en-GB" sz="3300" i="1" dirty="0" err="1">
                <a:latin typeface="Berlin Sans FB Demi" panose="020E0802020502020306" pitchFamily="34" charset="0"/>
              </a:rPr>
              <a:t>sparta</a:t>
            </a:r>
            <a:r>
              <a:rPr lang="en-GB" sz="3300" i="1" dirty="0">
                <a:latin typeface="Berlin Sans FB Demi" panose="020E0802020502020306" pitchFamily="34" charset="0"/>
              </a:rPr>
              <a:t>, </a:t>
            </a:r>
            <a:r>
              <a:rPr lang="en-GB" sz="3300" i="1" dirty="0" err="1">
                <a:latin typeface="Berlin Sans FB Demi" panose="020E0802020502020306" pitchFamily="34" charset="0"/>
              </a:rPr>
              <a:t>greece</a:t>
            </a:r>
            <a:r>
              <a:rPr lang="en-GB" sz="3300" i="1" dirty="0">
                <a:latin typeface="Berlin Sans FB Demi" panose="020E0802020502020306" pitchFamily="34" charset="0"/>
              </a:rPr>
              <a:t>, </a:t>
            </a:r>
            <a:r>
              <a:rPr lang="en-GB" sz="3300" i="1" dirty="0" err="1">
                <a:latin typeface="Berlin Sans FB Demi" panose="020E0802020502020306" pitchFamily="34" charset="0"/>
              </a:rPr>
              <a:t>cadmea</a:t>
            </a:r>
            <a:r>
              <a:rPr lang="en-GB" sz="3300" i="1" dirty="0">
                <a:latin typeface="Berlin Sans FB Demi" panose="020E0802020502020306" pitchFamily="34" charset="0"/>
              </a:rPr>
              <a:t>, </a:t>
            </a:r>
            <a:r>
              <a:rPr lang="en-GB" sz="3300" i="1" dirty="0" err="1">
                <a:latin typeface="Berlin Sans FB Demi" panose="020E0802020502020306" pitchFamily="34" charset="0"/>
              </a:rPr>
              <a:t>athens</a:t>
            </a:r>
            <a:r>
              <a:rPr lang="en-GB" sz="3300" i="1" dirty="0">
                <a:latin typeface="Berlin Sans FB Demi" panose="020E0802020502020306" pitchFamily="34" charset="0"/>
              </a:rPr>
              <a:t>, </a:t>
            </a:r>
            <a:r>
              <a:rPr lang="en-GB" sz="3300" i="1" dirty="0" err="1">
                <a:latin typeface="Berlin Sans FB Demi" panose="020E0802020502020306" pitchFamily="34" charset="0"/>
              </a:rPr>
              <a:t>boeotian</a:t>
            </a:r>
            <a:r>
              <a:rPr lang="en-GB" sz="3300" i="1" dirty="0">
                <a:latin typeface="Berlin Sans FB Demi" panose="020E0802020502020306" pitchFamily="34" charset="0"/>
              </a:rPr>
              <a:t> and battle </a:t>
            </a:r>
            <a:r>
              <a:rPr lang="en-GB" sz="3300" dirty="0">
                <a:latin typeface="Berlin Sans FB Demi" panose="020E0802020502020306" pitchFamily="34" charset="0"/>
              </a:rPr>
              <a:t>. [ONLINE] Available at: </a:t>
            </a:r>
            <a:r>
              <a:rPr lang="en-GB" sz="3300" dirty="0">
                <a:latin typeface="Berlin Sans FB Demi" panose="020E0802020502020306" pitchFamily="34" charset="0"/>
                <a:hlinkClick r:id="rId5"/>
              </a:rPr>
              <a:t>http://gluedideas.com/content-collection/international-encyclopedia-19/Thebes_2.html</a:t>
            </a:r>
            <a:r>
              <a:rPr lang="en-GB" sz="3300" dirty="0">
                <a:latin typeface="Berlin Sans FB Demi" panose="020E0802020502020306" pitchFamily="34" charset="0"/>
              </a:rPr>
              <a:t>. [Accessed 23 December 2017].</a:t>
            </a:r>
          </a:p>
          <a:p>
            <a:endParaRPr lang="en-GB" u="sng" dirty="0">
              <a:latin typeface="Berlin Sans FB Demi" panose="020E0802020502020306" pitchFamily="34" charset="0"/>
            </a:endParaRPr>
          </a:p>
        </p:txBody>
      </p:sp>
    </p:spTree>
    <p:extLst>
      <p:ext uri="{BB962C8B-B14F-4D97-AF65-F5344CB8AC3E}">
        <p14:creationId xmlns:p14="http://schemas.microsoft.com/office/powerpoint/2010/main" val="26012446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F2575-92B0-4764-AA54-65E7A72F1673}"/>
              </a:ext>
            </a:extLst>
          </p:cNvPr>
          <p:cNvSpPr>
            <a:spLocks noGrp="1"/>
          </p:cNvSpPr>
          <p:nvPr>
            <p:ph type="title"/>
          </p:nvPr>
        </p:nvSpPr>
        <p:spPr>
          <a:xfrm>
            <a:off x="0" y="18255"/>
            <a:ext cx="11277600" cy="1325563"/>
          </a:xfrm>
        </p:spPr>
        <p:txBody>
          <a:bodyPr/>
          <a:lstStyle/>
          <a:p>
            <a:r>
              <a:rPr lang="en-GB" dirty="0">
                <a:latin typeface="Berlin Sans FB Demi" panose="020E0802020502020306" pitchFamily="34" charset="0"/>
              </a:rPr>
              <a:t>Foundation of the Second Athenian League 378 BC</a:t>
            </a:r>
          </a:p>
        </p:txBody>
      </p:sp>
      <p:sp>
        <p:nvSpPr>
          <p:cNvPr id="3" name="Content Placeholder 2">
            <a:extLst>
              <a:ext uri="{FF2B5EF4-FFF2-40B4-BE49-F238E27FC236}">
                <a16:creationId xmlns:a16="http://schemas.microsoft.com/office/drawing/2014/main" id="{26B4E501-E462-4CFA-A639-2E0A1D42226E}"/>
              </a:ext>
            </a:extLst>
          </p:cNvPr>
          <p:cNvSpPr>
            <a:spLocks noGrp="1"/>
          </p:cNvSpPr>
          <p:nvPr>
            <p:ph sz="half" idx="1"/>
          </p:nvPr>
        </p:nvSpPr>
        <p:spPr>
          <a:xfrm>
            <a:off x="0" y="1343818"/>
            <a:ext cx="6718852" cy="5495927"/>
          </a:xfrm>
        </p:spPr>
        <p:txBody>
          <a:bodyPr>
            <a:noAutofit/>
          </a:bodyPr>
          <a:lstStyle/>
          <a:p>
            <a:r>
              <a:rPr lang="en-GB" dirty="0">
                <a:latin typeface="Berlin Sans FB Demi" panose="020E0802020502020306" pitchFamily="34" charset="0"/>
              </a:rPr>
              <a:t>It sprang form many of the poleis being displeased by Spartan hegemony since the end of the Peloponnesian War in 404 BC</a:t>
            </a:r>
          </a:p>
          <a:p>
            <a:r>
              <a:rPr lang="en-GB" dirty="0">
                <a:latin typeface="Berlin Sans FB Demi" panose="020E0802020502020306" pitchFamily="34" charset="0"/>
              </a:rPr>
              <a:t>In 387 BC Athens called to the other city states to unite against Sparta’s growing power. Theses cities made the Decree of </a:t>
            </a:r>
            <a:r>
              <a:rPr lang="en-GB" b="1" dirty="0">
                <a:latin typeface="Berlin Sans FB Demi" panose="020E0802020502020306" pitchFamily="34" charset="0"/>
              </a:rPr>
              <a:t>Aristoteles</a:t>
            </a:r>
            <a:r>
              <a:rPr lang="en-GB" dirty="0">
                <a:latin typeface="Berlin Sans FB Demi" panose="020E0802020502020306" pitchFamily="34" charset="0"/>
              </a:rPr>
              <a:t>, which was to last as long as Sparta imposed hegemony on them.</a:t>
            </a:r>
          </a:p>
          <a:p>
            <a:r>
              <a:rPr lang="en-GB" dirty="0">
                <a:latin typeface="Berlin Sans FB Demi" panose="020E0802020502020306" pitchFamily="34" charset="0"/>
              </a:rPr>
              <a:t>Unlike the Delian League, each city retained their rights to govern themselves and kept their autonomy event though Athens was still in charge.</a:t>
            </a:r>
          </a:p>
        </p:txBody>
      </p:sp>
      <p:sp>
        <p:nvSpPr>
          <p:cNvPr id="4" name="Content Placeholder 3">
            <a:extLst>
              <a:ext uri="{FF2B5EF4-FFF2-40B4-BE49-F238E27FC236}">
                <a16:creationId xmlns:a16="http://schemas.microsoft.com/office/drawing/2014/main" id="{0C12C81E-771F-46F2-A112-22C0E04D8156}"/>
              </a:ext>
            </a:extLst>
          </p:cNvPr>
          <p:cNvSpPr>
            <a:spLocks noGrp="1"/>
          </p:cNvSpPr>
          <p:nvPr>
            <p:ph sz="half" idx="2"/>
          </p:nvPr>
        </p:nvSpPr>
        <p:spPr>
          <a:xfrm>
            <a:off x="6573078" y="773974"/>
            <a:ext cx="5618922" cy="6084026"/>
          </a:xfrm>
        </p:spPr>
        <p:txBody>
          <a:bodyPr>
            <a:normAutofit fontScale="62500" lnSpcReduction="20000"/>
          </a:bodyPr>
          <a:lstStyle/>
          <a:p>
            <a:r>
              <a:rPr lang="en-GB" sz="5800" u="sng" dirty="0">
                <a:latin typeface="Berlin Sans FB Demi" panose="020E0802020502020306" pitchFamily="34" charset="0"/>
              </a:rPr>
              <a:t>Sources</a:t>
            </a:r>
          </a:p>
          <a:p>
            <a:r>
              <a:rPr lang="en-GB" dirty="0">
                <a:latin typeface="Berlin Sans FB Demi" panose="020E0802020502020306" pitchFamily="34" charset="0"/>
              </a:rPr>
              <a:t>Study.com. 2017. </a:t>
            </a:r>
            <a:r>
              <a:rPr lang="en-GB" i="1" dirty="0">
                <a:latin typeface="Berlin Sans FB Demi" panose="020E0802020502020306" pitchFamily="34" charset="0"/>
              </a:rPr>
              <a:t>Second Athenian Confederacy | Study.com</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http://study.com/academy/lesson/second-athenian-confederacy.html</a:t>
            </a:r>
            <a:r>
              <a:rPr lang="en-GB" dirty="0">
                <a:latin typeface="Berlin Sans FB Demi" panose="020E0802020502020306" pitchFamily="34" charset="0"/>
              </a:rPr>
              <a:t>. [Accessed 28 November 2017].</a:t>
            </a:r>
          </a:p>
          <a:p>
            <a:r>
              <a:rPr lang="en-GB" dirty="0">
                <a:latin typeface="Berlin Sans FB Demi" panose="020E0802020502020306" pitchFamily="34" charset="0"/>
              </a:rPr>
              <a:t>Baron, Christopher A. “The Aristoteles Decree and the Expansion of the Second Athenian League.” </a:t>
            </a:r>
            <a:r>
              <a:rPr lang="en-GB" i="1" dirty="0">
                <a:latin typeface="Berlin Sans FB Demi" panose="020E0802020502020306" pitchFamily="34" charset="0"/>
              </a:rPr>
              <a:t>Hesperia: The Journal of the American School of Classical Studies at Athens</a:t>
            </a:r>
            <a:r>
              <a:rPr lang="en-GB" dirty="0">
                <a:latin typeface="Berlin Sans FB Demi" panose="020E0802020502020306" pitchFamily="34" charset="0"/>
              </a:rPr>
              <a:t>, vol. 75, no. 3, 2006, pp. 379–395. </a:t>
            </a:r>
            <a:r>
              <a:rPr lang="en-GB" i="1" dirty="0">
                <a:latin typeface="Berlin Sans FB Demi" panose="020E0802020502020306" pitchFamily="34" charset="0"/>
              </a:rPr>
              <a:t>JSTOR</a:t>
            </a:r>
            <a:r>
              <a:rPr lang="en-GB" dirty="0">
                <a:latin typeface="Berlin Sans FB Demi" panose="020E0802020502020306" pitchFamily="34" charset="0"/>
              </a:rPr>
              <a:t>, JSTOR, </a:t>
            </a:r>
            <a:r>
              <a:rPr lang="en-GB" dirty="0">
                <a:latin typeface="Berlin Sans FB Demi" panose="020E0802020502020306" pitchFamily="34" charset="0"/>
                <a:hlinkClick r:id="rId3"/>
              </a:rPr>
              <a:t>www.jstor.org/stable/25067993</a:t>
            </a:r>
            <a:r>
              <a:rPr lang="en-GB" dirty="0">
                <a:latin typeface="Berlin Sans FB Demi" panose="020E0802020502020306" pitchFamily="34" charset="0"/>
              </a:rPr>
              <a:t>. 28/11/17</a:t>
            </a:r>
          </a:p>
          <a:p>
            <a:r>
              <a:rPr lang="en-GB" dirty="0">
                <a:latin typeface="Berlin Sans FB Demi" panose="020E0802020502020306" pitchFamily="34" charset="0"/>
              </a:rPr>
              <a:t>Decree of Aristoteles. 2017. </a:t>
            </a:r>
            <a:r>
              <a:rPr lang="en-GB" i="1" dirty="0">
                <a:latin typeface="Berlin Sans FB Demi" panose="020E0802020502020306" pitchFamily="34" charset="0"/>
              </a:rPr>
              <a:t>Decree of Aristoteles</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http://www.csad.ox.ac.uk/CSAD/Images/00/Image22.html</a:t>
            </a:r>
            <a:r>
              <a:rPr lang="en-GB" dirty="0">
                <a:latin typeface="Berlin Sans FB Demi" panose="020E0802020502020306" pitchFamily="34" charset="0"/>
              </a:rPr>
              <a:t>. [Accessed 28 November 2017].</a:t>
            </a:r>
          </a:p>
          <a:p>
            <a:r>
              <a:rPr lang="en-GB" dirty="0">
                <a:latin typeface="Berlin Sans FB Demi" panose="020E0802020502020306" pitchFamily="34" charset="0"/>
              </a:rPr>
              <a:t>SEG 30-58. Athens. Decree of Aristoteles on the second </a:t>
            </a:r>
            <a:r>
              <a:rPr lang="en-GB" dirty="0" err="1">
                <a:latin typeface="Berlin Sans FB Demi" panose="020E0802020502020306" pitchFamily="34" charset="0"/>
              </a:rPr>
              <a:t>athenian</a:t>
            </a:r>
            <a:r>
              <a:rPr lang="en-GB" dirty="0">
                <a:latin typeface="Berlin Sans FB Demi" panose="020E0802020502020306" pitchFamily="34" charset="0"/>
              </a:rPr>
              <a:t> confederacy, 378/7 B.C. - Brill Reference. 2017. </a:t>
            </a:r>
            <a:r>
              <a:rPr lang="en-GB" i="1" dirty="0">
                <a:latin typeface="Berlin Sans FB Demi" panose="020E0802020502020306" pitchFamily="34" charset="0"/>
              </a:rPr>
              <a:t>SEG 30-58. Athens. Decree of Aristoteles on the second </a:t>
            </a:r>
            <a:r>
              <a:rPr lang="en-GB" i="1" dirty="0" err="1">
                <a:latin typeface="Berlin Sans FB Demi" panose="020E0802020502020306" pitchFamily="34" charset="0"/>
              </a:rPr>
              <a:t>athenian</a:t>
            </a:r>
            <a:r>
              <a:rPr lang="en-GB" i="1" dirty="0">
                <a:latin typeface="Berlin Sans FB Demi" panose="020E0802020502020306" pitchFamily="34" charset="0"/>
              </a:rPr>
              <a:t> confederacy, 378/7 B.C. - Brill Reference</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5"/>
              </a:rPr>
              <a:t>http://referenceworks.brillonline.com/entries/supplementum-epigraphicum-graecum/seg-30-58-athens-decree-of-aristoteles-on-the-second-athenian-confederacy-3787-bc-a30_58</a:t>
            </a:r>
            <a:r>
              <a:rPr lang="en-GB" dirty="0">
                <a:latin typeface="Berlin Sans FB Demi" panose="020E0802020502020306" pitchFamily="34" charset="0"/>
              </a:rPr>
              <a:t>. [Accessed 28 November 2017].</a:t>
            </a:r>
          </a:p>
          <a:p>
            <a:endParaRPr lang="en-GB" dirty="0">
              <a:latin typeface="Berlin Sans FB Demi" panose="020E0802020502020306" pitchFamily="34" charset="0"/>
            </a:endParaRPr>
          </a:p>
        </p:txBody>
      </p:sp>
    </p:spTree>
    <p:extLst>
      <p:ext uri="{BB962C8B-B14F-4D97-AF65-F5344CB8AC3E}">
        <p14:creationId xmlns:p14="http://schemas.microsoft.com/office/powerpoint/2010/main" val="3970304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8E7EE-800C-4123-B17E-5A7B76B7AB77}"/>
              </a:ext>
            </a:extLst>
          </p:cNvPr>
          <p:cNvSpPr>
            <a:spLocks noGrp="1"/>
          </p:cNvSpPr>
          <p:nvPr>
            <p:ph type="title"/>
          </p:nvPr>
        </p:nvSpPr>
        <p:spPr>
          <a:xfrm>
            <a:off x="0" y="0"/>
            <a:ext cx="10515600" cy="1325563"/>
          </a:xfrm>
        </p:spPr>
        <p:txBody>
          <a:bodyPr/>
          <a:lstStyle/>
          <a:p>
            <a:r>
              <a:rPr lang="en-GB" dirty="0">
                <a:latin typeface="Berlin Sans FB Demi" panose="020E0802020502020306" pitchFamily="34" charset="0"/>
              </a:rPr>
              <a:t>Battle of Leuktra 371 BC</a:t>
            </a:r>
          </a:p>
        </p:txBody>
      </p:sp>
      <p:sp>
        <p:nvSpPr>
          <p:cNvPr id="3" name="Content Placeholder 2">
            <a:extLst>
              <a:ext uri="{FF2B5EF4-FFF2-40B4-BE49-F238E27FC236}">
                <a16:creationId xmlns:a16="http://schemas.microsoft.com/office/drawing/2014/main" id="{A36FCF57-FE27-4E2B-9E75-B960B93C9873}"/>
              </a:ext>
            </a:extLst>
          </p:cNvPr>
          <p:cNvSpPr>
            <a:spLocks noGrp="1"/>
          </p:cNvSpPr>
          <p:nvPr>
            <p:ph sz="half" idx="1"/>
          </p:nvPr>
        </p:nvSpPr>
        <p:spPr>
          <a:xfrm>
            <a:off x="-1" y="924476"/>
            <a:ext cx="6019801" cy="5933523"/>
          </a:xfrm>
        </p:spPr>
        <p:txBody>
          <a:bodyPr>
            <a:normAutofit fontScale="62500" lnSpcReduction="20000"/>
          </a:bodyPr>
          <a:lstStyle/>
          <a:p>
            <a:r>
              <a:rPr lang="en-GB" sz="4000" dirty="0">
                <a:latin typeface="Berlin Sans FB Demi" panose="020E0802020502020306" pitchFamily="34" charset="0"/>
              </a:rPr>
              <a:t>It was part of the Theban-Spartan war and was the first major loss Sparta had experienced and was largely responsible for their power collapse.</a:t>
            </a:r>
          </a:p>
          <a:p>
            <a:r>
              <a:rPr lang="en-GB" sz="4000" dirty="0">
                <a:latin typeface="Berlin Sans FB Demi" panose="020E0802020502020306" pitchFamily="34" charset="0"/>
              </a:rPr>
              <a:t>When another attempt at peace was made Sparta demanded, after overlooking their own dominance over the Peloponnesian League, that Thebes give up their dominance over the Boetian League so those cities would regain independence- they refused and war broke out.</a:t>
            </a:r>
          </a:p>
          <a:p>
            <a:r>
              <a:rPr lang="en-GB" sz="4000" dirty="0">
                <a:latin typeface="Berlin Sans FB Demi" panose="020E0802020502020306" pitchFamily="34" charset="0"/>
              </a:rPr>
              <a:t>Even though the Spartans outnumbered the Thebans – 11,000 to 6000 men- they were defeated because of new tactics on the Thebans part.</a:t>
            </a:r>
          </a:p>
          <a:p>
            <a:endParaRPr lang="en-GB" dirty="0"/>
          </a:p>
        </p:txBody>
      </p:sp>
      <p:sp>
        <p:nvSpPr>
          <p:cNvPr id="4" name="Content Placeholder 3">
            <a:extLst>
              <a:ext uri="{FF2B5EF4-FFF2-40B4-BE49-F238E27FC236}">
                <a16:creationId xmlns:a16="http://schemas.microsoft.com/office/drawing/2014/main" id="{B35A0D16-D488-4F2D-BAC7-CFFFF9D5A100}"/>
              </a:ext>
            </a:extLst>
          </p:cNvPr>
          <p:cNvSpPr>
            <a:spLocks noGrp="1"/>
          </p:cNvSpPr>
          <p:nvPr>
            <p:ph sz="half" idx="2"/>
          </p:nvPr>
        </p:nvSpPr>
        <p:spPr>
          <a:xfrm>
            <a:off x="6019800" y="795130"/>
            <a:ext cx="6172200" cy="6059693"/>
          </a:xfrm>
        </p:spPr>
        <p:txBody>
          <a:bodyPr>
            <a:normAutofit fontScale="62500" lnSpcReduction="20000"/>
          </a:bodyPr>
          <a:lstStyle/>
          <a:p>
            <a:r>
              <a:rPr lang="en-GB" sz="4000" u="sng" dirty="0">
                <a:latin typeface="Berlin Sans FB Demi" panose="020E0802020502020306" pitchFamily="34" charset="0"/>
              </a:rPr>
              <a:t>Sources</a:t>
            </a:r>
          </a:p>
          <a:p>
            <a:r>
              <a:rPr lang="en-GB" dirty="0">
                <a:latin typeface="Berlin Sans FB Demi" panose="020E0802020502020306" pitchFamily="34" charset="0"/>
              </a:rPr>
              <a:t>YouTube. 2017. </a:t>
            </a:r>
            <a:r>
              <a:rPr lang="en-GB" i="1" dirty="0">
                <a:latin typeface="Berlin Sans FB Demi" panose="020E0802020502020306" pitchFamily="34" charset="0"/>
              </a:rPr>
              <a:t>Battle of Leuctra, 371 BC - YouTube</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https://www.youtube.com/watch?v=GOgX-iRvqIk</a:t>
            </a:r>
            <a:r>
              <a:rPr lang="en-GB" dirty="0">
                <a:latin typeface="Berlin Sans FB Demi" panose="020E0802020502020306" pitchFamily="34" charset="0"/>
              </a:rPr>
              <a:t>. [Accessed 04 December 2017].</a:t>
            </a:r>
          </a:p>
          <a:p>
            <a:r>
              <a:rPr lang="en-GB" dirty="0">
                <a:latin typeface="Berlin Sans FB Demi" panose="020E0802020502020306" pitchFamily="34" charset="0"/>
              </a:rPr>
              <a:t>Battle of Leuctra, 371 BC. 2017. </a:t>
            </a:r>
            <a:r>
              <a:rPr lang="en-GB" i="1" dirty="0">
                <a:latin typeface="Berlin Sans FB Demi" panose="020E0802020502020306" pitchFamily="34" charset="0"/>
              </a:rPr>
              <a:t>Battle of Leuctra, 371 BC</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http://www.historyofwar.org/articles/battles_leuctra.html</a:t>
            </a:r>
            <a:r>
              <a:rPr lang="en-GB" dirty="0">
                <a:latin typeface="Berlin Sans FB Demi" panose="020E0802020502020306" pitchFamily="34" charset="0"/>
              </a:rPr>
              <a:t>. [Accessed 04 December 2017]</a:t>
            </a:r>
          </a:p>
          <a:p>
            <a:r>
              <a:rPr lang="en-GB" dirty="0">
                <a:latin typeface="Berlin Sans FB Demi" panose="020E0802020502020306" pitchFamily="34" charset="0"/>
              </a:rPr>
              <a:t>Pausanias, Description of Greece, Attica, chapter 13 . 2017. </a:t>
            </a:r>
            <a:r>
              <a:rPr lang="en-GB" i="1" dirty="0">
                <a:latin typeface="Berlin Sans FB Demi" panose="020E0802020502020306" pitchFamily="34" charset="0"/>
              </a:rPr>
              <a:t>Pausanias, Description of Greece, Attica, chapter 13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http://www.perseus.tufts.edu/hopper/text?doc=Perseus:text:1999.01.0160:book=1:chapter=13&amp;highlight=cleombrotus</a:t>
            </a:r>
            <a:r>
              <a:rPr lang="en-GB" dirty="0">
                <a:latin typeface="Berlin Sans FB Demi" panose="020E0802020502020306" pitchFamily="34" charset="0"/>
              </a:rPr>
              <a:t>. [Accessed 04 December 2017].</a:t>
            </a:r>
          </a:p>
          <a:p>
            <a:r>
              <a:rPr lang="en-GB" dirty="0">
                <a:latin typeface="Berlin Sans FB Demi" panose="020E0802020502020306" pitchFamily="34" charset="0"/>
              </a:rPr>
              <a:t>Isocrates, </a:t>
            </a:r>
            <a:r>
              <a:rPr lang="en-GB" dirty="0" err="1">
                <a:latin typeface="Berlin Sans FB Demi" panose="020E0802020502020306" pitchFamily="34" charset="0"/>
              </a:rPr>
              <a:t>Archidamus</a:t>
            </a:r>
            <a:r>
              <a:rPr lang="en-GB" dirty="0">
                <a:latin typeface="Berlin Sans FB Demi" panose="020E0802020502020306" pitchFamily="34" charset="0"/>
              </a:rPr>
              <a:t>, section 9 . 2017. </a:t>
            </a:r>
            <a:r>
              <a:rPr lang="en-GB" i="1" dirty="0">
                <a:latin typeface="Berlin Sans FB Demi" panose="020E0802020502020306" pitchFamily="34" charset="0"/>
              </a:rPr>
              <a:t>Isocrates, </a:t>
            </a:r>
            <a:r>
              <a:rPr lang="en-GB" i="1" dirty="0" err="1">
                <a:latin typeface="Berlin Sans FB Demi" panose="020E0802020502020306" pitchFamily="34" charset="0"/>
              </a:rPr>
              <a:t>Archidamus</a:t>
            </a:r>
            <a:r>
              <a:rPr lang="en-GB" i="1" dirty="0">
                <a:latin typeface="Berlin Sans FB Demi" panose="020E0802020502020306" pitchFamily="34" charset="0"/>
              </a:rPr>
              <a:t>, section 9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5"/>
              </a:rPr>
              <a:t>http://www.perseus.tufts.edu/hopper/text?doc=Perseus:text:1999.01.0144:speech=6:section=9&amp;highlight=cleombrotus</a:t>
            </a:r>
            <a:r>
              <a:rPr lang="en-GB" dirty="0">
                <a:latin typeface="Berlin Sans FB Demi" panose="020E0802020502020306" pitchFamily="34" charset="0"/>
              </a:rPr>
              <a:t>. [Accessed 04 December 2017].</a:t>
            </a:r>
          </a:p>
        </p:txBody>
      </p:sp>
    </p:spTree>
    <p:extLst>
      <p:ext uri="{BB962C8B-B14F-4D97-AF65-F5344CB8AC3E}">
        <p14:creationId xmlns:p14="http://schemas.microsoft.com/office/powerpoint/2010/main" val="38959342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0518D-1A17-4447-936E-CCF26267D165}"/>
              </a:ext>
            </a:extLst>
          </p:cNvPr>
          <p:cNvSpPr>
            <a:spLocks noGrp="1"/>
          </p:cNvSpPr>
          <p:nvPr>
            <p:ph type="title"/>
          </p:nvPr>
        </p:nvSpPr>
        <p:spPr>
          <a:xfrm>
            <a:off x="838200" y="49488"/>
            <a:ext cx="10515600" cy="1325563"/>
          </a:xfrm>
        </p:spPr>
        <p:txBody>
          <a:bodyPr/>
          <a:lstStyle/>
          <a:p>
            <a:r>
              <a:rPr lang="en-GB" dirty="0">
                <a:latin typeface="Berlin Sans FB Demi" panose="020E0802020502020306" pitchFamily="34" charset="0"/>
              </a:rPr>
              <a:t>Phryne of Thespiae </a:t>
            </a:r>
            <a:br>
              <a:rPr lang="en-GB" dirty="0">
                <a:latin typeface="Berlin Sans FB Demi" panose="020E0802020502020306" pitchFamily="34" charset="0"/>
              </a:rPr>
            </a:br>
            <a:r>
              <a:rPr lang="en-GB" dirty="0">
                <a:latin typeface="Berlin Sans FB Demi" panose="020E0802020502020306" pitchFamily="34" charset="0"/>
              </a:rPr>
              <a:t>c. 370-c. 316 BCE</a:t>
            </a:r>
          </a:p>
        </p:txBody>
      </p:sp>
      <p:sp>
        <p:nvSpPr>
          <p:cNvPr id="3" name="Content Placeholder 2">
            <a:extLst>
              <a:ext uri="{FF2B5EF4-FFF2-40B4-BE49-F238E27FC236}">
                <a16:creationId xmlns:a16="http://schemas.microsoft.com/office/drawing/2014/main" id="{86B3EB54-5AF5-4A8F-AECF-C9D45FCB78AD}"/>
              </a:ext>
            </a:extLst>
          </p:cNvPr>
          <p:cNvSpPr>
            <a:spLocks noGrp="1"/>
          </p:cNvSpPr>
          <p:nvPr>
            <p:ph sz="half" idx="1"/>
          </p:nvPr>
        </p:nvSpPr>
        <p:spPr>
          <a:xfrm>
            <a:off x="838200" y="1255782"/>
            <a:ext cx="5181600" cy="4351338"/>
          </a:xfrm>
        </p:spPr>
        <p:txBody>
          <a:bodyPr>
            <a:noAutofit/>
          </a:bodyPr>
          <a:lstStyle/>
          <a:p>
            <a:r>
              <a:rPr lang="en-GB" sz="1600" dirty="0">
                <a:latin typeface="Berlin Sans FB Demi" panose="020E0802020502020306" pitchFamily="34" charset="0"/>
              </a:rPr>
              <a:t>Athenian courtesan</a:t>
            </a:r>
          </a:p>
          <a:p>
            <a:r>
              <a:rPr lang="en-GB" sz="1600" dirty="0">
                <a:latin typeface="Berlin Sans FB Demi" panose="020E0802020502020306" pitchFamily="34" charset="0"/>
              </a:rPr>
              <a:t>Her name was Mnesarete but she was called Phryne because she had a toad like complexation</a:t>
            </a:r>
          </a:p>
          <a:p>
            <a:r>
              <a:rPr lang="en-GB" sz="1600" dirty="0">
                <a:latin typeface="Berlin Sans FB Demi" panose="020E0802020502020306" pitchFamily="34" charset="0"/>
              </a:rPr>
              <a:t>Despite this she was a model for statues of Aphrodite</a:t>
            </a:r>
          </a:p>
          <a:p>
            <a:r>
              <a:rPr lang="en-GB" sz="1600" dirty="0">
                <a:latin typeface="Berlin Sans FB Demi" panose="020E0802020502020306" pitchFamily="34" charset="0"/>
              </a:rPr>
              <a:t>She was supposedly brought to court on charges of impiety and heresy - she had in some manner, interrupted the initiation rites of a cult to Persephone and Demeter, the Eleusinian Mysteries</a:t>
            </a:r>
          </a:p>
          <a:p>
            <a:r>
              <a:rPr lang="en-GB" sz="1600" dirty="0">
                <a:latin typeface="Berlin Sans FB Demi" panose="020E0802020502020306" pitchFamily="34" charset="0"/>
              </a:rPr>
              <a:t>She was defended by her lover, Hypereides, but when she appeared to be losing he disrobed her to show her likeness to Aphrodite, meaning that the charges couldn’t hold. It worked and the court case was dropped.</a:t>
            </a:r>
          </a:p>
          <a:p>
            <a:r>
              <a:rPr lang="en-GB" sz="1600" dirty="0">
                <a:latin typeface="Berlin Sans FB Demi" panose="020E0802020502020306" pitchFamily="34" charset="0"/>
              </a:rPr>
              <a:t>After the court case she became one of the most sort after women in Athens and “She became wealthy enough to live as she pleased and even offered to re-build the walls of </a:t>
            </a:r>
            <a:r>
              <a:rPr lang="en-GB" sz="1600" dirty="0">
                <a:latin typeface="Berlin Sans FB Demi" panose="020E0802020502020306" pitchFamily="34" charset="0"/>
                <a:hlinkClick r:id="rId2"/>
              </a:rPr>
              <a:t>Thebes</a:t>
            </a:r>
            <a:r>
              <a:rPr lang="en-GB" sz="1600" dirty="0">
                <a:latin typeface="Berlin Sans FB Demi" panose="020E0802020502020306" pitchFamily="34" charset="0"/>
              </a:rPr>
              <a:t>, which </a:t>
            </a:r>
            <a:r>
              <a:rPr lang="en-GB" sz="1600" dirty="0">
                <a:latin typeface="Berlin Sans FB Demi" panose="020E0802020502020306" pitchFamily="34" charset="0"/>
                <a:hlinkClick r:id="rId3"/>
              </a:rPr>
              <a:t>Alexander the Great</a:t>
            </a:r>
            <a:r>
              <a:rPr lang="en-GB" sz="1600" dirty="0">
                <a:latin typeface="Berlin Sans FB Demi" panose="020E0802020502020306" pitchFamily="34" charset="0"/>
              </a:rPr>
              <a:t> had destroyed, if the people would consent to her inscription reading, "Destroyed by </a:t>
            </a:r>
            <a:r>
              <a:rPr lang="en-GB" sz="1600" dirty="0">
                <a:latin typeface="Berlin Sans FB Demi" panose="020E0802020502020306" pitchFamily="34" charset="0"/>
                <a:hlinkClick r:id="rId4"/>
              </a:rPr>
              <a:t>Alexander</a:t>
            </a:r>
            <a:r>
              <a:rPr lang="en-GB" sz="1600" dirty="0">
                <a:latin typeface="Berlin Sans FB Demi" panose="020E0802020502020306" pitchFamily="34" charset="0"/>
              </a:rPr>
              <a:t>, Restored by Phryne the Courtesan", but the Thebans refused her offer.”</a:t>
            </a:r>
          </a:p>
        </p:txBody>
      </p:sp>
      <p:sp>
        <p:nvSpPr>
          <p:cNvPr id="4" name="Content Placeholder 3">
            <a:extLst>
              <a:ext uri="{FF2B5EF4-FFF2-40B4-BE49-F238E27FC236}">
                <a16:creationId xmlns:a16="http://schemas.microsoft.com/office/drawing/2014/main" id="{5D933CE5-2BAA-45B9-ACDE-FF9F3791B8C7}"/>
              </a:ext>
            </a:extLst>
          </p:cNvPr>
          <p:cNvSpPr>
            <a:spLocks noGrp="1"/>
          </p:cNvSpPr>
          <p:nvPr>
            <p:ph sz="half" idx="2"/>
          </p:nvPr>
        </p:nvSpPr>
        <p:spPr>
          <a:xfrm>
            <a:off x="6172200" y="1653347"/>
            <a:ext cx="5181600" cy="4351338"/>
          </a:xfrm>
        </p:spPr>
        <p:txBody>
          <a:bodyPr>
            <a:normAutofit fontScale="40000" lnSpcReduction="20000"/>
          </a:bodyPr>
          <a:lstStyle/>
          <a:p>
            <a:r>
              <a:rPr lang="en-GB" sz="8000" u="sng" dirty="0">
                <a:latin typeface="Berlin Sans FB Demi" panose="020E0802020502020306" pitchFamily="34" charset="0"/>
              </a:rPr>
              <a:t>Sources</a:t>
            </a:r>
            <a:endParaRPr lang="en-GB" sz="8000" dirty="0">
              <a:latin typeface="Berlin Sans FB Demi" panose="020E0802020502020306" pitchFamily="34" charset="0"/>
            </a:endParaRPr>
          </a:p>
          <a:p>
            <a:r>
              <a:rPr lang="en-GB" sz="4000" dirty="0">
                <a:latin typeface="Berlin Sans FB Demi" panose="020E0802020502020306" pitchFamily="34" charset="0"/>
              </a:rPr>
              <a:t>    Athenaeus: Deipnosophists, Book XIII, Page III of III. 2017. Athenaeus: Deipnosophists, Book XIII, Page III of III. [ONLINE] Available at: http://mkatz.web.wesleyan.edu/Images2/cciv243.athenaeus3.html. [Accessed 26 October 2017]</a:t>
            </a:r>
          </a:p>
          <a:p>
            <a:r>
              <a:rPr lang="en-GB" sz="4000" dirty="0">
                <a:latin typeface="Berlin Sans FB Demi" panose="020E0802020502020306" pitchFamily="34" charset="0"/>
              </a:rPr>
              <a:t>Ancient History Encyclopedia. 2017. </a:t>
            </a:r>
            <a:r>
              <a:rPr lang="en-GB" sz="4000" i="1" dirty="0">
                <a:latin typeface="Berlin Sans FB Demi" panose="020E0802020502020306" pitchFamily="34" charset="0"/>
              </a:rPr>
              <a:t>Ten Noble and Notorious Women of Ancient Greece (Article) - Ancient History Encyclopedia</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5"/>
              </a:rPr>
              <a:t>https://www.ancient.eu/article/737/ten-noble-and-notorious-women-of-ancient-greece/</a:t>
            </a:r>
            <a:r>
              <a:rPr lang="en-GB" sz="4000" dirty="0">
                <a:latin typeface="Berlin Sans FB Demi" panose="020E0802020502020306" pitchFamily="34" charset="0"/>
              </a:rPr>
              <a:t>. [Accessed 26 October 2017]</a:t>
            </a:r>
            <a:endParaRPr lang="en-GB" sz="2900" dirty="0">
              <a:latin typeface="Berlin Sans FB Demi" panose="020E0802020502020306" pitchFamily="34" charset="0"/>
            </a:endParaRPr>
          </a:p>
          <a:p>
            <a:r>
              <a:rPr lang="en-GB" sz="4000" i="1" dirty="0">
                <a:latin typeface="Berlin Sans FB Demi" panose="020E0802020502020306" pitchFamily="34" charset="0"/>
              </a:rPr>
              <a:t>Cnidus Aphrodite. Marble, Roman copy after a Greek original of the 4th century. (Marie-Lan Nguyen/ </a:t>
            </a:r>
            <a:r>
              <a:rPr lang="en-GB" sz="4000" i="1" dirty="0">
                <a:latin typeface="Berlin Sans FB Demi" panose="020E0802020502020306" pitchFamily="34" charset="0"/>
                <a:hlinkClick r:id="rId6"/>
              </a:rPr>
              <a:t>CC BY 2.5 </a:t>
            </a:r>
            <a:r>
              <a:rPr lang="en-GB" sz="4000" i="1" dirty="0">
                <a:latin typeface="Berlin Sans FB Demi" panose="020E0802020502020306" pitchFamily="34" charset="0"/>
              </a:rPr>
              <a:t>) Phryne is said to be the model of the original.</a:t>
            </a:r>
          </a:p>
          <a:p>
            <a:r>
              <a:rPr lang="en-GB" sz="4000" dirty="0">
                <a:latin typeface="Berlin Sans FB Demi" panose="020E0802020502020306" pitchFamily="34" charset="0"/>
              </a:rPr>
              <a:t>Andrew Smith. 2017. </a:t>
            </a:r>
            <a:r>
              <a:rPr lang="en-GB" sz="4000" i="1" dirty="0">
                <a:latin typeface="Berlin Sans FB Demi" panose="020E0802020502020306" pitchFamily="34" charset="0"/>
              </a:rPr>
              <a:t>Athenaeus: Deipnosophists - Book 13 (c)</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7"/>
              </a:rPr>
              <a:t>http://www.attalus.org/old/athenaeus13c.html#590</a:t>
            </a:r>
            <a:r>
              <a:rPr lang="en-GB" sz="4000" dirty="0">
                <a:latin typeface="Berlin Sans FB Demi" panose="020E0802020502020306" pitchFamily="34" charset="0"/>
              </a:rPr>
              <a:t>. [Accessed 26 October 2017]</a:t>
            </a:r>
          </a:p>
        </p:txBody>
      </p:sp>
      <p:pic>
        <p:nvPicPr>
          <p:cNvPr id="5" name="Picture 4">
            <a:extLst>
              <a:ext uri="{FF2B5EF4-FFF2-40B4-BE49-F238E27FC236}">
                <a16:creationId xmlns:a16="http://schemas.microsoft.com/office/drawing/2014/main" id="{FE94485B-349D-4780-A926-21BCA64DD088}"/>
              </a:ext>
            </a:extLst>
          </p:cNvPr>
          <p:cNvPicPr>
            <a:picLocks noChangeAspect="1"/>
          </p:cNvPicPr>
          <p:nvPr/>
        </p:nvPicPr>
        <p:blipFill>
          <a:blip r:embed="rId8"/>
          <a:stretch>
            <a:fillRect/>
          </a:stretch>
        </p:blipFill>
        <p:spPr>
          <a:xfrm>
            <a:off x="8083825" y="0"/>
            <a:ext cx="3074505" cy="2087217"/>
          </a:xfrm>
          <a:prstGeom prst="rect">
            <a:avLst/>
          </a:prstGeom>
        </p:spPr>
      </p:pic>
    </p:spTree>
    <p:extLst>
      <p:ext uri="{BB962C8B-B14F-4D97-AF65-F5344CB8AC3E}">
        <p14:creationId xmlns:p14="http://schemas.microsoft.com/office/powerpoint/2010/main" val="46936552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9043B-86A7-4B1C-802E-9819614FE419}"/>
              </a:ext>
            </a:extLst>
          </p:cNvPr>
          <p:cNvSpPr>
            <a:spLocks noGrp="1"/>
          </p:cNvSpPr>
          <p:nvPr>
            <p:ph type="title"/>
          </p:nvPr>
        </p:nvSpPr>
        <p:spPr/>
        <p:txBody>
          <a:bodyPr/>
          <a:lstStyle/>
          <a:p>
            <a:r>
              <a:rPr lang="en-GB" dirty="0">
                <a:latin typeface="Berlin Sans FB Demi" panose="020E0802020502020306" pitchFamily="34" charset="0"/>
              </a:rPr>
              <a:t>Satraps Revolt 366 BC</a:t>
            </a:r>
          </a:p>
        </p:txBody>
      </p:sp>
      <p:sp>
        <p:nvSpPr>
          <p:cNvPr id="3" name="Content Placeholder 2">
            <a:extLst>
              <a:ext uri="{FF2B5EF4-FFF2-40B4-BE49-F238E27FC236}">
                <a16:creationId xmlns:a16="http://schemas.microsoft.com/office/drawing/2014/main" id="{FF2D4242-40F6-4470-952C-C62B627700CA}"/>
              </a:ext>
            </a:extLst>
          </p:cNvPr>
          <p:cNvSpPr>
            <a:spLocks noGrp="1"/>
          </p:cNvSpPr>
          <p:nvPr>
            <p:ph sz="half" idx="1"/>
          </p:nvPr>
        </p:nvSpPr>
        <p:spPr>
          <a:xfrm>
            <a:off x="76200" y="1441312"/>
            <a:ext cx="6019800" cy="4351338"/>
          </a:xfrm>
        </p:spPr>
        <p:txBody>
          <a:bodyPr>
            <a:noAutofit/>
          </a:bodyPr>
          <a:lstStyle/>
          <a:p>
            <a:r>
              <a:rPr lang="en-GB" sz="2000" b="1" dirty="0">
                <a:latin typeface="Berlin Sans FB Demi" panose="020E0802020502020306" pitchFamily="34" charset="0"/>
              </a:rPr>
              <a:t>Ariobarzanes, governor of Phrygia in the Persian Empire, made allies of Athens and led the unsuccessful revolt of the satraps against King Artaxerxes II.</a:t>
            </a:r>
          </a:p>
          <a:p>
            <a:r>
              <a:rPr lang="en-GB" sz="2000" dirty="0">
                <a:latin typeface="Berlin Sans FB Demi" panose="020E0802020502020306" pitchFamily="34" charset="0"/>
              </a:rPr>
              <a:t>This was partially due to repeated failures in Egypt so a power grab motive would have been likely.</a:t>
            </a:r>
          </a:p>
          <a:p>
            <a:r>
              <a:rPr lang="en-GB" sz="2000" dirty="0">
                <a:latin typeface="Berlin Sans FB Demi" panose="020E0802020502020306" pitchFamily="34" charset="0"/>
              </a:rPr>
              <a:t>Some of the Satraps made their own coinage as an act of defiance against the King, others aligned under King Tachos in Egypt to rebel with the aid of Greek mercenaries.</a:t>
            </a:r>
          </a:p>
          <a:p>
            <a:r>
              <a:rPr lang="en-GB" sz="2000" dirty="0">
                <a:latin typeface="Berlin Sans FB Demi" panose="020E0802020502020306" pitchFamily="34" charset="0"/>
              </a:rPr>
              <a:t>However, Tachos had his own revolt from his brother to contend with so the attack was cancelled. This meant that the satraps had been there as an invading force. Their own King rounded up and defeated the remaining satraps, most of which were forgiven and allowed to return to their posts as governors.</a:t>
            </a:r>
          </a:p>
        </p:txBody>
      </p:sp>
      <p:sp>
        <p:nvSpPr>
          <p:cNvPr id="4" name="Content Placeholder 3">
            <a:extLst>
              <a:ext uri="{FF2B5EF4-FFF2-40B4-BE49-F238E27FC236}">
                <a16:creationId xmlns:a16="http://schemas.microsoft.com/office/drawing/2014/main" id="{0F964455-71EE-4E28-8C6A-C6138658B81F}"/>
              </a:ext>
            </a:extLst>
          </p:cNvPr>
          <p:cNvSpPr>
            <a:spLocks noGrp="1"/>
          </p:cNvSpPr>
          <p:nvPr>
            <p:ph sz="half" idx="2"/>
          </p:nvPr>
        </p:nvSpPr>
        <p:spPr>
          <a:xfrm>
            <a:off x="6172199" y="1537252"/>
            <a:ext cx="6019799" cy="5320747"/>
          </a:xfrm>
        </p:spPr>
        <p:txBody>
          <a:bodyPr>
            <a:normAutofit fontScale="47500" lnSpcReduction="20000"/>
          </a:bodyPr>
          <a:lstStyle/>
          <a:p>
            <a:r>
              <a:rPr lang="en-GB" sz="5100" u="sng" dirty="0">
                <a:latin typeface="Berlin Sans FB Demi" panose="020E0802020502020306" pitchFamily="34" charset="0"/>
              </a:rPr>
              <a:t>Sources</a:t>
            </a:r>
          </a:p>
          <a:p>
            <a:r>
              <a:rPr lang="en-GB" sz="4000" dirty="0">
                <a:latin typeface="Berlin Sans FB Demi" panose="020E0802020502020306" pitchFamily="34" charset="0"/>
              </a:rPr>
              <a:t>Encyclopedia Britannica. 2017. </a:t>
            </a:r>
            <a:r>
              <a:rPr lang="en-GB" sz="4000" i="1" dirty="0">
                <a:latin typeface="Berlin Sans FB Demi" panose="020E0802020502020306" pitchFamily="34" charset="0"/>
              </a:rPr>
              <a:t>ancient Iran | Britannica.com</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2"/>
              </a:rPr>
              <a:t>https://www.britannica.com/place/ancient-Iran#ref20159</a:t>
            </a:r>
            <a:r>
              <a:rPr lang="en-GB" sz="4000" dirty="0">
                <a:latin typeface="Berlin Sans FB Demi" panose="020E0802020502020306" pitchFamily="34" charset="0"/>
              </a:rPr>
              <a:t>. [Accessed 28 November 2017]</a:t>
            </a:r>
          </a:p>
          <a:p>
            <a:r>
              <a:rPr lang="en-GB" sz="4000" dirty="0">
                <a:latin typeface="Berlin Sans FB Demi" panose="020E0802020502020306" pitchFamily="34" charset="0"/>
              </a:rPr>
              <a:t>Satrap's Revolt, c.370s-350s. 2017. </a:t>
            </a:r>
            <a:r>
              <a:rPr lang="en-GB" sz="4000" i="1" dirty="0">
                <a:latin typeface="Berlin Sans FB Demi" panose="020E0802020502020306" pitchFamily="34" charset="0"/>
              </a:rPr>
              <a:t>Satrap's Revolt, c.370s-350s</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3"/>
              </a:rPr>
              <a:t>http://www.historyofwar.org/articles/wars_satraps_revolt.html</a:t>
            </a:r>
            <a:r>
              <a:rPr lang="en-GB" sz="4000" dirty="0">
                <a:latin typeface="Berlin Sans FB Demi" panose="020E0802020502020306" pitchFamily="34" charset="0"/>
              </a:rPr>
              <a:t>. [Accessed 28 November 2017]</a:t>
            </a:r>
          </a:p>
          <a:p>
            <a:r>
              <a:rPr lang="en-GB" sz="4000" dirty="0">
                <a:latin typeface="Berlin Sans FB Demi" panose="020E0802020502020306" pitchFamily="34" charset="0"/>
              </a:rPr>
              <a:t>Xenophon, Agesilaus, chapter 8 . 2017. </a:t>
            </a:r>
            <a:r>
              <a:rPr lang="en-GB" sz="4000" i="1" dirty="0">
                <a:latin typeface="Berlin Sans FB Demi" panose="020E0802020502020306" pitchFamily="34" charset="0"/>
              </a:rPr>
              <a:t>Xenophon, Agesilaus, chapter 8 </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4"/>
              </a:rPr>
              <a:t>http://www.perseus.tufts.edu/hopper/text?doc=Perseus:text:1999.01.0210:text=Ages.:chapter=8&amp;highlight=revolt%2Csatraps</a:t>
            </a:r>
            <a:r>
              <a:rPr lang="en-GB" sz="4000" dirty="0">
                <a:latin typeface="Berlin Sans FB Demi" panose="020E0802020502020306" pitchFamily="34" charset="0"/>
              </a:rPr>
              <a:t>. [Accessed 28 November 2017]</a:t>
            </a:r>
          </a:p>
          <a:p>
            <a:r>
              <a:rPr lang="en-GB" sz="4000" dirty="0">
                <a:latin typeface="Berlin Sans FB Demi" panose="020E0802020502020306" pitchFamily="34" charset="0"/>
              </a:rPr>
              <a:t>Diodorus Siculus, Library, Book XI, Chapter 71 . 2017. </a:t>
            </a:r>
            <a:r>
              <a:rPr lang="en-GB" sz="4000" i="1" dirty="0">
                <a:latin typeface="Berlin Sans FB Demi" panose="020E0802020502020306" pitchFamily="34" charset="0"/>
              </a:rPr>
              <a:t>Diodorus Siculus, Library, Book XI, Chapter 71 </a:t>
            </a:r>
            <a:r>
              <a:rPr lang="en-GB" sz="4000" dirty="0">
                <a:latin typeface="Berlin Sans FB Demi" panose="020E0802020502020306" pitchFamily="34" charset="0"/>
              </a:rPr>
              <a:t>. [ONLINE] Available at: </a:t>
            </a:r>
            <a:r>
              <a:rPr lang="en-GB" sz="4000" u="sng" dirty="0">
                <a:latin typeface="Berlin Sans FB Demi" panose="020E0802020502020306" pitchFamily="34" charset="0"/>
                <a:hlinkClick r:id="rId5"/>
              </a:rPr>
              <a:t>http://www.perseus.tufts.edu/hopper/text?doc=Perseus:text:1999.01.0084:book=11:chapter=71&amp;highlight=revolt%2Csatraps</a:t>
            </a:r>
            <a:r>
              <a:rPr lang="en-GB" sz="4000" dirty="0">
                <a:latin typeface="Berlin Sans FB Demi" panose="020E0802020502020306" pitchFamily="34" charset="0"/>
              </a:rPr>
              <a:t>. [Accessed 28 November 2017].</a:t>
            </a:r>
          </a:p>
        </p:txBody>
      </p:sp>
    </p:spTree>
    <p:extLst>
      <p:ext uri="{BB962C8B-B14F-4D97-AF65-F5344CB8AC3E}">
        <p14:creationId xmlns:p14="http://schemas.microsoft.com/office/powerpoint/2010/main" val="41715226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99F5F-0415-4461-973B-4C3C2EB55954}"/>
              </a:ext>
            </a:extLst>
          </p:cNvPr>
          <p:cNvSpPr>
            <a:spLocks noGrp="1"/>
          </p:cNvSpPr>
          <p:nvPr>
            <p:ph type="title"/>
          </p:nvPr>
        </p:nvSpPr>
        <p:spPr>
          <a:xfrm>
            <a:off x="0" y="0"/>
            <a:ext cx="10515600" cy="1325563"/>
          </a:xfrm>
        </p:spPr>
        <p:txBody>
          <a:bodyPr/>
          <a:lstStyle/>
          <a:p>
            <a:r>
              <a:rPr lang="en-GB" dirty="0">
                <a:latin typeface="Berlin Sans FB Demi" panose="020E0802020502020306" pitchFamily="34" charset="0"/>
              </a:rPr>
              <a:t>Social War 357-355 BC</a:t>
            </a:r>
          </a:p>
        </p:txBody>
      </p:sp>
      <p:sp>
        <p:nvSpPr>
          <p:cNvPr id="3" name="Content Placeholder 2">
            <a:extLst>
              <a:ext uri="{FF2B5EF4-FFF2-40B4-BE49-F238E27FC236}">
                <a16:creationId xmlns:a16="http://schemas.microsoft.com/office/drawing/2014/main" id="{C2A9AFE5-A710-4E01-9EEF-EF662015AD53}"/>
              </a:ext>
            </a:extLst>
          </p:cNvPr>
          <p:cNvSpPr>
            <a:spLocks noGrp="1"/>
          </p:cNvSpPr>
          <p:nvPr>
            <p:ph sz="half" idx="1"/>
          </p:nvPr>
        </p:nvSpPr>
        <p:spPr>
          <a:xfrm>
            <a:off x="0" y="940904"/>
            <a:ext cx="6019800" cy="5917096"/>
          </a:xfrm>
        </p:spPr>
        <p:txBody>
          <a:bodyPr>
            <a:normAutofit fontScale="70000" lnSpcReduction="20000"/>
          </a:bodyPr>
          <a:lstStyle/>
          <a:p>
            <a:r>
              <a:rPr lang="en-GB" dirty="0">
                <a:latin typeface="Berlin Sans FB Demi" panose="020E0802020502020306" pitchFamily="34" charset="0"/>
              </a:rPr>
              <a:t>It was between Athens and most of their allies. As a consequence of the war no one was strong enough to prevent expansion by Phillip II of Macedon.</a:t>
            </a:r>
          </a:p>
          <a:p>
            <a:r>
              <a:rPr lang="en-GB" dirty="0">
                <a:latin typeface="Berlin Sans FB Demi" panose="020E0802020502020306" pitchFamily="34" charset="0"/>
              </a:rPr>
              <a:t>In 357 Thebes tried to revolt and was squashed by Athens who the tried to enforce a stronger hold on the 2</a:t>
            </a:r>
            <a:r>
              <a:rPr lang="en-GB" baseline="30000" dirty="0">
                <a:latin typeface="Berlin Sans FB Demi" panose="020E0802020502020306" pitchFamily="34" charset="0"/>
              </a:rPr>
              <a:t>nd</a:t>
            </a:r>
            <a:r>
              <a:rPr lang="en-GB" dirty="0">
                <a:latin typeface="Berlin Sans FB Demi" panose="020E0802020502020306" pitchFamily="34" charset="0"/>
              </a:rPr>
              <a:t> Athenian League- just like they did to the Delian league- but this is what triggered the war as the other poleis fought back.</a:t>
            </a:r>
          </a:p>
          <a:p>
            <a:r>
              <a:rPr lang="en-GB" dirty="0">
                <a:latin typeface="Berlin Sans FB Demi" panose="020E0802020502020306" pitchFamily="34" charset="0"/>
              </a:rPr>
              <a:t>Chios at the same time refused to pay tribute and aligned with Rhodes and Byzantium which is where the first battles of the war began.</a:t>
            </a:r>
          </a:p>
          <a:p>
            <a:r>
              <a:rPr lang="en-GB" dirty="0">
                <a:latin typeface="Berlin Sans FB Demi" panose="020E0802020502020306" pitchFamily="34" charset="0"/>
              </a:rPr>
              <a:t>Athens lost the battles of Chios and their leader Chabrias was killed. They also lost nearly every other battle during his war.</a:t>
            </a:r>
          </a:p>
          <a:p>
            <a:r>
              <a:rPr lang="en-GB" dirty="0">
                <a:latin typeface="Berlin Sans FB Demi" panose="020E0802020502020306" pitchFamily="34" charset="0"/>
              </a:rPr>
              <a:t>Peace was enforced by the last influential at least for the Greeks, Persian King Artaxerxes. He set Athens an ultimatum- retreat or our new shiny navy will wipe you out- they did. The war was ended with a second King’s Peace and the ones who fought against Athens kept there independence. Athens still had the right to move across the Aegean. </a:t>
            </a:r>
          </a:p>
          <a:p>
            <a:endParaRPr lang="en-GB" dirty="0"/>
          </a:p>
        </p:txBody>
      </p:sp>
      <p:sp>
        <p:nvSpPr>
          <p:cNvPr id="4" name="Content Placeholder 3">
            <a:extLst>
              <a:ext uri="{FF2B5EF4-FFF2-40B4-BE49-F238E27FC236}">
                <a16:creationId xmlns:a16="http://schemas.microsoft.com/office/drawing/2014/main" id="{424FFD56-2143-49BC-A185-F604A79E8712}"/>
              </a:ext>
            </a:extLst>
          </p:cNvPr>
          <p:cNvSpPr>
            <a:spLocks noGrp="1"/>
          </p:cNvSpPr>
          <p:nvPr>
            <p:ph sz="half" idx="2"/>
          </p:nvPr>
        </p:nvSpPr>
        <p:spPr>
          <a:xfrm>
            <a:off x="6172199" y="940904"/>
            <a:ext cx="6019799" cy="5917096"/>
          </a:xfrm>
        </p:spPr>
        <p:txBody>
          <a:bodyPr>
            <a:normAutofit fontScale="70000" lnSpcReduction="20000"/>
          </a:bodyPr>
          <a:lstStyle/>
          <a:p>
            <a:r>
              <a:rPr lang="en-GB" sz="3400" u="sng" dirty="0">
                <a:latin typeface="Berlin Sans FB Demi" panose="020E0802020502020306" pitchFamily="34" charset="0"/>
              </a:rPr>
              <a:t>Sources</a:t>
            </a:r>
          </a:p>
          <a:p>
            <a:r>
              <a:rPr lang="en-GB" dirty="0">
                <a:latin typeface="Berlin Sans FB Demi" panose="020E0802020502020306" pitchFamily="34" charset="0"/>
              </a:rPr>
              <a:t>Social War 357-55 BC (Greece). 2017. </a:t>
            </a:r>
            <a:r>
              <a:rPr lang="en-GB" i="1" dirty="0">
                <a:latin typeface="Berlin Sans FB Demi" panose="020E0802020502020306" pitchFamily="34" charset="0"/>
              </a:rPr>
              <a:t>Social War 357-55 BC (Greece)</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http://www.historyofwar.org/articles/wars_social_war_357-55.html</a:t>
            </a:r>
            <a:r>
              <a:rPr lang="en-GB" dirty="0">
                <a:latin typeface="Berlin Sans FB Demi" panose="020E0802020502020306" pitchFamily="34" charset="0"/>
              </a:rPr>
              <a:t>. [Accessed 04 December 2017]</a:t>
            </a:r>
          </a:p>
          <a:p>
            <a:r>
              <a:rPr lang="en-GB" i="1" dirty="0" err="1">
                <a:latin typeface="Berlin Sans FB Demi" panose="020E0802020502020306" pitchFamily="34" charset="0"/>
              </a:rPr>
              <a:t>Cawkwell</a:t>
            </a:r>
            <a:r>
              <a:rPr lang="en-GB" i="1" dirty="0">
                <a:latin typeface="Berlin Sans FB Demi" panose="020E0802020502020306" pitchFamily="34" charset="0"/>
              </a:rPr>
              <a:t>, G. L. (1981) “Notes on the failure of the Second Athenian Confederacy,” The Journal of Hellenic Studies, Cambridge University Press, 101, pp. 40–55</a:t>
            </a:r>
            <a:r>
              <a:rPr lang="en-GB" dirty="0">
                <a:latin typeface="Berlin Sans FB Demi" panose="020E0802020502020306" pitchFamily="34" charset="0"/>
              </a:rPr>
              <a:t>.</a:t>
            </a:r>
          </a:p>
          <a:p>
            <a:r>
              <a:rPr lang="en-GB" dirty="0">
                <a:latin typeface="Berlin Sans FB Demi" panose="020E0802020502020306" pitchFamily="34" charset="0"/>
              </a:rPr>
              <a:t>Diodorus Siculus, Library, Book XVI, Contents of the Sixteenth Book of Diodorus . 2017. </a:t>
            </a:r>
            <a:r>
              <a:rPr lang="en-GB" i="1" dirty="0">
                <a:latin typeface="Berlin Sans FB Demi" panose="020E0802020502020306" pitchFamily="34" charset="0"/>
              </a:rPr>
              <a:t>Diodorus Siculus, Library, Book XVI, Contents of the Sixteenth Book of Diodorus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http://www.perseus.tufts.edu/hopper/text?doc=Perseus:text:1999.01.0084:book=16:chapter=contents&amp;highlight=social%2Cwar</a:t>
            </a:r>
            <a:r>
              <a:rPr lang="en-GB" dirty="0">
                <a:latin typeface="Berlin Sans FB Demi" panose="020E0802020502020306" pitchFamily="34" charset="0"/>
              </a:rPr>
              <a:t>. [Accessed 04 December 2017].</a:t>
            </a:r>
          </a:p>
          <a:p>
            <a:r>
              <a:rPr lang="en-GB" dirty="0">
                <a:latin typeface="Berlin Sans FB Demi" panose="020E0802020502020306" pitchFamily="34" charset="0"/>
              </a:rPr>
              <a:t>Demosthenes, On the Liberty of the Rhodians, section 3 . 2017. </a:t>
            </a:r>
            <a:r>
              <a:rPr lang="en-GB" i="1" dirty="0">
                <a:latin typeface="Berlin Sans FB Demi" panose="020E0802020502020306" pitchFamily="34" charset="0"/>
              </a:rPr>
              <a:t>Demosthenes, On the Liberty of the Rhodians, section 3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http://www.perseus.tufts.edu/hopper/text?doc=Perseus%3Atext%3A1999.01.0072%3Aspeech%3D15%3Asection%3D3</a:t>
            </a:r>
            <a:r>
              <a:rPr lang="en-GB" dirty="0">
                <a:latin typeface="Berlin Sans FB Demi" panose="020E0802020502020306" pitchFamily="34" charset="0"/>
              </a:rPr>
              <a:t>. [Accessed 04 December 2017].</a:t>
            </a:r>
          </a:p>
        </p:txBody>
      </p:sp>
    </p:spTree>
    <p:extLst>
      <p:ext uri="{BB962C8B-B14F-4D97-AF65-F5344CB8AC3E}">
        <p14:creationId xmlns:p14="http://schemas.microsoft.com/office/powerpoint/2010/main" val="959349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1EFCB-3CA8-4DC2-AB9E-CD84E6AA6238}"/>
              </a:ext>
            </a:extLst>
          </p:cNvPr>
          <p:cNvSpPr>
            <a:spLocks noGrp="1"/>
          </p:cNvSpPr>
          <p:nvPr>
            <p:ph type="title"/>
          </p:nvPr>
        </p:nvSpPr>
        <p:spPr>
          <a:xfrm>
            <a:off x="0" y="0"/>
            <a:ext cx="10515600" cy="1325563"/>
          </a:xfrm>
        </p:spPr>
        <p:txBody>
          <a:bodyPr/>
          <a:lstStyle/>
          <a:p>
            <a:r>
              <a:rPr lang="en-GB" dirty="0">
                <a:latin typeface="Berlin Sans FB Demi" panose="020E0802020502020306" pitchFamily="34" charset="0"/>
              </a:rPr>
              <a:t>3</a:t>
            </a:r>
            <a:r>
              <a:rPr lang="en-GB" baseline="30000" dirty="0">
                <a:latin typeface="Berlin Sans FB Demi" panose="020E0802020502020306" pitchFamily="34" charset="0"/>
              </a:rPr>
              <a:t>RD</a:t>
            </a:r>
            <a:r>
              <a:rPr lang="en-GB" dirty="0">
                <a:latin typeface="Berlin Sans FB Demi" panose="020E0802020502020306" pitchFamily="34" charset="0"/>
              </a:rPr>
              <a:t> Sacred War 355-346 BC</a:t>
            </a:r>
          </a:p>
        </p:txBody>
      </p:sp>
      <p:sp>
        <p:nvSpPr>
          <p:cNvPr id="3" name="Content Placeholder 2">
            <a:extLst>
              <a:ext uri="{FF2B5EF4-FFF2-40B4-BE49-F238E27FC236}">
                <a16:creationId xmlns:a16="http://schemas.microsoft.com/office/drawing/2014/main" id="{CB743AB6-6FDD-4FC9-B0C3-074FB12E113A}"/>
              </a:ext>
            </a:extLst>
          </p:cNvPr>
          <p:cNvSpPr>
            <a:spLocks noGrp="1"/>
          </p:cNvSpPr>
          <p:nvPr>
            <p:ph sz="half" idx="1"/>
          </p:nvPr>
        </p:nvSpPr>
        <p:spPr>
          <a:xfrm>
            <a:off x="0" y="993913"/>
            <a:ext cx="6019800" cy="5864086"/>
          </a:xfrm>
        </p:spPr>
        <p:txBody>
          <a:bodyPr>
            <a:normAutofit fontScale="62500" lnSpcReduction="20000"/>
          </a:bodyPr>
          <a:lstStyle/>
          <a:p>
            <a:r>
              <a:rPr lang="en-GB" dirty="0">
                <a:latin typeface="Berlin Sans FB Demi" panose="020E0802020502020306" pitchFamily="34" charset="0"/>
              </a:rPr>
              <a:t>Took place after the Social War had caused many of the poleis involved drastic losses and as King Phillip II was on the rise.</a:t>
            </a:r>
          </a:p>
          <a:p>
            <a:r>
              <a:rPr lang="en-GB" dirty="0">
                <a:latin typeface="Berlin Sans FB Demi" panose="020E0802020502020306" pitchFamily="34" charset="0"/>
              </a:rPr>
              <a:t>It had a religious trigger but stemmed from hostilities between Thebes and Phocis.</a:t>
            </a:r>
          </a:p>
          <a:p>
            <a:r>
              <a:rPr lang="en-GB" dirty="0">
                <a:latin typeface="Berlin Sans FB Demi" panose="020E0802020502020306" pitchFamily="34" charset="0"/>
              </a:rPr>
              <a:t>Phocis was accused of growing crops on the sacred plains of Crisa by the Boeotians and was taken before a religious court that had condemned Spartan actions during the Boeotian War, The Amphictyonic Council. They found them guilty and handed out a heavy fine. This took place in the Temple of Apollo in Delphi.</a:t>
            </a:r>
          </a:p>
          <a:p>
            <a:r>
              <a:rPr lang="en-GB" dirty="0">
                <a:latin typeface="Berlin Sans FB Demi" panose="020E0802020502020306" pitchFamily="34" charset="0"/>
              </a:rPr>
              <a:t>In retaliation with a mercenary army that had been funded by the Spartans, the Phocians invaded Delphi, took it over and set ambassadors to Athens and Sparta for support which was granted. Locrians tried to throw them out but were defeated with heavy losses in 355.</a:t>
            </a:r>
          </a:p>
          <a:p>
            <a:r>
              <a:rPr lang="en-GB" dirty="0">
                <a:latin typeface="Berlin Sans FB Demi" panose="020E0802020502020306" pitchFamily="34" charset="0"/>
              </a:rPr>
              <a:t>Thebes then declared war with Locris’ backing.</a:t>
            </a:r>
          </a:p>
          <a:p>
            <a:r>
              <a:rPr lang="en-GB" dirty="0">
                <a:latin typeface="Berlin Sans FB Demi" panose="020E0802020502020306" pitchFamily="34" charset="0"/>
              </a:rPr>
              <a:t>With the treat of an army looming Phocis used the treasury at Delphi to fund the war for many years in spite of many defeats. </a:t>
            </a:r>
          </a:p>
          <a:p>
            <a:r>
              <a:rPr lang="en-GB" dirty="0">
                <a:latin typeface="Berlin Sans FB Demi" panose="020E0802020502020306" pitchFamily="34" charset="0"/>
              </a:rPr>
              <a:t>This ended when Phillip II became both the king in Macedon and Thessaly which gave him the power to force a peace and end the 3</a:t>
            </a:r>
            <a:r>
              <a:rPr lang="en-GB" baseline="30000" dirty="0">
                <a:latin typeface="Berlin Sans FB Demi" panose="020E0802020502020306" pitchFamily="34" charset="0"/>
              </a:rPr>
              <a:t>rd</a:t>
            </a:r>
            <a:r>
              <a:rPr lang="en-GB" dirty="0">
                <a:latin typeface="Berlin Sans FB Demi" panose="020E0802020502020306" pitchFamily="34" charset="0"/>
              </a:rPr>
              <a:t> sacred war.</a:t>
            </a:r>
          </a:p>
          <a:p>
            <a:r>
              <a:rPr lang="en-GB" dirty="0">
                <a:latin typeface="Berlin Sans FB Demi" panose="020E0802020502020306" pitchFamily="34" charset="0"/>
              </a:rPr>
              <a:t>This was the first time Macedon had power in Greece.</a:t>
            </a:r>
          </a:p>
        </p:txBody>
      </p:sp>
      <p:sp>
        <p:nvSpPr>
          <p:cNvPr id="4" name="Content Placeholder 3">
            <a:extLst>
              <a:ext uri="{FF2B5EF4-FFF2-40B4-BE49-F238E27FC236}">
                <a16:creationId xmlns:a16="http://schemas.microsoft.com/office/drawing/2014/main" id="{71B116E8-2B8D-4553-BF7C-8F3AE38AE7EA}"/>
              </a:ext>
            </a:extLst>
          </p:cNvPr>
          <p:cNvSpPr>
            <a:spLocks noGrp="1"/>
          </p:cNvSpPr>
          <p:nvPr>
            <p:ph sz="half" idx="2"/>
          </p:nvPr>
        </p:nvSpPr>
        <p:spPr>
          <a:xfrm>
            <a:off x="6172200" y="993912"/>
            <a:ext cx="6019800" cy="5864087"/>
          </a:xfrm>
        </p:spPr>
        <p:txBody>
          <a:bodyPr>
            <a:normAutofit fontScale="62500" lnSpcReduction="20000"/>
          </a:bodyPr>
          <a:lstStyle/>
          <a:p>
            <a:r>
              <a:rPr lang="en-GB" sz="3800" u="sng" dirty="0">
                <a:latin typeface="Berlin Sans FB Demi" panose="020E0802020502020306" pitchFamily="34" charset="0"/>
              </a:rPr>
              <a:t>Sources</a:t>
            </a:r>
          </a:p>
          <a:p>
            <a:r>
              <a:rPr lang="en-GB" dirty="0">
                <a:latin typeface="Berlin Sans FB Demi" panose="020E0802020502020306" pitchFamily="34" charset="0"/>
              </a:rPr>
              <a:t>Third Sacred War, 355-346 BC. 2017. </a:t>
            </a:r>
            <a:r>
              <a:rPr lang="en-GB" i="1" dirty="0">
                <a:latin typeface="Berlin Sans FB Demi" panose="020E0802020502020306" pitchFamily="34" charset="0"/>
              </a:rPr>
              <a:t>Third Sacred War, 355-346 BC</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http://www.historyofwar.org/articles/wars_third_sacred.html</a:t>
            </a:r>
            <a:r>
              <a:rPr lang="en-GB" dirty="0">
                <a:latin typeface="Berlin Sans FB Demi" panose="020E0802020502020306" pitchFamily="34" charset="0"/>
              </a:rPr>
              <a:t>. [Accessed 04 December 2017].</a:t>
            </a:r>
          </a:p>
          <a:p>
            <a:r>
              <a:rPr lang="en-GB" dirty="0">
                <a:latin typeface="Berlin Sans FB Demi" panose="020E0802020502020306" pitchFamily="34" charset="0"/>
              </a:rPr>
              <a:t>3rd Sacred War . 2017. </a:t>
            </a:r>
            <a:r>
              <a:rPr lang="en-GB" i="1" dirty="0">
                <a:latin typeface="Berlin Sans FB Demi" panose="020E0802020502020306" pitchFamily="34" charset="0"/>
              </a:rPr>
              <a:t>3rd Sacred War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http://www.macedonian-heritage.gr/HellenicMacedonia/en/EA.1.3.2a.html</a:t>
            </a:r>
            <a:r>
              <a:rPr lang="en-GB" dirty="0">
                <a:latin typeface="Berlin Sans FB Demi" panose="020E0802020502020306" pitchFamily="34" charset="0"/>
              </a:rPr>
              <a:t>. [Accessed 04 December 2017].</a:t>
            </a:r>
          </a:p>
          <a:p>
            <a:r>
              <a:rPr lang="en-GB" dirty="0">
                <a:latin typeface="Berlin Sans FB Demi" panose="020E0802020502020306" pitchFamily="34" charset="0"/>
              </a:rPr>
              <a:t>Diodorus Siculus, Library, Book XVI, Chapter 23, section 2 . 2017. </a:t>
            </a:r>
            <a:r>
              <a:rPr lang="en-GB" i="1" dirty="0">
                <a:latin typeface="Berlin Sans FB Demi" panose="020E0802020502020306" pitchFamily="34" charset="0"/>
              </a:rPr>
              <a:t>Diodorus Siculus, Library, Book XVI, Chapter 23, section 2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http://www.perseus.tufts.edu/hopper/text?doc=Perseus%3Atext%3A1999.01.0084%3Abook%3D16%3Achapter%3D23%3Asection%3D2</a:t>
            </a:r>
            <a:r>
              <a:rPr lang="en-GB" dirty="0">
                <a:latin typeface="Berlin Sans FB Demi" panose="020E0802020502020306" pitchFamily="34" charset="0"/>
              </a:rPr>
              <a:t>. [Accessed 04 December 2017].</a:t>
            </a:r>
          </a:p>
          <a:p>
            <a:r>
              <a:rPr lang="en-GB" dirty="0">
                <a:latin typeface="Berlin Sans FB Demi" panose="020E0802020502020306" pitchFamily="34" charset="0"/>
              </a:rPr>
              <a:t>Google Books. 2017. </a:t>
            </a:r>
            <a:r>
              <a:rPr lang="en-GB" i="1" dirty="0" err="1">
                <a:latin typeface="Berlin Sans FB Demi" panose="020E0802020502020306" pitchFamily="34" charset="0"/>
              </a:rPr>
              <a:t>Aeschines</a:t>
            </a:r>
            <a:r>
              <a:rPr lang="en-GB" i="1" dirty="0">
                <a:latin typeface="Berlin Sans FB Demi" panose="020E0802020502020306" pitchFamily="34" charset="0"/>
              </a:rPr>
              <a:t> and Athenian Politics - Edward M. Harris - Google Books</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5"/>
              </a:rPr>
              <a:t>https://books.google.co.uk/books?id=r0F1U5paODcC&amp;pg=PA231&amp;lpg=PA231&amp;dq=Aeschines+3rd+sacred+war&amp;source=bl&amp;ots=e3eglcJHFg&amp;sig=HHxe5yZ4d62OcVzRGWH5b0ataDY&amp;hl=en&amp;sa=X&amp;ved=0ahUKEwji7aC21vDXAhXjCsAKHe-aChYQ6AEIWjAH#v=onepage&amp;q=Aeschines%203rd%20sacred%20war&amp;f=false</a:t>
            </a:r>
            <a:r>
              <a:rPr lang="en-GB" dirty="0">
                <a:latin typeface="Berlin Sans FB Demi" panose="020E0802020502020306" pitchFamily="34" charset="0"/>
              </a:rPr>
              <a:t>. [Accessed 04 December 2017].</a:t>
            </a:r>
          </a:p>
          <a:p>
            <a:pPr marL="0" indent="0">
              <a:buNone/>
            </a:pPr>
            <a:endParaRPr lang="en-GB" u="sng" dirty="0"/>
          </a:p>
        </p:txBody>
      </p:sp>
    </p:spTree>
    <p:extLst>
      <p:ext uri="{BB962C8B-B14F-4D97-AF65-F5344CB8AC3E}">
        <p14:creationId xmlns:p14="http://schemas.microsoft.com/office/powerpoint/2010/main" val="75441929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D6C70-80D0-48FF-9AF6-9BB3649221D4}"/>
              </a:ext>
            </a:extLst>
          </p:cNvPr>
          <p:cNvSpPr>
            <a:spLocks noGrp="1"/>
          </p:cNvSpPr>
          <p:nvPr>
            <p:ph type="title"/>
          </p:nvPr>
        </p:nvSpPr>
        <p:spPr>
          <a:xfrm>
            <a:off x="0" y="0"/>
            <a:ext cx="10515600" cy="1325563"/>
          </a:xfrm>
        </p:spPr>
        <p:txBody>
          <a:bodyPr/>
          <a:lstStyle/>
          <a:p>
            <a:r>
              <a:rPr lang="en-GB" dirty="0">
                <a:latin typeface="Berlin Sans FB Demi" panose="020E0802020502020306" pitchFamily="34" charset="0"/>
              </a:rPr>
              <a:t>Battle of Chaeronea 338 BC</a:t>
            </a:r>
          </a:p>
        </p:txBody>
      </p:sp>
      <p:sp>
        <p:nvSpPr>
          <p:cNvPr id="3" name="Content Placeholder 2">
            <a:extLst>
              <a:ext uri="{FF2B5EF4-FFF2-40B4-BE49-F238E27FC236}">
                <a16:creationId xmlns:a16="http://schemas.microsoft.com/office/drawing/2014/main" id="{A7BE5FE6-0243-496A-A3A8-0EEA767C6C43}"/>
              </a:ext>
            </a:extLst>
          </p:cNvPr>
          <p:cNvSpPr>
            <a:spLocks noGrp="1"/>
          </p:cNvSpPr>
          <p:nvPr>
            <p:ph sz="half" idx="1"/>
          </p:nvPr>
        </p:nvSpPr>
        <p:spPr>
          <a:xfrm>
            <a:off x="0" y="1099930"/>
            <a:ext cx="6019800" cy="5758070"/>
          </a:xfrm>
        </p:spPr>
        <p:txBody>
          <a:bodyPr>
            <a:normAutofit fontScale="70000" lnSpcReduction="20000"/>
          </a:bodyPr>
          <a:lstStyle/>
          <a:p>
            <a:r>
              <a:rPr lang="en-GB" dirty="0">
                <a:latin typeface="Berlin Sans FB Demi" panose="020E0802020502020306" pitchFamily="34" charset="0"/>
              </a:rPr>
              <a:t>Due to the rising power and therefore threat of Macedon, Athens and Thebes joined forces to fight against them. It was Demosthenes the Orator who persuaded Athens to reach out to Thebes in 339 because he believed open conflict with Phillip II could no longer be avoided.</a:t>
            </a:r>
          </a:p>
          <a:p>
            <a:r>
              <a:rPr lang="en-GB" dirty="0">
                <a:latin typeface="Berlin Sans FB Demi" panose="020E0802020502020306" pitchFamily="34" charset="0"/>
              </a:rPr>
              <a:t>Just before the battle Athenian and Theban armies occupied valleys that would have been trade routes for some time. They began to annoy each other and get restless when they thought they had the upper hand.</a:t>
            </a:r>
          </a:p>
          <a:p>
            <a:r>
              <a:rPr lang="en-GB" dirty="0">
                <a:latin typeface="Berlin Sans FB Demi" panose="020E0802020502020306" pitchFamily="34" charset="0"/>
              </a:rPr>
              <a:t>A rumour spread by Phillip that they would retreat made them drop their guard as well so Phillip attacked during the night and then moved his army to Chaeronea after the Greek armies refused peace. Thanks to Demosthenes again.</a:t>
            </a:r>
          </a:p>
          <a:p>
            <a:r>
              <a:rPr lang="en-GB" dirty="0">
                <a:latin typeface="Berlin Sans FB Demi" panose="020E0802020502020306" pitchFamily="34" charset="0"/>
              </a:rPr>
              <a:t>Using the same lure and then attack tactic Phillip II and his 18 year old son Alexander (the great in a few years) defeated the armies and returned the bodies as a sign of good will, before selling the survivors into slavery. After which t prevent another attack the League of Corinth was made.</a:t>
            </a:r>
          </a:p>
          <a:p>
            <a:endParaRPr lang="en-GB" dirty="0"/>
          </a:p>
          <a:p>
            <a:endParaRPr lang="en-GB" dirty="0"/>
          </a:p>
        </p:txBody>
      </p:sp>
      <p:sp>
        <p:nvSpPr>
          <p:cNvPr id="4" name="Content Placeholder 3">
            <a:extLst>
              <a:ext uri="{FF2B5EF4-FFF2-40B4-BE49-F238E27FC236}">
                <a16:creationId xmlns:a16="http://schemas.microsoft.com/office/drawing/2014/main" id="{D905F134-84AD-4AD8-868C-D63F9EB36934}"/>
              </a:ext>
            </a:extLst>
          </p:cNvPr>
          <p:cNvSpPr>
            <a:spLocks noGrp="1"/>
          </p:cNvSpPr>
          <p:nvPr>
            <p:ph sz="half" idx="2"/>
          </p:nvPr>
        </p:nvSpPr>
        <p:spPr>
          <a:xfrm>
            <a:off x="6172200" y="1099930"/>
            <a:ext cx="6019800" cy="5758070"/>
          </a:xfrm>
        </p:spPr>
        <p:txBody>
          <a:bodyPr>
            <a:normAutofit fontScale="70000" lnSpcReduction="20000"/>
          </a:bodyPr>
          <a:lstStyle/>
          <a:p>
            <a:r>
              <a:rPr lang="en-GB" sz="4000" u="sng" dirty="0">
                <a:latin typeface="Berlin Sans FB Demi" panose="020E0802020502020306" pitchFamily="34" charset="0"/>
              </a:rPr>
              <a:t>Sources</a:t>
            </a:r>
          </a:p>
          <a:p>
            <a:r>
              <a:rPr lang="en-GB" dirty="0">
                <a:latin typeface="Berlin Sans FB Demi" panose="020E0802020502020306" pitchFamily="34" charset="0"/>
              </a:rPr>
              <a:t>Ancient History Encyclopedia. 2017. </a:t>
            </a:r>
            <a:r>
              <a:rPr lang="en-GB" i="1" dirty="0">
                <a:latin typeface="Berlin Sans FB Demi" panose="020E0802020502020306" pitchFamily="34" charset="0"/>
              </a:rPr>
              <a:t>Battle of Chaeronea - Ancient History Encyclopedia</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2"/>
              </a:rPr>
              <a:t>https://www.ancient.eu/Battle_of_Chaeronea/</a:t>
            </a:r>
            <a:r>
              <a:rPr lang="en-GB" dirty="0">
                <a:latin typeface="Berlin Sans FB Demi" panose="020E0802020502020306" pitchFamily="34" charset="0"/>
              </a:rPr>
              <a:t>. [Accessed 04 December 2017].</a:t>
            </a:r>
          </a:p>
          <a:p>
            <a:r>
              <a:rPr lang="en-GB" dirty="0">
                <a:latin typeface="Berlin Sans FB Demi" panose="020E0802020502020306" pitchFamily="34" charset="0"/>
              </a:rPr>
              <a:t>Battle of Chaeronea, August 338 BC. 2017. </a:t>
            </a:r>
            <a:r>
              <a:rPr lang="en-GB" i="1" dirty="0">
                <a:latin typeface="Berlin Sans FB Demi" panose="020E0802020502020306" pitchFamily="34" charset="0"/>
              </a:rPr>
              <a:t>Battle of Chaeronea, August 338 BC</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http://www.historyofwar.org/articles/battles_chaeronea_338.html</a:t>
            </a:r>
            <a:r>
              <a:rPr lang="en-GB" dirty="0">
                <a:latin typeface="Berlin Sans FB Demi" panose="020E0802020502020306" pitchFamily="34" charset="0"/>
              </a:rPr>
              <a:t>. [Accessed 04 December 2017].</a:t>
            </a:r>
          </a:p>
          <a:p>
            <a:r>
              <a:rPr lang="en-GB" dirty="0">
                <a:latin typeface="Berlin Sans FB Demi" panose="020E0802020502020306" pitchFamily="34" charset="0"/>
              </a:rPr>
              <a:t> </a:t>
            </a:r>
            <a:r>
              <a:rPr lang="en-GB" dirty="0" err="1">
                <a:latin typeface="Berlin Sans FB Demi" panose="020E0802020502020306" pitchFamily="34" charset="0"/>
              </a:rPr>
              <a:t>Aeschines</a:t>
            </a:r>
            <a:r>
              <a:rPr lang="en-GB" dirty="0">
                <a:latin typeface="Berlin Sans FB Demi" panose="020E0802020502020306" pitchFamily="34" charset="0"/>
              </a:rPr>
              <a:t>, Against Ctesiphon, section 27 . 2017. </a:t>
            </a:r>
            <a:r>
              <a:rPr lang="en-GB" dirty="0" err="1">
                <a:latin typeface="Berlin Sans FB Demi" panose="020E0802020502020306" pitchFamily="34" charset="0"/>
              </a:rPr>
              <a:t>Aeschines</a:t>
            </a:r>
            <a:r>
              <a:rPr lang="en-GB" dirty="0">
                <a:latin typeface="Berlin Sans FB Demi" panose="020E0802020502020306" pitchFamily="34" charset="0"/>
              </a:rPr>
              <a:t>, Against Ctesiphon, section 27 . [ONLINE] Available at: </a:t>
            </a:r>
            <a:r>
              <a:rPr lang="en-GB" dirty="0">
                <a:solidFill>
                  <a:srgbClr val="00B0F0"/>
                </a:solidFill>
                <a:latin typeface="Berlin Sans FB Demi" panose="020E0802020502020306" pitchFamily="34" charset="0"/>
              </a:rPr>
              <a:t>http://www.perseus.tufts.edu/hopper/text?doc=Perseus:text:1999.01.0002:speech=3:section=27&amp;highlight=chaeronea</a:t>
            </a:r>
            <a:r>
              <a:rPr lang="en-GB" dirty="0">
                <a:latin typeface="Berlin Sans FB Demi" panose="020E0802020502020306" pitchFamily="34" charset="0"/>
              </a:rPr>
              <a:t>. [Accessed 04 December 2017].</a:t>
            </a:r>
          </a:p>
          <a:p>
            <a:r>
              <a:rPr lang="en-GB" dirty="0" err="1">
                <a:latin typeface="Berlin Sans FB Demi" panose="020E0802020502020306" pitchFamily="34" charset="0"/>
              </a:rPr>
              <a:t>Demades</a:t>
            </a:r>
            <a:r>
              <a:rPr lang="en-GB" dirty="0">
                <a:latin typeface="Berlin Sans FB Demi" panose="020E0802020502020306" pitchFamily="34" charset="0"/>
              </a:rPr>
              <a:t>, On the Twelve Years, section 9 . 2017. </a:t>
            </a:r>
            <a:r>
              <a:rPr lang="en-GB" i="1" dirty="0" err="1">
                <a:latin typeface="Berlin Sans FB Demi" panose="020E0802020502020306" pitchFamily="34" charset="0"/>
              </a:rPr>
              <a:t>Demades</a:t>
            </a:r>
            <a:r>
              <a:rPr lang="en-GB" i="1" dirty="0">
                <a:latin typeface="Berlin Sans FB Demi" panose="020E0802020502020306" pitchFamily="34" charset="0"/>
              </a:rPr>
              <a:t>, On the Twelve Years, section 9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4"/>
              </a:rPr>
              <a:t>http://www.perseus.tufts.edu/hopper/text?doc=Perseus:text:1999.01.0066:speech=1:section=9&amp;highlight=chaeronea</a:t>
            </a:r>
            <a:r>
              <a:rPr lang="en-GB" dirty="0">
                <a:latin typeface="Berlin Sans FB Demi" panose="020E0802020502020306" pitchFamily="34" charset="0"/>
              </a:rPr>
              <a:t>. [Accessed 04 December 2017].</a:t>
            </a:r>
          </a:p>
        </p:txBody>
      </p:sp>
    </p:spTree>
    <p:extLst>
      <p:ext uri="{BB962C8B-B14F-4D97-AF65-F5344CB8AC3E}">
        <p14:creationId xmlns:p14="http://schemas.microsoft.com/office/powerpoint/2010/main" val="270344067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C67E4-14D7-4D0A-AC6E-EA91BA5B7DC9}"/>
              </a:ext>
            </a:extLst>
          </p:cNvPr>
          <p:cNvSpPr>
            <a:spLocks noGrp="1"/>
          </p:cNvSpPr>
          <p:nvPr>
            <p:ph type="title"/>
          </p:nvPr>
        </p:nvSpPr>
        <p:spPr>
          <a:xfrm>
            <a:off x="0" y="18255"/>
            <a:ext cx="10515600" cy="1325563"/>
          </a:xfrm>
        </p:spPr>
        <p:txBody>
          <a:bodyPr/>
          <a:lstStyle/>
          <a:p>
            <a:r>
              <a:rPr lang="en-GB" dirty="0">
                <a:latin typeface="Berlin Sans FB Demi" panose="020E0802020502020306" pitchFamily="34" charset="0"/>
              </a:rPr>
              <a:t>League of Corinth 338 BC</a:t>
            </a:r>
          </a:p>
        </p:txBody>
      </p:sp>
      <p:sp>
        <p:nvSpPr>
          <p:cNvPr id="3" name="Content Placeholder 2">
            <a:extLst>
              <a:ext uri="{FF2B5EF4-FFF2-40B4-BE49-F238E27FC236}">
                <a16:creationId xmlns:a16="http://schemas.microsoft.com/office/drawing/2014/main" id="{56F5E95A-AC82-417A-9D56-51956C2A3828}"/>
              </a:ext>
            </a:extLst>
          </p:cNvPr>
          <p:cNvSpPr>
            <a:spLocks noGrp="1"/>
          </p:cNvSpPr>
          <p:nvPr>
            <p:ph sz="half" idx="1"/>
          </p:nvPr>
        </p:nvSpPr>
        <p:spPr>
          <a:xfrm>
            <a:off x="0" y="1113182"/>
            <a:ext cx="6019800" cy="5744817"/>
          </a:xfrm>
        </p:spPr>
        <p:txBody>
          <a:bodyPr>
            <a:normAutofit fontScale="70000" lnSpcReduction="20000"/>
          </a:bodyPr>
          <a:lstStyle/>
          <a:p>
            <a:r>
              <a:rPr lang="en-GB" sz="3400" dirty="0">
                <a:latin typeface="Berlin Sans FB Demi" panose="020E0802020502020306" pitchFamily="34" charset="0"/>
              </a:rPr>
              <a:t>It was established by Phillip ii of Macedon as a political and military organisation that was supposed to provide stability in Greece,</a:t>
            </a:r>
          </a:p>
          <a:p>
            <a:r>
              <a:rPr lang="en-GB" sz="3400" dirty="0">
                <a:latin typeface="Berlin Sans FB Demi" panose="020E0802020502020306" pitchFamily="34" charset="0"/>
              </a:rPr>
              <a:t>They had to swear oaths that they would do the following: keep the common peace, maintain Phillip’s rule and not try to usurp his or his descendants right to rule, they will actively prevent others from doing so, by contributing men as aid. Consequences were that you would be invaded and forced to obey the law.</a:t>
            </a:r>
          </a:p>
          <a:p>
            <a:r>
              <a:rPr lang="en-GB" sz="3400" dirty="0">
                <a:latin typeface="Berlin Sans FB Demi" panose="020E0802020502020306" pitchFamily="34" charset="0"/>
              </a:rPr>
              <a:t>Macedonia wasn’t Greek so it couldn’t join the league which MORE IMPORTANTLY meant it didn’t have to abide by its laws.</a:t>
            </a:r>
          </a:p>
          <a:p>
            <a:r>
              <a:rPr lang="en-GB" sz="3400" dirty="0">
                <a:latin typeface="Berlin Sans FB Demi" panose="020E0802020502020306" pitchFamily="34" charset="0"/>
              </a:rPr>
              <a:t>Equals free reign to invade as to rebel meant they broke League law. It also ensured its hereditary nature.</a:t>
            </a:r>
          </a:p>
          <a:p>
            <a:endParaRPr lang="en-GB" dirty="0"/>
          </a:p>
          <a:p>
            <a:endParaRPr lang="en-GB" dirty="0"/>
          </a:p>
        </p:txBody>
      </p:sp>
      <p:sp>
        <p:nvSpPr>
          <p:cNvPr id="4" name="Content Placeholder 3">
            <a:extLst>
              <a:ext uri="{FF2B5EF4-FFF2-40B4-BE49-F238E27FC236}">
                <a16:creationId xmlns:a16="http://schemas.microsoft.com/office/drawing/2014/main" id="{40792C26-B59B-43C1-B3CC-F1D69A95D34E}"/>
              </a:ext>
            </a:extLst>
          </p:cNvPr>
          <p:cNvSpPr>
            <a:spLocks noGrp="1"/>
          </p:cNvSpPr>
          <p:nvPr>
            <p:ph sz="half" idx="2"/>
          </p:nvPr>
        </p:nvSpPr>
        <p:spPr>
          <a:xfrm>
            <a:off x="6172202" y="1113182"/>
            <a:ext cx="6019800" cy="5726562"/>
          </a:xfrm>
        </p:spPr>
        <p:txBody>
          <a:bodyPr>
            <a:normAutofit fontScale="70000" lnSpcReduction="20000"/>
          </a:bodyPr>
          <a:lstStyle/>
          <a:p>
            <a:r>
              <a:rPr lang="en-GB" sz="4000" u="sng" dirty="0">
                <a:latin typeface="Berlin Sans FB Demi" panose="020E0802020502020306" pitchFamily="34" charset="0"/>
              </a:rPr>
              <a:t>Sources</a:t>
            </a:r>
          </a:p>
          <a:p>
            <a:r>
              <a:rPr lang="en-GB" dirty="0">
                <a:latin typeface="Berlin Sans FB Demi" panose="020E0802020502020306" pitchFamily="34" charset="0"/>
              </a:rPr>
              <a:t>League of Corinth - Alexander the Great. 2017. </a:t>
            </a:r>
            <a:r>
              <a:rPr lang="en-GB" i="1" dirty="0">
                <a:latin typeface="Berlin Sans FB Demi" panose="020E0802020502020306" pitchFamily="34" charset="0"/>
              </a:rPr>
              <a:t>League of Corinth - Alexander the Great</a:t>
            </a:r>
            <a:r>
              <a:rPr lang="en-GB" dirty="0">
                <a:latin typeface="Berlin Sans FB Demi" panose="020E0802020502020306" pitchFamily="34" charset="0"/>
              </a:rPr>
              <a:t>. [ONLINE] Available at: </a:t>
            </a:r>
            <a:r>
              <a:rPr lang="en-GB" dirty="0">
                <a:latin typeface="Berlin Sans FB Demi" panose="020E0802020502020306" pitchFamily="34" charset="0"/>
                <a:hlinkClick r:id="rId2"/>
              </a:rPr>
              <a:t>https://www.slideshare.net/christopherdjacobs9/league-of-corinth</a:t>
            </a:r>
            <a:r>
              <a:rPr lang="en-GB" dirty="0">
                <a:latin typeface="Berlin Sans FB Demi" panose="020E0802020502020306" pitchFamily="34" charset="0"/>
              </a:rPr>
              <a:t>. [Accessed 04 December 2017</a:t>
            </a:r>
          </a:p>
          <a:p>
            <a:r>
              <a:rPr lang="en-GB" dirty="0">
                <a:latin typeface="Berlin Sans FB Demi" panose="020E0802020502020306" pitchFamily="34" charset="0"/>
              </a:rPr>
              <a:t>Perlman, S. “Greek Diplomatic Tradition and the Corinthian League of Philip of Macedon.” </a:t>
            </a:r>
            <a:r>
              <a:rPr lang="en-GB" i="1" dirty="0">
                <a:latin typeface="Berlin Sans FB Demi" panose="020E0802020502020306" pitchFamily="34" charset="0"/>
              </a:rPr>
              <a:t>Historia: Zeitschrift Für Alte Geschichte</a:t>
            </a:r>
            <a:r>
              <a:rPr lang="en-GB" dirty="0">
                <a:latin typeface="Berlin Sans FB Demi" panose="020E0802020502020306" pitchFamily="34" charset="0"/>
              </a:rPr>
              <a:t>, vol. 34, no. 2, 1985, pp. 153–174. </a:t>
            </a:r>
            <a:r>
              <a:rPr lang="en-GB" i="1" dirty="0">
                <a:latin typeface="Berlin Sans FB Demi" panose="020E0802020502020306" pitchFamily="34" charset="0"/>
              </a:rPr>
              <a:t>JSTOR</a:t>
            </a:r>
            <a:r>
              <a:rPr lang="en-GB" dirty="0">
                <a:latin typeface="Berlin Sans FB Demi" panose="020E0802020502020306" pitchFamily="34" charset="0"/>
              </a:rPr>
              <a:t>, JSTOR, www.jstor.org/stable/4435919.</a:t>
            </a:r>
          </a:p>
          <a:p>
            <a:r>
              <a:rPr lang="en-GB" dirty="0">
                <a:latin typeface="Berlin Sans FB Demi" panose="020E0802020502020306" pitchFamily="34" charset="0"/>
              </a:rPr>
              <a:t> Aristotle, Rhetoric, book 2, chapter 23 . 2017. Aristotle, Rhetoric, book 2, chapter 23 . [ONLINE] Available at: http://www.perseus.tufts.edu/hopper/text?doc=Perseus:text:1999.01.0060:book=2:chapter=23&amp;highlight=macedon. [Accessed 04 December 2017]. </a:t>
            </a:r>
          </a:p>
          <a:p>
            <a:r>
              <a:rPr lang="en-GB" dirty="0">
                <a:latin typeface="Berlin Sans FB Demi" panose="020E0802020502020306" pitchFamily="34" charset="0"/>
              </a:rPr>
              <a:t>Demosthenes, Funeral Speech, section 18 . 2017. </a:t>
            </a:r>
            <a:r>
              <a:rPr lang="en-GB" i="1" dirty="0">
                <a:latin typeface="Berlin Sans FB Demi" panose="020E0802020502020306" pitchFamily="34" charset="0"/>
              </a:rPr>
              <a:t>Demosthenes, Funeral Speech, section 18 </a:t>
            </a:r>
            <a:r>
              <a:rPr lang="en-GB" dirty="0">
                <a:latin typeface="Berlin Sans FB Demi" panose="020E0802020502020306" pitchFamily="34" charset="0"/>
              </a:rPr>
              <a:t>. [ONLINE] Available at: </a:t>
            </a:r>
            <a:r>
              <a:rPr lang="en-GB" u="sng" dirty="0">
                <a:latin typeface="Berlin Sans FB Demi" panose="020E0802020502020306" pitchFamily="34" charset="0"/>
                <a:hlinkClick r:id="rId3"/>
              </a:rPr>
              <a:t>http://www.perseus.tufts.edu/hopper/text?doc=Perseus:text:1999.01.0080:speech=60:section=18&amp;highlight=macedon</a:t>
            </a:r>
            <a:r>
              <a:rPr lang="en-GB" dirty="0">
                <a:latin typeface="Berlin Sans FB Demi" panose="020E0802020502020306" pitchFamily="34" charset="0"/>
              </a:rPr>
              <a:t>. [Accessed 04 December 2017].</a:t>
            </a:r>
          </a:p>
          <a:p>
            <a:endParaRPr lang="en-GB" u="sng" dirty="0"/>
          </a:p>
        </p:txBody>
      </p:sp>
    </p:spTree>
    <p:extLst>
      <p:ext uri="{BB962C8B-B14F-4D97-AF65-F5344CB8AC3E}">
        <p14:creationId xmlns:p14="http://schemas.microsoft.com/office/powerpoint/2010/main" val="309769252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D0895-7EB0-44BC-8C4E-713128CCE200}"/>
              </a:ext>
            </a:extLst>
          </p:cNvPr>
          <p:cNvSpPr>
            <a:spLocks noGrp="1"/>
          </p:cNvSpPr>
          <p:nvPr>
            <p:ph type="title"/>
          </p:nvPr>
        </p:nvSpPr>
        <p:spPr>
          <a:xfrm>
            <a:off x="0" y="0"/>
            <a:ext cx="10515600" cy="1325563"/>
          </a:xfrm>
        </p:spPr>
        <p:txBody>
          <a:bodyPr/>
          <a:lstStyle/>
          <a:p>
            <a:r>
              <a:rPr lang="en-GB" dirty="0">
                <a:latin typeface="Berlin Sans FB Demi" panose="020E0802020502020306" pitchFamily="34" charset="0"/>
              </a:rPr>
              <a:t>Cult to Pan in Arcadia 10 c. BC- 2.c AD</a:t>
            </a:r>
          </a:p>
        </p:txBody>
      </p:sp>
      <p:sp>
        <p:nvSpPr>
          <p:cNvPr id="3" name="Content Placeholder 2">
            <a:extLst>
              <a:ext uri="{FF2B5EF4-FFF2-40B4-BE49-F238E27FC236}">
                <a16:creationId xmlns:a16="http://schemas.microsoft.com/office/drawing/2014/main" id="{908BC3D2-4758-45D0-AFF6-E4BD1E52E793}"/>
              </a:ext>
            </a:extLst>
          </p:cNvPr>
          <p:cNvSpPr>
            <a:spLocks noGrp="1"/>
          </p:cNvSpPr>
          <p:nvPr>
            <p:ph sz="half" idx="1"/>
          </p:nvPr>
        </p:nvSpPr>
        <p:spPr>
          <a:xfrm>
            <a:off x="-1" y="1030494"/>
            <a:ext cx="6785114" cy="5827505"/>
          </a:xfrm>
        </p:spPr>
        <p:txBody>
          <a:bodyPr>
            <a:normAutofit fontScale="55000" lnSpcReduction="20000"/>
          </a:bodyPr>
          <a:lstStyle/>
          <a:p>
            <a:r>
              <a:rPr lang="en-GB" dirty="0">
                <a:latin typeface="Berlin Sans FB Demi" panose="020E0802020502020306" pitchFamily="34" charset="0"/>
              </a:rPr>
              <a:t>Pan was the god of shepherds and the mountain wilds. He was mainly worshipped in the highlands of Arcadia in southern Greece. He is shown as having goat legs and a tail and from the torso up he was male carrying his pipes.</a:t>
            </a:r>
          </a:p>
          <a:p>
            <a:r>
              <a:rPr lang="en-GB" dirty="0">
                <a:latin typeface="Berlin Sans FB Demi" panose="020E0802020502020306" pitchFamily="34" charset="0"/>
              </a:rPr>
              <a:t>In Arcadia worship of the god has been tracked back to the 10</a:t>
            </a:r>
            <a:r>
              <a:rPr lang="en-GB" baseline="30000" dirty="0">
                <a:latin typeface="Berlin Sans FB Demi" panose="020E0802020502020306" pitchFamily="34" charset="0"/>
              </a:rPr>
              <a:t>th</a:t>
            </a:r>
            <a:r>
              <a:rPr lang="en-GB" dirty="0">
                <a:latin typeface="Berlin Sans FB Demi" panose="020E0802020502020306" pitchFamily="34" charset="0"/>
              </a:rPr>
              <a:t> century BC due to some Byzantine Greek lexicon “Suidas </a:t>
            </a:r>
            <a:r>
              <a:rPr lang="en-GB" dirty="0" err="1">
                <a:latin typeface="Berlin Sans FB Demi" panose="020E0802020502020306" pitchFamily="34" charset="0"/>
              </a:rPr>
              <a:t>s.v</a:t>
            </a:r>
            <a:r>
              <a:rPr lang="en-GB" dirty="0">
                <a:latin typeface="Berlin Sans FB Demi" panose="020E0802020502020306" pitchFamily="34" charset="0"/>
              </a:rPr>
              <a:t>. Panikoi deimati (trans. Suda On Line) (Byzantine Greek lexicon C10th A.D.) :</a:t>
            </a:r>
            <a:br>
              <a:rPr lang="en-GB" dirty="0">
                <a:latin typeface="Berlin Sans FB Demi" panose="020E0802020502020306" pitchFamily="34" charset="0"/>
              </a:rPr>
            </a:br>
            <a:r>
              <a:rPr lang="en-GB" dirty="0">
                <a:latin typeface="Berlin Sans FB Demi" panose="020E0802020502020306" pitchFamily="34" charset="0"/>
              </a:rPr>
              <a:t>"</a:t>
            </a:r>
            <a:r>
              <a:rPr lang="en-GB" i="1" dirty="0">
                <a:latin typeface="Berlin Sans FB Demi" panose="020E0802020502020306" pitchFamily="34" charset="0"/>
              </a:rPr>
              <a:t>Panikoi deimati</a:t>
            </a:r>
            <a:r>
              <a:rPr lang="en-GB" dirty="0">
                <a:latin typeface="Berlin Sans FB Demi" panose="020E0802020502020306" pitchFamily="34" charset="0"/>
              </a:rPr>
              <a:t> (in Panic terror) : Women used to celebrate customary rites for Pan by shouting. And Menandros in Dyskolos [says] : ‘One must not approach this god in silence.’ Or because they attributed to Pan things [that happen] for no reason; for example, the enemy seems to attack; and [the soldiers] pick up their weapons in the commotion, form ranks, and attack one another.“</a:t>
            </a:r>
          </a:p>
          <a:p>
            <a:r>
              <a:rPr lang="en-GB" dirty="0">
                <a:latin typeface="Berlin Sans FB Demi" panose="020E0802020502020306" pitchFamily="34" charset="0"/>
              </a:rPr>
              <a:t>He was still being worshipped in the 2</a:t>
            </a:r>
            <a:r>
              <a:rPr lang="en-GB" baseline="30000" dirty="0">
                <a:latin typeface="Berlin Sans FB Demi" panose="020E0802020502020306" pitchFamily="34" charset="0"/>
              </a:rPr>
              <a:t>nd</a:t>
            </a:r>
            <a:r>
              <a:rPr lang="en-GB" dirty="0">
                <a:latin typeface="Berlin Sans FB Demi" panose="020E0802020502020306" pitchFamily="34" charset="0"/>
              </a:rPr>
              <a:t> century Pausanias, Description of Greece 8. 24. 3 (trans. Jones) (Greek travelogue C2nd A.D.) :</a:t>
            </a:r>
            <a:br>
              <a:rPr lang="en-GB" dirty="0">
                <a:latin typeface="Berlin Sans FB Demi" panose="020E0802020502020306" pitchFamily="34" charset="0"/>
              </a:rPr>
            </a:br>
            <a:r>
              <a:rPr lang="en-GB" dirty="0">
                <a:latin typeface="Berlin Sans FB Demi" panose="020E0802020502020306" pitchFamily="34" charset="0"/>
              </a:rPr>
              <a:t>"The Erymanthos [river of Arcadia] has its source in Mount Lampeia, which is said to be sacred to Pan."</a:t>
            </a:r>
          </a:p>
          <a:p>
            <a:r>
              <a:rPr lang="en-GB" dirty="0">
                <a:latin typeface="Berlin Sans FB Demi" panose="020E0802020502020306" pitchFamily="34" charset="0"/>
              </a:rPr>
              <a:t>Despite being one of the minor gods in the Greek pantheon he was worshipped for a very long time all over Greece including in the following places: </a:t>
            </a:r>
          </a:p>
          <a:p>
            <a:r>
              <a:rPr lang="en-GB" dirty="0">
                <a:latin typeface="Berlin Sans FB Demi" panose="020E0802020502020306" pitchFamily="34" charset="0"/>
              </a:rPr>
              <a:t>Attica, Southern Greece</a:t>
            </a:r>
          </a:p>
          <a:p>
            <a:r>
              <a:rPr lang="en-GB" dirty="0">
                <a:latin typeface="Berlin Sans FB Demi" panose="020E0802020502020306" pitchFamily="34" charset="0"/>
              </a:rPr>
              <a:t>Sicyonia, Southern Greece</a:t>
            </a:r>
          </a:p>
          <a:p>
            <a:r>
              <a:rPr lang="en-GB" dirty="0">
                <a:latin typeface="Berlin Sans FB Demi" panose="020E0802020502020306" pitchFamily="34" charset="0"/>
              </a:rPr>
              <a:t>Argolis, Southern Greece</a:t>
            </a:r>
          </a:p>
          <a:p>
            <a:r>
              <a:rPr lang="en-GB" dirty="0">
                <a:latin typeface="Berlin Sans FB Demi" panose="020E0802020502020306" pitchFamily="34" charset="0"/>
              </a:rPr>
              <a:t>Elis, Southern Greece</a:t>
            </a:r>
          </a:p>
          <a:p>
            <a:r>
              <a:rPr lang="en-GB" dirty="0">
                <a:latin typeface="Berlin Sans FB Demi" panose="020E0802020502020306" pitchFamily="34" charset="0"/>
              </a:rPr>
              <a:t>Arcadia, Southern Greece</a:t>
            </a:r>
          </a:p>
          <a:p>
            <a:r>
              <a:rPr lang="en-GB" dirty="0">
                <a:latin typeface="Berlin Sans FB Demi" panose="020E0802020502020306" pitchFamily="34" charset="0"/>
              </a:rPr>
              <a:t>Phocis, Central Greece</a:t>
            </a:r>
          </a:p>
          <a:p>
            <a:r>
              <a:rPr lang="en-GB" dirty="0">
                <a:latin typeface="Berlin Sans FB Demi" panose="020E0802020502020306" pitchFamily="34" charset="0"/>
              </a:rPr>
              <a:t>Latium, Central Italy</a:t>
            </a:r>
          </a:p>
        </p:txBody>
      </p:sp>
      <p:sp>
        <p:nvSpPr>
          <p:cNvPr id="4" name="Content Placeholder 3">
            <a:extLst>
              <a:ext uri="{FF2B5EF4-FFF2-40B4-BE49-F238E27FC236}">
                <a16:creationId xmlns:a16="http://schemas.microsoft.com/office/drawing/2014/main" id="{9C4DE46E-4539-4A6B-87D7-AFE322508454}"/>
              </a:ext>
            </a:extLst>
          </p:cNvPr>
          <p:cNvSpPr>
            <a:spLocks noGrp="1"/>
          </p:cNvSpPr>
          <p:nvPr>
            <p:ph sz="half" idx="2"/>
          </p:nvPr>
        </p:nvSpPr>
        <p:spPr>
          <a:xfrm>
            <a:off x="6692348" y="1030494"/>
            <a:ext cx="5499652" cy="5827506"/>
          </a:xfrm>
        </p:spPr>
        <p:txBody>
          <a:bodyPr>
            <a:normAutofit fontScale="55000" lnSpcReduction="20000"/>
          </a:bodyPr>
          <a:lstStyle/>
          <a:p>
            <a:r>
              <a:rPr lang="en-GB" sz="4400" u="sng" dirty="0">
                <a:latin typeface="Berlin Sans FB Demi" panose="020E0802020502020306" pitchFamily="34" charset="0"/>
              </a:rPr>
              <a:t>Sources</a:t>
            </a:r>
          </a:p>
          <a:p>
            <a:r>
              <a:rPr lang="en-GB" sz="3200" dirty="0">
                <a:latin typeface="Berlin Sans FB Demi" panose="020E0802020502020306" pitchFamily="34" charset="0"/>
              </a:rPr>
              <a:t>PAN CULT - Ancient Greek Religion. 2017. </a:t>
            </a:r>
            <a:r>
              <a:rPr lang="en-GB" sz="3200" i="1" dirty="0">
                <a:latin typeface="Berlin Sans FB Demi" panose="020E0802020502020306" pitchFamily="34" charset="0"/>
              </a:rPr>
              <a:t>PAN CULT - Ancient Greek Religion</a:t>
            </a:r>
            <a:r>
              <a:rPr lang="en-GB" sz="3200" dirty="0">
                <a:latin typeface="Berlin Sans FB Demi" panose="020E0802020502020306" pitchFamily="34" charset="0"/>
              </a:rPr>
              <a:t>. [ONLINE] Available at: </a:t>
            </a:r>
            <a:r>
              <a:rPr lang="en-GB" sz="3200" u="sng" dirty="0">
                <a:latin typeface="Berlin Sans FB Demi" panose="020E0802020502020306" pitchFamily="34" charset="0"/>
                <a:hlinkClick r:id="rId2"/>
              </a:rPr>
              <a:t>http://www.theoi.com/Cult/PanCult.html#Arkadia</a:t>
            </a:r>
            <a:r>
              <a:rPr lang="en-GB" sz="3200" dirty="0">
                <a:latin typeface="Berlin Sans FB Demi" panose="020E0802020502020306" pitchFamily="34" charset="0"/>
              </a:rPr>
              <a:t>. [Accessed 04 December 2017].</a:t>
            </a:r>
          </a:p>
          <a:p>
            <a:r>
              <a:rPr lang="en-GB" sz="3200" dirty="0">
                <a:latin typeface="Berlin Sans FB Demi" panose="020E0802020502020306" pitchFamily="34" charset="0"/>
              </a:rPr>
              <a:t> World history. 2017. Three Pan-Arcadian Deities and their Cults. [ONLINE] Available at: http://www.worldhistory.biz/ancient-history/52218-three-pan-arcadian-deities-and-their-cults.html. [Accessed 04 December 2017].</a:t>
            </a:r>
          </a:p>
          <a:p>
            <a:r>
              <a:rPr lang="en-GB" sz="3200" dirty="0">
                <a:latin typeface="Berlin Sans FB Demi" panose="020E0802020502020306" pitchFamily="34" charset="0"/>
              </a:rPr>
              <a:t>Herodotus, The Histories, Book 2, chapter 46 . 2017. </a:t>
            </a:r>
            <a:r>
              <a:rPr lang="en-GB" sz="3200" i="1" dirty="0">
                <a:latin typeface="Berlin Sans FB Demi" panose="020E0802020502020306" pitchFamily="34" charset="0"/>
              </a:rPr>
              <a:t>Herodotus, The Histories, Book 2, chapter 46 </a:t>
            </a:r>
            <a:r>
              <a:rPr lang="en-GB" sz="3200" dirty="0">
                <a:latin typeface="Berlin Sans FB Demi" panose="020E0802020502020306" pitchFamily="34" charset="0"/>
              </a:rPr>
              <a:t>. [ONLINE] Available at: </a:t>
            </a:r>
            <a:r>
              <a:rPr lang="en-GB" sz="3200" u="sng" dirty="0">
                <a:latin typeface="Berlin Sans FB Demi" panose="020E0802020502020306" pitchFamily="34" charset="0"/>
                <a:hlinkClick r:id="rId3"/>
              </a:rPr>
              <a:t>http://www.perseus.tufts.edu/hopper/text?doc=Perseus:text:1999.01.0126:book=2:chapter=46</a:t>
            </a:r>
            <a:r>
              <a:rPr lang="en-GB" sz="3200" dirty="0">
                <a:latin typeface="Berlin Sans FB Demi" panose="020E0802020502020306" pitchFamily="34" charset="0"/>
              </a:rPr>
              <a:t>. [Accessed 04 December 2017].</a:t>
            </a:r>
          </a:p>
          <a:p>
            <a:r>
              <a:rPr lang="en-GB" sz="3200" dirty="0">
                <a:latin typeface="Berlin Sans FB Demi" panose="020E0802020502020306" pitchFamily="34" charset="0"/>
              </a:rPr>
              <a:t>That the World May Know. 2017. </a:t>
            </a:r>
            <a:r>
              <a:rPr lang="en-GB" sz="3200" i="1" dirty="0">
                <a:latin typeface="Berlin Sans FB Demi" panose="020E0802020502020306" pitchFamily="34" charset="0"/>
              </a:rPr>
              <a:t>That the World May Know | Scenes from Caesarea Philippi: The Grotto of Pan</a:t>
            </a:r>
            <a:r>
              <a:rPr lang="en-GB" sz="3200" dirty="0">
                <a:latin typeface="Berlin Sans FB Demi" panose="020E0802020502020306" pitchFamily="34" charset="0"/>
              </a:rPr>
              <a:t>. [ONLINE] Available at: </a:t>
            </a:r>
            <a:r>
              <a:rPr lang="en-GB" sz="3200" u="sng" dirty="0">
                <a:latin typeface="Berlin Sans FB Demi" panose="020E0802020502020306" pitchFamily="34" charset="0"/>
                <a:hlinkClick r:id="rId4"/>
              </a:rPr>
              <a:t>https://www.thattheworldmayknow.com/scenes-from-caesarea-philippithe-grotto-of-pan</a:t>
            </a:r>
            <a:r>
              <a:rPr lang="en-GB" sz="3200" dirty="0">
                <a:latin typeface="Berlin Sans FB Demi" panose="020E0802020502020306" pitchFamily="34" charset="0"/>
              </a:rPr>
              <a:t>. [Accessed 04 December 2017]. SHOWS THE RUINS OF THE TEMPLE OF PAN THAT CAN STILL BE SEEN</a:t>
            </a:r>
          </a:p>
          <a:p>
            <a:endParaRPr lang="en-GB" sz="3200" dirty="0">
              <a:latin typeface="Berlin Sans FB Demi" panose="020E0802020502020306" pitchFamily="34" charset="0"/>
            </a:endParaRPr>
          </a:p>
        </p:txBody>
      </p:sp>
      <p:pic>
        <p:nvPicPr>
          <p:cNvPr id="9" name="Picture 8">
            <a:extLst>
              <a:ext uri="{FF2B5EF4-FFF2-40B4-BE49-F238E27FC236}">
                <a16:creationId xmlns:a16="http://schemas.microsoft.com/office/drawing/2014/main" id="{2A1613AA-9619-43F7-B47D-9BB5D7EFEA45}"/>
              </a:ext>
            </a:extLst>
          </p:cNvPr>
          <p:cNvPicPr>
            <a:picLocks noChangeAspect="1"/>
          </p:cNvPicPr>
          <p:nvPr/>
        </p:nvPicPr>
        <p:blipFill rotWithShape="1">
          <a:blip r:embed="rId5"/>
          <a:srcRect t="6626" b="4558"/>
          <a:stretch/>
        </p:blipFill>
        <p:spPr>
          <a:xfrm>
            <a:off x="10760765" y="0"/>
            <a:ext cx="1431235" cy="1431235"/>
          </a:xfrm>
          <a:prstGeom prst="rect">
            <a:avLst/>
          </a:prstGeom>
        </p:spPr>
      </p:pic>
    </p:spTree>
    <p:extLst>
      <p:ext uri="{BB962C8B-B14F-4D97-AF65-F5344CB8AC3E}">
        <p14:creationId xmlns:p14="http://schemas.microsoft.com/office/powerpoint/2010/main" val="28051952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2174</TotalTime>
  <Words>17993</Words>
  <Application>Microsoft Office PowerPoint</Application>
  <PresentationFormat>Widescreen</PresentationFormat>
  <Paragraphs>642</Paragraphs>
  <Slides>57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Arial</vt:lpstr>
      <vt:lpstr>Berlin Sans FB Demi</vt:lpstr>
      <vt:lpstr>Calibri</vt:lpstr>
      <vt:lpstr>Calibri Light</vt:lpstr>
      <vt:lpstr>Office Theme</vt:lpstr>
      <vt:lpstr>Annotated Timeline Jan 23rd </vt:lpstr>
      <vt:lpstr>Eleusinian Mysteries; widely practised 1600-392 BC</vt:lpstr>
      <vt:lpstr>When was Greek colonisation? </vt:lpstr>
      <vt:lpstr>When was the classical period?</vt:lpstr>
      <vt:lpstr>Origin of Buddhism 6th C. bc OR 430’s BC</vt:lpstr>
      <vt:lpstr>Thales of Miletus- around 585 BC</vt:lpstr>
      <vt:lpstr>Cleistenes' reforms late 570’sBC</vt:lpstr>
      <vt:lpstr>Darius I a.k.a The Great 550-486</vt:lpstr>
      <vt:lpstr>Gelon 540 – 478 BC</vt:lpstr>
      <vt:lpstr>Hippias son of Peisistratus- tyrant of Athens 527-510 BC</vt:lpstr>
      <vt:lpstr>Pericles the Athenian 495-429 BC</vt:lpstr>
      <vt:lpstr>Battle of Marathon 490 BC </vt:lpstr>
      <vt:lpstr>Xerxes the Great ruled 486-465 BC</vt:lpstr>
      <vt:lpstr>Battle of Himera 480 BC</vt:lpstr>
      <vt:lpstr>The Battle of Thermopylae: Spartans versus Persians a.k.a. 300 480/79 BC</vt:lpstr>
      <vt:lpstr>Battle of Salamis Sept. 480 BC</vt:lpstr>
      <vt:lpstr>Battle of Plataea 479 BC</vt:lpstr>
      <vt:lpstr>Battle of Mykale 479 BC</vt:lpstr>
      <vt:lpstr>Helot revolt at Ithome  464 BC</vt:lpstr>
      <vt:lpstr>Thucydides?</vt:lpstr>
      <vt:lpstr>First Peloponnesian War 460-445 BC </vt:lpstr>
      <vt:lpstr>Ephialtes the Athenian (not the one from myths)</vt:lpstr>
      <vt:lpstr>Egyptian Expedition by Athens 459-454 BC</vt:lpstr>
      <vt:lpstr>Archelaus I of Macedon  reigned 450-399 BC</vt:lpstr>
      <vt:lpstr>Battle for Delphi- The second sacred war- 449-448 BC</vt:lpstr>
      <vt:lpstr>Foundation of Thurii 448-443 BC</vt:lpstr>
      <vt:lpstr>Agesilaus II of Sparta 444-359 BC</vt:lpstr>
      <vt:lpstr>Dionysius 1 432– 367 BC,  a.k.a. The Elder</vt:lpstr>
      <vt:lpstr>2nd Peloponnesian Wars- Archidamian War 431-421 BC and Ionian war 412- 404 BC</vt:lpstr>
      <vt:lpstr>2nd Peloponnesian Wars- Archidamian War 431-421 BC and Ionian war 412- 404 BC</vt:lpstr>
      <vt:lpstr>The Battle of Amphipolis 422 BC</vt:lpstr>
      <vt:lpstr>Battles of Mantineia 418 BC</vt:lpstr>
      <vt:lpstr>The last ostracism 417 BC</vt:lpstr>
      <vt:lpstr>Melian Expedition 416 BC</vt:lpstr>
      <vt:lpstr>Hermokopidae Affair 415 BC</vt:lpstr>
      <vt:lpstr>The Sicilian Expedition 415 BC</vt:lpstr>
      <vt:lpstr>Conquest of Decelea – 413 BC </vt:lpstr>
      <vt:lpstr>Revolution of the 411-400 BC</vt:lpstr>
      <vt:lpstr>Carthage take over Acragas 408-406 BC</vt:lpstr>
      <vt:lpstr>The Naval Battle of Arginussae 406 BC</vt:lpstr>
      <vt:lpstr>Who were the 30 tyrants?</vt:lpstr>
      <vt:lpstr>The death of Socrates 399 BC</vt:lpstr>
      <vt:lpstr>Corinthian War 395-386 BC</vt:lpstr>
      <vt:lpstr>The King’s Peace 386 BC</vt:lpstr>
      <vt:lpstr>Demosthenes the Orator 384-322 BC</vt:lpstr>
      <vt:lpstr>Aristotle 384 – 322 BC</vt:lpstr>
      <vt:lpstr>Death of Lysander of Sparta 395 BC</vt:lpstr>
      <vt:lpstr>Cadmea Affair 382 BC</vt:lpstr>
      <vt:lpstr>Foundation of the Second Athenian League 378 BC</vt:lpstr>
      <vt:lpstr>Battle of Leuktra 371 BC</vt:lpstr>
      <vt:lpstr>Phryne of Thespiae  c. 370-c. 316 BCE</vt:lpstr>
      <vt:lpstr>Satraps Revolt 366 BC</vt:lpstr>
      <vt:lpstr>Social War 357-355 BC</vt:lpstr>
      <vt:lpstr>3RD Sacred War 355-346 BC</vt:lpstr>
      <vt:lpstr>Battle of Chaeronea 338 BC</vt:lpstr>
      <vt:lpstr>League of Corinth 338 BC</vt:lpstr>
      <vt:lpstr>Cult to Pan in Arcadia 10 c. BC- 2.c 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Annotated Timeline Jan 23rd</dc:title>
  <dc:creator>Lesley Moreton (1600844)</dc:creator>
  <cp:lastModifiedBy>Lesley Moreton (1600844)</cp:lastModifiedBy>
  <cp:revision>186</cp:revision>
  <dcterms:created xsi:type="dcterms:W3CDTF">2017-10-09T13:57:05Z</dcterms:created>
  <dcterms:modified xsi:type="dcterms:W3CDTF">2017-12-23T16:20:46Z</dcterms:modified>
</cp:coreProperties>
</file>