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776" r:id="rId4"/>
  </p:sldMasterIdLst>
  <p:notesMasterIdLst>
    <p:notesMasterId r:id="rId16"/>
  </p:notesMasterIdLst>
  <p:handoutMasterIdLst>
    <p:handoutMasterId r:id="rId17"/>
  </p:handoutMasterIdLst>
  <p:sldIdLst>
    <p:sldId id="379" r:id="rId5"/>
    <p:sldId id="382" r:id="rId6"/>
    <p:sldId id="403" r:id="rId7"/>
    <p:sldId id="401" r:id="rId8"/>
    <p:sldId id="402" r:id="rId9"/>
    <p:sldId id="389" r:id="rId10"/>
    <p:sldId id="390" r:id="rId11"/>
    <p:sldId id="391" r:id="rId12"/>
    <p:sldId id="392" r:id="rId13"/>
    <p:sldId id="395" r:id="rId14"/>
    <p:sldId id="396" r:id="rId1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3298" autoAdjust="0"/>
  </p:normalViewPr>
  <p:slideViewPr>
    <p:cSldViewPr showGuides="1">
      <p:cViewPr varScale="1">
        <p:scale>
          <a:sx n="82" d="100"/>
          <a:sy n="82" d="100"/>
        </p:scale>
        <p:origin x="432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1302"/>
    </p:cViewPr>
  </p:sorterViewPr>
  <p:notesViewPr>
    <p:cSldViewPr showGuides="1">
      <p:cViewPr>
        <p:scale>
          <a:sx n="75" d="100"/>
          <a:sy n="75" d="100"/>
        </p:scale>
        <p:origin x="-1788" y="48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123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 House" userId="S::chris.house@uwtsd.ac.uk::5059c1ca-85b5-4287-8a2b-cb2ea54da421" providerId="AD" clId="Web-{30EB5B68-2FC0-4E3A-A902-8822DB702144}"/>
    <pc:docChg chg="modSld">
      <pc:chgData name="Chris House" userId="S::chris.house@uwtsd.ac.uk::5059c1ca-85b5-4287-8a2b-cb2ea54da421" providerId="AD" clId="Web-{30EB5B68-2FC0-4E3A-A902-8822DB702144}" dt="2018-11-23T08:55:39.401" v="9" actId="20577"/>
      <pc:docMkLst>
        <pc:docMk/>
      </pc:docMkLst>
      <pc:sldChg chg="modSp">
        <pc:chgData name="Chris House" userId="S::chris.house@uwtsd.ac.uk::5059c1ca-85b5-4287-8a2b-cb2ea54da421" providerId="AD" clId="Web-{30EB5B68-2FC0-4E3A-A902-8822DB702144}" dt="2018-11-23T08:55:39.245" v="7" actId="20577"/>
        <pc:sldMkLst>
          <pc:docMk/>
          <pc:sldMk cId="0" sldId="321"/>
        </pc:sldMkLst>
        <pc:spChg chg="mod">
          <ac:chgData name="Chris House" userId="S::chris.house@uwtsd.ac.uk::5059c1ca-85b5-4287-8a2b-cb2ea54da421" providerId="AD" clId="Web-{30EB5B68-2FC0-4E3A-A902-8822DB702144}" dt="2018-11-23T08:55:33.135" v="4" actId="1076"/>
          <ac:spMkLst>
            <pc:docMk/>
            <pc:sldMk cId="0" sldId="321"/>
            <ac:spMk id="12292" creationId="{00000000-0000-0000-0000-000000000000}"/>
          </ac:spMkLst>
        </pc:spChg>
        <pc:spChg chg="mod">
          <ac:chgData name="Chris House" userId="S::chris.house@uwtsd.ac.uk::5059c1ca-85b5-4287-8a2b-cb2ea54da421" providerId="AD" clId="Web-{30EB5B68-2FC0-4E3A-A902-8822DB702144}" dt="2018-11-23T08:55:39.245" v="7" actId="20577"/>
          <ac:spMkLst>
            <pc:docMk/>
            <pc:sldMk cId="0" sldId="321"/>
            <ac:spMk id="35846" creationId="{00000000-0000-0000-0000-000000000000}"/>
          </ac:spMkLst>
        </pc:spChg>
      </pc:sldChg>
      <pc:sldChg chg="modSp">
        <pc:chgData name="Chris House" userId="S::chris.house@uwtsd.ac.uk::5059c1ca-85b5-4287-8a2b-cb2ea54da421" providerId="AD" clId="Web-{30EB5B68-2FC0-4E3A-A902-8822DB702144}" dt="2018-11-23T08:55:08.339" v="3" actId="20577"/>
        <pc:sldMkLst>
          <pc:docMk/>
          <pc:sldMk cId="0" sldId="325"/>
        </pc:sldMkLst>
        <pc:spChg chg="mod">
          <ac:chgData name="Chris House" userId="S::chris.house@uwtsd.ac.uk::5059c1ca-85b5-4287-8a2b-cb2ea54da421" providerId="AD" clId="Web-{30EB5B68-2FC0-4E3A-A902-8822DB702144}" dt="2018-11-23T08:55:08.339" v="3" actId="20577"/>
          <ac:spMkLst>
            <pc:docMk/>
            <pc:sldMk cId="0" sldId="325"/>
            <ac:spMk id="34819" creationId="{00000000-0000-0000-0000-000000000000}"/>
          </ac:spMkLst>
        </pc:spChg>
      </pc:sldChg>
    </pc:docChg>
  </pc:docChgLst>
  <pc:docChgLst>
    <pc:chgData name="Chris House" userId="S::chris.house@uwtsd.ac.uk::5059c1ca-85b5-4287-8a2b-cb2ea54da421" providerId="AD" clId="Web-{AD7BE266-30CD-33BD-AB43-E66AEA12E9F4}"/>
    <pc:docChg chg="modSld">
      <pc:chgData name="Chris House" userId="S::chris.house@uwtsd.ac.uk::5059c1ca-85b5-4287-8a2b-cb2ea54da421" providerId="AD" clId="Web-{AD7BE266-30CD-33BD-AB43-E66AEA12E9F4}" dt="2019-01-25T10:21:20.630" v="5" actId="20577"/>
      <pc:docMkLst>
        <pc:docMk/>
      </pc:docMkLst>
      <pc:sldChg chg="modSp">
        <pc:chgData name="Chris House" userId="S::chris.house@uwtsd.ac.uk::5059c1ca-85b5-4287-8a2b-cb2ea54da421" providerId="AD" clId="Web-{AD7BE266-30CD-33BD-AB43-E66AEA12E9F4}" dt="2019-01-25T10:21:20.614" v="4" actId="20577"/>
        <pc:sldMkLst>
          <pc:docMk/>
          <pc:sldMk cId="0" sldId="260"/>
        </pc:sldMkLst>
        <pc:spChg chg="mod">
          <ac:chgData name="Chris House" userId="S::chris.house@uwtsd.ac.uk::5059c1ca-85b5-4287-8a2b-cb2ea54da421" providerId="AD" clId="Web-{AD7BE266-30CD-33BD-AB43-E66AEA12E9F4}" dt="2019-01-25T10:21:20.614" v="4" actId="20577"/>
          <ac:spMkLst>
            <pc:docMk/>
            <pc:sldMk cId="0" sldId="260"/>
            <ac:spMk id="26627" creationId="{00000000-0000-0000-0000-000000000000}"/>
          </ac:spMkLst>
        </pc:spChg>
      </pc:sldChg>
    </pc:docChg>
  </pc:docChgLst>
  <pc:docChgLst>
    <pc:chgData name="Chris House" userId="S::chris.house@uwtsd.ac.uk::5059c1ca-85b5-4287-8a2b-cb2ea54da421" providerId="AD" clId="Web-{4E55A4FF-264F-95AC-021F-ACC6506CE960}"/>
    <pc:docChg chg="addSld delSld modSld">
      <pc:chgData name="Chris House" userId="S::chris.house@uwtsd.ac.uk::5059c1ca-85b5-4287-8a2b-cb2ea54da421" providerId="AD" clId="Web-{4E55A4FF-264F-95AC-021F-ACC6506CE960}" dt="2018-12-07T08:56:18.079" v="149" actId="20577"/>
      <pc:docMkLst>
        <pc:docMk/>
      </pc:docMkLst>
      <pc:sldChg chg="modSp">
        <pc:chgData name="Chris House" userId="S::chris.house@uwtsd.ac.uk::5059c1ca-85b5-4287-8a2b-cb2ea54da421" providerId="AD" clId="Web-{4E55A4FF-264F-95AC-021F-ACC6506CE960}" dt="2018-12-07T08:44:25.321" v="0" actId="20577"/>
        <pc:sldMkLst>
          <pc:docMk/>
          <pc:sldMk cId="0" sldId="330"/>
        </pc:sldMkLst>
        <pc:spChg chg="mod">
          <ac:chgData name="Chris House" userId="S::chris.house@uwtsd.ac.uk::5059c1ca-85b5-4287-8a2b-cb2ea54da421" providerId="AD" clId="Web-{4E55A4FF-264F-95AC-021F-ACC6506CE960}" dt="2018-12-07T08:44:25.321" v="0" actId="20577"/>
          <ac:spMkLst>
            <pc:docMk/>
            <pc:sldMk cId="0" sldId="330"/>
            <ac:spMk id="3" creationId="{00000000-0000-0000-0000-000000000000}"/>
          </ac:spMkLst>
        </pc:spChg>
      </pc:sldChg>
      <pc:sldChg chg="modSp">
        <pc:chgData name="Chris House" userId="S::chris.house@uwtsd.ac.uk::5059c1ca-85b5-4287-8a2b-cb2ea54da421" providerId="AD" clId="Web-{4E55A4FF-264F-95AC-021F-ACC6506CE960}" dt="2018-12-07T08:56:18.079" v="149" actId="20577"/>
        <pc:sldMkLst>
          <pc:docMk/>
          <pc:sldMk cId="0" sldId="353"/>
        </pc:sldMkLst>
        <pc:spChg chg="mod">
          <ac:chgData name="Chris House" userId="S::chris.house@uwtsd.ac.uk::5059c1ca-85b5-4287-8a2b-cb2ea54da421" providerId="AD" clId="Web-{4E55A4FF-264F-95AC-021F-ACC6506CE960}" dt="2018-12-07T08:56:18.079" v="149" actId="20577"/>
          <ac:spMkLst>
            <pc:docMk/>
            <pc:sldMk cId="0" sldId="353"/>
            <ac:spMk id="44035" creationId="{00000000-0000-0000-0000-000000000000}"/>
          </ac:spMkLst>
        </pc:spChg>
      </pc:sldChg>
      <pc:sldChg chg="new del">
        <pc:chgData name="Chris House" userId="S::chris.house@uwtsd.ac.uk::5059c1ca-85b5-4287-8a2b-cb2ea54da421" providerId="AD" clId="Web-{4E55A4FF-264F-95AC-021F-ACC6506CE960}" dt="2018-12-07T08:46:40.788" v="5"/>
        <pc:sldMkLst>
          <pc:docMk/>
          <pc:sldMk cId="560173841" sldId="364"/>
        </pc:sldMkLst>
      </pc:sldChg>
      <pc:sldChg chg="addSp delSp modSp new">
        <pc:chgData name="Chris House" userId="S::chris.house@uwtsd.ac.uk::5059c1ca-85b5-4287-8a2b-cb2ea54da421" providerId="AD" clId="Web-{4E55A4FF-264F-95AC-021F-ACC6506CE960}" dt="2018-12-07T08:55:01.236" v="148" actId="1076"/>
        <pc:sldMkLst>
          <pc:docMk/>
          <pc:sldMk cId="1621324737" sldId="365"/>
        </pc:sldMkLst>
        <pc:spChg chg="mod">
          <ac:chgData name="Chris House" userId="S::chris.house@uwtsd.ac.uk::5059c1ca-85b5-4287-8a2b-cb2ea54da421" providerId="AD" clId="Web-{4E55A4FF-264F-95AC-021F-ACC6506CE960}" dt="2018-12-07T08:52:02.332" v="133" actId="20577"/>
          <ac:spMkLst>
            <pc:docMk/>
            <pc:sldMk cId="1621324737" sldId="365"/>
            <ac:spMk id="2" creationId="{30527837-777A-4BBF-B665-5C16781B9023}"/>
          </ac:spMkLst>
        </pc:spChg>
        <pc:spChg chg="mod">
          <ac:chgData name="Chris House" userId="S::chris.house@uwtsd.ac.uk::5059c1ca-85b5-4287-8a2b-cb2ea54da421" providerId="AD" clId="Web-{4E55A4FF-264F-95AC-021F-ACC6506CE960}" dt="2018-12-07T08:54:34.830" v="141" actId="20577"/>
          <ac:spMkLst>
            <pc:docMk/>
            <pc:sldMk cId="1621324737" sldId="365"/>
            <ac:spMk id="3" creationId="{A16CE20B-9CF8-424C-B3B2-58BB8C685A7E}"/>
          </ac:spMkLst>
        </pc:spChg>
        <pc:spChg chg="del">
          <ac:chgData name="Chris House" userId="S::chris.house@uwtsd.ac.uk::5059c1ca-85b5-4287-8a2b-cb2ea54da421" providerId="AD" clId="Web-{4E55A4FF-264F-95AC-021F-ACC6506CE960}" dt="2018-12-07T08:51:02.863" v="113"/>
          <ac:spMkLst>
            <pc:docMk/>
            <pc:sldMk cId="1621324737" sldId="365"/>
            <ac:spMk id="4" creationId="{EB5954BA-0AA9-4142-A7DF-685BE67AB94B}"/>
          </ac:spMkLst>
        </pc:spChg>
        <pc:picChg chg="add mod ord">
          <ac:chgData name="Chris House" userId="S::chris.house@uwtsd.ac.uk::5059c1ca-85b5-4287-8a2b-cb2ea54da421" providerId="AD" clId="Web-{4E55A4FF-264F-95AC-021F-ACC6506CE960}" dt="2018-12-07T08:54:57.564" v="147" actId="14100"/>
          <ac:picMkLst>
            <pc:docMk/>
            <pc:sldMk cId="1621324737" sldId="365"/>
            <ac:picMk id="6" creationId="{75D3B1BF-8A7B-4580-8CD2-B3E6CA6FBD52}"/>
          </ac:picMkLst>
        </pc:picChg>
        <pc:picChg chg="add mod">
          <ac:chgData name="Chris House" userId="S::chris.house@uwtsd.ac.uk::5059c1ca-85b5-4287-8a2b-cb2ea54da421" providerId="AD" clId="Web-{4E55A4FF-264F-95AC-021F-ACC6506CE960}" dt="2018-12-07T08:55:01.236" v="148" actId="1076"/>
          <ac:picMkLst>
            <pc:docMk/>
            <pc:sldMk cId="1621324737" sldId="365"/>
            <ac:picMk id="8" creationId="{ADE2D4C1-3C7A-4E16-8280-496FD42779F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>
            <a:lvl1pPr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2863" y="0"/>
            <a:ext cx="2944812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>
            <a:lvl1pPr algn="r"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9275"/>
            <a:ext cx="29448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b" anchorCtr="0" compatLnSpc="1">
            <a:prstTxWarp prst="textNoShape">
              <a:avLst/>
            </a:prstTxWarp>
          </a:bodyPr>
          <a:lstStyle>
            <a:lvl1pPr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2863" y="9439275"/>
            <a:ext cx="2944812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b" anchorCtr="0" compatLnSpc="1">
            <a:prstTxWarp prst="textNoShape">
              <a:avLst/>
            </a:prstTxWarp>
          </a:bodyPr>
          <a:lstStyle>
            <a:lvl1pPr algn="r"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FE6ED02-0177-4FFF-BF7B-92CD0BCF8E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17521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>
            <a:lvl1pPr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>
            <a:lvl1pPr algn="r"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6463"/>
            <a:ext cx="4984750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b" anchorCtr="0" compatLnSpc="1">
            <a:prstTxWarp prst="textNoShape">
              <a:avLst/>
            </a:prstTxWarp>
          </a:bodyPr>
          <a:lstStyle>
            <a:lvl1pPr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266" tIns="45633" rIns="91266" bIns="45633" numCol="1" anchor="b" anchorCtr="0" compatLnSpc="1">
            <a:prstTxWarp prst="textNoShape">
              <a:avLst/>
            </a:prstTxWarp>
          </a:bodyPr>
          <a:lstStyle>
            <a:lvl1pPr algn="r" defTabSz="912813" eaLnBrk="0" hangingPunct="0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5C806932-4CA5-47F6-A5CD-97E823B601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25010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2AE03A-9004-415D-84A0-90639A8CE9B2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56421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F10501-945D-43AF-BF6F-0FE526563D3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6825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2D1FC4-343E-40E0-885C-2B093CC6976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620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A7E45C-71B8-4C4A-B131-0C67A51C03A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6585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FDC438-E651-4A6B-8C50-15A8467CF88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1943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7AF0B1-73C7-41D4-895C-053E83B7693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5553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677BDB-2D3D-4A89-86AB-36809887CB5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4169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CFD96D-E5EF-491A-AD5D-CE2EC92F372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4232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82F6C2-7DDE-4621-98B7-51A446788DF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0441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6AA968-6ABE-4FDA-BC86-0DA0E6820E2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6157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084621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5498416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531927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8870234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789012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5962960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0F3765-C88C-4452-9317-D4315E16939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5335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CE340F-A42E-4253-8F90-F6843914E5E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89570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28613" y="1941513"/>
            <a:ext cx="4027487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08500" y="1941513"/>
            <a:ext cx="402907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CH2009</a:t>
            </a: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0A440-5FEF-4F8B-BAD5-0D171E2F53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81982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5257800" y="1981200"/>
            <a:ext cx="37338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371600" y="6248400"/>
            <a:ext cx="16764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429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GB" altLang="en-US"/>
              <a:t>Introduction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2390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01F64DB5-C7BD-471D-9E58-1012AD410D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086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1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13604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777" r:id="rId1"/>
    <p:sldLayoutId id="2147484778" r:id="rId2"/>
    <p:sldLayoutId id="2147484779" r:id="rId3"/>
    <p:sldLayoutId id="2147484780" r:id="rId4"/>
    <p:sldLayoutId id="2147484781" r:id="rId5"/>
    <p:sldLayoutId id="2147484782" r:id="rId6"/>
    <p:sldLayoutId id="2147484783" r:id="rId7"/>
    <p:sldLayoutId id="2147484784" r:id="rId8"/>
    <p:sldLayoutId id="2147484785" r:id="rId9"/>
    <p:sldLayoutId id="2147484786" r:id="rId10"/>
    <p:sldLayoutId id="2147484787" r:id="rId11"/>
    <p:sldLayoutId id="2147484788" r:id="rId12"/>
    <p:sldLayoutId id="2147484789" r:id="rId13"/>
    <p:sldLayoutId id="2147484790" r:id="rId14"/>
    <p:sldLayoutId id="2147484791" r:id="rId15"/>
    <p:sldLayoutId id="2147484792" r:id="rId16"/>
    <p:sldLayoutId id="2147484793" r:id="rId17"/>
    <p:sldLayoutId id="2147484796" r:id="rId18"/>
    <p:sldLayoutId id="2147484797" r:id="rId19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anaw/2016/3/contents/enacted" TargetMode="External"/><Relationship Id="rId2" Type="http://schemas.openxmlformats.org/officeDocument/2006/relationships/hyperlink" Target="https://www.youtube.com/watch?v=YYKcswL_u7c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file:///C:\Users\fad-ch\OneDrive%20-%20University%20of%20Wales%20Trinity%20Saint%20David\MSc\strategic%20planning\Environment-wales-Act-2016-frequently-asked-questions.pdf" TargetMode="Externa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55670" y="3619774"/>
            <a:ext cx="6247606" cy="29523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Environmental</a:t>
            </a:r>
            <a:br>
              <a:rPr lang="en-GB" dirty="0" smtClean="0"/>
            </a:br>
            <a:r>
              <a:rPr lang="en-GB" dirty="0" smtClean="0"/>
              <a:t>Strategic Management </a:t>
            </a:r>
            <a:br>
              <a:rPr lang="en-GB" dirty="0" smtClean="0"/>
            </a:br>
            <a:r>
              <a:rPr lang="en-GB" dirty="0" smtClean="0"/>
              <a:t>in Wales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63688" y="2492896"/>
            <a:ext cx="6858000" cy="61852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At the vanguard of environmental policy or a cosmetic strategy?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F10501-945D-43AF-BF6F-0FE526563D3A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784" y="237287"/>
            <a:ext cx="3744416" cy="210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66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7284"/>
            <a:ext cx="8229600" cy="1143000"/>
          </a:xfrm>
        </p:spPr>
        <p:txBody>
          <a:bodyPr/>
          <a:lstStyle/>
          <a:p>
            <a:r>
              <a:rPr lang="en-GB" dirty="0" smtClean="0"/>
              <a:t>Have I got news for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497" y="1451872"/>
            <a:ext cx="8229600" cy="438943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2D1FC4-343E-40E0-885C-2B093CC6976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670" y="1772816"/>
            <a:ext cx="8326201" cy="471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851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the environmental problems in Wales?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Microsoft whiteboard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Discuss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Put them into an hierarchy.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2D1FC4-343E-40E0-885C-2B093CC69763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3580036"/>
            <a:ext cx="4776215" cy="2686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16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Characteristics of decisions to deal with these problems?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9131" y="2155542"/>
            <a:ext cx="3768912" cy="32635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From last weeks lecture</a:t>
            </a:r>
            <a:endParaRPr lang="en-GB" b="1" dirty="0" smtClean="0">
              <a:solidFill>
                <a:schemeClr val="tx1"/>
              </a:solidFill>
            </a:endParaRPr>
          </a:p>
          <a:p>
            <a:pPr marL="385763" indent="-385763">
              <a:buFont typeface="+mj-lt"/>
              <a:buAutoNum type="arabicPeriod"/>
            </a:pPr>
            <a:endParaRPr lang="en-GB" dirty="0">
              <a:solidFill>
                <a:srgbClr val="FFFF00"/>
              </a:solidFill>
            </a:endParaRPr>
          </a:p>
          <a:p>
            <a:pPr marL="385763" indent="-385763">
              <a:buFont typeface="+mj-lt"/>
              <a:buAutoNum type="arabicPeriod"/>
            </a:pPr>
            <a:r>
              <a:rPr lang="en-GB" dirty="0" smtClean="0">
                <a:solidFill>
                  <a:srgbClr val="FFFF00"/>
                </a:solidFill>
              </a:rPr>
              <a:t>Social </a:t>
            </a:r>
            <a:r>
              <a:rPr lang="en-GB" dirty="0">
                <a:solidFill>
                  <a:srgbClr val="FFFF00"/>
                </a:solidFill>
              </a:rPr>
              <a:t>level</a:t>
            </a:r>
          </a:p>
          <a:p>
            <a:pPr marL="385763" indent="-385763">
              <a:buFont typeface="+mj-lt"/>
              <a:buAutoNum type="arabicPeriod"/>
            </a:pPr>
            <a:r>
              <a:rPr lang="en-GB" dirty="0" smtClean="0">
                <a:solidFill>
                  <a:srgbClr val="FFFF00"/>
                </a:solidFill>
              </a:rPr>
              <a:t>Substantive domain</a:t>
            </a:r>
          </a:p>
          <a:p>
            <a:pPr marL="385763" indent="-385763">
              <a:buFont typeface="+mj-lt"/>
              <a:buAutoNum type="arabicPeriod"/>
            </a:pPr>
            <a:r>
              <a:rPr lang="en-GB" dirty="0" smtClean="0">
                <a:solidFill>
                  <a:srgbClr val="FFFF00"/>
                </a:solidFill>
              </a:rPr>
              <a:t>Social setting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530" y="2177227"/>
            <a:ext cx="3775470" cy="1208639"/>
          </a:xfrm>
        </p:spPr>
        <p:txBody>
          <a:bodyPr>
            <a:normAutofit lnSpcReduction="10000"/>
          </a:bodyPr>
          <a:lstStyle/>
          <a:p>
            <a:pPr marL="385763" indent="-385763">
              <a:buFont typeface="+mj-lt"/>
              <a:buAutoNum type="arabicPeriod" startAt="4"/>
            </a:pPr>
            <a:r>
              <a:rPr lang="en-GB" dirty="0" smtClean="0">
                <a:solidFill>
                  <a:srgbClr val="FFFF00"/>
                </a:solidFill>
              </a:rPr>
              <a:t>Type of decision</a:t>
            </a:r>
          </a:p>
          <a:p>
            <a:pPr marL="385763" indent="-385763">
              <a:buFont typeface="+mj-lt"/>
              <a:buAutoNum type="arabicPeriod" startAt="4"/>
            </a:pPr>
            <a:r>
              <a:rPr lang="en-GB" dirty="0" smtClean="0">
                <a:solidFill>
                  <a:srgbClr val="FFFF00"/>
                </a:solidFill>
              </a:rPr>
              <a:t>Assumptions</a:t>
            </a:r>
          </a:p>
          <a:p>
            <a:pPr marL="385763" indent="-385763">
              <a:buFont typeface="+mj-lt"/>
              <a:buAutoNum type="arabicPeriod" startAt="4"/>
            </a:pPr>
            <a:r>
              <a:rPr lang="en-GB" dirty="0" smtClean="0">
                <a:solidFill>
                  <a:srgbClr val="FFFF00"/>
                </a:solidFill>
              </a:rPr>
              <a:t>Evaluation criteria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Introduction</a:t>
            </a:r>
          </a:p>
        </p:txBody>
      </p:sp>
      <p:sp>
        <p:nvSpPr>
          <p:cNvPr id="1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D9E5F-C498-452B-96CE-BA05F9C52768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31877" name="AutoShape 133" descr="http://images/air1.gif"/>
          <p:cNvSpPr>
            <a:spLocks noChangeAspect="1" noChangeArrowheads="1"/>
          </p:cNvSpPr>
          <p:nvPr/>
        </p:nvSpPr>
        <p:spPr bwMode="auto">
          <a:xfrm>
            <a:off x="4029075" y="1269206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880" name="AutoShape 136" descr="http://images/forests1.gif"/>
          <p:cNvSpPr>
            <a:spLocks noChangeAspect="1" noChangeArrowheads="1"/>
          </p:cNvSpPr>
          <p:nvPr/>
        </p:nvSpPr>
        <p:spPr bwMode="auto">
          <a:xfrm>
            <a:off x="3998119" y="1612106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883" name="AutoShape 139" descr="http://images/drinking_water.gif"/>
          <p:cNvSpPr>
            <a:spLocks noChangeAspect="1" noChangeArrowheads="1"/>
          </p:cNvSpPr>
          <p:nvPr/>
        </p:nvSpPr>
        <p:spPr bwMode="auto">
          <a:xfrm>
            <a:off x="3998119" y="1921669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886" name="AutoShape 142" descr="http://images/species1.gif"/>
          <p:cNvSpPr>
            <a:spLocks noChangeAspect="1" noChangeArrowheads="1"/>
          </p:cNvSpPr>
          <p:nvPr/>
        </p:nvSpPr>
        <p:spPr bwMode="auto">
          <a:xfrm>
            <a:off x="3998119" y="2231231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889" name="AutoShape 145" descr="http://images/sperm1.gif"/>
          <p:cNvSpPr>
            <a:spLocks noChangeAspect="1" noChangeArrowheads="1"/>
          </p:cNvSpPr>
          <p:nvPr/>
        </p:nvSpPr>
        <p:spPr bwMode="auto">
          <a:xfrm>
            <a:off x="3998119" y="2540794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892" name="AutoShape 148" descr="http://images/global1.gif"/>
          <p:cNvSpPr>
            <a:spLocks noChangeAspect="1" noChangeArrowheads="1"/>
          </p:cNvSpPr>
          <p:nvPr/>
        </p:nvSpPr>
        <p:spPr bwMode="auto">
          <a:xfrm>
            <a:off x="3998119" y="2850356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895" name="AutoShape 151" descr="http://images/pipe1.gif"/>
          <p:cNvSpPr>
            <a:spLocks noChangeAspect="1" noChangeArrowheads="1"/>
          </p:cNvSpPr>
          <p:nvPr/>
        </p:nvSpPr>
        <p:spPr bwMode="auto">
          <a:xfrm>
            <a:off x="3998119" y="3159919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898" name="AutoShape 154" descr="http://images/skull1.gif"/>
          <p:cNvSpPr>
            <a:spLocks noChangeAspect="1" noChangeArrowheads="1"/>
          </p:cNvSpPr>
          <p:nvPr/>
        </p:nvSpPr>
        <p:spPr bwMode="auto">
          <a:xfrm>
            <a:off x="3998119" y="3469481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901" name="AutoShape 157" descr="http://images/pipe1.gif"/>
          <p:cNvSpPr>
            <a:spLocks noChangeAspect="1" noChangeArrowheads="1"/>
          </p:cNvSpPr>
          <p:nvPr/>
        </p:nvSpPr>
        <p:spPr bwMode="auto">
          <a:xfrm>
            <a:off x="3998119" y="3779044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904" name="AutoShape 160" descr="http://images/sperm1.gif"/>
          <p:cNvSpPr>
            <a:spLocks noChangeAspect="1" noChangeArrowheads="1"/>
          </p:cNvSpPr>
          <p:nvPr/>
        </p:nvSpPr>
        <p:spPr bwMode="auto">
          <a:xfrm>
            <a:off x="3998119" y="4088606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907" name="AutoShape 163" descr="http://images/mad_cow1.gif"/>
          <p:cNvSpPr>
            <a:spLocks noChangeAspect="1" noChangeArrowheads="1"/>
          </p:cNvSpPr>
          <p:nvPr/>
        </p:nvSpPr>
        <p:spPr bwMode="auto">
          <a:xfrm>
            <a:off x="3998119" y="4398170"/>
            <a:ext cx="257175" cy="265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910" name="AutoShape 166" descr="http://images/fish1.gif"/>
          <p:cNvSpPr>
            <a:spLocks noChangeAspect="1" noChangeArrowheads="1"/>
          </p:cNvSpPr>
          <p:nvPr/>
        </p:nvSpPr>
        <p:spPr bwMode="auto">
          <a:xfrm>
            <a:off x="3998119" y="4718447"/>
            <a:ext cx="257175" cy="26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913" name="AutoShape 169" descr="http://images/mining1.gif"/>
          <p:cNvSpPr>
            <a:spLocks noChangeAspect="1" noChangeArrowheads="1"/>
          </p:cNvSpPr>
          <p:nvPr/>
        </p:nvSpPr>
        <p:spPr bwMode="auto">
          <a:xfrm>
            <a:off x="3998119" y="5038725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31916" name="AutoShape 172" descr="http://images/radiation1.gif"/>
          <p:cNvSpPr>
            <a:spLocks noChangeAspect="1" noChangeArrowheads="1"/>
          </p:cNvSpPr>
          <p:nvPr/>
        </p:nvSpPr>
        <p:spPr bwMode="auto">
          <a:xfrm>
            <a:off x="3998119" y="5348288"/>
            <a:ext cx="257175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5060" y="3759174"/>
            <a:ext cx="3573879" cy="25056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77050" y="5624512"/>
            <a:ext cx="139065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Sexton et al.2000</a:t>
            </a:r>
          </a:p>
        </p:txBody>
      </p:sp>
      <p:sp>
        <p:nvSpPr>
          <p:cNvPr id="7" name="TextBox 6"/>
          <p:cNvSpPr txBox="1"/>
          <p:nvPr/>
        </p:nvSpPr>
        <p:spPr>
          <a:xfrm rot="19872309">
            <a:off x="3286125" y="2529252"/>
            <a:ext cx="174307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Multi-dimensional</a:t>
            </a:r>
          </a:p>
        </p:txBody>
      </p:sp>
    </p:spTree>
    <p:extLst>
      <p:ext uri="{BB962C8B-B14F-4D97-AF65-F5344CB8AC3E}">
        <p14:creationId xmlns:p14="http://schemas.microsoft.com/office/powerpoint/2010/main" val="210547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9A2D2-1A91-491B-BD08-B3AD1C80D916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14778" y="993990"/>
            <a:ext cx="7543800" cy="857250"/>
          </a:xfrm>
        </p:spPr>
        <p:txBody>
          <a:bodyPr>
            <a:noAutofit/>
          </a:bodyPr>
          <a:lstStyle/>
          <a:p>
            <a:r>
              <a:rPr lang="en-GB" altLang="en-US" sz="33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Environmental Decisions </a:t>
            </a:r>
            <a:br>
              <a:rPr lang="en-GB" altLang="en-US" sz="33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33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within a Strategic context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8897" y="2056184"/>
            <a:ext cx="5270771" cy="36169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Consider an environmental </a:t>
            </a:r>
            <a:r>
              <a:rPr lang="en-GB" altLang="en-US" dirty="0" smtClean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problem in Wales </a:t>
            </a:r>
            <a:r>
              <a:rPr lang="en-GB" alt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your choice (individually)</a:t>
            </a:r>
          </a:p>
          <a:p>
            <a:pPr marL="0" indent="0">
              <a:buNone/>
            </a:pPr>
            <a:endParaRPr lang="en-GB" altLang="en-US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What are the important substantive aspects of the decision process?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1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 what social level does an environmental decision occur?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What is the social setting?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1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the type of environmental decision?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What are the assumptions?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18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do you evaluate success and failure of decisions?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what ways are these strategic?</a:t>
            </a:r>
          </a:p>
          <a:p>
            <a:pPr marL="342900" indent="-342900">
              <a:buNone/>
            </a:pPr>
            <a:endParaRPr lang="en-GB" altLang="en-US" sz="1350" dirty="0"/>
          </a:p>
        </p:txBody>
      </p:sp>
      <p:pic>
        <p:nvPicPr>
          <p:cNvPr id="3" name="Online Image Placeholder 2"/>
          <p:cNvPicPr>
            <a:picLocks noGrp="1" noChangeAspect="1"/>
          </p:cNvPicPr>
          <p:nvPr>
            <p:ph type="clipArt" sz="half" idx="2"/>
          </p:nvPr>
        </p:nvPicPr>
        <p:blipFill>
          <a:blip r:embed="rId4"/>
          <a:stretch>
            <a:fillRect/>
          </a:stretch>
        </p:blipFill>
        <p:spPr>
          <a:xfrm>
            <a:off x="5283335" y="2371595"/>
            <a:ext cx="3733800" cy="2606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192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build="p" autoUpdateAnimBg="0"/>
      <p:bldP spid="3072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37588" cy="762000"/>
          </a:xfrm>
        </p:spPr>
        <p:txBody>
          <a:bodyPr/>
          <a:lstStyle/>
          <a:p>
            <a:r>
              <a:rPr lang="en-GB" dirty="0" smtClean="0"/>
              <a:t>Environment Act (Wales) 2016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3568" y="1131342"/>
            <a:ext cx="9577064" cy="4114800"/>
          </a:xfrm>
        </p:spPr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The Act 3min overview</a:t>
            </a:r>
            <a:endParaRPr lang="en-GB" dirty="0" smtClean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1520" y="1686446"/>
            <a:ext cx="8640960" cy="411480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dirty="0" smtClean="0"/>
              <a:t>Sections</a:t>
            </a:r>
          </a:p>
          <a:p>
            <a:pPr>
              <a:spcBef>
                <a:spcPts val="0"/>
              </a:spcBef>
            </a:pPr>
            <a:r>
              <a:rPr lang="en-GB" sz="2400" dirty="0" smtClean="0"/>
              <a:t>Part 1 </a:t>
            </a:r>
            <a:r>
              <a:rPr lang="en-GB" sz="2400" i="1" dirty="0" smtClean="0"/>
              <a:t>sustainable management of natural resources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 smtClean="0"/>
          </a:p>
          <a:p>
            <a:pPr>
              <a:spcBef>
                <a:spcPts val="0"/>
              </a:spcBef>
            </a:pPr>
            <a:r>
              <a:rPr lang="en-GB" sz="2400" dirty="0" smtClean="0">
                <a:solidFill>
                  <a:srgbClr val="00B050"/>
                </a:solidFill>
              </a:rPr>
              <a:t>Part 2 </a:t>
            </a:r>
            <a:r>
              <a:rPr lang="en-GB" sz="2400" i="1" dirty="0" smtClean="0">
                <a:solidFill>
                  <a:srgbClr val="00B050"/>
                </a:solidFill>
              </a:rPr>
              <a:t>climate change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 smtClean="0"/>
          </a:p>
          <a:p>
            <a:pPr>
              <a:spcBef>
                <a:spcPts val="0"/>
              </a:spcBef>
            </a:pPr>
            <a:r>
              <a:rPr lang="en-GB" sz="2400" dirty="0" smtClean="0"/>
              <a:t>Part 3 </a:t>
            </a:r>
            <a:r>
              <a:rPr lang="en-GB" sz="2400" i="1" dirty="0" smtClean="0"/>
              <a:t>charges for carrier bags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 smtClean="0"/>
          </a:p>
          <a:p>
            <a:pPr>
              <a:spcBef>
                <a:spcPts val="0"/>
              </a:spcBef>
            </a:pPr>
            <a:r>
              <a:rPr lang="en-GB" sz="2400" dirty="0" smtClean="0">
                <a:solidFill>
                  <a:srgbClr val="00B050"/>
                </a:solidFill>
              </a:rPr>
              <a:t>Part 4 </a:t>
            </a:r>
            <a:r>
              <a:rPr lang="en-GB" sz="2400" i="1" dirty="0" smtClean="0">
                <a:solidFill>
                  <a:srgbClr val="00B050"/>
                </a:solidFill>
              </a:rPr>
              <a:t>collection and disposal of waste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 smtClean="0"/>
          </a:p>
          <a:p>
            <a:pPr>
              <a:spcBef>
                <a:spcPts val="0"/>
              </a:spcBef>
            </a:pPr>
            <a:r>
              <a:rPr lang="en-GB" sz="2400" dirty="0" smtClean="0"/>
              <a:t>Part 5 </a:t>
            </a:r>
            <a:r>
              <a:rPr lang="en-GB" sz="2400" i="1" dirty="0" smtClean="0"/>
              <a:t>fisheries for shellfish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 smtClean="0">
              <a:solidFill>
                <a:srgbClr val="00B05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400" dirty="0" smtClean="0">
                <a:solidFill>
                  <a:srgbClr val="00B050"/>
                </a:solidFill>
              </a:rPr>
              <a:t>Part 6 </a:t>
            </a:r>
            <a:r>
              <a:rPr lang="en-GB" sz="2400" i="1" dirty="0" smtClean="0">
                <a:solidFill>
                  <a:srgbClr val="00B050"/>
                </a:solidFill>
              </a:rPr>
              <a:t>marine licensing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i="1" dirty="0" smtClean="0">
              <a:solidFill>
                <a:srgbClr val="00B050"/>
              </a:solidFill>
            </a:endParaRPr>
          </a:p>
          <a:p>
            <a:pPr>
              <a:spcBef>
                <a:spcPts val="0"/>
              </a:spcBef>
            </a:pPr>
            <a:r>
              <a:rPr lang="en-GB" sz="2400" dirty="0">
                <a:hlinkClick r:id="rId3"/>
              </a:rPr>
              <a:t>https://www.legislation.gov.uk/anaw/2016/3/contents/enacted</a:t>
            </a:r>
            <a:r>
              <a:rPr lang="en-GB" sz="2400" dirty="0"/>
              <a:t> (Document</a:t>
            </a:r>
            <a:r>
              <a:rPr lang="en-GB" sz="2400" dirty="0" smtClean="0"/>
              <a:t>) Overview</a:t>
            </a:r>
            <a:endParaRPr lang="en-GB" sz="2400" dirty="0"/>
          </a:p>
          <a:p>
            <a:pPr>
              <a:spcBef>
                <a:spcPts val="0"/>
              </a:spcBef>
            </a:pPr>
            <a:endParaRPr lang="en-GB" sz="2400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10A440-5FEF-4F8B-BAD5-0D171E2F533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6598" y="2708920"/>
            <a:ext cx="3027957" cy="170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61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026" y="332656"/>
            <a:ext cx="8637588" cy="762000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How does the Act help to plan and manage Wales’ </a:t>
            </a:r>
            <a:r>
              <a:rPr lang="en-GB" sz="3200" dirty="0" smtClean="0">
                <a:solidFill>
                  <a:schemeClr val="tx1"/>
                </a:solidFill>
              </a:rPr>
              <a:t>natural resources </a:t>
            </a:r>
            <a:r>
              <a:rPr lang="en-GB" sz="3200" dirty="0">
                <a:solidFill>
                  <a:schemeClr val="tx1"/>
                </a:solidFill>
              </a:rPr>
              <a:t>better?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7504" y="2537853"/>
            <a:ext cx="8761485" cy="148748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</a:rPr>
              <a:t>Helps Wales</a:t>
            </a:r>
            <a:r>
              <a:rPr lang="en-GB" dirty="0">
                <a:solidFill>
                  <a:srgbClr val="FFFF00"/>
                </a:solidFill>
              </a:rPr>
              <a:t>’ resources to be managed in a </a:t>
            </a:r>
            <a:r>
              <a:rPr lang="en-GB" dirty="0" smtClean="0">
                <a:solidFill>
                  <a:srgbClr val="FFFF00"/>
                </a:solidFill>
              </a:rPr>
              <a:t>more proactive</a:t>
            </a:r>
            <a:r>
              <a:rPr lang="en-GB" dirty="0">
                <a:solidFill>
                  <a:srgbClr val="FFFF00"/>
                </a:solidFill>
              </a:rPr>
              <a:t>, sustainable and joined-up way and to establish the legislative framework necessary </a:t>
            </a:r>
            <a:r>
              <a:rPr lang="en-GB" dirty="0" smtClean="0">
                <a:solidFill>
                  <a:srgbClr val="FFFF00"/>
                </a:solidFill>
              </a:rPr>
              <a:t>to tackle </a:t>
            </a:r>
            <a:r>
              <a:rPr lang="en-GB" dirty="0">
                <a:solidFill>
                  <a:srgbClr val="FFFF00"/>
                </a:solidFill>
              </a:rPr>
              <a:t>climate </a:t>
            </a:r>
            <a:r>
              <a:rPr lang="en-GB" dirty="0" smtClean="0">
                <a:solidFill>
                  <a:srgbClr val="FFFF00"/>
                </a:solidFill>
              </a:rPr>
              <a:t>change through: 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20982261">
            <a:off x="825482" y="4298948"/>
            <a:ext cx="7998023" cy="411480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The </a:t>
            </a:r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State of Natural Resources Report </a:t>
            </a:r>
            <a:r>
              <a:rPr lang="en-GB" sz="2000" dirty="0"/>
              <a:t>NRW </a:t>
            </a:r>
            <a:r>
              <a:rPr lang="en-GB" sz="2000" dirty="0" smtClean="0"/>
              <a:t>leads </a:t>
            </a:r>
            <a:r>
              <a:rPr lang="en-GB" sz="2000" dirty="0"/>
              <a:t>on this report, which </a:t>
            </a:r>
            <a:r>
              <a:rPr lang="en-GB" sz="2000" dirty="0" smtClean="0"/>
              <a:t>provides </a:t>
            </a:r>
            <a:r>
              <a:rPr lang="en-GB" sz="2000" dirty="0"/>
              <a:t>an assessment of the state of natural resources in Wales. It </a:t>
            </a:r>
            <a:r>
              <a:rPr lang="en-GB" sz="2000" dirty="0" smtClean="0"/>
              <a:t>tracks the </a:t>
            </a:r>
            <a:r>
              <a:rPr lang="en-GB" sz="2000" dirty="0"/>
              <a:t>progress being made towards achieving the sustainable management of natural resources </a:t>
            </a:r>
            <a:r>
              <a:rPr lang="en-GB" sz="2000" dirty="0" smtClean="0"/>
              <a:t>and </a:t>
            </a:r>
            <a:r>
              <a:rPr lang="en-GB" sz="2000" dirty="0"/>
              <a:t>also </a:t>
            </a:r>
            <a:r>
              <a:rPr lang="en-GB" sz="2000" dirty="0" smtClean="0"/>
              <a:t>serves </a:t>
            </a:r>
            <a:r>
              <a:rPr lang="en-GB" sz="2000" dirty="0"/>
              <a:t>as essential evidence base to underpin the National Natural Resources Policy</a:t>
            </a:r>
            <a:r>
              <a:rPr lang="en-GB" sz="2000" dirty="0" smtClean="0"/>
              <a:t>. 2016 and 2020.</a:t>
            </a:r>
            <a:endParaRPr lang="en-GB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10A440-5FEF-4F8B-BAD5-0D171E2F533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Rectangle 5"/>
          <p:cNvSpPr/>
          <p:nvPr/>
        </p:nvSpPr>
        <p:spPr>
          <a:xfrm rot="1884362">
            <a:off x="6694334" y="1399035"/>
            <a:ext cx="24609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n-lt"/>
              </a:rPr>
              <a:t>SoNaRR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9575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903164"/>
            <a:ext cx="8637588" cy="762000"/>
          </a:xfrm>
        </p:spPr>
        <p:txBody>
          <a:bodyPr>
            <a:normAutofit/>
          </a:bodyPr>
          <a:lstStyle/>
          <a:p>
            <a:r>
              <a:rPr lang="en-GB" sz="2400" dirty="0"/>
              <a:t>How does the Act help to plan and manage Wales’ natural</a:t>
            </a:r>
            <a:br>
              <a:rPr lang="en-GB" sz="2400" dirty="0"/>
            </a:br>
            <a:r>
              <a:rPr lang="en-GB" sz="2400" dirty="0"/>
              <a:t>resources better?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21090697">
            <a:off x="638788" y="2175447"/>
            <a:ext cx="7998023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2. The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National Natural Resources Policy </a:t>
            </a:r>
            <a:endParaRPr lang="en-GB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</a:rPr>
              <a:t>The </a:t>
            </a:r>
            <a:r>
              <a:rPr lang="en-GB" dirty="0">
                <a:solidFill>
                  <a:srgbClr val="FFFF00"/>
                </a:solidFill>
              </a:rPr>
              <a:t>Welsh Ministers </a:t>
            </a:r>
            <a:r>
              <a:rPr lang="en-GB" dirty="0" smtClean="0">
                <a:solidFill>
                  <a:srgbClr val="FFFF00"/>
                </a:solidFill>
              </a:rPr>
              <a:t>sets </a:t>
            </a:r>
            <a:r>
              <a:rPr lang="en-GB" dirty="0">
                <a:solidFill>
                  <a:srgbClr val="FFFF00"/>
                </a:solidFill>
              </a:rPr>
              <a:t>out key priorities, risks and opportunities for the joined-up management of our natural resources, to optimise social, economic and environmental benefits at the national level. The Welsh Ministers </a:t>
            </a:r>
            <a:r>
              <a:rPr lang="en-GB" dirty="0" smtClean="0">
                <a:solidFill>
                  <a:srgbClr val="FFFF00"/>
                </a:solidFill>
              </a:rPr>
              <a:t>is </a:t>
            </a:r>
            <a:r>
              <a:rPr lang="en-GB" b="1" dirty="0">
                <a:solidFill>
                  <a:srgbClr val="FFFF00"/>
                </a:solidFill>
              </a:rPr>
              <a:t>required</a:t>
            </a:r>
            <a:r>
              <a:rPr lang="en-GB" dirty="0">
                <a:solidFill>
                  <a:srgbClr val="FFFF00"/>
                </a:solidFill>
              </a:rPr>
              <a:t> to have regard to the State of Natural Resources Report in the preparation and review of the National Policy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10A440-5FEF-4F8B-BAD5-0D171E2F533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152" y="5089202"/>
            <a:ext cx="2479767" cy="144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624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903164"/>
            <a:ext cx="8637588" cy="762000"/>
          </a:xfrm>
        </p:spPr>
        <p:txBody>
          <a:bodyPr>
            <a:normAutofit/>
          </a:bodyPr>
          <a:lstStyle/>
          <a:p>
            <a:r>
              <a:rPr lang="en-GB" sz="2400" dirty="0"/>
              <a:t>How does the Act help to plan and manage Wales’ natural</a:t>
            </a:r>
            <a:br>
              <a:rPr lang="en-GB" sz="2400" dirty="0"/>
            </a:br>
            <a:r>
              <a:rPr lang="en-GB" sz="2400" dirty="0"/>
              <a:t>resources better?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21090697">
            <a:off x="428892" y="1764505"/>
            <a:ext cx="7998023" cy="4114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3. Area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Statements </a:t>
            </a:r>
            <a:endParaRPr lang="en-GB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GB" sz="2000" dirty="0" smtClean="0"/>
              <a:t>NRW, </a:t>
            </a:r>
            <a:r>
              <a:rPr lang="en-GB" sz="2000" dirty="0"/>
              <a:t>in collaboration with others, </a:t>
            </a:r>
            <a:r>
              <a:rPr lang="en-GB" sz="2000" dirty="0" smtClean="0"/>
              <a:t>prepares </a:t>
            </a:r>
            <a:r>
              <a:rPr lang="en-GB" sz="2000" dirty="0"/>
              <a:t>and </a:t>
            </a:r>
            <a:r>
              <a:rPr lang="en-GB" sz="2000" dirty="0" smtClean="0"/>
              <a:t>publishes </a:t>
            </a:r>
            <a:r>
              <a:rPr lang="en-GB" sz="2000" dirty="0"/>
              <a:t>area statements, </a:t>
            </a:r>
            <a:r>
              <a:rPr lang="en-GB" sz="2000" dirty="0" smtClean="0"/>
              <a:t>which </a:t>
            </a:r>
            <a:r>
              <a:rPr lang="en-GB" sz="2000" dirty="0"/>
              <a:t>facilitate the implementation of the National Natural Resources Policy. Area statements </a:t>
            </a:r>
            <a:r>
              <a:rPr lang="en-GB" sz="2000" dirty="0" smtClean="0"/>
              <a:t>are </a:t>
            </a:r>
            <a:r>
              <a:rPr lang="en-GB" sz="2000" dirty="0"/>
              <a:t>an important evidence base for bodies operating within an area as </a:t>
            </a:r>
            <a:r>
              <a:rPr lang="en-GB" sz="2000" dirty="0" smtClean="0"/>
              <a:t>they </a:t>
            </a:r>
            <a:r>
              <a:rPr lang="en-GB" sz="2000" dirty="0"/>
              <a:t>include information on the natural resources and the priorities, risks and opportunities for sustainably manage natural resources. </a:t>
            </a:r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>
                <a:solidFill>
                  <a:srgbClr val="FFFF00"/>
                </a:solidFill>
              </a:rPr>
              <a:t>NRW’s purpose is </a:t>
            </a:r>
            <a:r>
              <a:rPr lang="en-GB" sz="2000" dirty="0">
                <a:solidFill>
                  <a:srgbClr val="FFFF00"/>
                </a:solidFill>
              </a:rPr>
              <a:t>to pursue sustainable management of natural resources and apply the supporting </a:t>
            </a:r>
            <a:r>
              <a:rPr lang="en-GB" sz="2000" dirty="0" smtClean="0">
                <a:solidFill>
                  <a:srgbClr val="FFFF00"/>
                </a:solidFill>
              </a:rPr>
              <a:t>principles.  </a:t>
            </a:r>
          </a:p>
          <a:p>
            <a:endParaRPr lang="en-GB" sz="2000" dirty="0" smtClean="0"/>
          </a:p>
          <a:p>
            <a:r>
              <a:rPr lang="en-GB" sz="2000" dirty="0" smtClean="0"/>
              <a:t>The statements requires </a:t>
            </a:r>
            <a:r>
              <a:rPr lang="en-GB" sz="2000" dirty="0"/>
              <a:t>NRW to deliver all of their functions in a way that achieves the sustainable management of natural resources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10A440-5FEF-4F8B-BAD5-0D171E2F533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3" name="TextBox 2"/>
          <p:cNvSpPr txBox="1"/>
          <p:nvPr/>
        </p:nvSpPr>
        <p:spPr>
          <a:xfrm>
            <a:off x="6444208" y="6237312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Gov. Wales 2020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4281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637588" cy="50405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Environment Act Wales 2016 </a:t>
            </a:r>
            <a:br>
              <a:rPr lang="en-GB" dirty="0" smtClean="0"/>
            </a:br>
            <a:endParaRPr lang="en-GB" sz="2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39768" y="1193941"/>
            <a:ext cx="8618824" cy="2716678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>
                <a:solidFill>
                  <a:srgbClr val="FFFF00"/>
                </a:solidFill>
              </a:rPr>
              <a:t>Split into 3 groups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Read through the FAQs sheet </a:t>
            </a:r>
            <a:r>
              <a:rPr lang="en-GB" sz="2400" dirty="0">
                <a:solidFill>
                  <a:srgbClr val="FFFF00"/>
                </a:solidFill>
                <a:hlinkClick r:id="rId2" action="ppaction://hlinkfile"/>
              </a:rPr>
              <a:t>FAQs link</a:t>
            </a:r>
            <a:endParaRPr lang="en-GB" dirty="0" smtClean="0">
              <a:solidFill>
                <a:srgbClr val="FFFF00"/>
              </a:solidFill>
            </a:endParaRPr>
          </a:p>
          <a:p>
            <a:r>
              <a:rPr lang="en-GB" dirty="0" smtClean="0">
                <a:solidFill>
                  <a:srgbClr val="FFFF00"/>
                </a:solidFill>
              </a:rPr>
              <a:t>Answer the following questions by using the sheet plus a search for the situation now.</a:t>
            </a:r>
          </a:p>
          <a:p>
            <a:r>
              <a:rPr lang="en-GB" dirty="0">
                <a:solidFill>
                  <a:srgbClr val="FFFF00"/>
                </a:solidFill>
              </a:rPr>
              <a:t>P</a:t>
            </a:r>
            <a:r>
              <a:rPr lang="en-GB" dirty="0" smtClean="0">
                <a:solidFill>
                  <a:srgbClr val="FFFF00"/>
                </a:solidFill>
              </a:rPr>
              <a:t>resent back to the class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10A440-5FEF-4F8B-BAD5-0D171E2F5333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4221088"/>
            <a:ext cx="7299176" cy="182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60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9856" y="2636912"/>
            <a:ext cx="4032448" cy="4114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Group 2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How does the Act help to halt declining biodiversity</a:t>
            </a:r>
            <a:r>
              <a:rPr lang="en-GB" sz="1800" dirty="0" smtClean="0"/>
              <a:t>? Success?</a:t>
            </a:r>
            <a:endParaRPr lang="en-GB" sz="1800" dirty="0"/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accent2">
                    <a:lumMod val="75000"/>
                  </a:schemeClr>
                </a:solidFill>
              </a:rPr>
              <a:t>Why does the Act strengthen the existing biodiversity duty</a:t>
            </a:r>
            <a:r>
              <a:rPr lang="en-GB" sz="1800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How was the cost and benefits of the provisions been assessed?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accent2">
                    <a:lumMod val="75000"/>
                  </a:schemeClr>
                </a:solidFill>
              </a:rPr>
              <a:t>How did they consider views of stakeholders?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How do </a:t>
            </a:r>
            <a:r>
              <a:rPr lang="en-GB" sz="1800" dirty="0" smtClean="0"/>
              <a:t>businesses benefit </a:t>
            </a:r>
            <a:r>
              <a:rPr lang="en-GB" sz="1800" dirty="0"/>
              <a:t>from the Act?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>
                <a:solidFill>
                  <a:schemeClr val="accent2">
                    <a:lumMod val="75000"/>
                  </a:schemeClr>
                </a:solidFill>
              </a:rPr>
              <a:t>How have Wales’ communities </a:t>
            </a:r>
            <a:r>
              <a:rPr lang="en-GB" sz="1800" dirty="0" smtClean="0">
                <a:solidFill>
                  <a:schemeClr val="accent2">
                    <a:lumMod val="75000"/>
                  </a:schemeClr>
                </a:solidFill>
              </a:rPr>
              <a:t>benefited </a:t>
            </a:r>
            <a:r>
              <a:rPr lang="en-GB" sz="1800" dirty="0">
                <a:solidFill>
                  <a:schemeClr val="accent2">
                    <a:lumMod val="75000"/>
                  </a:schemeClr>
                </a:solidFill>
              </a:rPr>
              <a:t>from the Act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7647" y="2743200"/>
            <a:ext cx="4464496" cy="4114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Group 3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How was NRW affected by the Act?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accent2">
                    <a:lumMod val="75000"/>
                  </a:schemeClr>
                </a:solidFill>
              </a:rPr>
              <a:t>What is the role of Wales’ National Park Authorities in implementing the Act?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What is the role of local authorities in implementing the Act</a:t>
            </a:r>
            <a:r>
              <a:rPr lang="en-GB" sz="1800" dirty="0" smtClean="0"/>
              <a:t>?</a:t>
            </a:r>
            <a:endParaRPr lang="en-GB" sz="1800" dirty="0"/>
          </a:p>
          <a:p>
            <a:pPr marL="514350" indent="-514350">
              <a:buFont typeface="+mj-lt"/>
              <a:buAutoNum type="arabicPeriod"/>
            </a:pPr>
            <a:r>
              <a:rPr lang="en-GB" sz="1800" dirty="0">
                <a:solidFill>
                  <a:schemeClr val="accent2">
                    <a:lumMod val="75000"/>
                  </a:schemeClr>
                </a:solidFill>
              </a:rPr>
              <a:t>Why did we seek to change the Carrier Bag Charging Scheme?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How did the Act affect marine planning and Wales’ fishing industry</a:t>
            </a:r>
            <a:r>
              <a:rPr lang="en-GB" sz="18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Are there any criticisms of the Act?</a:t>
            </a:r>
            <a:endParaRPr lang="en-GB" sz="18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10A440-5FEF-4F8B-BAD5-0D171E2F5333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 bwMode="auto">
          <a:xfrm>
            <a:off x="2055113" y="-67031"/>
            <a:ext cx="7056784" cy="2567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7305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460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0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2095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2095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anose="05020102010507070707" pitchFamily="18" charset="2"/>
              <a:buNone/>
            </a:pPr>
            <a:r>
              <a:rPr lang="en-GB" b="1" dirty="0" smtClean="0">
                <a:solidFill>
                  <a:srgbClr val="FFFF00"/>
                </a:solidFill>
              </a:rPr>
              <a:t>Group 1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What was the Act designed to do?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>
                <a:solidFill>
                  <a:schemeClr val="accent2">
                    <a:lumMod val="75000"/>
                  </a:schemeClr>
                </a:solidFill>
              </a:rPr>
              <a:t>Why did we need this Act and is it working?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How does the Act help tackle climate change?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>
                <a:solidFill>
                  <a:schemeClr val="accent2">
                    <a:lumMod val="75000"/>
                  </a:schemeClr>
                </a:solidFill>
              </a:rPr>
              <a:t>What were climate change targets introduced in the Act?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/>
              <a:t>What happens if climate change targets in the Act are not achieved?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 smtClean="0">
                <a:solidFill>
                  <a:schemeClr val="accent2">
                    <a:lumMod val="75000"/>
                  </a:schemeClr>
                </a:solidFill>
              </a:rPr>
              <a:t>Do they comply with international obligations?</a:t>
            </a:r>
          </a:p>
          <a:p>
            <a:pPr marL="0" indent="0">
              <a:buFont typeface="Wingdings 2" panose="05020102010507070707" pitchFamily="18" charset="2"/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58" y="980728"/>
            <a:ext cx="1942808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37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  <p:bldP spid="6" grpId="0"/>
    </p:bld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8221e1a10f8d3d6b3e50db903b46b569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ba10b0d6a078fc71870206bb1a5dc39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B9E0A2-6251-4882-8251-EE10678CD9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BF5694-052B-456A-BDB4-2B08114922D7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CADE0A4-ED47-4F7C-9FDE-D8325BA0067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3995</TotalTime>
  <Words>744</Words>
  <Application>Microsoft Office PowerPoint</Application>
  <PresentationFormat>On-screen Show (4:3)</PresentationFormat>
  <Paragraphs>101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Corbel</vt:lpstr>
      <vt:lpstr>Times New Roman</vt:lpstr>
      <vt:lpstr>Wingdings 2</vt:lpstr>
      <vt:lpstr>Depth</vt:lpstr>
      <vt:lpstr>Environmental Strategic Management  in Wales</vt:lpstr>
      <vt:lpstr>Have I got news for you?</vt:lpstr>
      <vt:lpstr>What are the environmental problems in Wales?</vt:lpstr>
      <vt:lpstr>Characteristics of decisions to deal with these problems?</vt:lpstr>
      <vt:lpstr>Environmental Decisions  within a Strategic context</vt:lpstr>
      <vt:lpstr>Environment Act (Wales) 2016</vt:lpstr>
      <vt:lpstr>How does the Act help to plan and manage Wales’ natural resources better?</vt:lpstr>
      <vt:lpstr>How does the Act help to plan and manage Wales’ natural resources better?</vt:lpstr>
      <vt:lpstr>How does the Act help to plan and manage Wales’ natural resources better?</vt:lpstr>
      <vt:lpstr>Environment Act Wales 2016  </vt:lpstr>
      <vt:lpstr>PowerPoint Presentation</vt:lpstr>
    </vt:vector>
  </TitlesOfParts>
  <Company>swan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Planned System</dc:title>
  <dc:creator>chris</dc:creator>
  <cp:lastModifiedBy>Chris House</cp:lastModifiedBy>
  <cp:revision>299</cp:revision>
  <cp:lastPrinted>2002-03-04T13:59:26Z</cp:lastPrinted>
  <dcterms:created xsi:type="dcterms:W3CDTF">2001-11-15T19:13:35Z</dcterms:created>
  <dcterms:modified xsi:type="dcterms:W3CDTF">2020-11-04T18:01:12Z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