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handoutMasterIdLst>
    <p:handoutMasterId r:id="rId49"/>
  </p:handoutMasterIdLst>
  <p:sldIdLst>
    <p:sldId id="256" r:id="rId2"/>
    <p:sldId id="277" r:id="rId3"/>
    <p:sldId id="278" r:id="rId4"/>
    <p:sldId id="279" r:id="rId5"/>
    <p:sldId id="280" r:id="rId6"/>
    <p:sldId id="281" r:id="rId7"/>
    <p:sldId id="282" r:id="rId8"/>
    <p:sldId id="283" r:id="rId9"/>
    <p:sldId id="284" r:id="rId10"/>
    <p:sldId id="285" r:id="rId11"/>
    <p:sldId id="286" r:id="rId12"/>
    <p:sldId id="287" r:id="rId13"/>
    <p:sldId id="288" r:id="rId14"/>
    <p:sldId id="289" r:id="rId15"/>
    <p:sldId id="290" r:id="rId16"/>
    <p:sldId id="291" r:id="rId17"/>
    <p:sldId id="293" r:id="rId18"/>
    <p:sldId id="294" r:id="rId19"/>
    <p:sldId id="295" r:id="rId20"/>
    <p:sldId id="296" r:id="rId21"/>
    <p:sldId id="354" r:id="rId22"/>
    <p:sldId id="297" r:id="rId23"/>
    <p:sldId id="352" r:id="rId24"/>
    <p:sldId id="353" r:id="rId25"/>
    <p:sldId id="349" r:id="rId26"/>
    <p:sldId id="341" r:id="rId27"/>
    <p:sldId id="342" r:id="rId28"/>
    <p:sldId id="343" r:id="rId29"/>
    <p:sldId id="344" r:id="rId30"/>
    <p:sldId id="347" r:id="rId31"/>
    <p:sldId id="348" r:id="rId32"/>
    <p:sldId id="322" r:id="rId33"/>
    <p:sldId id="323" r:id="rId34"/>
    <p:sldId id="324" r:id="rId35"/>
    <p:sldId id="325" r:id="rId36"/>
    <p:sldId id="326" r:id="rId37"/>
    <p:sldId id="327" r:id="rId38"/>
    <p:sldId id="328" r:id="rId39"/>
    <p:sldId id="329" r:id="rId40"/>
    <p:sldId id="330" r:id="rId41"/>
    <p:sldId id="331" r:id="rId42"/>
    <p:sldId id="332" r:id="rId43"/>
    <p:sldId id="333" r:id="rId44"/>
    <p:sldId id="334" r:id="rId45"/>
    <p:sldId id="335" r:id="rId46"/>
    <p:sldId id="1188" r:id="rId47"/>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A0EB42-5C56-448C-A92B-8E0E8240DD16}"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42E40E79-4BAD-451A-9C59-4D7E1C81B1EE}">
      <dgm:prSet phldrT="[Text]"/>
      <dgm:spPr/>
      <dgm:t>
        <a:bodyPr/>
        <a:lstStyle/>
        <a:p>
          <a:r>
            <a:rPr lang="en-HK" dirty="0"/>
            <a:t>Reliability</a:t>
          </a:r>
          <a:endParaRPr lang="en-GB" dirty="0"/>
        </a:p>
      </dgm:t>
    </dgm:pt>
    <dgm:pt modelId="{713F2872-FE99-4D06-9059-E792F21920F2}" type="parTrans" cxnId="{39A62EDE-7579-4BE4-AAE8-EF9C90DD3F60}">
      <dgm:prSet/>
      <dgm:spPr/>
      <dgm:t>
        <a:bodyPr/>
        <a:lstStyle/>
        <a:p>
          <a:endParaRPr lang="en-GB"/>
        </a:p>
      </dgm:t>
    </dgm:pt>
    <dgm:pt modelId="{7867E5D8-F844-4915-A63E-A5F04BA04BDC}" type="sibTrans" cxnId="{39A62EDE-7579-4BE4-AAE8-EF9C90DD3F60}">
      <dgm:prSet/>
      <dgm:spPr/>
      <dgm:t>
        <a:bodyPr/>
        <a:lstStyle/>
        <a:p>
          <a:endParaRPr lang="en-GB"/>
        </a:p>
      </dgm:t>
    </dgm:pt>
    <dgm:pt modelId="{19C6C0A0-455E-4B62-8334-80AAE165752F}">
      <dgm:prSet phldrT="[Text]"/>
      <dgm:spPr/>
      <dgm:t>
        <a:bodyPr/>
        <a:lstStyle/>
        <a:p>
          <a:r>
            <a:rPr lang="en-HK" dirty="0"/>
            <a:t>Internal consistency</a:t>
          </a:r>
          <a:endParaRPr lang="en-GB" dirty="0"/>
        </a:p>
      </dgm:t>
    </dgm:pt>
    <dgm:pt modelId="{ACC72B21-E346-46A0-BD1F-F54D6A4E1B84}" type="parTrans" cxnId="{0D82B552-34F9-4265-BEE8-0C083CBC073D}">
      <dgm:prSet/>
      <dgm:spPr/>
      <dgm:t>
        <a:bodyPr/>
        <a:lstStyle/>
        <a:p>
          <a:endParaRPr lang="en-GB"/>
        </a:p>
      </dgm:t>
    </dgm:pt>
    <dgm:pt modelId="{121C328D-8E49-479A-A9B4-4A9DF8F5EF8B}" type="sibTrans" cxnId="{0D82B552-34F9-4265-BEE8-0C083CBC073D}">
      <dgm:prSet/>
      <dgm:spPr/>
      <dgm:t>
        <a:bodyPr/>
        <a:lstStyle/>
        <a:p>
          <a:endParaRPr lang="en-GB"/>
        </a:p>
      </dgm:t>
    </dgm:pt>
    <dgm:pt modelId="{713ED2E9-CA1A-498D-86EF-3522B7B3F74B}">
      <dgm:prSet phldrT="[Text]"/>
      <dgm:spPr/>
      <dgm:t>
        <a:bodyPr/>
        <a:lstStyle/>
        <a:p>
          <a:r>
            <a:rPr lang="en-HK" dirty="0"/>
            <a:t>Inter-rater reliability</a:t>
          </a:r>
          <a:endParaRPr lang="en-GB" dirty="0"/>
        </a:p>
      </dgm:t>
    </dgm:pt>
    <dgm:pt modelId="{F90EF6BD-F73C-4864-8AEB-005BC7A8065D}" type="parTrans" cxnId="{DE2EBCB5-B80B-4E28-8BE3-2E04E0E32E3E}">
      <dgm:prSet/>
      <dgm:spPr/>
      <dgm:t>
        <a:bodyPr/>
        <a:lstStyle/>
        <a:p>
          <a:endParaRPr lang="en-GB"/>
        </a:p>
      </dgm:t>
    </dgm:pt>
    <dgm:pt modelId="{990D3D25-B8C6-49ED-A628-E12C69F61DE1}" type="sibTrans" cxnId="{DE2EBCB5-B80B-4E28-8BE3-2E04E0E32E3E}">
      <dgm:prSet/>
      <dgm:spPr/>
      <dgm:t>
        <a:bodyPr/>
        <a:lstStyle/>
        <a:p>
          <a:endParaRPr lang="en-GB"/>
        </a:p>
      </dgm:t>
    </dgm:pt>
    <dgm:pt modelId="{85CF987C-3096-49B8-BC4F-3A02117FE94F}">
      <dgm:prSet/>
      <dgm:spPr/>
      <dgm:t>
        <a:bodyPr/>
        <a:lstStyle/>
        <a:p>
          <a:r>
            <a:rPr lang="en-HK" dirty="0"/>
            <a:t>Test-retest reliability</a:t>
          </a:r>
          <a:endParaRPr lang="en-GB" dirty="0"/>
        </a:p>
      </dgm:t>
    </dgm:pt>
    <dgm:pt modelId="{0BB1632D-E2C7-4F07-8CE5-6B043FB7FD04}" type="parTrans" cxnId="{5AF24991-77BE-4FD1-9AFD-C4B4A1D4940F}">
      <dgm:prSet/>
      <dgm:spPr/>
      <dgm:t>
        <a:bodyPr/>
        <a:lstStyle/>
        <a:p>
          <a:endParaRPr lang="en-GB"/>
        </a:p>
      </dgm:t>
    </dgm:pt>
    <dgm:pt modelId="{38A46AEC-426F-48EE-8726-E7CCAB9B70CE}" type="sibTrans" cxnId="{5AF24991-77BE-4FD1-9AFD-C4B4A1D4940F}">
      <dgm:prSet/>
      <dgm:spPr/>
      <dgm:t>
        <a:bodyPr/>
        <a:lstStyle/>
        <a:p>
          <a:endParaRPr lang="en-GB"/>
        </a:p>
      </dgm:t>
    </dgm:pt>
    <dgm:pt modelId="{6D9EAA19-7BA0-45C3-9915-E9602DC4C865}" type="pres">
      <dgm:prSet presAssocID="{4BA0EB42-5C56-448C-A92B-8E0E8240DD16}" presName="diagram" presStyleCnt="0">
        <dgm:presLayoutVars>
          <dgm:chPref val="1"/>
          <dgm:dir/>
          <dgm:animOne val="branch"/>
          <dgm:animLvl val="lvl"/>
          <dgm:resizeHandles val="exact"/>
        </dgm:presLayoutVars>
      </dgm:prSet>
      <dgm:spPr/>
    </dgm:pt>
    <dgm:pt modelId="{5283F0C3-AF99-4E8A-ADB6-D833AA3C13E5}" type="pres">
      <dgm:prSet presAssocID="{42E40E79-4BAD-451A-9C59-4D7E1C81B1EE}" presName="root1" presStyleCnt="0"/>
      <dgm:spPr/>
    </dgm:pt>
    <dgm:pt modelId="{8501CDFC-B62A-4E41-8201-08E5AB567CE3}" type="pres">
      <dgm:prSet presAssocID="{42E40E79-4BAD-451A-9C59-4D7E1C81B1EE}" presName="LevelOneTextNode" presStyleLbl="node0" presStyleIdx="0" presStyleCnt="1">
        <dgm:presLayoutVars>
          <dgm:chPref val="3"/>
        </dgm:presLayoutVars>
      </dgm:prSet>
      <dgm:spPr/>
    </dgm:pt>
    <dgm:pt modelId="{042DDA4D-59C5-4CB0-A9BA-9512365736A5}" type="pres">
      <dgm:prSet presAssocID="{42E40E79-4BAD-451A-9C59-4D7E1C81B1EE}" presName="level2hierChild" presStyleCnt="0"/>
      <dgm:spPr/>
    </dgm:pt>
    <dgm:pt modelId="{999B1119-BACE-4D25-950C-F7CD31BE6139}" type="pres">
      <dgm:prSet presAssocID="{0BB1632D-E2C7-4F07-8CE5-6B043FB7FD04}" presName="conn2-1" presStyleLbl="parChTrans1D2" presStyleIdx="0" presStyleCnt="3"/>
      <dgm:spPr/>
    </dgm:pt>
    <dgm:pt modelId="{0E2CB269-40E7-44D7-9526-A4690EF004D3}" type="pres">
      <dgm:prSet presAssocID="{0BB1632D-E2C7-4F07-8CE5-6B043FB7FD04}" presName="connTx" presStyleLbl="parChTrans1D2" presStyleIdx="0" presStyleCnt="3"/>
      <dgm:spPr/>
    </dgm:pt>
    <dgm:pt modelId="{897B26BC-5068-48CE-850B-31FBAF049FCE}" type="pres">
      <dgm:prSet presAssocID="{85CF987C-3096-49B8-BC4F-3A02117FE94F}" presName="root2" presStyleCnt="0"/>
      <dgm:spPr/>
    </dgm:pt>
    <dgm:pt modelId="{EDE95936-C5EF-4DA2-B83A-62E19E058B19}" type="pres">
      <dgm:prSet presAssocID="{85CF987C-3096-49B8-BC4F-3A02117FE94F}" presName="LevelTwoTextNode" presStyleLbl="node2" presStyleIdx="0" presStyleCnt="3">
        <dgm:presLayoutVars>
          <dgm:chPref val="3"/>
        </dgm:presLayoutVars>
      </dgm:prSet>
      <dgm:spPr/>
    </dgm:pt>
    <dgm:pt modelId="{E77D12C1-EA64-4DAD-A5ED-2CE917690F22}" type="pres">
      <dgm:prSet presAssocID="{85CF987C-3096-49B8-BC4F-3A02117FE94F}" presName="level3hierChild" presStyleCnt="0"/>
      <dgm:spPr/>
    </dgm:pt>
    <dgm:pt modelId="{11320110-5375-4DE3-B700-A57422FA9266}" type="pres">
      <dgm:prSet presAssocID="{ACC72B21-E346-46A0-BD1F-F54D6A4E1B84}" presName="conn2-1" presStyleLbl="parChTrans1D2" presStyleIdx="1" presStyleCnt="3"/>
      <dgm:spPr/>
    </dgm:pt>
    <dgm:pt modelId="{2F0A04E4-6EC7-453E-BC0F-3DEDFA31E671}" type="pres">
      <dgm:prSet presAssocID="{ACC72B21-E346-46A0-BD1F-F54D6A4E1B84}" presName="connTx" presStyleLbl="parChTrans1D2" presStyleIdx="1" presStyleCnt="3"/>
      <dgm:spPr/>
    </dgm:pt>
    <dgm:pt modelId="{3D548830-64A7-4CE5-B793-A576F1F14A00}" type="pres">
      <dgm:prSet presAssocID="{19C6C0A0-455E-4B62-8334-80AAE165752F}" presName="root2" presStyleCnt="0"/>
      <dgm:spPr/>
    </dgm:pt>
    <dgm:pt modelId="{097B823A-7B9B-4574-BCF4-DCD49FF5BA45}" type="pres">
      <dgm:prSet presAssocID="{19C6C0A0-455E-4B62-8334-80AAE165752F}" presName="LevelTwoTextNode" presStyleLbl="node2" presStyleIdx="1" presStyleCnt="3">
        <dgm:presLayoutVars>
          <dgm:chPref val="3"/>
        </dgm:presLayoutVars>
      </dgm:prSet>
      <dgm:spPr/>
    </dgm:pt>
    <dgm:pt modelId="{38DF26C5-CF7C-4549-8F49-F86E1C3F36BF}" type="pres">
      <dgm:prSet presAssocID="{19C6C0A0-455E-4B62-8334-80AAE165752F}" presName="level3hierChild" presStyleCnt="0"/>
      <dgm:spPr/>
    </dgm:pt>
    <dgm:pt modelId="{41702D41-B36E-4577-9AF3-363FEB038315}" type="pres">
      <dgm:prSet presAssocID="{F90EF6BD-F73C-4864-8AEB-005BC7A8065D}" presName="conn2-1" presStyleLbl="parChTrans1D2" presStyleIdx="2" presStyleCnt="3"/>
      <dgm:spPr/>
    </dgm:pt>
    <dgm:pt modelId="{949B99D0-9749-41AF-A6D5-7B5C7E0A2B93}" type="pres">
      <dgm:prSet presAssocID="{F90EF6BD-F73C-4864-8AEB-005BC7A8065D}" presName="connTx" presStyleLbl="parChTrans1D2" presStyleIdx="2" presStyleCnt="3"/>
      <dgm:spPr/>
    </dgm:pt>
    <dgm:pt modelId="{30236063-8B2B-45D2-9AF6-5C85847A29C8}" type="pres">
      <dgm:prSet presAssocID="{713ED2E9-CA1A-498D-86EF-3522B7B3F74B}" presName="root2" presStyleCnt="0"/>
      <dgm:spPr/>
    </dgm:pt>
    <dgm:pt modelId="{D85D1400-2BF7-4465-905F-37357B1EA2BF}" type="pres">
      <dgm:prSet presAssocID="{713ED2E9-CA1A-498D-86EF-3522B7B3F74B}" presName="LevelTwoTextNode" presStyleLbl="node2" presStyleIdx="2" presStyleCnt="3">
        <dgm:presLayoutVars>
          <dgm:chPref val="3"/>
        </dgm:presLayoutVars>
      </dgm:prSet>
      <dgm:spPr/>
    </dgm:pt>
    <dgm:pt modelId="{DFCCBA82-3D61-469A-B3F0-D871B45AF523}" type="pres">
      <dgm:prSet presAssocID="{713ED2E9-CA1A-498D-86EF-3522B7B3F74B}" presName="level3hierChild" presStyleCnt="0"/>
      <dgm:spPr/>
    </dgm:pt>
  </dgm:ptLst>
  <dgm:cxnLst>
    <dgm:cxn modelId="{EABC7E02-F288-440C-B601-ACCB907618F8}" type="presOf" srcId="{ACC72B21-E346-46A0-BD1F-F54D6A4E1B84}" destId="{11320110-5375-4DE3-B700-A57422FA9266}" srcOrd="0" destOrd="0" presId="urn:microsoft.com/office/officeart/2005/8/layout/hierarchy2"/>
    <dgm:cxn modelId="{E3BF7E07-1F24-4F64-B33A-DD72A8DEE7F2}" type="presOf" srcId="{19C6C0A0-455E-4B62-8334-80AAE165752F}" destId="{097B823A-7B9B-4574-BCF4-DCD49FF5BA45}" srcOrd="0" destOrd="0" presId="urn:microsoft.com/office/officeart/2005/8/layout/hierarchy2"/>
    <dgm:cxn modelId="{2530C70F-134C-416A-AD1B-1A4EA467CC66}" type="presOf" srcId="{F90EF6BD-F73C-4864-8AEB-005BC7A8065D}" destId="{949B99D0-9749-41AF-A6D5-7B5C7E0A2B93}" srcOrd="1" destOrd="0" presId="urn:microsoft.com/office/officeart/2005/8/layout/hierarchy2"/>
    <dgm:cxn modelId="{6AFF9037-9265-4E19-98B7-4F3E063D0B4C}" type="presOf" srcId="{0BB1632D-E2C7-4F07-8CE5-6B043FB7FD04}" destId="{0E2CB269-40E7-44D7-9526-A4690EF004D3}" srcOrd="1" destOrd="0" presId="urn:microsoft.com/office/officeart/2005/8/layout/hierarchy2"/>
    <dgm:cxn modelId="{4DD95E4B-4A78-4066-93A3-FC03A82996A3}" type="presOf" srcId="{F90EF6BD-F73C-4864-8AEB-005BC7A8065D}" destId="{41702D41-B36E-4577-9AF3-363FEB038315}" srcOrd="0" destOrd="0" presId="urn:microsoft.com/office/officeart/2005/8/layout/hierarchy2"/>
    <dgm:cxn modelId="{E62A924B-4C4A-4F06-AEF4-66E29743C05C}" type="presOf" srcId="{0BB1632D-E2C7-4F07-8CE5-6B043FB7FD04}" destId="{999B1119-BACE-4D25-950C-F7CD31BE6139}" srcOrd="0" destOrd="0" presId="urn:microsoft.com/office/officeart/2005/8/layout/hierarchy2"/>
    <dgm:cxn modelId="{0D82B552-34F9-4265-BEE8-0C083CBC073D}" srcId="{42E40E79-4BAD-451A-9C59-4D7E1C81B1EE}" destId="{19C6C0A0-455E-4B62-8334-80AAE165752F}" srcOrd="1" destOrd="0" parTransId="{ACC72B21-E346-46A0-BD1F-F54D6A4E1B84}" sibTransId="{121C328D-8E49-479A-A9B4-4A9DF8F5EF8B}"/>
    <dgm:cxn modelId="{9A1E1774-1D30-4719-87AA-7D9B4643E2C9}" type="presOf" srcId="{713ED2E9-CA1A-498D-86EF-3522B7B3F74B}" destId="{D85D1400-2BF7-4465-905F-37357B1EA2BF}" srcOrd="0" destOrd="0" presId="urn:microsoft.com/office/officeart/2005/8/layout/hierarchy2"/>
    <dgm:cxn modelId="{F0C4677A-971B-483D-BDA4-8BFC10EEE22D}" type="presOf" srcId="{85CF987C-3096-49B8-BC4F-3A02117FE94F}" destId="{EDE95936-C5EF-4DA2-B83A-62E19E058B19}" srcOrd="0" destOrd="0" presId="urn:microsoft.com/office/officeart/2005/8/layout/hierarchy2"/>
    <dgm:cxn modelId="{07EF4A8A-59CB-43B5-9CF7-25FC0E1D9548}" type="presOf" srcId="{ACC72B21-E346-46A0-BD1F-F54D6A4E1B84}" destId="{2F0A04E4-6EC7-453E-BC0F-3DEDFA31E671}" srcOrd="1" destOrd="0" presId="urn:microsoft.com/office/officeart/2005/8/layout/hierarchy2"/>
    <dgm:cxn modelId="{5AF24991-77BE-4FD1-9AFD-C4B4A1D4940F}" srcId="{42E40E79-4BAD-451A-9C59-4D7E1C81B1EE}" destId="{85CF987C-3096-49B8-BC4F-3A02117FE94F}" srcOrd="0" destOrd="0" parTransId="{0BB1632D-E2C7-4F07-8CE5-6B043FB7FD04}" sibTransId="{38A46AEC-426F-48EE-8726-E7CCAB9B70CE}"/>
    <dgm:cxn modelId="{DDD7AF9A-C628-43CB-82AC-F76FBB483E9D}" type="presOf" srcId="{42E40E79-4BAD-451A-9C59-4D7E1C81B1EE}" destId="{8501CDFC-B62A-4E41-8201-08E5AB567CE3}" srcOrd="0" destOrd="0" presId="urn:microsoft.com/office/officeart/2005/8/layout/hierarchy2"/>
    <dgm:cxn modelId="{C59E819E-665A-4907-B628-5E03121F930D}" type="presOf" srcId="{4BA0EB42-5C56-448C-A92B-8E0E8240DD16}" destId="{6D9EAA19-7BA0-45C3-9915-E9602DC4C865}" srcOrd="0" destOrd="0" presId="urn:microsoft.com/office/officeart/2005/8/layout/hierarchy2"/>
    <dgm:cxn modelId="{DE2EBCB5-B80B-4E28-8BE3-2E04E0E32E3E}" srcId="{42E40E79-4BAD-451A-9C59-4D7E1C81B1EE}" destId="{713ED2E9-CA1A-498D-86EF-3522B7B3F74B}" srcOrd="2" destOrd="0" parTransId="{F90EF6BD-F73C-4864-8AEB-005BC7A8065D}" sibTransId="{990D3D25-B8C6-49ED-A628-E12C69F61DE1}"/>
    <dgm:cxn modelId="{39A62EDE-7579-4BE4-AAE8-EF9C90DD3F60}" srcId="{4BA0EB42-5C56-448C-A92B-8E0E8240DD16}" destId="{42E40E79-4BAD-451A-9C59-4D7E1C81B1EE}" srcOrd="0" destOrd="0" parTransId="{713F2872-FE99-4D06-9059-E792F21920F2}" sibTransId="{7867E5D8-F844-4915-A63E-A5F04BA04BDC}"/>
    <dgm:cxn modelId="{D065BE34-9E8A-4A3B-A64D-AB0DA7F772E3}" type="presParOf" srcId="{6D9EAA19-7BA0-45C3-9915-E9602DC4C865}" destId="{5283F0C3-AF99-4E8A-ADB6-D833AA3C13E5}" srcOrd="0" destOrd="0" presId="urn:microsoft.com/office/officeart/2005/8/layout/hierarchy2"/>
    <dgm:cxn modelId="{177BA9B7-E99D-4E60-8215-43652CE863C1}" type="presParOf" srcId="{5283F0C3-AF99-4E8A-ADB6-D833AA3C13E5}" destId="{8501CDFC-B62A-4E41-8201-08E5AB567CE3}" srcOrd="0" destOrd="0" presId="urn:microsoft.com/office/officeart/2005/8/layout/hierarchy2"/>
    <dgm:cxn modelId="{EE9F6FC2-A89D-48B0-A0F6-724D1DD0BDC2}" type="presParOf" srcId="{5283F0C3-AF99-4E8A-ADB6-D833AA3C13E5}" destId="{042DDA4D-59C5-4CB0-A9BA-9512365736A5}" srcOrd="1" destOrd="0" presId="urn:microsoft.com/office/officeart/2005/8/layout/hierarchy2"/>
    <dgm:cxn modelId="{889829A1-F878-4817-BBBC-28F46759DBB2}" type="presParOf" srcId="{042DDA4D-59C5-4CB0-A9BA-9512365736A5}" destId="{999B1119-BACE-4D25-950C-F7CD31BE6139}" srcOrd="0" destOrd="0" presId="urn:microsoft.com/office/officeart/2005/8/layout/hierarchy2"/>
    <dgm:cxn modelId="{2B580AFE-30B6-4284-B3A7-134F5A8F520C}" type="presParOf" srcId="{999B1119-BACE-4D25-950C-F7CD31BE6139}" destId="{0E2CB269-40E7-44D7-9526-A4690EF004D3}" srcOrd="0" destOrd="0" presId="urn:microsoft.com/office/officeart/2005/8/layout/hierarchy2"/>
    <dgm:cxn modelId="{5D1663D0-2BB5-4B6C-ACB4-2540A741BDFB}" type="presParOf" srcId="{042DDA4D-59C5-4CB0-A9BA-9512365736A5}" destId="{897B26BC-5068-48CE-850B-31FBAF049FCE}" srcOrd="1" destOrd="0" presId="urn:microsoft.com/office/officeart/2005/8/layout/hierarchy2"/>
    <dgm:cxn modelId="{AD38708F-14A1-4D96-97DC-6CAE660FA23C}" type="presParOf" srcId="{897B26BC-5068-48CE-850B-31FBAF049FCE}" destId="{EDE95936-C5EF-4DA2-B83A-62E19E058B19}" srcOrd="0" destOrd="0" presId="urn:microsoft.com/office/officeart/2005/8/layout/hierarchy2"/>
    <dgm:cxn modelId="{67182D1D-AA8D-44A1-934D-ED2541E31F3B}" type="presParOf" srcId="{897B26BC-5068-48CE-850B-31FBAF049FCE}" destId="{E77D12C1-EA64-4DAD-A5ED-2CE917690F22}" srcOrd="1" destOrd="0" presId="urn:microsoft.com/office/officeart/2005/8/layout/hierarchy2"/>
    <dgm:cxn modelId="{2DBF7367-60EA-44FE-91B5-42A189A73985}" type="presParOf" srcId="{042DDA4D-59C5-4CB0-A9BA-9512365736A5}" destId="{11320110-5375-4DE3-B700-A57422FA9266}" srcOrd="2" destOrd="0" presId="urn:microsoft.com/office/officeart/2005/8/layout/hierarchy2"/>
    <dgm:cxn modelId="{8BA90948-831D-448D-BCC5-F0F06FE552F8}" type="presParOf" srcId="{11320110-5375-4DE3-B700-A57422FA9266}" destId="{2F0A04E4-6EC7-453E-BC0F-3DEDFA31E671}" srcOrd="0" destOrd="0" presId="urn:microsoft.com/office/officeart/2005/8/layout/hierarchy2"/>
    <dgm:cxn modelId="{57B93D35-5FB0-43F0-BE4C-D24496F48680}" type="presParOf" srcId="{042DDA4D-59C5-4CB0-A9BA-9512365736A5}" destId="{3D548830-64A7-4CE5-B793-A576F1F14A00}" srcOrd="3" destOrd="0" presId="urn:microsoft.com/office/officeart/2005/8/layout/hierarchy2"/>
    <dgm:cxn modelId="{B7EE0CCB-84C4-438C-B7EE-3C3FC6C56EF7}" type="presParOf" srcId="{3D548830-64A7-4CE5-B793-A576F1F14A00}" destId="{097B823A-7B9B-4574-BCF4-DCD49FF5BA45}" srcOrd="0" destOrd="0" presId="urn:microsoft.com/office/officeart/2005/8/layout/hierarchy2"/>
    <dgm:cxn modelId="{23F95DD0-62BA-4D80-A5C3-588458EBC4F5}" type="presParOf" srcId="{3D548830-64A7-4CE5-B793-A576F1F14A00}" destId="{38DF26C5-CF7C-4549-8F49-F86E1C3F36BF}" srcOrd="1" destOrd="0" presId="urn:microsoft.com/office/officeart/2005/8/layout/hierarchy2"/>
    <dgm:cxn modelId="{DF24D13D-9D63-4110-A0A0-B1D5F8066C31}" type="presParOf" srcId="{042DDA4D-59C5-4CB0-A9BA-9512365736A5}" destId="{41702D41-B36E-4577-9AF3-363FEB038315}" srcOrd="4" destOrd="0" presId="urn:microsoft.com/office/officeart/2005/8/layout/hierarchy2"/>
    <dgm:cxn modelId="{C7CB70F3-5299-490D-9AB3-C24D7F1C14ED}" type="presParOf" srcId="{41702D41-B36E-4577-9AF3-363FEB038315}" destId="{949B99D0-9749-41AF-A6D5-7B5C7E0A2B93}" srcOrd="0" destOrd="0" presId="urn:microsoft.com/office/officeart/2005/8/layout/hierarchy2"/>
    <dgm:cxn modelId="{5D3CAA03-D2BC-463D-84D4-0F5DD23A13C8}" type="presParOf" srcId="{042DDA4D-59C5-4CB0-A9BA-9512365736A5}" destId="{30236063-8B2B-45D2-9AF6-5C85847A29C8}" srcOrd="5" destOrd="0" presId="urn:microsoft.com/office/officeart/2005/8/layout/hierarchy2"/>
    <dgm:cxn modelId="{BACB5CC0-EBD1-45ED-B6BE-4B6F36AC3D76}" type="presParOf" srcId="{30236063-8B2B-45D2-9AF6-5C85847A29C8}" destId="{D85D1400-2BF7-4465-905F-37357B1EA2BF}" srcOrd="0" destOrd="0" presId="urn:microsoft.com/office/officeart/2005/8/layout/hierarchy2"/>
    <dgm:cxn modelId="{E7F14985-90EC-4095-93CB-0B659871F684}" type="presParOf" srcId="{30236063-8B2B-45D2-9AF6-5C85847A29C8}" destId="{DFCCBA82-3D61-469A-B3F0-D871B45AF523}"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9C638-1765-48CC-9A2B-CD19A2483A46}"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5123617F-3156-4475-B67F-BD527ACBA85D}">
      <dgm:prSet phldrT="[Text]"/>
      <dgm:spPr/>
      <dgm:t>
        <a:bodyPr/>
        <a:lstStyle/>
        <a:p>
          <a:r>
            <a:rPr lang="en-HK" dirty="0"/>
            <a:t>Validity</a:t>
          </a:r>
          <a:endParaRPr lang="en-GB" dirty="0"/>
        </a:p>
      </dgm:t>
    </dgm:pt>
    <dgm:pt modelId="{0CB99314-0362-4A95-B6DC-2C7E250C323C}" type="parTrans" cxnId="{083E970A-ABA9-48FB-BDD2-501BE81C98B1}">
      <dgm:prSet/>
      <dgm:spPr/>
      <dgm:t>
        <a:bodyPr/>
        <a:lstStyle/>
        <a:p>
          <a:endParaRPr lang="en-GB"/>
        </a:p>
      </dgm:t>
    </dgm:pt>
    <dgm:pt modelId="{7ABEEEE0-3DDC-4204-94D9-35D201976EB9}" type="sibTrans" cxnId="{083E970A-ABA9-48FB-BDD2-501BE81C98B1}">
      <dgm:prSet/>
      <dgm:spPr/>
      <dgm:t>
        <a:bodyPr/>
        <a:lstStyle/>
        <a:p>
          <a:endParaRPr lang="en-GB"/>
        </a:p>
      </dgm:t>
    </dgm:pt>
    <dgm:pt modelId="{21316FB7-F54D-4FB8-B2C5-42E022A1E084}">
      <dgm:prSet phldrT="[Text]"/>
      <dgm:spPr/>
      <dgm:t>
        <a:bodyPr/>
        <a:lstStyle/>
        <a:p>
          <a:r>
            <a:rPr lang="en-HK" dirty="0"/>
            <a:t>Criterion- related</a:t>
          </a:r>
          <a:endParaRPr lang="en-GB" dirty="0"/>
        </a:p>
      </dgm:t>
    </dgm:pt>
    <dgm:pt modelId="{7B1D4CFE-5EFD-4CA4-A3F0-D1DBCEF9F708}" type="parTrans" cxnId="{3471CBD0-8610-489B-AFD0-09603C97F9C4}">
      <dgm:prSet/>
      <dgm:spPr/>
      <dgm:t>
        <a:bodyPr/>
        <a:lstStyle/>
        <a:p>
          <a:endParaRPr lang="en-GB"/>
        </a:p>
      </dgm:t>
    </dgm:pt>
    <dgm:pt modelId="{FA91CA67-5FA4-42E0-9F68-2A2D1F10F38C}" type="sibTrans" cxnId="{3471CBD0-8610-489B-AFD0-09603C97F9C4}">
      <dgm:prSet/>
      <dgm:spPr/>
      <dgm:t>
        <a:bodyPr/>
        <a:lstStyle/>
        <a:p>
          <a:endParaRPr lang="en-GB"/>
        </a:p>
      </dgm:t>
    </dgm:pt>
    <dgm:pt modelId="{F76DBCB3-8F20-4970-A560-2F3D4B10DC9A}">
      <dgm:prSet phldrT="[Text]"/>
      <dgm:spPr/>
      <dgm:t>
        <a:bodyPr/>
        <a:lstStyle/>
        <a:p>
          <a:r>
            <a:rPr lang="en-GB" dirty="0"/>
            <a:t>Predictive </a:t>
          </a:r>
        </a:p>
      </dgm:t>
    </dgm:pt>
    <dgm:pt modelId="{A619A9CA-06D3-48C4-A104-08CE4E5CA605}" type="parTrans" cxnId="{5C955741-48C5-4E8A-AA20-BEFECB23746C}">
      <dgm:prSet/>
      <dgm:spPr/>
      <dgm:t>
        <a:bodyPr/>
        <a:lstStyle/>
        <a:p>
          <a:endParaRPr lang="en-GB"/>
        </a:p>
      </dgm:t>
    </dgm:pt>
    <dgm:pt modelId="{0D8BEF34-FA8A-4F49-B7AF-E6F4240AAA9D}" type="sibTrans" cxnId="{5C955741-48C5-4E8A-AA20-BEFECB23746C}">
      <dgm:prSet/>
      <dgm:spPr/>
      <dgm:t>
        <a:bodyPr/>
        <a:lstStyle/>
        <a:p>
          <a:endParaRPr lang="en-GB"/>
        </a:p>
      </dgm:t>
    </dgm:pt>
    <dgm:pt modelId="{6B9012AD-B8C1-4FAE-B75A-780AFD5106B2}">
      <dgm:prSet phldrT="[Text]"/>
      <dgm:spPr/>
      <dgm:t>
        <a:bodyPr/>
        <a:lstStyle/>
        <a:p>
          <a:r>
            <a:rPr lang="en-GB" dirty="0"/>
            <a:t>Concurrent</a:t>
          </a:r>
        </a:p>
      </dgm:t>
    </dgm:pt>
    <dgm:pt modelId="{201CDE95-1EEC-47E8-B916-BF631FD833DF}" type="parTrans" cxnId="{5FDB2B3B-D214-4F99-BBCB-F21F55292B67}">
      <dgm:prSet/>
      <dgm:spPr/>
      <dgm:t>
        <a:bodyPr/>
        <a:lstStyle/>
        <a:p>
          <a:endParaRPr lang="en-GB"/>
        </a:p>
      </dgm:t>
    </dgm:pt>
    <dgm:pt modelId="{8B76B401-32F4-418F-B6C0-1918A4C0ACAD}" type="sibTrans" cxnId="{5FDB2B3B-D214-4F99-BBCB-F21F55292B67}">
      <dgm:prSet/>
      <dgm:spPr/>
      <dgm:t>
        <a:bodyPr/>
        <a:lstStyle/>
        <a:p>
          <a:endParaRPr lang="en-GB"/>
        </a:p>
      </dgm:t>
    </dgm:pt>
    <dgm:pt modelId="{1B781AE4-6A2F-40CD-9F6F-8567BEBAD11F}">
      <dgm:prSet phldrT="[Text]"/>
      <dgm:spPr/>
      <dgm:t>
        <a:bodyPr/>
        <a:lstStyle/>
        <a:p>
          <a:r>
            <a:rPr lang="en-HK" dirty="0"/>
            <a:t>Construct- related</a:t>
          </a:r>
          <a:endParaRPr lang="en-GB" dirty="0"/>
        </a:p>
      </dgm:t>
    </dgm:pt>
    <dgm:pt modelId="{8ACED36E-0FF3-4200-9CDE-2DC4B3BA66F4}" type="parTrans" cxnId="{AC2F87DC-ECDE-42EC-BA1A-F8B7C8D19D14}">
      <dgm:prSet/>
      <dgm:spPr/>
      <dgm:t>
        <a:bodyPr/>
        <a:lstStyle/>
        <a:p>
          <a:endParaRPr lang="en-GB"/>
        </a:p>
      </dgm:t>
    </dgm:pt>
    <dgm:pt modelId="{A37E17D8-5E70-4F53-A27D-CE57211820E0}" type="sibTrans" cxnId="{AC2F87DC-ECDE-42EC-BA1A-F8B7C8D19D14}">
      <dgm:prSet/>
      <dgm:spPr/>
      <dgm:t>
        <a:bodyPr/>
        <a:lstStyle/>
        <a:p>
          <a:endParaRPr lang="en-GB"/>
        </a:p>
      </dgm:t>
    </dgm:pt>
    <dgm:pt modelId="{0943E4FD-D39D-4F1F-85D9-CC8129FE750B}">
      <dgm:prSet phldrT="[Text]"/>
      <dgm:spPr/>
      <dgm:t>
        <a:bodyPr/>
        <a:lstStyle/>
        <a:p>
          <a:r>
            <a:rPr lang="en-GB" dirty="0"/>
            <a:t>Discriminant</a:t>
          </a:r>
        </a:p>
      </dgm:t>
    </dgm:pt>
    <dgm:pt modelId="{772A5AE2-A0F9-4E36-AEDC-8C7E61210B28}" type="parTrans" cxnId="{3314E088-03E2-41F7-82CE-F279AD3BED44}">
      <dgm:prSet/>
      <dgm:spPr/>
      <dgm:t>
        <a:bodyPr/>
        <a:lstStyle/>
        <a:p>
          <a:endParaRPr lang="en-GB"/>
        </a:p>
      </dgm:t>
    </dgm:pt>
    <dgm:pt modelId="{58F4D355-9926-4F4E-8EEE-F9B55DAE0400}" type="sibTrans" cxnId="{3314E088-03E2-41F7-82CE-F279AD3BED44}">
      <dgm:prSet/>
      <dgm:spPr/>
      <dgm:t>
        <a:bodyPr/>
        <a:lstStyle/>
        <a:p>
          <a:endParaRPr lang="en-GB"/>
        </a:p>
      </dgm:t>
    </dgm:pt>
    <dgm:pt modelId="{E3103873-04D9-4952-9ADC-3198628F4B5A}">
      <dgm:prSet/>
      <dgm:spPr/>
      <dgm:t>
        <a:bodyPr/>
        <a:lstStyle/>
        <a:p>
          <a:r>
            <a:rPr lang="en-HK" dirty="0"/>
            <a:t>Content- related</a:t>
          </a:r>
          <a:endParaRPr lang="en-GB" dirty="0"/>
        </a:p>
      </dgm:t>
    </dgm:pt>
    <dgm:pt modelId="{5D69FDA4-3AE8-4B35-A908-B00A6D5F9EB5}" type="parTrans" cxnId="{71F0E368-F5FA-4EA1-8B20-16DB38A2633B}">
      <dgm:prSet/>
      <dgm:spPr/>
      <dgm:t>
        <a:bodyPr/>
        <a:lstStyle/>
        <a:p>
          <a:endParaRPr lang="en-GB"/>
        </a:p>
      </dgm:t>
    </dgm:pt>
    <dgm:pt modelId="{52206F3E-F747-4B24-A782-7082D4887495}" type="sibTrans" cxnId="{71F0E368-F5FA-4EA1-8B20-16DB38A2633B}">
      <dgm:prSet/>
      <dgm:spPr/>
      <dgm:t>
        <a:bodyPr/>
        <a:lstStyle/>
        <a:p>
          <a:endParaRPr lang="en-GB"/>
        </a:p>
      </dgm:t>
    </dgm:pt>
    <dgm:pt modelId="{C6DAC480-D01A-422E-AD2F-37C117F68266}">
      <dgm:prSet/>
      <dgm:spPr/>
      <dgm:t>
        <a:bodyPr/>
        <a:lstStyle/>
        <a:p>
          <a:r>
            <a:rPr lang="en-GB"/>
            <a:t>Convergent</a:t>
          </a:r>
        </a:p>
      </dgm:t>
    </dgm:pt>
    <dgm:pt modelId="{7178F72E-6442-48BF-8A0B-71372B8E85F2}" type="parTrans" cxnId="{44ED158C-098C-4DF5-833A-E18E35E8DD48}">
      <dgm:prSet/>
      <dgm:spPr/>
      <dgm:t>
        <a:bodyPr/>
        <a:lstStyle/>
        <a:p>
          <a:endParaRPr lang="en-GB"/>
        </a:p>
      </dgm:t>
    </dgm:pt>
    <dgm:pt modelId="{76E11890-E782-4570-8B95-13B02F573A5B}" type="sibTrans" cxnId="{44ED158C-098C-4DF5-833A-E18E35E8DD48}">
      <dgm:prSet/>
      <dgm:spPr/>
      <dgm:t>
        <a:bodyPr/>
        <a:lstStyle/>
        <a:p>
          <a:endParaRPr lang="en-GB"/>
        </a:p>
      </dgm:t>
    </dgm:pt>
    <dgm:pt modelId="{1D4DB2FA-FDB5-4501-AAEC-0A9CAF31C47B}" type="pres">
      <dgm:prSet presAssocID="{7579C638-1765-48CC-9A2B-CD19A2483A46}" presName="diagram" presStyleCnt="0">
        <dgm:presLayoutVars>
          <dgm:chPref val="1"/>
          <dgm:dir/>
          <dgm:animOne val="branch"/>
          <dgm:animLvl val="lvl"/>
          <dgm:resizeHandles val="exact"/>
        </dgm:presLayoutVars>
      </dgm:prSet>
      <dgm:spPr/>
    </dgm:pt>
    <dgm:pt modelId="{73F224D7-B77F-4E4A-B1D5-6E8DF34BF85A}" type="pres">
      <dgm:prSet presAssocID="{5123617F-3156-4475-B67F-BD527ACBA85D}" presName="root1" presStyleCnt="0"/>
      <dgm:spPr/>
    </dgm:pt>
    <dgm:pt modelId="{9345D2CA-2D85-4763-B0BD-C59DBBCF2855}" type="pres">
      <dgm:prSet presAssocID="{5123617F-3156-4475-B67F-BD527ACBA85D}" presName="LevelOneTextNode" presStyleLbl="node0" presStyleIdx="0" presStyleCnt="1">
        <dgm:presLayoutVars>
          <dgm:chPref val="3"/>
        </dgm:presLayoutVars>
      </dgm:prSet>
      <dgm:spPr/>
    </dgm:pt>
    <dgm:pt modelId="{1E55CC26-00B0-4A11-BDC1-D697F6CECA77}" type="pres">
      <dgm:prSet presAssocID="{5123617F-3156-4475-B67F-BD527ACBA85D}" presName="level2hierChild" presStyleCnt="0"/>
      <dgm:spPr/>
    </dgm:pt>
    <dgm:pt modelId="{31BCE997-B1C7-4158-9A63-7385B408A1E2}" type="pres">
      <dgm:prSet presAssocID="{5D69FDA4-3AE8-4B35-A908-B00A6D5F9EB5}" presName="conn2-1" presStyleLbl="parChTrans1D2" presStyleIdx="0" presStyleCnt="3"/>
      <dgm:spPr/>
    </dgm:pt>
    <dgm:pt modelId="{FD03789D-B33B-4271-96DF-ED37CD1CE2A9}" type="pres">
      <dgm:prSet presAssocID="{5D69FDA4-3AE8-4B35-A908-B00A6D5F9EB5}" presName="connTx" presStyleLbl="parChTrans1D2" presStyleIdx="0" presStyleCnt="3"/>
      <dgm:spPr/>
    </dgm:pt>
    <dgm:pt modelId="{EF8C6F95-7394-4C2E-94DE-C9CEA7C2B9F6}" type="pres">
      <dgm:prSet presAssocID="{E3103873-04D9-4952-9ADC-3198628F4B5A}" presName="root2" presStyleCnt="0"/>
      <dgm:spPr/>
    </dgm:pt>
    <dgm:pt modelId="{FCB2221C-C3FD-4CBE-9C4E-C498463D490F}" type="pres">
      <dgm:prSet presAssocID="{E3103873-04D9-4952-9ADC-3198628F4B5A}" presName="LevelTwoTextNode" presStyleLbl="node2" presStyleIdx="0" presStyleCnt="3">
        <dgm:presLayoutVars>
          <dgm:chPref val="3"/>
        </dgm:presLayoutVars>
      </dgm:prSet>
      <dgm:spPr/>
    </dgm:pt>
    <dgm:pt modelId="{039816B7-164B-439C-9A8F-48ACACFA45FA}" type="pres">
      <dgm:prSet presAssocID="{E3103873-04D9-4952-9ADC-3198628F4B5A}" presName="level3hierChild" presStyleCnt="0"/>
      <dgm:spPr/>
    </dgm:pt>
    <dgm:pt modelId="{A624305C-94A9-4E68-9585-87B153C8404D}" type="pres">
      <dgm:prSet presAssocID="{7B1D4CFE-5EFD-4CA4-A3F0-D1DBCEF9F708}" presName="conn2-1" presStyleLbl="parChTrans1D2" presStyleIdx="1" presStyleCnt="3"/>
      <dgm:spPr/>
    </dgm:pt>
    <dgm:pt modelId="{405A8CCF-3D0E-4341-8698-669CADE880F4}" type="pres">
      <dgm:prSet presAssocID="{7B1D4CFE-5EFD-4CA4-A3F0-D1DBCEF9F708}" presName="connTx" presStyleLbl="parChTrans1D2" presStyleIdx="1" presStyleCnt="3"/>
      <dgm:spPr/>
    </dgm:pt>
    <dgm:pt modelId="{54F25EE4-938F-4DF0-8683-EC78C6F322DF}" type="pres">
      <dgm:prSet presAssocID="{21316FB7-F54D-4FB8-B2C5-42E022A1E084}" presName="root2" presStyleCnt="0"/>
      <dgm:spPr/>
    </dgm:pt>
    <dgm:pt modelId="{F695427E-8693-4D70-B799-7B9C77CF455F}" type="pres">
      <dgm:prSet presAssocID="{21316FB7-F54D-4FB8-B2C5-42E022A1E084}" presName="LevelTwoTextNode" presStyleLbl="node2" presStyleIdx="1" presStyleCnt="3">
        <dgm:presLayoutVars>
          <dgm:chPref val="3"/>
        </dgm:presLayoutVars>
      </dgm:prSet>
      <dgm:spPr/>
    </dgm:pt>
    <dgm:pt modelId="{18C1CB59-FB9A-4BB9-B9F3-951156FDA822}" type="pres">
      <dgm:prSet presAssocID="{21316FB7-F54D-4FB8-B2C5-42E022A1E084}" presName="level3hierChild" presStyleCnt="0"/>
      <dgm:spPr/>
    </dgm:pt>
    <dgm:pt modelId="{189FE3F6-475B-49F8-A68C-26BF1A7BDFDF}" type="pres">
      <dgm:prSet presAssocID="{A619A9CA-06D3-48C4-A104-08CE4E5CA605}" presName="conn2-1" presStyleLbl="parChTrans1D3" presStyleIdx="0" presStyleCnt="4"/>
      <dgm:spPr/>
    </dgm:pt>
    <dgm:pt modelId="{48173AAE-6762-4127-A1D8-62F0537B6811}" type="pres">
      <dgm:prSet presAssocID="{A619A9CA-06D3-48C4-A104-08CE4E5CA605}" presName="connTx" presStyleLbl="parChTrans1D3" presStyleIdx="0" presStyleCnt="4"/>
      <dgm:spPr/>
    </dgm:pt>
    <dgm:pt modelId="{1D06C714-F584-4C60-BB65-4C217DD3D60D}" type="pres">
      <dgm:prSet presAssocID="{F76DBCB3-8F20-4970-A560-2F3D4B10DC9A}" presName="root2" presStyleCnt="0"/>
      <dgm:spPr/>
    </dgm:pt>
    <dgm:pt modelId="{3C2D6D92-193F-456C-9FFC-95B3A1126513}" type="pres">
      <dgm:prSet presAssocID="{F76DBCB3-8F20-4970-A560-2F3D4B10DC9A}" presName="LevelTwoTextNode" presStyleLbl="node3" presStyleIdx="0" presStyleCnt="4">
        <dgm:presLayoutVars>
          <dgm:chPref val="3"/>
        </dgm:presLayoutVars>
      </dgm:prSet>
      <dgm:spPr/>
    </dgm:pt>
    <dgm:pt modelId="{EA3B610E-C86A-44E4-996E-CF740430C7DD}" type="pres">
      <dgm:prSet presAssocID="{F76DBCB3-8F20-4970-A560-2F3D4B10DC9A}" presName="level3hierChild" presStyleCnt="0"/>
      <dgm:spPr/>
    </dgm:pt>
    <dgm:pt modelId="{991B78AA-29B2-40F7-A5F3-18A33B80A542}" type="pres">
      <dgm:prSet presAssocID="{201CDE95-1EEC-47E8-B916-BF631FD833DF}" presName="conn2-1" presStyleLbl="parChTrans1D3" presStyleIdx="1" presStyleCnt="4"/>
      <dgm:spPr/>
    </dgm:pt>
    <dgm:pt modelId="{2F69AE6C-C8F0-4122-9DF8-6EB9BB6A59CA}" type="pres">
      <dgm:prSet presAssocID="{201CDE95-1EEC-47E8-B916-BF631FD833DF}" presName="connTx" presStyleLbl="parChTrans1D3" presStyleIdx="1" presStyleCnt="4"/>
      <dgm:spPr/>
    </dgm:pt>
    <dgm:pt modelId="{9120B299-0759-4B14-84FA-C566B1F044F8}" type="pres">
      <dgm:prSet presAssocID="{6B9012AD-B8C1-4FAE-B75A-780AFD5106B2}" presName="root2" presStyleCnt="0"/>
      <dgm:spPr/>
    </dgm:pt>
    <dgm:pt modelId="{2F22F0A1-77AF-48EA-B652-6E3C0476A54D}" type="pres">
      <dgm:prSet presAssocID="{6B9012AD-B8C1-4FAE-B75A-780AFD5106B2}" presName="LevelTwoTextNode" presStyleLbl="node3" presStyleIdx="1" presStyleCnt="4">
        <dgm:presLayoutVars>
          <dgm:chPref val="3"/>
        </dgm:presLayoutVars>
      </dgm:prSet>
      <dgm:spPr/>
    </dgm:pt>
    <dgm:pt modelId="{3128215B-2640-4B7F-8A57-2920DB38BC0B}" type="pres">
      <dgm:prSet presAssocID="{6B9012AD-B8C1-4FAE-B75A-780AFD5106B2}" presName="level3hierChild" presStyleCnt="0"/>
      <dgm:spPr/>
    </dgm:pt>
    <dgm:pt modelId="{3151D7A8-25A1-4AEA-81A1-EF7F89056208}" type="pres">
      <dgm:prSet presAssocID="{8ACED36E-0FF3-4200-9CDE-2DC4B3BA66F4}" presName="conn2-1" presStyleLbl="parChTrans1D2" presStyleIdx="2" presStyleCnt="3"/>
      <dgm:spPr/>
    </dgm:pt>
    <dgm:pt modelId="{F6BD2CD6-B0D9-4CD2-B4EC-9AD7A6E5BB67}" type="pres">
      <dgm:prSet presAssocID="{8ACED36E-0FF3-4200-9CDE-2DC4B3BA66F4}" presName="connTx" presStyleLbl="parChTrans1D2" presStyleIdx="2" presStyleCnt="3"/>
      <dgm:spPr/>
    </dgm:pt>
    <dgm:pt modelId="{B06FFC2B-0EC3-4493-8035-8E22761A39F4}" type="pres">
      <dgm:prSet presAssocID="{1B781AE4-6A2F-40CD-9F6F-8567BEBAD11F}" presName="root2" presStyleCnt="0"/>
      <dgm:spPr/>
    </dgm:pt>
    <dgm:pt modelId="{F3617838-6D87-401A-95A3-465A2C839E15}" type="pres">
      <dgm:prSet presAssocID="{1B781AE4-6A2F-40CD-9F6F-8567BEBAD11F}" presName="LevelTwoTextNode" presStyleLbl="node2" presStyleIdx="2" presStyleCnt="3">
        <dgm:presLayoutVars>
          <dgm:chPref val="3"/>
        </dgm:presLayoutVars>
      </dgm:prSet>
      <dgm:spPr/>
    </dgm:pt>
    <dgm:pt modelId="{AAEC3A88-30EB-4494-A907-9BEAB18BEA4F}" type="pres">
      <dgm:prSet presAssocID="{1B781AE4-6A2F-40CD-9F6F-8567BEBAD11F}" presName="level3hierChild" presStyleCnt="0"/>
      <dgm:spPr/>
    </dgm:pt>
    <dgm:pt modelId="{5EA565BE-8B6C-4E9C-9C5F-ACB4C8052508}" type="pres">
      <dgm:prSet presAssocID="{7178F72E-6442-48BF-8A0B-71372B8E85F2}" presName="conn2-1" presStyleLbl="parChTrans1D3" presStyleIdx="2" presStyleCnt="4"/>
      <dgm:spPr/>
    </dgm:pt>
    <dgm:pt modelId="{2045CE2D-FF97-46CD-A2E6-8F0430F10416}" type="pres">
      <dgm:prSet presAssocID="{7178F72E-6442-48BF-8A0B-71372B8E85F2}" presName="connTx" presStyleLbl="parChTrans1D3" presStyleIdx="2" presStyleCnt="4"/>
      <dgm:spPr/>
    </dgm:pt>
    <dgm:pt modelId="{B8C14C2C-2B6F-4E6A-AC91-A1F8E2F557C0}" type="pres">
      <dgm:prSet presAssocID="{C6DAC480-D01A-422E-AD2F-37C117F68266}" presName="root2" presStyleCnt="0"/>
      <dgm:spPr/>
    </dgm:pt>
    <dgm:pt modelId="{A80A5EBE-6B0B-4F0D-BB45-D8A1A4023DCC}" type="pres">
      <dgm:prSet presAssocID="{C6DAC480-D01A-422E-AD2F-37C117F68266}" presName="LevelTwoTextNode" presStyleLbl="node3" presStyleIdx="2" presStyleCnt="4">
        <dgm:presLayoutVars>
          <dgm:chPref val="3"/>
        </dgm:presLayoutVars>
      </dgm:prSet>
      <dgm:spPr/>
    </dgm:pt>
    <dgm:pt modelId="{9A521E1F-6515-44CA-A376-2824DA79D9E0}" type="pres">
      <dgm:prSet presAssocID="{C6DAC480-D01A-422E-AD2F-37C117F68266}" presName="level3hierChild" presStyleCnt="0"/>
      <dgm:spPr/>
    </dgm:pt>
    <dgm:pt modelId="{447EF74B-7966-4C86-928C-2B35F6A8C8C9}" type="pres">
      <dgm:prSet presAssocID="{772A5AE2-A0F9-4E36-AEDC-8C7E61210B28}" presName="conn2-1" presStyleLbl="parChTrans1D3" presStyleIdx="3" presStyleCnt="4"/>
      <dgm:spPr/>
    </dgm:pt>
    <dgm:pt modelId="{E43D9B15-9F4C-489F-AC08-D7C6E38D1376}" type="pres">
      <dgm:prSet presAssocID="{772A5AE2-A0F9-4E36-AEDC-8C7E61210B28}" presName="connTx" presStyleLbl="parChTrans1D3" presStyleIdx="3" presStyleCnt="4"/>
      <dgm:spPr/>
    </dgm:pt>
    <dgm:pt modelId="{1E835934-F776-4B60-B375-560819DFFE7F}" type="pres">
      <dgm:prSet presAssocID="{0943E4FD-D39D-4F1F-85D9-CC8129FE750B}" presName="root2" presStyleCnt="0"/>
      <dgm:spPr/>
    </dgm:pt>
    <dgm:pt modelId="{58E33212-6335-45EF-A448-467FB7CACC57}" type="pres">
      <dgm:prSet presAssocID="{0943E4FD-D39D-4F1F-85D9-CC8129FE750B}" presName="LevelTwoTextNode" presStyleLbl="node3" presStyleIdx="3" presStyleCnt="4">
        <dgm:presLayoutVars>
          <dgm:chPref val="3"/>
        </dgm:presLayoutVars>
      </dgm:prSet>
      <dgm:spPr/>
    </dgm:pt>
    <dgm:pt modelId="{2F8DB9F1-DB0F-408C-BC1A-EDC156B82864}" type="pres">
      <dgm:prSet presAssocID="{0943E4FD-D39D-4F1F-85D9-CC8129FE750B}" presName="level3hierChild" presStyleCnt="0"/>
      <dgm:spPr/>
    </dgm:pt>
  </dgm:ptLst>
  <dgm:cxnLst>
    <dgm:cxn modelId="{083E970A-ABA9-48FB-BDD2-501BE81C98B1}" srcId="{7579C638-1765-48CC-9A2B-CD19A2483A46}" destId="{5123617F-3156-4475-B67F-BD527ACBA85D}" srcOrd="0" destOrd="0" parTransId="{0CB99314-0362-4A95-B6DC-2C7E250C323C}" sibTransId="{7ABEEEE0-3DDC-4204-94D9-35D201976EB9}"/>
    <dgm:cxn modelId="{CA0A2317-EE5C-46F7-ABBA-332F5B71DFD7}" type="presOf" srcId="{C6DAC480-D01A-422E-AD2F-37C117F68266}" destId="{A80A5EBE-6B0B-4F0D-BB45-D8A1A4023DCC}" srcOrd="0" destOrd="0" presId="urn:microsoft.com/office/officeart/2005/8/layout/hierarchy2"/>
    <dgm:cxn modelId="{E5E7BF1C-D344-432A-9519-6CF9CE28D6A7}" type="presOf" srcId="{772A5AE2-A0F9-4E36-AEDC-8C7E61210B28}" destId="{E43D9B15-9F4C-489F-AC08-D7C6E38D1376}" srcOrd="1" destOrd="0" presId="urn:microsoft.com/office/officeart/2005/8/layout/hierarchy2"/>
    <dgm:cxn modelId="{99354022-6BC4-466F-9801-1C9D33D5B2F0}" type="presOf" srcId="{F76DBCB3-8F20-4970-A560-2F3D4B10DC9A}" destId="{3C2D6D92-193F-456C-9FFC-95B3A1126513}" srcOrd="0" destOrd="0" presId="urn:microsoft.com/office/officeart/2005/8/layout/hierarchy2"/>
    <dgm:cxn modelId="{5D755C28-8A4A-4FA3-8292-40C51F452090}" type="presOf" srcId="{6B9012AD-B8C1-4FAE-B75A-780AFD5106B2}" destId="{2F22F0A1-77AF-48EA-B652-6E3C0476A54D}" srcOrd="0" destOrd="0" presId="urn:microsoft.com/office/officeart/2005/8/layout/hierarchy2"/>
    <dgm:cxn modelId="{10A5192D-5D30-4F0C-B2DA-572A3FFA4409}" type="presOf" srcId="{A619A9CA-06D3-48C4-A104-08CE4E5CA605}" destId="{48173AAE-6762-4127-A1D8-62F0537B6811}" srcOrd="1" destOrd="0" presId="urn:microsoft.com/office/officeart/2005/8/layout/hierarchy2"/>
    <dgm:cxn modelId="{5FDB2B3B-D214-4F99-BBCB-F21F55292B67}" srcId="{21316FB7-F54D-4FB8-B2C5-42E022A1E084}" destId="{6B9012AD-B8C1-4FAE-B75A-780AFD5106B2}" srcOrd="1" destOrd="0" parTransId="{201CDE95-1EEC-47E8-B916-BF631FD833DF}" sibTransId="{8B76B401-32F4-418F-B6C0-1918A4C0ACAD}"/>
    <dgm:cxn modelId="{32F7523F-516F-4B2D-A837-E8884C0208E9}" type="presOf" srcId="{7579C638-1765-48CC-9A2B-CD19A2483A46}" destId="{1D4DB2FA-FDB5-4501-AAEC-0A9CAF31C47B}" srcOrd="0" destOrd="0" presId="urn:microsoft.com/office/officeart/2005/8/layout/hierarchy2"/>
    <dgm:cxn modelId="{5C955741-48C5-4E8A-AA20-BEFECB23746C}" srcId="{21316FB7-F54D-4FB8-B2C5-42E022A1E084}" destId="{F76DBCB3-8F20-4970-A560-2F3D4B10DC9A}" srcOrd="0" destOrd="0" parTransId="{A619A9CA-06D3-48C4-A104-08CE4E5CA605}" sibTransId="{0D8BEF34-FA8A-4F49-B7AF-E6F4240AAA9D}"/>
    <dgm:cxn modelId="{FD619F42-A6A1-44DD-AB3D-DDF5846D4CEB}" type="presOf" srcId="{8ACED36E-0FF3-4200-9CDE-2DC4B3BA66F4}" destId="{3151D7A8-25A1-4AEA-81A1-EF7F89056208}" srcOrd="0" destOrd="0" presId="urn:microsoft.com/office/officeart/2005/8/layout/hierarchy2"/>
    <dgm:cxn modelId="{71F0E368-F5FA-4EA1-8B20-16DB38A2633B}" srcId="{5123617F-3156-4475-B67F-BD527ACBA85D}" destId="{E3103873-04D9-4952-9ADC-3198628F4B5A}" srcOrd="0" destOrd="0" parTransId="{5D69FDA4-3AE8-4B35-A908-B00A6D5F9EB5}" sibTransId="{52206F3E-F747-4B24-A782-7082D4887495}"/>
    <dgm:cxn modelId="{3A905049-5C0D-4942-B08A-7CA883802289}" type="presOf" srcId="{5D69FDA4-3AE8-4B35-A908-B00A6D5F9EB5}" destId="{FD03789D-B33B-4271-96DF-ED37CD1CE2A9}" srcOrd="1" destOrd="0" presId="urn:microsoft.com/office/officeart/2005/8/layout/hierarchy2"/>
    <dgm:cxn modelId="{79BC7249-85C0-4887-BE02-03344BDD7BF7}" type="presOf" srcId="{7178F72E-6442-48BF-8A0B-71372B8E85F2}" destId="{2045CE2D-FF97-46CD-A2E6-8F0430F10416}" srcOrd="1" destOrd="0" presId="urn:microsoft.com/office/officeart/2005/8/layout/hierarchy2"/>
    <dgm:cxn modelId="{A2C3F74C-24F3-4E78-90DC-E176C3CB15B9}" type="presOf" srcId="{7B1D4CFE-5EFD-4CA4-A3F0-D1DBCEF9F708}" destId="{405A8CCF-3D0E-4341-8698-669CADE880F4}" srcOrd="1" destOrd="0" presId="urn:microsoft.com/office/officeart/2005/8/layout/hierarchy2"/>
    <dgm:cxn modelId="{16A2AA6E-339B-412C-BC77-64BF8302283D}" type="presOf" srcId="{5D69FDA4-3AE8-4B35-A908-B00A6D5F9EB5}" destId="{31BCE997-B1C7-4158-9A63-7385B408A1E2}" srcOrd="0" destOrd="0" presId="urn:microsoft.com/office/officeart/2005/8/layout/hierarchy2"/>
    <dgm:cxn modelId="{A5871C71-06D4-4417-A020-6615E1B6B94E}" type="presOf" srcId="{7B1D4CFE-5EFD-4CA4-A3F0-D1DBCEF9F708}" destId="{A624305C-94A9-4E68-9585-87B153C8404D}" srcOrd="0" destOrd="0" presId="urn:microsoft.com/office/officeart/2005/8/layout/hierarchy2"/>
    <dgm:cxn modelId="{95506571-7912-4064-899B-67F1C80825D6}" type="presOf" srcId="{5123617F-3156-4475-B67F-BD527ACBA85D}" destId="{9345D2CA-2D85-4763-B0BD-C59DBBCF2855}" srcOrd="0" destOrd="0" presId="urn:microsoft.com/office/officeart/2005/8/layout/hierarchy2"/>
    <dgm:cxn modelId="{7A5E9473-C585-47AE-B280-C98D69C08EC2}" type="presOf" srcId="{A619A9CA-06D3-48C4-A104-08CE4E5CA605}" destId="{189FE3F6-475B-49F8-A68C-26BF1A7BDFDF}" srcOrd="0" destOrd="0" presId="urn:microsoft.com/office/officeart/2005/8/layout/hierarchy2"/>
    <dgm:cxn modelId="{84CDBA75-04D2-4DE3-946A-FA185F934CA5}" type="presOf" srcId="{21316FB7-F54D-4FB8-B2C5-42E022A1E084}" destId="{F695427E-8693-4D70-B799-7B9C77CF455F}" srcOrd="0" destOrd="0" presId="urn:microsoft.com/office/officeart/2005/8/layout/hierarchy2"/>
    <dgm:cxn modelId="{62DDE059-0609-4E0A-9205-977FA43AA36C}" type="presOf" srcId="{0943E4FD-D39D-4F1F-85D9-CC8129FE750B}" destId="{58E33212-6335-45EF-A448-467FB7CACC57}" srcOrd="0" destOrd="0" presId="urn:microsoft.com/office/officeart/2005/8/layout/hierarchy2"/>
    <dgm:cxn modelId="{427EFE59-6637-4560-8844-9024BC2C08BF}" type="presOf" srcId="{8ACED36E-0FF3-4200-9CDE-2DC4B3BA66F4}" destId="{F6BD2CD6-B0D9-4CD2-B4EC-9AD7A6E5BB67}" srcOrd="1" destOrd="0" presId="urn:microsoft.com/office/officeart/2005/8/layout/hierarchy2"/>
    <dgm:cxn modelId="{3314E088-03E2-41F7-82CE-F279AD3BED44}" srcId="{1B781AE4-6A2F-40CD-9F6F-8567BEBAD11F}" destId="{0943E4FD-D39D-4F1F-85D9-CC8129FE750B}" srcOrd="1" destOrd="0" parTransId="{772A5AE2-A0F9-4E36-AEDC-8C7E61210B28}" sibTransId="{58F4D355-9926-4F4E-8EEE-F9B55DAE0400}"/>
    <dgm:cxn modelId="{44ED158C-098C-4DF5-833A-E18E35E8DD48}" srcId="{1B781AE4-6A2F-40CD-9F6F-8567BEBAD11F}" destId="{C6DAC480-D01A-422E-AD2F-37C117F68266}" srcOrd="0" destOrd="0" parTransId="{7178F72E-6442-48BF-8A0B-71372B8E85F2}" sibTransId="{76E11890-E782-4570-8B95-13B02F573A5B}"/>
    <dgm:cxn modelId="{F62CA293-D597-4003-8FA9-B487EE8E5A97}" type="presOf" srcId="{7178F72E-6442-48BF-8A0B-71372B8E85F2}" destId="{5EA565BE-8B6C-4E9C-9C5F-ACB4C8052508}" srcOrd="0" destOrd="0" presId="urn:microsoft.com/office/officeart/2005/8/layout/hierarchy2"/>
    <dgm:cxn modelId="{2C2880A7-7B78-4EC6-B221-322E1E7E7A91}" type="presOf" srcId="{1B781AE4-6A2F-40CD-9F6F-8567BEBAD11F}" destId="{F3617838-6D87-401A-95A3-465A2C839E15}" srcOrd="0" destOrd="0" presId="urn:microsoft.com/office/officeart/2005/8/layout/hierarchy2"/>
    <dgm:cxn modelId="{AAD59FB4-8DC5-486C-B632-577D7780BE84}" type="presOf" srcId="{772A5AE2-A0F9-4E36-AEDC-8C7E61210B28}" destId="{447EF74B-7966-4C86-928C-2B35F6A8C8C9}" srcOrd="0" destOrd="0" presId="urn:microsoft.com/office/officeart/2005/8/layout/hierarchy2"/>
    <dgm:cxn modelId="{02AD91BA-ECCB-4B74-A980-36027065959A}" type="presOf" srcId="{201CDE95-1EEC-47E8-B916-BF631FD833DF}" destId="{991B78AA-29B2-40F7-A5F3-18A33B80A542}" srcOrd="0" destOrd="0" presId="urn:microsoft.com/office/officeart/2005/8/layout/hierarchy2"/>
    <dgm:cxn modelId="{3471CBD0-8610-489B-AFD0-09603C97F9C4}" srcId="{5123617F-3156-4475-B67F-BD527ACBA85D}" destId="{21316FB7-F54D-4FB8-B2C5-42E022A1E084}" srcOrd="1" destOrd="0" parTransId="{7B1D4CFE-5EFD-4CA4-A3F0-D1DBCEF9F708}" sibTransId="{FA91CA67-5FA4-42E0-9F68-2A2D1F10F38C}"/>
    <dgm:cxn modelId="{257F04D8-F953-4DF4-AAF8-AC5CDEDBACBA}" type="presOf" srcId="{201CDE95-1EEC-47E8-B916-BF631FD833DF}" destId="{2F69AE6C-C8F0-4122-9DF8-6EB9BB6A59CA}" srcOrd="1" destOrd="0" presId="urn:microsoft.com/office/officeart/2005/8/layout/hierarchy2"/>
    <dgm:cxn modelId="{AC2F87DC-ECDE-42EC-BA1A-F8B7C8D19D14}" srcId="{5123617F-3156-4475-B67F-BD527ACBA85D}" destId="{1B781AE4-6A2F-40CD-9F6F-8567BEBAD11F}" srcOrd="2" destOrd="0" parTransId="{8ACED36E-0FF3-4200-9CDE-2DC4B3BA66F4}" sibTransId="{A37E17D8-5E70-4F53-A27D-CE57211820E0}"/>
    <dgm:cxn modelId="{6707CBFE-C650-49FC-B0B5-82FE4B7D4650}" type="presOf" srcId="{E3103873-04D9-4952-9ADC-3198628F4B5A}" destId="{FCB2221C-C3FD-4CBE-9C4E-C498463D490F}" srcOrd="0" destOrd="0" presId="urn:microsoft.com/office/officeart/2005/8/layout/hierarchy2"/>
    <dgm:cxn modelId="{D3430288-40A7-45A2-9797-4779EF6CF221}" type="presParOf" srcId="{1D4DB2FA-FDB5-4501-AAEC-0A9CAF31C47B}" destId="{73F224D7-B77F-4E4A-B1D5-6E8DF34BF85A}" srcOrd="0" destOrd="0" presId="urn:microsoft.com/office/officeart/2005/8/layout/hierarchy2"/>
    <dgm:cxn modelId="{2E8C3DFA-CA42-448A-9A82-1A3F1F5C3933}" type="presParOf" srcId="{73F224D7-B77F-4E4A-B1D5-6E8DF34BF85A}" destId="{9345D2CA-2D85-4763-B0BD-C59DBBCF2855}" srcOrd="0" destOrd="0" presId="urn:microsoft.com/office/officeart/2005/8/layout/hierarchy2"/>
    <dgm:cxn modelId="{56C08A10-BA7A-4C49-A961-F98DEE8B0EE8}" type="presParOf" srcId="{73F224D7-B77F-4E4A-B1D5-6E8DF34BF85A}" destId="{1E55CC26-00B0-4A11-BDC1-D697F6CECA77}" srcOrd="1" destOrd="0" presId="urn:microsoft.com/office/officeart/2005/8/layout/hierarchy2"/>
    <dgm:cxn modelId="{619B70A0-E5ED-4745-A96A-A78435C34875}" type="presParOf" srcId="{1E55CC26-00B0-4A11-BDC1-D697F6CECA77}" destId="{31BCE997-B1C7-4158-9A63-7385B408A1E2}" srcOrd="0" destOrd="0" presId="urn:microsoft.com/office/officeart/2005/8/layout/hierarchy2"/>
    <dgm:cxn modelId="{8B4F6190-3577-4CA0-8E49-DFCE9E4AB9F6}" type="presParOf" srcId="{31BCE997-B1C7-4158-9A63-7385B408A1E2}" destId="{FD03789D-B33B-4271-96DF-ED37CD1CE2A9}" srcOrd="0" destOrd="0" presId="urn:microsoft.com/office/officeart/2005/8/layout/hierarchy2"/>
    <dgm:cxn modelId="{E4ED6108-3787-4E47-BFC9-06DC051F284E}" type="presParOf" srcId="{1E55CC26-00B0-4A11-BDC1-D697F6CECA77}" destId="{EF8C6F95-7394-4C2E-94DE-C9CEA7C2B9F6}" srcOrd="1" destOrd="0" presId="urn:microsoft.com/office/officeart/2005/8/layout/hierarchy2"/>
    <dgm:cxn modelId="{2884DFF2-CF36-4F20-A089-D6511EE609AA}" type="presParOf" srcId="{EF8C6F95-7394-4C2E-94DE-C9CEA7C2B9F6}" destId="{FCB2221C-C3FD-4CBE-9C4E-C498463D490F}" srcOrd="0" destOrd="0" presId="urn:microsoft.com/office/officeart/2005/8/layout/hierarchy2"/>
    <dgm:cxn modelId="{884867C5-F1E8-4427-BC14-4A977CAB1AB9}" type="presParOf" srcId="{EF8C6F95-7394-4C2E-94DE-C9CEA7C2B9F6}" destId="{039816B7-164B-439C-9A8F-48ACACFA45FA}" srcOrd="1" destOrd="0" presId="urn:microsoft.com/office/officeart/2005/8/layout/hierarchy2"/>
    <dgm:cxn modelId="{ECEB86B6-BB47-47E4-A47C-CE025F24CE1A}" type="presParOf" srcId="{1E55CC26-00B0-4A11-BDC1-D697F6CECA77}" destId="{A624305C-94A9-4E68-9585-87B153C8404D}" srcOrd="2" destOrd="0" presId="urn:microsoft.com/office/officeart/2005/8/layout/hierarchy2"/>
    <dgm:cxn modelId="{F5EC6BF1-4594-4C99-B640-FD3CD03C33C8}" type="presParOf" srcId="{A624305C-94A9-4E68-9585-87B153C8404D}" destId="{405A8CCF-3D0E-4341-8698-669CADE880F4}" srcOrd="0" destOrd="0" presId="urn:microsoft.com/office/officeart/2005/8/layout/hierarchy2"/>
    <dgm:cxn modelId="{F4C0CC52-29F2-465F-8F9A-E4B008A2295F}" type="presParOf" srcId="{1E55CC26-00B0-4A11-BDC1-D697F6CECA77}" destId="{54F25EE4-938F-4DF0-8683-EC78C6F322DF}" srcOrd="3" destOrd="0" presId="urn:microsoft.com/office/officeart/2005/8/layout/hierarchy2"/>
    <dgm:cxn modelId="{1D3FEC40-AC00-4EEA-9C66-2D5C9B94C3F0}" type="presParOf" srcId="{54F25EE4-938F-4DF0-8683-EC78C6F322DF}" destId="{F695427E-8693-4D70-B799-7B9C77CF455F}" srcOrd="0" destOrd="0" presId="urn:microsoft.com/office/officeart/2005/8/layout/hierarchy2"/>
    <dgm:cxn modelId="{BC537D85-917C-4035-9D03-EB4B698D214B}" type="presParOf" srcId="{54F25EE4-938F-4DF0-8683-EC78C6F322DF}" destId="{18C1CB59-FB9A-4BB9-B9F3-951156FDA822}" srcOrd="1" destOrd="0" presId="urn:microsoft.com/office/officeart/2005/8/layout/hierarchy2"/>
    <dgm:cxn modelId="{C161DE20-3D5E-4CFF-9D92-B56844175525}" type="presParOf" srcId="{18C1CB59-FB9A-4BB9-B9F3-951156FDA822}" destId="{189FE3F6-475B-49F8-A68C-26BF1A7BDFDF}" srcOrd="0" destOrd="0" presId="urn:microsoft.com/office/officeart/2005/8/layout/hierarchy2"/>
    <dgm:cxn modelId="{E17CB3F5-6619-4DD2-A758-BF0A2BE45063}" type="presParOf" srcId="{189FE3F6-475B-49F8-A68C-26BF1A7BDFDF}" destId="{48173AAE-6762-4127-A1D8-62F0537B6811}" srcOrd="0" destOrd="0" presId="urn:microsoft.com/office/officeart/2005/8/layout/hierarchy2"/>
    <dgm:cxn modelId="{C9053E1E-13A7-43E9-85CF-02844A6D4F3A}" type="presParOf" srcId="{18C1CB59-FB9A-4BB9-B9F3-951156FDA822}" destId="{1D06C714-F584-4C60-BB65-4C217DD3D60D}" srcOrd="1" destOrd="0" presId="urn:microsoft.com/office/officeart/2005/8/layout/hierarchy2"/>
    <dgm:cxn modelId="{7F2A0F6C-2333-44FB-A077-0B1A59A53DE5}" type="presParOf" srcId="{1D06C714-F584-4C60-BB65-4C217DD3D60D}" destId="{3C2D6D92-193F-456C-9FFC-95B3A1126513}" srcOrd="0" destOrd="0" presId="urn:microsoft.com/office/officeart/2005/8/layout/hierarchy2"/>
    <dgm:cxn modelId="{6CAAACF7-9C56-47F2-AF5C-1FFC5B2C4B95}" type="presParOf" srcId="{1D06C714-F584-4C60-BB65-4C217DD3D60D}" destId="{EA3B610E-C86A-44E4-996E-CF740430C7DD}" srcOrd="1" destOrd="0" presId="urn:microsoft.com/office/officeart/2005/8/layout/hierarchy2"/>
    <dgm:cxn modelId="{EB0DCD18-5B49-4790-9DFD-6D2EA4274BAA}" type="presParOf" srcId="{18C1CB59-FB9A-4BB9-B9F3-951156FDA822}" destId="{991B78AA-29B2-40F7-A5F3-18A33B80A542}" srcOrd="2" destOrd="0" presId="urn:microsoft.com/office/officeart/2005/8/layout/hierarchy2"/>
    <dgm:cxn modelId="{5A0B1D30-B76A-4F20-9D0E-AE7D7A799D8F}" type="presParOf" srcId="{991B78AA-29B2-40F7-A5F3-18A33B80A542}" destId="{2F69AE6C-C8F0-4122-9DF8-6EB9BB6A59CA}" srcOrd="0" destOrd="0" presId="urn:microsoft.com/office/officeart/2005/8/layout/hierarchy2"/>
    <dgm:cxn modelId="{4752F2B7-2906-46FF-B076-D635EC41F139}" type="presParOf" srcId="{18C1CB59-FB9A-4BB9-B9F3-951156FDA822}" destId="{9120B299-0759-4B14-84FA-C566B1F044F8}" srcOrd="3" destOrd="0" presId="urn:microsoft.com/office/officeart/2005/8/layout/hierarchy2"/>
    <dgm:cxn modelId="{BB6003E9-902C-43F3-9133-9FF146C876AA}" type="presParOf" srcId="{9120B299-0759-4B14-84FA-C566B1F044F8}" destId="{2F22F0A1-77AF-48EA-B652-6E3C0476A54D}" srcOrd="0" destOrd="0" presId="urn:microsoft.com/office/officeart/2005/8/layout/hierarchy2"/>
    <dgm:cxn modelId="{B9B7BEA7-94D3-41A3-829F-59EC51D277DD}" type="presParOf" srcId="{9120B299-0759-4B14-84FA-C566B1F044F8}" destId="{3128215B-2640-4B7F-8A57-2920DB38BC0B}" srcOrd="1" destOrd="0" presId="urn:microsoft.com/office/officeart/2005/8/layout/hierarchy2"/>
    <dgm:cxn modelId="{CE0C6148-850E-4CAE-BA21-57DF0E53E72F}" type="presParOf" srcId="{1E55CC26-00B0-4A11-BDC1-D697F6CECA77}" destId="{3151D7A8-25A1-4AEA-81A1-EF7F89056208}" srcOrd="4" destOrd="0" presId="urn:microsoft.com/office/officeart/2005/8/layout/hierarchy2"/>
    <dgm:cxn modelId="{CD28BFB9-F54A-40CE-B9C2-3B1F3ADC3CFC}" type="presParOf" srcId="{3151D7A8-25A1-4AEA-81A1-EF7F89056208}" destId="{F6BD2CD6-B0D9-4CD2-B4EC-9AD7A6E5BB67}" srcOrd="0" destOrd="0" presId="urn:microsoft.com/office/officeart/2005/8/layout/hierarchy2"/>
    <dgm:cxn modelId="{8F473F40-3D90-4239-9E4A-4D20A6C08EB0}" type="presParOf" srcId="{1E55CC26-00B0-4A11-BDC1-D697F6CECA77}" destId="{B06FFC2B-0EC3-4493-8035-8E22761A39F4}" srcOrd="5" destOrd="0" presId="urn:microsoft.com/office/officeart/2005/8/layout/hierarchy2"/>
    <dgm:cxn modelId="{0176523D-3173-4C9F-832F-984D1B91874F}" type="presParOf" srcId="{B06FFC2B-0EC3-4493-8035-8E22761A39F4}" destId="{F3617838-6D87-401A-95A3-465A2C839E15}" srcOrd="0" destOrd="0" presId="urn:microsoft.com/office/officeart/2005/8/layout/hierarchy2"/>
    <dgm:cxn modelId="{B9CE12A9-EC57-4F1F-80AF-D0C822700ACD}" type="presParOf" srcId="{B06FFC2B-0EC3-4493-8035-8E22761A39F4}" destId="{AAEC3A88-30EB-4494-A907-9BEAB18BEA4F}" srcOrd="1" destOrd="0" presId="urn:microsoft.com/office/officeart/2005/8/layout/hierarchy2"/>
    <dgm:cxn modelId="{5C9D7D8E-D831-4C48-AB0B-6800BF48B2B7}" type="presParOf" srcId="{AAEC3A88-30EB-4494-A907-9BEAB18BEA4F}" destId="{5EA565BE-8B6C-4E9C-9C5F-ACB4C8052508}" srcOrd="0" destOrd="0" presId="urn:microsoft.com/office/officeart/2005/8/layout/hierarchy2"/>
    <dgm:cxn modelId="{13F1A149-E483-44FF-8BD8-1AEE79198DBB}" type="presParOf" srcId="{5EA565BE-8B6C-4E9C-9C5F-ACB4C8052508}" destId="{2045CE2D-FF97-46CD-A2E6-8F0430F10416}" srcOrd="0" destOrd="0" presId="urn:microsoft.com/office/officeart/2005/8/layout/hierarchy2"/>
    <dgm:cxn modelId="{08DAA3EC-358C-4321-BA70-53B331403FE7}" type="presParOf" srcId="{AAEC3A88-30EB-4494-A907-9BEAB18BEA4F}" destId="{B8C14C2C-2B6F-4E6A-AC91-A1F8E2F557C0}" srcOrd="1" destOrd="0" presId="urn:microsoft.com/office/officeart/2005/8/layout/hierarchy2"/>
    <dgm:cxn modelId="{FE04BE39-BBE8-41F5-8B82-D043AA043BA2}" type="presParOf" srcId="{B8C14C2C-2B6F-4E6A-AC91-A1F8E2F557C0}" destId="{A80A5EBE-6B0B-4F0D-BB45-D8A1A4023DCC}" srcOrd="0" destOrd="0" presId="urn:microsoft.com/office/officeart/2005/8/layout/hierarchy2"/>
    <dgm:cxn modelId="{7BEFFB5A-7EFA-4C38-A525-70E61AC8D004}" type="presParOf" srcId="{B8C14C2C-2B6F-4E6A-AC91-A1F8E2F557C0}" destId="{9A521E1F-6515-44CA-A376-2824DA79D9E0}" srcOrd="1" destOrd="0" presId="urn:microsoft.com/office/officeart/2005/8/layout/hierarchy2"/>
    <dgm:cxn modelId="{2A25F630-0896-41CE-81C1-1B220F51F371}" type="presParOf" srcId="{AAEC3A88-30EB-4494-A907-9BEAB18BEA4F}" destId="{447EF74B-7966-4C86-928C-2B35F6A8C8C9}" srcOrd="2" destOrd="0" presId="urn:microsoft.com/office/officeart/2005/8/layout/hierarchy2"/>
    <dgm:cxn modelId="{AD02BE04-4591-447D-9A32-8F0F048294A6}" type="presParOf" srcId="{447EF74B-7966-4C86-928C-2B35F6A8C8C9}" destId="{E43D9B15-9F4C-489F-AC08-D7C6E38D1376}" srcOrd="0" destOrd="0" presId="urn:microsoft.com/office/officeart/2005/8/layout/hierarchy2"/>
    <dgm:cxn modelId="{A4CD6C1D-F6DE-4086-9568-2956076FCFD9}" type="presParOf" srcId="{AAEC3A88-30EB-4494-A907-9BEAB18BEA4F}" destId="{1E835934-F776-4B60-B375-560819DFFE7F}" srcOrd="3" destOrd="0" presId="urn:microsoft.com/office/officeart/2005/8/layout/hierarchy2"/>
    <dgm:cxn modelId="{D984E3A2-8940-4662-BDBB-725CFF6D1110}" type="presParOf" srcId="{1E835934-F776-4B60-B375-560819DFFE7F}" destId="{58E33212-6335-45EF-A448-467FB7CACC57}" srcOrd="0" destOrd="0" presId="urn:microsoft.com/office/officeart/2005/8/layout/hierarchy2"/>
    <dgm:cxn modelId="{6FAD6791-4C14-4073-969B-8091EAA2A010}" type="presParOf" srcId="{1E835934-F776-4B60-B375-560819DFFE7F}" destId="{2F8DB9F1-DB0F-408C-BC1A-EDC156B82864}"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E0FEFE-B4F6-43EB-9152-463F7621B3BD}"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9D8A9E14-B71A-4C7A-B513-8A682E2EB329}">
      <dgm:prSet phldrT="[Text]"/>
      <dgm:spPr/>
      <dgm:t>
        <a:bodyPr/>
        <a:lstStyle/>
        <a:p>
          <a:r>
            <a:rPr lang="en-HK" dirty="0"/>
            <a:t>Social Status</a:t>
          </a:r>
          <a:endParaRPr lang="en-GB" dirty="0"/>
        </a:p>
      </dgm:t>
    </dgm:pt>
    <dgm:pt modelId="{377F1F5E-DAC1-4301-B480-283F6ED3847D}" type="parTrans" cxnId="{A645327C-C589-4DB8-89E9-CAB165F90500}">
      <dgm:prSet/>
      <dgm:spPr/>
      <dgm:t>
        <a:bodyPr/>
        <a:lstStyle/>
        <a:p>
          <a:endParaRPr lang="en-GB"/>
        </a:p>
      </dgm:t>
    </dgm:pt>
    <dgm:pt modelId="{25D9B2A3-C698-4BFF-AB3C-0E8D0919E11E}" type="sibTrans" cxnId="{A645327C-C589-4DB8-89E9-CAB165F90500}">
      <dgm:prSet/>
      <dgm:spPr/>
      <dgm:t>
        <a:bodyPr/>
        <a:lstStyle/>
        <a:p>
          <a:endParaRPr lang="en-GB"/>
        </a:p>
      </dgm:t>
    </dgm:pt>
    <dgm:pt modelId="{C19ACD50-C178-485D-B9AE-C0E0C4D8FFAA}">
      <dgm:prSet phldrT="[Text]"/>
      <dgm:spPr/>
      <dgm:t>
        <a:bodyPr/>
        <a:lstStyle/>
        <a:p>
          <a:r>
            <a:rPr lang="en-HK" dirty="0"/>
            <a:t>Power</a:t>
          </a:r>
          <a:endParaRPr lang="en-GB" dirty="0"/>
        </a:p>
      </dgm:t>
    </dgm:pt>
    <dgm:pt modelId="{D448E15A-AC50-4ADA-98F4-FBDFB19B4309}" type="parTrans" cxnId="{D293EE75-DC0C-4FF2-9A04-7F37913CC669}">
      <dgm:prSet/>
      <dgm:spPr/>
      <dgm:t>
        <a:bodyPr/>
        <a:lstStyle/>
        <a:p>
          <a:endParaRPr lang="en-GB"/>
        </a:p>
      </dgm:t>
    </dgm:pt>
    <dgm:pt modelId="{C5B47B3F-2122-4310-A605-D9EF8559237F}" type="sibTrans" cxnId="{D293EE75-DC0C-4FF2-9A04-7F37913CC669}">
      <dgm:prSet/>
      <dgm:spPr/>
      <dgm:t>
        <a:bodyPr/>
        <a:lstStyle/>
        <a:p>
          <a:endParaRPr lang="en-GB"/>
        </a:p>
      </dgm:t>
    </dgm:pt>
    <dgm:pt modelId="{518310AD-FA30-4C0B-8ED8-C3D4078227BA}">
      <dgm:prSet phldrT="[Text]"/>
      <dgm:spPr/>
      <dgm:t>
        <a:bodyPr/>
        <a:lstStyle/>
        <a:p>
          <a:r>
            <a:rPr lang="en-HK" dirty="0"/>
            <a:t>Wealth</a:t>
          </a:r>
          <a:endParaRPr lang="en-GB" dirty="0"/>
        </a:p>
      </dgm:t>
    </dgm:pt>
    <dgm:pt modelId="{08736DF4-4FAD-4587-8CB9-9D00655AEA45}" type="parTrans" cxnId="{C98963CB-793A-4B8A-ABDA-616A076142BA}">
      <dgm:prSet/>
      <dgm:spPr/>
      <dgm:t>
        <a:bodyPr/>
        <a:lstStyle/>
        <a:p>
          <a:endParaRPr lang="en-GB"/>
        </a:p>
      </dgm:t>
    </dgm:pt>
    <dgm:pt modelId="{045E8102-EFF8-42EA-BE5D-5AA434FAB36C}" type="sibTrans" cxnId="{C98963CB-793A-4B8A-ABDA-616A076142BA}">
      <dgm:prSet/>
      <dgm:spPr/>
      <dgm:t>
        <a:bodyPr/>
        <a:lstStyle/>
        <a:p>
          <a:endParaRPr lang="en-GB"/>
        </a:p>
      </dgm:t>
    </dgm:pt>
    <dgm:pt modelId="{E0AF6F15-742E-42E8-B91A-3495B0C62A7C}">
      <dgm:prSet phldrT="[Text]"/>
      <dgm:spPr/>
      <dgm:t>
        <a:bodyPr/>
        <a:lstStyle/>
        <a:p>
          <a:r>
            <a:rPr lang="en-HK" dirty="0"/>
            <a:t>Prestige</a:t>
          </a:r>
          <a:endParaRPr lang="en-GB" dirty="0"/>
        </a:p>
      </dgm:t>
    </dgm:pt>
    <dgm:pt modelId="{3F7E6E73-4C5C-4748-B754-E49FAC243482}" type="sibTrans" cxnId="{1AEEB626-B43E-446C-8803-698ADDA7F22F}">
      <dgm:prSet/>
      <dgm:spPr/>
      <dgm:t>
        <a:bodyPr/>
        <a:lstStyle/>
        <a:p>
          <a:endParaRPr lang="en-GB"/>
        </a:p>
      </dgm:t>
    </dgm:pt>
    <dgm:pt modelId="{88B687A9-6C2F-4138-AD10-3C517904876D}" type="parTrans" cxnId="{1AEEB626-B43E-446C-8803-698ADDA7F22F}">
      <dgm:prSet/>
      <dgm:spPr/>
      <dgm:t>
        <a:bodyPr/>
        <a:lstStyle/>
        <a:p>
          <a:endParaRPr lang="en-GB"/>
        </a:p>
      </dgm:t>
    </dgm:pt>
    <dgm:pt modelId="{299EC793-5AE1-473C-A8A8-C0CD59C75205}" type="pres">
      <dgm:prSet presAssocID="{43E0FEFE-B4F6-43EB-9152-463F7621B3BD}" presName="diagram" presStyleCnt="0">
        <dgm:presLayoutVars>
          <dgm:chPref val="1"/>
          <dgm:dir/>
          <dgm:animOne val="branch"/>
          <dgm:animLvl val="lvl"/>
          <dgm:resizeHandles val="exact"/>
        </dgm:presLayoutVars>
      </dgm:prSet>
      <dgm:spPr/>
    </dgm:pt>
    <dgm:pt modelId="{340B797C-B9CA-442F-945F-B2EE470AF3F1}" type="pres">
      <dgm:prSet presAssocID="{9D8A9E14-B71A-4C7A-B513-8A682E2EB329}" presName="root1" presStyleCnt="0"/>
      <dgm:spPr/>
    </dgm:pt>
    <dgm:pt modelId="{9F90EBB1-45D6-4743-8288-5A05A650E121}" type="pres">
      <dgm:prSet presAssocID="{9D8A9E14-B71A-4C7A-B513-8A682E2EB329}" presName="LevelOneTextNode" presStyleLbl="node0" presStyleIdx="0" presStyleCnt="1">
        <dgm:presLayoutVars>
          <dgm:chPref val="3"/>
        </dgm:presLayoutVars>
      </dgm:prSet>
      <dgm:spPr/>
    </dgm:pt>
    <dgm:pt modelId="{3A5081E1-EBDC-4054-BD57-001CA6C5C450}" type="pres">
      <dgm:prSet presAssocID="{9D8A9E14-B71A-4C7A-B513-8A682E2EB329}" presName="level2hierChild" presStyleCnt="0"/>
      <dgm:spPr/>
    </dgm:pt>
    <dgm:pt modelId="{1F1A2EE4-771D-43EC-BDD5-102CBC37990B}" type="pres">
      <dgm:prSet presAssocID="{88B687A9-6C2F-4138-AD10-3C517904876D}" presName="conn2-1" presStyleLbl="parChTrans1D2" presStyleIdx="0" presStyleCnt="3"/>
      <dgm:spPr/>
    </dgm:pt>
    <dgm:pt modelId="{24BA0D20-7812-471C-999C-A0237624BE80}" type="pres">
      <dgm:prSet presAssocID="{88B687A9-6C2F-4138-AD10-3C517904876D}" presName="connTx" presStyleLbl="parChTrans1D2" presStyleIdx="0" presStyleCnt="3"/>
      <dgm:spPr/>
    </dgm:pt>
    <dgm:pt modelId="{9D73D893-AAD5-4893-909F-5425C0164C7D}" type="pres">
      <dgm:prSet presAssocID="{E0AF6F15-742E-42E8-B91A-3495B0C62A7C}" presName="root2" presStyleCnt="0"/>
      <dgm:spPr/>
    </dgm:pt>
    <dgm:pt modelId="{C251483A-8690-4C0A-9349-150387B0E9E3}" type="pres">
      <dgm:prSet presAssocID="{E0AF6F15-742E-42E8-B91A-3495B0C62A7C}" presName="LevelTwoTextNode" presStyleLbl="node2" presStyleIdx="0" presStyleCnt="3">
        <dgm:presLayoutVars>
          <dgm:chPref val="3"/>
        </dgm:presLayoutVars>
      </dgm:prSet>
      <dgm:spPr/>
    </dgm:pt>
    <dgm:pt modelId="{E339AECC-2FD6-4BF9-9173-1310006349B5}" type="pres">
      <dgm:prSet presAssocID="{E0AF6F15-742E-42E8-B91A-3495B0C62A7C}" presName="level3hierChild" presStyleCnt="0"/>
      <dgm:spPr/>
    </dgm:pt>
    <dgm:pt modelId="{DE6EEFEB-3A38-4147-BD23-3EEB1089D88D}" type="pres">
      <dgm:prSet presAssocID="{D448E15A-AC50-4ADA-98F4-FBDFB19B4309}" presName="conn2-1" presStyleLbl="parChTrans1D2" presStyleIdx="1" presStyleCnt="3"/>
      <dgm:spPr/>
    </dgm:pt>
    <dgm:pt modelId="{D16DF15A-9B0F-4E55-BCEE-DD121FBE0524}" type="pres">
      <dgm:prSet presAssocID="{D448E15A-AC50-4ADA-98F4-FBDFB19B4309}" presName="connTx" presStyleLbl="parChTrans1D2" presStyleIdx="1" presStyleCnt="3"/>
      <dgm:spPr/>
    </dgm:pt>
    <dgm:pt modelId="{5BFCE3B5-60F9-4892-8C9C-DCD1AC5AFB2C}" type="pres">
      <dgm:prSet presAssocID="{C19ACD50-C178-485D-B9AE-C0E0C4D8FFAA}" presName="root2" presStyleCnt="0"/>
      <dgm:spPr/>
    </dgm:pt>
    <dgm:pt modelId="{C976706D-A0A9-4532-B220-188C258E9F23}" type="pres">
      <dgm:prSet presAssocID="{C19ACD50-C178-485D-B9AE-C0E0C4D8FFAA}" presName="LevelTwoTextNode" presStyleLbl="node2" presStyleIdx="1" presStyleCnt="3">
        <dgm:presLayoutVars>
          <dgm:chPref val="3"/>
        </dgm:presLayoutVars>
      </dgm:prSet>
      <dgm:spPr/>
    </dgm:pt>
    <dgm:pt modelId="{962198F6-12F8-4E97-9EAB-B67708A372E9}" type="pres">
      <dgm:prSet presAssocID="{C19ACD50-C178-485D-B9AE-C0E0C4D8FFAA}" presName="level3hierChild" presStyleCnt="0"/>
      <dgm:spPr/>
    </dgm:pt>
    <dgm:pt modelId="{14BAF5D0-6385-449A-8F49-208F8BAB8AAD}" type="pres">
      <dgm:prSet presAssocID="{08736DF4-4FAD-4587-8CB9-9D00655AEA45}" presName="conn2-1" presStyleLbl="parChTrans1D2" presStyleIdx="2" presStyleCnt="3"/>
      <dgm:spPr/>
    </dgm:pt>
    <dgm:pt modelId="{03E0FF30-4C36-46F6-8472-9ED77C52D839}" type="pres">
      <dgm:prSet presAssocID="{08736DF4-4FAD-4587-8CB9-9D00655AEA45}" presName="connTx" presStyleLbl="parChTrans1D2" presStyleIdx="2" presStyleCnt="3"/>
      <dgm:spPr/>
    </dgm:pt>
    <dgm:pt modelId="{56CAF495-83DB-44FC-B399-1DA0DBAE6E33}" type="pres">
      <dgm:prSet presAssocID="{518310AD-FA30-4C0B-8ED8-C3D4078227BA}" presName="root2" presStyleCnt="0"/>
      <dgm:spPr/>
    </dgm:pt>
    <dgm:pt modelId="{B0C7BC8B-AE55-4655-A893-98B889F31DC3}" type="pres">
      <dgm:prSet presAssocID="{518310AD-FA30-4C0B-8ED8-C3D4078227BA}" presName="LevelTwoTextNode" presStyleLbl="node2" presStyleIdx="2" presStyleCnt="3">
        <dgm:presLayoutVars>
          <dgm:chPref val="3"/>
        </dgm:presLayoutVars>
      </dgm:prSet>
      <dgm:spPr/>
    </dgm:pt>
    <dgm:pt modelId="{CD5E8D63-CE03-408A-8E47-75C00C45B5DD}" type="pres">
      <dgm:prSet presAssocID="{518310AD-FA30-4C0B-8ED8-C3D4078227BA}" presName="level3hierChild" presStyleCnt="0"/>
      <dgm:spPr/>
    </dgm:pt>
  </dgm:ptLst>
  <dgm:cxnLst>
    <dgm:cxn modelId="{3D5C0800-3846-4143-A464-10B997BEF870}" type="presOf" srcId="{E0AF6F15-742E-42E8-B91A-3495B0C62A7C}" destId="{C251483A-8690-4C0A-9349-150387B0E9E3}" srcOrd="0" destOrd="0" presId="urn:microsoft.com/office/officeart/2005/8/layout/hierarchy2"/>
    <dgm:cxn modelId="{72300E04-4387-4782-AC47-E05569482BD7}" type="presOf" srcId="{08736DF4-4FAD-4587-8CB9-9D00655AEA45}" destId="{14BAF5D0-6385-449A-8F49-208F8BAB8AAD}" srcOrd="0" destOrd="0" presId="urn:microsoft.com/office/officeart/2005/8/layout/hierarchy2"/>
    <dgm:cxn modelId="{1AEEB626-B43E-446C-8803-698ADDA7F22F}" srcId="{9D8A9E14-B71A-4C7A-B513-8A682E2EB329}" destId="{E0AF6F15-742E-42E8-B91A-3495B0C62A7C}" srcOrd="0" destOrd="0" parTransId="{88B687A9-6C2F-4138-AD10-3C517904876D}" sibTransId="{3F7E6E73-4C5C-4748-B754-E49FAC243482}"/>
    <dgm:cxn modelId="{AE30F727-97A5-4390-A11C-B37A5B4175B6}" type="presOf" srcId="{08736DF4-4FAD-4587-8CB9-9D00655AEA45}" destId="{03E0FF30-4C36-46F6-8472-9ED77C52D839}" srcOrd="1" destOrd="0" presId="urn:microsoft.com/office/officeart/2005/8/layout/hierarchy2"/>
    <dgm:cxn modelId="{50D3EA3B-D09B-4B76-A91E-861B7EA49994}" type="presOf" srcId="{D448E15A-AC50-4ADA-98F4-FBDFB19B4309}" destId="{DE6EEFEB-3A38-4147-BD23-3EEB1089D88D}" srcOrd="0" destOrd="0" presId="urn:microsoft.com/office/officeart/2005/8/layout/hierarchy2"/>
    <dgm:cxn modelId="{67EDC15F-5400-4FC9-9C97-4E427B3F4C65}" type="presOf" srcId="{9D8A9E14-B71A-4C7A-B513-8A682E2EB329}" destId="{9F90EBB1-45D6-4743-8288-5A05A650E121}" srcOrd="0" destOrd="0" presId="urn:microsoft.com/office/officeart/2005/8/layout/hierarchy2"/>
    <dgm:cxn modelId="{4FE7F444-76DC-4925-9B50-F7B690900EFE}" type="presOf" srcId="{518310AD-FA30-4C0B-8ED8-C3D4078227BA}" destId="{B0C7BC8B-AE55-4655-A893-98B889F31DC3}" srcOrd="0" destOrd="0" presId="urn:microsoft.com/office/officeart/2005/8/layout/hierarchy2"/>
    <dgm:cxn modelId="{FD7AC04A-A853-442C-B2D5-D073A81EB1CD}" type="presOf" srcId="{88B687A9-6C2F-4138-AD10-3C517904876D}" destId="{24BA0D20-7812-471C-999C-A0237624BE80}" srcOrd="1" destOrd="0" presId="urn:microsoft.com/office/officeart/2005/8/layout/hierarchy2"/>
    <dgm:cxn modelId="{D293EE75-DC0C-4FF2-9A04-7F37913CC669}" srcId="{9D8A9E14-B71A-4C7A-B513-8A682E2EB329}" destId="{C19ACD50-C178-485D-B9AE-C0E0C4D8FFAA}" srcOrd="1" destOrd="0" parTransId="{D448E15A-AC50-4ADA-98F4-FBDFB19B4309}" sibTransId="{C5B47B3F-2122-4310-A605-D9EF8559237F}"/>
    <dgm:cxn modelId="{E461EC7B-5678-44CF-96A8-00FE0B31AF44}" type="presOf" srcId="{C19ACD50-C178-485D-B9AE-C0E0C4D8FFAA}" destId="{C976706D-A0A9-4532-B220-188C258E9F23}" srcOrd="0" destOrd="0" presId="urn:microsoft.com/office/officeart/2005/8/layout/hierarchy2"/>
    <dgm:cxn modelId="{A645327C-C589-4DB8-89E9-CAB165F90500}" srcId="{43E0FEFE-B4F6-43EB-9152-463F7621B3BD}" destId="{9D8A9E14-B71A-4C7A-B513-8A682E2EB329}" srcOrd="0" destOrd="0" parTransId="{377F1F5E-DAC1-4301-B480-283F6ED3847D}" sibTransId="{25D9B2A3-C698-4BFF-AB3C-0E8D0919E11E}"/>
    <dgm:cxn modelId="{65757E9B-D4A1-4095-AF6C-8BF03D1DCDF1}" type="presOf" srcId="{D448E15A-AC50-4ADA-98F4-FBDFB19B4309}" destId="{D16DF15A-9B0F-4E55-BCEE-DD121FBE0524}" srcOrd="1" destOrd="0" presId="urn:microsoft.com/office/officeart/2005/8/layout/hierarchy2"/>
    <dgm:cxn modelId="{64E1809D-6227-4186-AE93-BCD6ED98D3AF}" type="presOf" srcId="{43E0FEFE-B4F6-43EB-9152-463F7621B3BD}" destId="{299EC793-5AE1-473C-A8A8-C0CD59C75205}" srcOrd="0" destOrd="0" presId="urn:microsoft.com/office/officeart/2005/8/layout/hierarchy2"/>
    <dgm:cxn modelId="{C98963CB-793A-4B8A-ABDA-616A076142BA}" srcId="{9D8A9E14-B71A-4C7A-B513-8A682E2EB329}" destId="{518310AD-FA30-4C0B-8ED8-C3D4078227BA}" srcOrd="2" destOrd="0" parTransId="{08736DF4-4FAD-4587-8CB9-9D00655AEA45}" sibTransId="{045E8102-EFF8-42EA-BE5D-5AA434FAB36C}"/>
    <dgm:cxn modelId="{BA4448F7-A0D2-4FAF-A3F8-EE68D132FDF1}" type="presOf" srcId="{88B687A9-6C2F-4138-AD10-3C517904876D}" destId="{1F1A2EE4-771D-43EC-BDD5-102CBC37990B}" srcOrd="0" destOrd="0" presId="urn:microsoft.com/office/officeart/2005/8/layout/hierarchy2"/>
    <dgm:cxn modelId="{8E9BF08E-E7C8-4F0D-A809-F376A765146A}" type="presParOf" srcId="{299EC793-5AE1-473C-A8A8-C0CD59C75205}" destId="{340B797C-B9CA-442F-945F-B2EE470AF3F1}" srcOrd="0" destOrd="0" presId="urn:microsoft.com/office/officeart/2005/8/layout/hierarchy2"/>
    <dgm:cxn modelId="{9AD3D669-6ADE-4E83-904D-E0F762858EA8}" type="presParOf" srcId="{340B797C-B9CA-442F-945F-B2EE470AF3F1}" destId="{9F90EBB1-45D6-4743-8288-5A05A650E121}" srcOrd="0" destOrd="0" presId="urn:microsoft.com/office/officeart/2005/8/layout/hierarchy2"/>
    <dgm:cxn modelId="{039AE323-CF4F-4579-9E10-5351AA90F913}" type="presParOf" srcId="{340B797C-B9CA-442F-945F-B2EE470AF3F1}" destId="{3A5081E1-EBDC-4054-BD57-001CA6C5C450}" srcOrd="1" destOrd="0" presId="urn:microsoft.com/office/officeart/2005/8/layout/hierarchy2"/>
    <dgm:cxn modelId="{197D7488-1FB9-494A-A6F8-7DDEB850DBA3}" type="presParOf" srcId="{3A5081E1-EBDC-4054-BD57-001CA6C5C450}" destId="{1F1A2EE4-771D-43EC-BDD5-102CBC37990B}" srcOrd="0" destOrd="0" presId="urn:microsoft.com/office/officeart/2005/8/layout/hierarchy2"/>
    <dgm:cxn modelId="{0905E99A-D335-4E5D-B8E3-EEAA0878AC4B}" type="presParOf" srcId="{1F1A2EE4-771D-43EC-BDD5-102CBC37990B}" destId="{24BA0D20-7812-471C-999C-A0237624BE80}" srcOrd="0" destOrd="0" presId="urn:microsoft.com/office/officeart/2005/8/layout/hierarchy2"/>
    <dgm:cxn modelId="{73CFE041-238E-4240-ABB1-1420CD20CB8B}" type="presParOf" srcId="{3A5081E1-EBDC-4054-BD57-001CA6C5C450}" destId="{9D73D893-AAD5-4893-909F-5425C0164C7D}" srcOrd="1" destOrd="0" presId="urn:microsoft.com/office/officeart/2005/8/layout/hierarchy2"/>
    <dgm:cxn modelId="{2D9E3EBC-A2CF-4250-A4A8-6C6A324CF3F6}" type="presParOf" srcId="{9D73D893-AAD5-4893-909F-5425C0164C7D}" destId="{C251483A-8690-4C0A-9349-150387B0E9E3}" srcOrd="0" destOrd="0" presId="urn:microsoft.com/office/officeart/2005/8/layout/hierarchy2"/>
    <dgm:cxn modelId="{0540F561-A20A-43D5-BE77-1346989584E5}" type="presParOf" srcId="{9D73D893-AAD5-4893-909F-5425C0164C7D}" destId="{E339AECC-2FD6-4BF9-9173-1310006349B5}" srcOrd="1" destOrd="0" presId="urn:microsoft.com/office/officeart/2005/8/layout/hierarchy2"/>
    <dgm:cxn modelId="{AB5E8603-488E-435D-86BE-55E1A10CEBED}" type="presParOf" srcId="{3A5081E1-EBDC-4054-BD57-001CA6C5C450}" destId="{DE6EEFEB-3A38-4147-BD23-3EEB1089D88D}" srcOrd="2" destOrd="0" presId="urn:microsoft.com/office/officeart/2005/8/layout/hierarchy2"/>
    <dgm:cxn modelId="{DA1B2029-EF70-4C4D-8559-9DDCE6D29563}" type="presParOf" srcId="{DE6EEFEB-3A38-4147-BD23-3EEB1089D88D}" destId="{D16DF15A-9B0F-4E55-BCEE-DD121FBE0524}" srcOrd="0" destOrd="0" presId="urn:microsoft.com/office/officeart/2005/8/layout/hierarchy2"/>
    <dgm:cxn modelId="{E335E1F6-4CDF-466A-B71D-A4B5F0F36BD0}" type="presParOf" srcId="{3A5081E1-EBDC-4054-BD57-001CA6C5C450}" destId="{5BFCE3B5-60F9-4892-8C9C-DCD1AC5AFB2C}" srcOrd="3" destOrd="0" presId="urn:microsoft.com/office/officeart/2005/8/layout/hierarchy2"/>
    <dgm:cxn modelId="{B785FB20-55E7-44CD-8305-89B890C190AC}" type="presParOf" srcId="{5BFCE3B5-60F9-4892-8C9C-DCD1AC5AFB2C}" destId="{C976706D-A0A9-4532-B220-188C258E9F23}" srcOrd="0" destOrd="0" presId="urn:microsoft.com/office/officeart/2005/8/layout/hierarchy2"/>
    <dgm:cxn modelId="{D7B27E0D-6200-42BF-81AF-1C76E0E8A6FC}" type="presParOf" srcId="{5BFCE3B5-60F9-4892-8C9C-DCD1AC5AFB2C}" destId="{962198F6-12F8-4E97-9EAB-B67708A372E9}" srcOrd="1" destOrd="0" presId="urn:microsoft.com/office/officeart/2005/8/layout/hierarchy2"/>
    <dgm:cxn modelId="{63B09CB3-437D-4E0C-BB15-0961761FD256}" type="presParOf" srcId="{3A5081E1-EBDC-4054-BD57-001CA6C5C450}" destId="{14BAF5D0-6385-449A-8F49-208F8BAB8AAD}" srcOrd="4" destOrd="0" presId="urn:microsoft.com/office/officeart/2005/8/layout/hierarchy2"/>
    <dgm:cxn modelId="{89D9A85E-AADA-4A19-AD53-26FE94397208}" type="presParOf" srcId="{14BAF5D0-6385-449A-8F49-208F8BAB8AAD}" destId="{03E0FF30-4C36-46F6-8472-9ED77C52D839}" srcOrd="0" destOrd="0" presId="urn:microsoft.com/office/officeart/2005/8/layout/hierarchy2"/>
    <dgm:cxn modelId="{876C5A83-1ECB-49C6-BDA4-1FEA89832458}" type="presParOf" srcId="{3A5081E1-EBDC-4054-BD57-001CA6C5C450}" destId="{56CAF495-83DB-44FC-B399-1DA0DBAE6E33}" srcOrd="5" destOrd="0" presId="urn:microsoft.com/office/officeart/2005/8/layout/hierarchy2"/>
    <dgm:cxn modelId="{5E67CA24-5470-4077-9E23-E504700DCADB}" type="presParOf" srcId="{56CAF495-83DB-44FC-B399-1DA0DBAE6E33}" destId="{B0C7BC8B-AE55-4655-A893-98B889F31DC3}" srcOrd="0" destOrd="0" presId="urn:microsoft.com/office/officeart/2005/8/layout/hierarchy2"/>
    <dgm:cxn modelId="{6BE738AF-D3B9-402F-968F-F8883EC10014}" type="presParOf" srcId="{56CAF495-83DB-44FC-B399-1DA0DBAE6E33}" destId="{CD5E8D63-CE03-408A-8E47-75C00C45B5DD}"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1CDFC-B62A-4E41-8201-08E5AB567CE3}">
      <dsp:nvSpPr>
        <dsp:cNvPr id="0" name=""/>
        <dsp:cNvSpPr/>
      </dsp:nvSpPr>
      <dsp:spPr>
        <a:xfrm>
          <a:off x="485950" y="776152"/>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Reliability</a:t>
          </a:r>
          <a:endParaRPr lang="en-GB" sz="1700" kern="1200" dirty="0"/>
        </a:p>
      </dsp:txBody>
      <dsp:txXfrm>
        <a:off x="505690" y="795892"/>
        <a:ext cx="1308460" cy="634490"/>
      </dsp:txXfrm>
    </dsp:sp>
    <dsp:sp modelId="{999B1119-BACE-4D25-950C-F7CD31BE6139}">
      <dsp:nvSpPr>
        <dsp:cNvPr id="0" name=""/>
        <dsp:cNvSpPr/>
      </dsp:nvSpPr>
      <dsp:spPr>
        <a:xfrm rot="18289469">
          <a:off x="1631399" y="698358"/>
          <a:ext cx="944159" cy="54492"/>
        </a:xfrm>
        <a:custGeom>
          <a:avLst/>
          <a:gdLst/>
          <a:ahLst/>
          <a:cxnLst/>
          <a:rect l="0" t="0" r="0" b="0"/>
          <a:pathLst>
            <a:path>
              <a:moveTo>
                <a:pt x="0" y="27246"/>
              </a:moveTo>
              <a:lnTo>
                <a:pt x="944159" y="272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9875" y="702001"/>
        <a:ext cx="47207" cy="47207"/>
      </dsp:txXfrm>
    </dsp:sp>
    <dsp:sp modelId="{EDE95936-C5EF-4DA2-B83A-62E19E058B19}">
      <dsp:nvSpPr>
        <dsp:cNvPr id="0" name=""/>
        <dsp:cNvSpPr/>
      </dsp:nvSpPr>
      <dsp:spPr>
        <a:xfrm>
          <a:off x="2373067" y="1087"/>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Test-retest reliability</a:t>
          </a:r>
          <a:endParaRPr lang="en-GB" sz="1700" kern="1200" dirty="0"/>
        </a:p>
      </dsp:txBody>
      <dsp:txXfrm>
        <a:off x="2392807" y="20827"/>
        <a:ext cx="1308460" cy="634490"/>
      </dsp:txXfrm>
    </dsp:sp>
    <dsp:sp modelId="{11320110-5375-4DE3-B700-A57422FA9266}">
      <dsp:nvSpPr>
        <dsp:cNvPr id="0" name=""/>
        <dsp:cNvSpPr/>
      </dsp:nvSpPr>
      <dsp:spPr>
        <a:xfrm>
          <a:off x="1833890" y="1085891"/>
          <a:ext cx="539176" cy="54492"/>
        </a:xfrm>
        <a:custGeom>
          <a:avLst/>
          <a:gdLst/>
          <a:ahLst/>
          <a:cxnLst/>
          <a:rect l="0" t="0" r="0" b="0"/>
          <a:pathLst>
            <a:path>
              <a:moveTo>
                <a:pt x="0" y="27246"/>
              </a:moveTo>
              <a:lnTo>
                <a:pt x="539176" y="272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89999" y="1099658"/>
        <a:ext cx="26958" cy="26958"/>
      </dsp:txXfrm>
    </dsp:sp>
    <dsp:sp modelId="{097B823A-7B9B-4574-BCF4-DCD49FF5BA45}">
      <dsp:nvSpPr>
        <dsp:cNvPr id="0" name=""/>
        <dsp:cNvSpPr/>
      </dsp:nvSpPr>
      <dsp:spPr>
        <a:xfrm>
          <a:off x="2373067" y="776152"/>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Internal consistency</a:t>
          </a:r>
          <a:endParaRPr lang="en-GB" sz="1700" kern="1200" dirty="0"/>
        </a:p>
      </dsp:txBody>
      <dsp:txXfrm>
        <a:off x="2392807" y="795892"/>
        <a:ext cx="1308460" cy="634490"/>
      </dsp:txXfrm>
    </dsp:sp>
    <dsp:sp modelId="{41702D41-B36E-4577-9AF3-363FEB038315}">
      <dsp:nvSpPr>
        <dsp:cNvPr id="0" name=""/>
        <dsp:cNvSpPr/>
      </dsp:nvSpPr>
      <dsp:spPr>
        <a:xfrm rot="3310531">
          <a:off x="1631399" y="1473424"/>
          <a:ext cx="944159" cy="54492"/>
        </a:xfrm>
        <a:custGeom>
          <a:avLst/>
          <a:gdLst/>
          <a:ahLst/>
          <a:cxnLst/>
          <a:rect l="0" t="0" r="0" b="0"/>
          <a:pathLst>
            <a:path>
              <a:moveTo>
                <a:pt x="0" y="27246"/>
              </a:moveTo>
              <a:lnTo>
                <a:pt x="944159" y="272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9875" y="1477066"/>
        <a:ext cx="47207" cy="47207"/>
      </dsp:txXfrm>
    </dsp:sp>
    <dsp:sp modelId="{D85D1400-2BF7-4465-905F-37357B1EA2BF}">
      <dsp:nvSpPr>
        <dsp:cNvPr id="0" name=""/>
        <dsp:cNvSpPr/>
      </dsp:nvSpPr>
      <dsp:spPr>
        <a:xfrm>
          <a:off x="2373067" y="1551218"/>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Inter-rater reliability</a:t>
          </a:r>
          <a:endParaRPr lang="en-GB" sz="1700" kern="1200" dirty="0"/>
        </a:p>
      </dsp:txBody>
      <dsp:txXfrm>
        <a:off x="2392807" y="1570958"/>
        <a:ext cx="1308460" cy="634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5D2CA-2D85-4763-B0BD-C59DBBCF2855}">
      <dsp:nvSpPr>
        <dsp:cNvPr id="0" name=""/>
        <dsp:cNvSpPr/>
      </dsp:nvSpPr>
      <dsp:spPr>
        <a:xfrm>
          <a:off x="220240" y="941761"/>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Validity</a:t>
          </a:r>
          <a:endParaRPr lang="en-GB" sz="1300" kern="1200" dirty="0"/>
        </a:p>
      </dsp:txBody>
      <dsp:txXfrm>
        <a:off x="236227" y="957748"/>
        <a:ext cx="1059680" cy="513853"/>
      </dsp:txXfrm>
    </dsp:sp>
    <dsp:sp modelId="{31BCE997-B1C7-4158-9A63-7385B408A1E2}">
      <dsp:nvSpPr>
        <dsp:cNvPr id="0" name=""/>
        <dsp:cNvSpPr/>
      </dsp:nvSpPr>
      <dsp:spPr>
        <a:xfrm rot="17692822">
          <a:off x="1011286" y="725991"/>
          <a:ext cx="1037879" cy="35815"/>
        </a:xfrm>
        <a:custGeom>
          <a:avLst/>
          <a:gdLst/>
          <a:ahLst/>
          <a:cxnLst/>
          <a:rect l="0" t="0" r="0" b="0"/>
          <a:pathLst>
            <a:path>
              <a:moveTo>
                <a:pt x="0" y="17907"/>
              </a:moveTo>
              <a:lnTo>
                <a:pt x="1037879"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04279" y="717951"/>
        <a:ext cx="51893" cy="51893"/>
      </dsp:txXfrm>
    </dsp:sp>
    <dsp:sp modelId="{FCB2221C-C3FD-4CBE-9C4E-C498463D490F}">
      <dsp:nvSpPr>
        <dsp:cNvPr id="0" name=""/>
        <dsp:cNvSpPr/>
      </dsp:nvSpPr>
      <dsp:spPr>
        <a:xfrm>
          <a:off x="1748556" y="209"/>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Content- related</a:t>
          </a:r>
          <a:endParaRPr lang="en-GB" sz="1300" kern="1200" dirty="0"/>
        </a:p>
      </dsp:txBody>
      <dsp:txXfrm>
        <a:off x="1764543" y="16196"/>
        <a:ext cx="1059680" cy="513853"/>
      </dsp:txXfrm>
    </dsp:sp>
    <dsp:sp modelId="{A624305C-94A9-4E68-9585-87B153C8404D}">
      <dsp:nvSpPr>
        <dsp:cNvPr id="0" name=""/>
        <dsp:cNvSpPr/>
      </dsp:nvSpPr>
      <dsp:spPr>
        <a:xfrm rot="19457599">
          <a:off x="1261350" y="1039841"/>
          <a:ext cx="537750" cy="35815"/>
        </a:xfrm>
        <a:custGeom>
          <a:avLst/>
          <a:gdLst/>
          <a:ahLst/>
          <a:cxnLst/>
          <a:rect l="0" t="0" r="0" b="0"/>
          <a:pathLst>
            <a:path>
              <a:moveTo>
                <a:pt x="0" y="17907"/>
              </a:moveTo>
              <a:lnTo>
                <a:pt x="537750"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16782" y="1044305"/>
        <a:ext cx="26887" cy="26887"/>
      </dsp:txXfrm>
    </dsp:sp>
    <dsp:sp modelId="{F695427E-8693-4D70-B799-7B9C77CF455F}">
      <dsp:nvSpPr>
        <dsp:cNvPr id="0" name=""/>
        <dsp:cNvSpPr/>
      </dsp:nvSpPr>
      <dsp:spPr>
        <a:xfrm>
          <a:off x="1748556" y="627910"/>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Criterion- related</a:t>
          </a:r>
          <a:endParaRPr lang="en-GB" sz="1300" kern="1200" dirty="0"/>
        </a:p>
      </dsp:txBody>
      <dsp:txXfrm>
        <a:off x="1764543" y="643897"/>
        <a:ext cx="1059680" cy="513853"/>
      </dsp:txXfrm>
    </dsp:sp>
    <dsp:sp modelId="{189FE3F6-475B-49F8-A68C-26BF1A7BDFDF}">
      <dsp:nvSpPr>
        <dsp:cNvPr id="0" name=""/>
        <dsp:cNvSpPr/>
      </dsp:nvSpPr>
      <dsp:spPr>
        <a:xfrm rot="19457599">
          <a:off x="2789666" y="725991"/>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730455"/>
        <a:ext cx="26887" cy="26887"/>
      </dsp:txXfrm>
    </dsp:sp>
    <dsp:sp modelId="{3C2D6D92-193F-456C-9FFC-95B3A1126513}">
      <dsp:nvSpPr>
        <dsp:cNvPr id="0" name=""/>
        <dsp:cNvSpPr/>
      </dsp:nvSpPr>
      <dsp:spPr>
        <a:xfrm>
          <a:off x="3276872" y="314059"/>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Predictive </a:t>
          </a:r>
        </a:p>
      </dsp:txBody>
      <dsp:txXfrm>
        <a:off x="3292859" y="330046"/>
        <a:ext cx="1059680" cy="513853"/>
      </dsp:txXfrm>
    </dsp:sp>
    <dsp:sp modelId="{991B78AA-29B2-40F7-A5F3-18A33B80A542}">
      <dsp:nvSpPr>
        <dsp:cNvPr id="0" name=""/>
        <dsp:cNvSpPr/>
      </dsp:nvSpPr>
      <dsp:spPr>
        <a:xfrm rot="2142401">
          <a:off x="2789666" y="1039841"/>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1044305"/>
        <a:ext cx="26887" cy="26887"/>
      </dsp:txXfrm>
    </dsp:sp>
    <dsp:sp modelId="{2F22F0A1-77AF-48EA-B652-6E3C0476A54D}">
      <dsp:nvSpPr>
        <dsp:cNvPr id="0" name=""/>
        <dsp:cNvSpPr/>
      </dsp:nvSpPr>
      <dsp:spPr>
        <a:xfrm>
          <a:off x="3276872" y="941761"/>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Concurrent</a:t>
          </a:r>
        </a:p>
      </dsp:txBody>
      <dsp:txXfrm>
        <a:off x="3292859" y="957748"/>
        <a:ext cx="1059680" cy="513853"/>
      </dsp:txXfrm>
    </dsp:sp>
    <dsp:sp modelId="{3151D7A8-25A1-4AEA-81A1-EF7F89056208}">
      <dsp:nvSpPr>
        <dsp:cNvPr id="0" name=""/>
        <dsp:cNvSpPr/>
      </dsp:nvSpPr>
      <dsp:spPr>
        <a:xfrm rot="3907178">
          <a:off x="1011286" y="1667542"/>
          <a:ext cx="1037879" cy="35815"/>
        </a:xfrm>
        <a:custGeom>
          <a:avLst/>
          <a:gdLst/>
          <a:ahLst/>
          <a:cxnLst/>
          <a:rect l="0" t="0" r="0" b="0"/>
          <a:pathLst>
            <a:path>
              <a:moveTo>
                <a:pt x="0" y="17907"/>
              </a:moveTo>
              <a:lnTo>
                <a:pt x="1037879"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04279" y="1659503"/>
        <a:ext cx="51893" cy="51893"/>
      </dsp:txXfrm>
    </dsp:sp>
    <dsp:sp modelId="{F3617838-6D87-401A-95A3-465A2C839E15}">
      <dsp:nvSpPr>
        <dsp:cNvPr id="0" name=""/>
        <dsp:cNvSpPr/>
      </dsp:nvSpPr>
      <dsp:spPr>
        <a:xfrm>
          <a:off x="1748556" y="1883312"/>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Construct- related</a:t>
          </a:r>
          <a:endParaRPr lang="en-GB" sz="1300" kern="1200" dirty="0"/>
        </a:p>
      </dsp:txBody>
      <dsp:txXfrm>
        <a:off x="1764543" y="1899299"/>
        <a:ext cx="1059680" cy="513853"/>
      </dsp:txXfrm>
    </dsp:sp>
    <dsp:sp modelId="{5EA565BE-8B6C-4E9C-9C5F-ACB4C8052508}">
      <dsp:nvSpPr>
        <dsp:cNvPr id="0" name=""/>
        <dsp:cNvSpPr/>
      </dsp:nvSpPr>
      <dsp:spPr>
        <a:xfrm rot="19457599">
          <a:off x="2789666" y="1981393"/>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1985857"/>
        <a:ext cx="26887" cy="26887"/>
      </dsp:txXfrm>
    </dsp:sp>
    <dsp:sp modelId="{A80A5EBE-6B0B-4F0D-BB45-D8A1A4023DCC}">
      <dsp:nvSpPr>
        <dsp:cNvPr id="0" name=""/>
        <dsp:cNvSpPr/>
      </dsp:nvSpPr>
      <dsp:spPr>
        <a:xfrm>
          <a:off x="3276872" y="1569462"/>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Convergent</a:t>
          </a:r>
        </a:p>
      </dsp:txBody>
      <dsp:txXfrm>
        <a:off x="3292859" y="1585449"/>
        <a:ext cx="1059680" cy="513853"/>
      </dsp:txXfrm>
    </dsp:sp>
    <dsp:sp modelId="{447EF74B-7966-4C86-928C-2B35F6A8C8C9}">
      <dsp:nvSpPr>
        <dsp:cNvPr id="0" name=""/>
        <dsp:cNvSpPr/>
      </dsp:nvSpPr>
      <dsp:spPr>
        <a:xfrm rot="2142401">
          <a:off x="2789666" y="2295244"/>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2299708"/>
        <a:ext cx="26887" cy="26887"/>
      </dsp:txXfrm>
    </dsp:sp>
    <dsp:sp modelId="{58E33212-6335-45EF-A448-467FB7CACC57}">
      <dsp:nvSpPr>
        <dsp:cNvPr id="0" name=""/>
        <dsp:cNvSpPr/>
      </dsp:nvSpPr>
      <dsp:spPr>
        <a:xfrm>
          <a:off x="3276872" y="2197163"/>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Discriminant</a:t>
          </a:r>
        </a:p>
      </dsp:txBody>
      <dsp:txXfrm>
        <a:off x="3292859" y="2213150"/>
        <a:ext cx="1059680" cy="5138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0EBB1-45D6-4743-8288-5A05A650E121}">
      <dsp:nvSpPr>
        <dsp:cNvPr id="0" name=""/>
        <dsp:cNvSpPr/>
      </dsp:nvSpPr>
      <dsp:spPr>
        <a:xfrm>
          <a:off x="367" y="916414"/>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Social Status</a:t>
          </a:r>
          <a:endParaRPr lang="en-GB" sz="2400" kern="1200" dirty="0"/>
        </a:p>
      </dsp:txBody>
      <dsp:txXfrm>
        <a:off x="22611" y="938658"/>
        <a:ext cx="1474430" cy="714971"/>
      </dsp:txXfrm>
    </dsp:sp>
    <dsp:sp modelId="{1F1A2EE4-771D-43EC-BDD5-102CBC37990B}">
      <dsp:nvSpPr>
        <dsp:cNvPr id="0" name=""/>
        <dsp:cNvSpPr/>
      </dsp:nvSpPr>
      <dsp:spPr>
        <a:xfrm rot="18289469">
          <a:off x="1291109" y="833087"/>
          <a:ext cx="1063920" cy="52734"/>
        </a:xfrm>
        <a:custGeom>
          <a:avLst/>
          <a:gdLst/>
          <a:ahLst/>
          <a:cxnLst/>
          <a:rect l="0" t="0" r="0" b="0"/>
          <a:pathLst>
            <a:path>
              <a:moveTo>
                <a:pt x="0" y="26367"/>
              </a:moveTo>
              <a:lnTo>
                <a:pt x="1063920" y="263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96471" y="832856"/>
        <a:ext cx="53196" cy="53196"/>
      </dsp:txXfrm>
    </dsp:sp>
    <dsp:sp modelId="{C251483A-8690-4C0A-9349-150387B0E9E3}">
      <dsp:nvSpPr>
        <dsp:cNvPr id="0" name=""/>
        <dsp:cNvSpPr/>
      </dsp:nvSpPr>
      <dsp:spPr>
        <a:xfrm>
          <a:off x="2126853" y="43036"/>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Prestige</a:t>
          </a:r>
          <a:endParaRPr lang="en-GB" sz="2400" kern="1200" dirty="0"/>
        </a:p>
      </dsp:txBody>
      <dsp:txXfrm>
        <a:off x="2149097" y="65280"/>
        <a:ext cx="1474430" cy="714971"/>
      </dsp:txXfrm>
    </dsp:sp>
    <dsp:sp modelId="{DE6EEFEB-3A38-4147-BD23-3EEB1089D88D}">
      <dsp:nvSpPr>
        <dsp:cNvPr id="0" name=""/>
        <dsp:cNvSpPr/>
      </dsp:nvSpPr>
      <dsp:spPr>
        <a:xfrm>
          <a:off x="1519286" y="1269776"/>
          <a:ext cx="607567" cy="52734"/>
        </a:xfrm>
        <a:custGeom>
          <a:avLst/>
          <a:gdLst/>
          <a:ahLst/>
          <a:cxnLst/>
          <a:rect l="0" t="0" r="0" b="0"/>
          <a:pathLst>
            <a:path>
              <a:moveTo>
                <a:pt x="0" y="26367"/>
              </a:moveTo>
              <a:lnTo>
                <a:pt x="607567" y="263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07880" y="1280954"/>
        <a:ext cx="30378" cy="30378"/>
      </dsp:txXfrm>
    </dsp:sp>
    <dsp:sp modelId="{C976706D-A0A9-4532-B220-188C258E9F23}">
      <dsp:nvSpPr>
        <dsp:cNvPr id="0" name=""/>
        <dsp:cNvSpPr/>
      </dsp:nvSpPr>
      <dsp:spPr>
        <a:xfrm>
          <a:off x="2126853" y="916414"/>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Power</a:t>
          </a:r>
          <a:endParaRPr lang="en-GB" sz="2400" kern="1200" dirty="0"/>
        </a:p>
      </dsp:txBody>
      <dsp:txXfrm>
        <a:off x="2149097" y="938658"/>
        <a:ext cx="1474430" cy="714971"/>
      </dsp:txXfrm>
    </dsp:sp>
    <dsp:sp modelId="{14BAF5D0-6385-449A-8F49-208F8BAB8AAD}">
      <dsp:nvSpPr>
        <dsp:cNvPr id="0" name=""/>
        <dsp:cNvSpPr/>
      </dsp:nvSpPr>
      <dsp:spPr>
        <a:xfrm rot="3310531">
          <a:off x="1291109" y="1706465"/>
          <a:ext cx="1063920" cy="52734"/>
        </a:xfrm>
        <a:custGeom>
          <a:avLst/>
          <a:gdLst/>
          <a:ahLst/>
          <a:cxnLst/>
          <a:rect l="0" t="0" r="0" b="0"/>
          <a:pathLst>
            <a:path>
              <a:moveTo>
                <a:pt x="0" y="26367"/>
              </a:moveTo>
              <a:lnTo>
                <a:pt x="1063920" y="263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96471" y="1706235"/>
        <a:ext cx="53196" cy="53196"/>
      </dsp:txXfrm>
    </dsp:sp>
    <dsp:sp modelId="{B0C7BC8B-AE55-4655-A893-98B889F31DC3}">
      <dsp:nvSpPr>
        <dsp:cNvPr id="0" name=""/>
        <dsp:cNvSpPr/>
      </dsp:nvSpPr>
      <dsp:spPr>
        <a:xfrm>
          <a:off x="2126853" y="1789792"/>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Wealth</a:t>
          </a:r>
          <a:endParaRPr lang="en-GB" sz="2400" kern="1200" dirty="0"/>
        </a:p>
      </dsp:txBody>
      <dsp:txXfrm>
        <a:off x="2149097" y="1812036"/>
        <a:ext cx="1474430" cy="71497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3554"/>
          </a:xfrm>
          <a:prstGeom prst="rect">
            <a:avLst/>
          </a:prstGeom>
        </p:spPr>
        <p:txBody>
          <a:bodyPr vert="horz" lIns="94825" tIns="47413" rIns="94825" bIns="47413" rtlCol="0"/>
          <a:lstStyle>
            <a:lvl1pPr algn="l">
              <a:defRPr sz="1200"/>
            </a:lvl1pPr>
          </a:lstStyle>
          <a:p>
            <a:endParaRPr/>
          </a:p>
        </p:txBody>
      </p:sp>
      <p:sp>
        <p:nvSpPr>
          <p:cNvPr id="3" name="Date Placeholder 2"/>
          <p:cNvSpPr>
            <a:spLocks noGrp="1"/>
          </p:cNvSpPr>
          <p:nvPr>
            <p:ph type="dt" sz="quarter" idx="1"/>
          </p:nvPr>
        </p:nvSpPr>
        <p:spPr>
          <a:xfrm>
            <a:off x="3850443" y="1"/>
            <a:ext cx="2945659" cy="493554"/>
          </a:xfrm>
          <a:prstGeom prst="rect">
            <a:avLst/>
          </a:prstGeom>
        </p:spPr>
        <p:txBody>
          <a:bodyPr vert="horz" lIns="94825" tIns="47413" rIns="94825" bIns="47413" rtlCol="0"/>
          <a:lstStyle>
            <a:lvl1pPr algn="r">
              <a:defRPr sz="1200"/>
            </a:lvl1pPr>
          </a:lstStyle>
          <a:p>
            <a:fld id="{128FCA9C-FF92-4024-BDEC-A6D3B663DC09}" type="datetimeFigureOut">
              <a:rPr lang="en-US"/>
              <a:t>2/3/2020</a:t>
            </a:fld>
            <a:endParaRPr/>
          </a:p>
        </p:txBody>
      </p:sp>
      <p:sp>
        <p:nvSpPr>
          <p:cNvPr id="4" name="Footer Placeholder 3"/>
          <p:cNvSpPr>
            <a:spLocks noGrp="1"/>
          </p:cNvSpPr>
          <p:nvPr>
            <p:ph type="ftr" sz="quarter" idx="2"/>
          </p:nvPr>
        </p:nvSpPr>
        <p:spPr>
          <a:xfrm>
            <a:off x="0" y="9375809"/>
            <a:ext cx="2945659" cy="493554"/>
          </a:xfrm>
          <a:prstGeom prst="rect">
            <a:avLst/>
          </a:prstGeom>
        </p:spPr>
        <p:txBody>
          <a:bodyPr vert="horz" lIns="94825" tIns="47413" rIns="94825" bIns="47413" rtlCol="0" anchor="b"/>
          <a:lstStyle>
            <a:lvl1pPr algn="l">
              <a:defRPr sz="1200"/>
            </a:lvl1pPr>
          </a:lstStyle>
          <a:p>
            <a:endParaRPr/>
          </a:p>
        </p:txBody>
      </p:sp>
      <p:sp>
        <p:nvSpPr>
          <p:cNvPr id="5" name="Slide Number Placeholder 4"/>
          <p:cNvSpPr>
            <a:spLocks noGrp="1"/>
          </p:cNvSpPr>
          <p:nvPr>
            <p:ph type="sldNum" sz="quarter" idx="3"/>
          </p:nvPr>
        </p:nvSpPr>
        <p:spPr>
          <a:xfrm>
            <a:off x="3850443" y="9375809"/>
            <a:ext cx="2945659" cy="493554"/>
          </a:xfrm>
          <a:prstGeom prst="rect">
            <a:avLst/>
          </a:prstGeom>
        </p:spPr>
        <p:txBody>
          <a:bodyPr vert="horz" lIns="94825" tIns="47413" rIns="94825" bIns="47413"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3554"/>
          </a:xfrm>
          <a:prstGeom prst="rect">
            <a:avLst/>
          </a:prstGeom>
        </p:spPr>
        <p:txBody>
          <a:bodyPr vert="horz" lIns="94825" tIns="47413" rIns="94825" bIns="47413" rtlCol="0"/>
          <a:lstStyle>
            <a:lvl1pPr algn="l">
              <a:defRPr sz="1200"/>
            </a:lvl1pPr>
          </a:lstStyle>
          <a:p>
            <a:endParaRPr/>
          </a:p>
        </p:txBody>
      </p:sp>
      <p:sp>
        <p:nvSpPr>
          <p:cNvPr id="3" name="Date Placeholder 2"/>
          <p:cNvSpPr>
            <a:spLocks noGrp="1"/>
          </p:cNvSpPr>
          <p:nvPr>
            <p:ph type="dt" idx="1"/>
          </p:nvPr>
        </p:nvSpPr>
        <p:spPr>
          <a:xfrm>
            <a:off x="3850443" y="1"/>
            <a:ext cx="2945659" cy="493554"/>
          </a:xfrm>
          <a:prstGeom prst="rect">
            <a:avLst/>
          </a:prstGeom>
        </p:spPr>
        <p:txBody>
          <a:bodyPr vert="horz" lIns="94825" tIns="47413" rIns="94825" bIns="47413" rtlCol="0"/>
          <a:lstStyle>
            <a:lvl1pPr algn="r">
              <a:defRPr sz="1200"/>
            </a:lvl1pPr>
          </a:lstStyle>
          <a:p>
            <a:fld id="{772AB877-E7B1-4681-847E-D0918612832B}" type="datetimeFigureOut">
              <a:rPr lang="en-US"/>
              <a:t>2/3/2020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4825" tIns="47413" rIns="94825" bIns="47413"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4825" tIns="47413" rIns="94825" bIns="474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9"/>
            <a:ext cx="2945659" cy="493554"/>
          </a:xfrm>
          <a:prstGeom prst="rect">
            <a:avLst/>
          </a:prstGeom>
        </p:spPr>
        <p:txBody>
          <a:bodyPr vert="horz" lIns="94825" tIns="47413" rIns="94825" bIns="47413" rtlCol="0" anchor="b"/>
          <a:lstStyle>
            <a:lvl1pPr algn="l">
              <a:defRPr sz="1200"/>
            </a:lvl1pPr>
          </a:lstStyle>
          <a:p>
            <a:endParaRPr/>
          </a:p>
        </p:txBody>
      </p:sp>
      <p:sp>
        <p:nvSpPr>
          <p:cNvPr id="7" name="Slide Number Placeholder 6"/>
          <p:cNvSpPr>
            <a:spLocks noGrp="1"/>
          </p:cNvSpPr>
          <p:nvPr>
            <p:ph type="sldNum" sz="quarter" idx="5"/>
          </p:nvPr>
        </p:nvSpPr>
        <p:spPr>
          <a:xfrm>
            <a:off x="3850443" y="9375809"/>
            <a:ext cx="2945659" cy="493554"/>
          </a:xfrm>
          <a:prstGeom prst="rect">
            <a:avLst/>
          </a:prstGeom>
        </p:spPr>
        <p:txBody>
          <a:bodyPr vert="horz" lIns="94825" tIns="47413" rIns="94825" bIns="47413"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noFill/>
          <a:ln>
            <a:miter lim="800000"/>
            <a:headEnd/>
            <a:tailEnd/>
          </a:ln>
        </p:spPr>
        <p:txBody>
          <a:bodyPr/>
          <a:lstStyle/>
          <a:p>
            <a:fld id="{A384B62E-77DA-4667-8586-C45E2939F295}" type="slidenum">
              <a:rPr lang="en-US" smtClean="0">
                <a:cs typeface="Arial" pitchFamily="34" charset="0"/>
              </a:rPr>
              <a:pPr/>
              <a:t>3</a:t>
            </a:fld>
            <a:endParaRPr lang="en-US">
              <a:cs typeface="Arial" pitchFamily="34" charset="0"/>
            </a:endParaRPr>
          </a:p>
        </p:txBody>
      </p:sp>
      <p:sp>
        <p:nvSpPr>
          <p:cNvPr id="51203" name="Rectangle 2"/>
          <p:cNvSpPr>
            <a:spLocks noGrp="1" noRot="1" noChangeAspect="1" noChangeArrowheads="1" noTextEdit="1"/>
          </p:cNvSpPr>
          <p:nvPr>
            <p:ph type="sldImg"/>
          </p:nvPr>
        </p:nvSpPr>
        <p:spPr bwMode="auto">
          <a:xfrm>
            <a:off x="-198438" y="804863"/>
            <a:ext cx="7138988" cy="4016375"/>
          </a:xfrm>
          <a:noFill/>
          <a:ln>
            <a:solidFill>
              <a:srgbClr val="000000"/>
            </a:solidFill>
            <a:miter lim="800000"/>
            <a:headEnd/>
            <a:tailEnd/>
          </a:ln>
        </p:spPr>
      </p:sp>
      <p:sp>
        <p:nvSpPr>
          <p:cNvPr id="51204" name="Rectangle 3"/>
          <p:cNvSpPr>
            <a:spLocks noGrp="1" noChangeArrowheads="1"/>
          </p:cNvSpPr>
          <p:nvPr>
            <p:ph type="body" idx="1"/>
          </p:nvPr>
        </p:nvSpPr>
        <p:spPr bwMode="auto">
          <a:xfrm>
            <a:off x="448583" y="5001941"/>
            <a:ext cx="5915481" cy="5358829"/>
          </a:xfrm>
          <a:noFill/>
        </p:spPr>
        <p:txBody>
          <a:bodyPr/>
          <a:lstStyle/>
          <a:p>
            <a:endParaRPr lang="zh-CN" altLang="en-US" dirty="0"/>
          </a:p>
        </p:txBody>
      </p:sp>
    </p:spTree>
    <p:extLst>
      <p:ext uri="{BB962C8B-B14F-4D97-AF65-F5344CB8AC3E}">
        <p14:creationId xmlns:p14="http://schemas.microsoft.com/office/powerpoint/2010/main" val="478173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CF92C79-96DC-40D5-BDCE-21BDA635EB9E}" type="slidenum">
              <a:rPr lang="zh-TW" altLang="en-US" smtClean="0"/>
              <a:pPr>
                <a:defRPr/>
              </a:pPr>
              <a:t>46</a:t>
            </a:fld>
            <a:endParaRPr lang="zh-TW" altLang="en-US"/>
          </a:p>
        </p:txBody>
      </p:sp>
    </p:spTree>
    <p:extLst>
      <p:ext uri="{BB962C8B-B14F-4D97-AF65-F5344CB8AC3E}">
        <p14:creationId xmlns:p14="http://schemas.microsoft.com/office/powerpoint/2010/main" val="2685295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E1AF990-4A02-47EB-9D31-F409CF2C2B54}" type="datetime1">
              <a:rPr lang="en-US" smtClean="0"/>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A48AAC1-056C-40B3-999D-E21C0FF5C698}" type="datetime1">
              <a:rPr lang="en-US" smtClean="0"/>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C541B43-1F4B-4DDA-8F8B-A41E652CC641}" type="datetime1">
              <a:rPr lang="en-US" smtClean="0"/>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2AE999D-E882-4AE1-8D73-817F5B95E856}" type="datetime1">
              <a:rPr lang="en-US" smtClean="0"/>
              <a:t>2/3/2020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017B00C-6926-45A0-A026-F9A6A7FCF7B6}" type="datetime1">
              <a:rPr lang="en-US" smtClean="0"/>
              <a:t>2/3/2020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895DDBA1-4447-46E1-92C6-C9FF75979B0F}" type="datetime1">
              <a:rPr lang="en-US" smtClean="0"/>
              <a:t>2/3/2020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24175BBC-98C7-445B-9F1D-5AA7687D9E35}" type="datetime1">
              <a:rPr lang="en-US" smtClean="0"/>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132E845E-7DC0-41AF-8556-0B2F7A946B59}" type="datetime1">
              <a:rPr lang="en-US" smtClean="0"/>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3042D73-6944-49B1-B12A-E13A8C898A41}" type="datetime1">
              <a:rPr lang="en-US" smtClean="0"/>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7D38107-719B-481D-BA55-8E098D1070B5}" type="datetime1">
              <a:rPr lang="en-US" smtClean="0"/>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7FD2FA9-5E40-45DB-B540-B9EA24404E58}" type="datetime1">
              <a:rPr lang="en-US" smtClean="0"/>
              <a:t>2/3/2020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socialresearchmethods.net/kb/scaling.php"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4 Scale Development</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dirty="0"/>
              <a:t>Topics</a:t>
            </a:r>
            <a:endParaRPr lang="en-GB" dirty="0"/>
          </a:p>
        </p:txBody>
      </p:sp>
      <p:sp>
        <p:nvSpPr>
          <p:cNvPr id="15363" name="Rectangle 3"/>
          <p:cNvSpPr>
            <a:spLocks noGrp="1" noChangeArrowheads="1"/>
          </p:cNvSpPr>
          <p:nvPr>
            <p:ph type="body" idx="1"/>
          </p:nvPr>
        </p:nvSpPr>
        <p:spPr/>
        <p:txBody>
          <a:bodyPr/>
          <a:lstStyle/>
          <a:p>
            <a:r>
              <a:rPr lang="en-US" altLang="zh-CN" dirty="0"/>
              <a:t>How to Develop Survey Questions</a:t>
            </a:r>
          </a:p>
          <a:p>
            <a:pPr lvl="1"/>
            <a:r>
              <a:rPr lang="en-US" altLang="zh-CN" dirty="0"/>
              <a:t>Questionnaire construction</a:t>
            </a:r>
          </a:p>
          <a:p>
            <a:pPr lvl="1"/>
            <a:r>
              <a:rPr lang="en-US" dirty="0"/>
              <a:t>Common </a:t>
            </a:r>
            <a:r>
              <a:rPr lang="en-US" altLang="zh-CN" dirty="0"/>
              <a:t>s</a:t>
            </a:r>
            <a:r>
              <a:rPr lang="en-US" dirty="0"/>
              <a:t>urvey </a:t>
            </a:r>
            <a:r>
              <a:rPr lang="en-US" altLang="zh-CN" dirty="0"/>
              <a:t>r</a:t>
            </a:r>
            <a:r>
              <a:rPr lang="en-US" dirty="0"/>
              <a:t>esponse </a:t>
            </a:r>
            <a:r>
              <a:rPr lang="en-US" altLang="zh-CN" dirty="0"/>
              <a:t>s</a:t>
            </a:r>
            <a:r>
              <a:rPr lang="en-US" dirty="0"/>
              <a:t>ets </a:t>
            </a:r>
          </a:p>
          <a:p>
            <a:r>
              <a:rPr lang="en-US" altLang="zh-CN" dirty="0"/>
              <a:t>Attitudinal Scales</a:t>
            </a:r>
          </a:p>
          <a:p>
            <a:pPr lvl="1"/>
            <a:r>
              <a:rPr lang="en-US" altLang="zh-CN" dirty="0"/>
              <a:t>3 types of attitudinal scales</a:t>
            </a:r>
          </a:p>
          <a:p>
            <a:pPr lvl="1"/>
            <a:r>
              <a:rPr lang="en-GB" altLang="zh-CN" dirty="0"/>
              <a:t>Measurement levels</a:t>
            </a:r>
          </a:p>
          <a:p>
            <a:r>
              <a:rPr lang="en-HK" altLang="zh-CN" dirty="0"/>
              <a:t>R</a:t>
            </a:r>
            <a:r>
              <a:rPr lang="en-GB" altLang="zh-CN" dirty="0"/>
              <a:t>reliability and Validity</a:t>
            </a:r>
          </a:p>
          <a:p>
            <a:r>
              <a:rPr lang="en-GB" altLang="zh-CN" dirty="0"/>
              <a:t>Scale Development Guidelines </a:t>
            </a:r>
            <a:r>
              <a:rPr lang="en-GB" altLang="zh-CN" sz="1800" dirty="0"/>
              <a:t>(</a:t>
            </a:r>
            <a:r>
              <a:rPr lang="en-GB" altLang="zh-CN" sz="1800" dirty="0" err="1"/>
              <a:t>DeVellis</a:t>
            </a:r>
            <a:r>
              <a:rPr lang="en-GB" altLang="zh-CN" sz="1800" dirty="0"/>
              <a:t>, 2nd ed., 2003)</a:t>
            </a:r>
            <a:endParaRPr lang="en-GB" altLang="zh-CN" sz="1600" dirty="0"/>
          </a:p>
          <a:p>
            <a:pPr marL="274320" lvl="1" indent="0">
              <a:buNone/>
            </a:pPr>
            <a:endParaRPr lang="en-US" altLang="zh-CN" dirty="0"/>
          </a:p>
        </p:txBody>
      </p:sp>
      <p:sp>
        <p:nvSpPr>
          <p:cNvPr id="4" name="TextBox 3"/>
          <p:cNvSpPr txBox="1"/>
          <p:nvPr/>
        </p:nvSpPr>
        <p:spPr>
          <a:xfrm>
            <a:off x="7678587" y="2132856"/>
            <a:ext cx="3292623" cy="1323439"/>
          </a:xfrm>
          <a:prstGeom prst="rect">
            <a:avLst/>
          </a:prstGeom>
          <a:solidFill>
            <a:srgbClr val="FFC000"/>
          </a:solidFill>
          <a:scene3d>
            <a:camera prst="orthographicFront"/>
            <a:lightRig rig="threePt" dir="t"/>
          </a:scene3d>
          <a:sp3d>
            <a:bevelT/>
          </a:sp3d>
        </p:spPr>
        <p:txBody>
          <a:bodyPr wrap="square" rtlCol="0">
            <a:spAutoFit/>
          </a:bodyPr>
          <a:lstStyle/>
          <a:p>
            <a:r>
              <a:rPr lang="en-US" sz="2000" b="1" dirty="0">
                <a:solidFill>
                  <a:schemeClr val="tx2"/>
                </a:solidFill>
              </a:rPr>
              <a:t>Key questions: </a:t>
            </a:r>
          </a:p>
          <a:p>
            <a:pPr marL="174625" indent="-174625">
              <a:buFont typeface="Arial" pitchFamily="34" charset="0"/>
              <a:buChar char="•"/>
            </a:pPr>
            <a:r>
              <a:rPr lang="en-US" sz="2000" dirty="0">
                <a:solidFill>
                  <a:schemeClr val="tx2"/>
                </a:solidFill>
              </a:rPr>
              <a:t>What should be asked? </a:t>
            </a:r>
          </a:p>
          <a:p>
            <a:pPr marL="174625" indent="-174625">
              <a:buFont typeface="Arial" pitchFamily="34" charset="0"/>
              <a:buChar char="•"/>
            </a:pPr>
            <a:r>
              <a:rPr lang="en-US" sz="2000" dirty="0">
                <a:solidFill>
                  <a:schemeClr val="tx2"/>
                </a:solidFill>
              </a:rPr>
              <a:t>How should questions be phrased? </a:t>
            </a:r>
            <a:endParaRPr lang="en-GB" sz="2000" dirty="0">
              <a:solidFill>
                <a:schemeClr val="tx2"/>
              </a:solidFill>
            </a:endParaRPr>
          </a:p>
        </p:txBody>
      </p:sp>
      <p:sp>
        <p:nvSpPr>
          <p:cNvPr id="2" name="Slide Number Placeholder 1">
            <a:extLst>
              <a:ext uri="{FF2B5EF4-FFF2-40B4-BE49-F238E27FC236}">
                <a16:creationId xmlns:a16="http://schemas.microsoft.com/office/drawing/2014/main" id="{820DEB11-C35A-4DBA-A366-EEDD6BFD4B28}"/>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1384201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How to Write Survey Questions?</a:t>
            </a:r>
            <a:endParaRPr lang="zh-CN" altLang="en-US" dirty="0"/>
          </a:p>
        </p:txBody>
      </p:sp>
      <p:sp>
        <p:nvSpPr>
          <p:cNvPr id="16387" name="Rectangle 3"/>
          <p:cNvSpPr>
            <a:spLocks noGrp="1" noChangeArrowheads="1"/>
          </p:cNvSpPr>
          <p:nvPr>
            <p:ph type="body" idx="1"/>
          </p:nvPr>
        </p:nvSpPr>
        <p:spPr/>
        <p:txBody>
          <a:bodyPr/>
          <a:lstStyle/>
          <a:p>
            <a:r>
              <a:rPr lang="en-US" altLang="zh-CN"/>
              <a:t>Why is this information being gathered?</a:t>
            </a:r>
            <a:r>
              <a:rPr lang="en-US" altLang="zh-TW"/>
              <a:t> </a:t>
            </a:r>
            <a:endParaRPr lang="en-US" altLang="zh-CN"/>
          </a:p>
          <a:p>
            <a:r>
              <a:rPr lang="en-US" altLang="zh-CN"/>
              <a:t>What question does it answer? (</a:t>
            </a:r>
            <a:r>
              <a:rPr lang="en-GB" altLang="zh-CN"/>
              <a:t>behavioural or </a:t>
            </a:r>
            <a:r>
              <a:rPr lang="en-US" altLang="zh-CN"/>
              <a:t>attitudinal questions)</a:t>
            </a:r>
          </a:p>
          <a:p>
            <a:r>
              <a:rPr lang="en-US" altLang="zh-CN"/>
              <a:t>How will this information be used?</a:t>
            </a:r>
          </a:p>
          <a:p>
            <a:r>
              <a:rPr lang="en-US" altLang="zh-CN"/>
              <a:t>How will I analyze this information?</a:t>
            </a:r>
            <a:r>
              <a:rPr lang="en-US" altLang="zh-TW"/>
              <a:t> </a:t>
            </a:r>
            <a:endParaRPr lang="en-US" altLang="zh-CN"/>
          </a:p>
          <a:p>
            <a:r>
              <a:rPr lang="en-US" altLang="zh-CN"/>
              <a:t>All questions must relate to the key research issues/questions</a:t>
            </a:r>
            <a:endParaRPr lang="en-US" altLang="zh-CN" dirty="0"/>
          </a:p>
        </p:txBody>
      </p:sp>
      <p:sp>
        <p:nvSpPr>
          <p:cNvPr id="2" name="Slide Number Placeholder 1">
            <a:extLst>
              <a:ext uri="{FF2B5EF4-FFF2-40B4-BE49-F238E27FC236}">
                <a16:creationId xmlns:a16="http://schemas.microsoft.com/office/drawing/2014/main" id="{1BC8B3A3-DF5D-402E-BFB4-B648A08087E1}"/>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1773170279"/>
      </p:ext>
    </p:extLst>
  </p:cSld>
  <p:clrMapOvr>
    <a:masterClrMapping/>
  </p:clrMapOvr>
  <p:transition>
    <p:cover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AU" altLang="zh-CN"/>
              <a:t>Questionnaire Construction (1)</a:t>
            </a:r>
            <a:endParaRPr lang="en-AU" altLang="zh-CN" dirty="0"/>
          </a:p>
        </p:txBody>
      </p:sp>
      <p:sp>
        <p:nvSpPr>
          <p:cNvPr id="17411" name="Rectangle 3"/>
          <p:cNvSpPr>
            <a:spLocks noGrp="1" noChangeArrowheads="1"/>
          </p:cNvSpPr>
          <p:nvPr>
            <p:ph type="body" idx="1"/>
          </p:nvPr>
        </p:nvSpPr>
        <p:spPr/>
        <p:txBody>
          <a:bodyPr/>
          <a:lstStyle/>
          <a:p>
            <a:r>
              <a:rPr lang="en-AU" altLang="zh-CN" dirty="0"/>
              <a:t>Simple language</a:t>
            </a:r>
          </a:p>
          <a:p>
            <a:pPr lvl="1"/>
            <a:r>
              <a:rPr lang="en-AU" altLang="zh-CN" dirty="0"/>
              <a:t>What is your usual mode of transportation that you utilise to reach Fishing island?</a:t>
            </a:r>
          </a:p>
          <a:p>
            <a:pPr lvl="1">
              <a:buFont typeface="Wingdings" panose="05000000000000000000" pitchFamily="2" charset="2"/>
              <a:buChar char="q"/>
            </a:pPr>
            <a:r>
              <a:rPr lang="en-AU" altLang="zh-CN" dirty="0">
                <a:solidFill>
                  <a:srgbClr val="FF0000"/>
                </a:solidFill>
              </a:rPr>
              <a:t>How do you get to Fishing island?</a:t>
            </a:r>
          </a:p>
          <a:p>
            <a:r>
              <a:rPr lang="en-AU" altLang="zh-CN" dirty="0"/>
              <a:t>Short questions</a:t>
            </a:r>
          </a:p>
          <a:p>
            <a:pPr lvl="1"/>
            <a:r>
              <a:rPr lang="en-AU" altLang="zh-CN" dirty="0"/>
              <a:t>Have you been in a situation when you have missed a plane connection?</a:t>
            </a:r>
          </a:p>
          <a:p>
            <a:pPr lvl="1">
              <a:buFont typeface="Wingdings" panose="05000000000000000000" pitchFamily="2" charset="2"/>
              <a:buChar char="q"/>
            </a:pPr>
            <a:r>
              <a:rPr lang="en-AU" altLang="zh-CN" dirty="0">
                <a:solidFill>
                  <a:srgbClr val="FF0000"/>
                </a:solidFill>
              </a:rPr>
              <a:t>Have you ever missed a plane connection?</a:t>
            </a:r>
            <a:endParaRPr lang="zh-CN" altLang="en-AU" dirty="0">
              <a:solidFill>
                <a:srgbClr val="FF0000"/>
              </a:solidFill>
            </a:endParaRPr>
          </a:p>
        </p:txBody>
      </p:sp>
      <p:sp>
        <p:nvSpPr>
          <p:cNvPr id="17412" name="Text Box 4"/>
          <p:cNvSpPr txBox="1">
            <a:spLocks noChangeArrowheads="1"/>
          </p:cNvSpPr>
          <p:nvPr/>
        </p:nvSpPr>
        <p:spPr bwMode="auto">
          <a:xfrm>
            <a:off x="1701924" y="5301208"/>
            <a:ext cx="3200400" cy="369332"/>
          </a:xfrm>
          <a:prstGeom prst="rect">
            <a:avLst/>
          </a:prstGeom>
          <a:noFill/>
          <a:ln w="9525">
            <a:noFill/>
            <a:miter lim="800000"/>
            <a:headEnd/>
            <a:tailEnd/>
          </a:ln>
        </p:spPr>
        <p:txBody>
          <a:bodyPr>
            <a:spAutoFit/>
          </a:bodyPr>
          <a:lstStyle/>
          <a:p>
            <a:pPr>
              <a:spcBef>
                <a:spcPct val="50000"/>
              </a:spcBef>
            </a:pPr>
            <a:r>
              <a:rPr lang="en-US" altLang="zh-CN" dirty="0">
                <a:solidFill>
                  <a:srgbClr val="FF0000"/>
                </a:solidFill>
                <a:cs typeface="Times New Roman" pitchFamily="18" charset="0"/>
              </a:rPr>
              <a:t>■</a:t>
            </a:r>
            <a:r>
              <a:rPr lang="en-US" altLang="zh-CN" dirty="0">
                <a:cs typeface="Times New Roman" pitchFamily="18" charset="0"/>
              </a:rPr>
              <a:t> Improved question</a:t>
            </a:r>
            <a:endParaRPr lang="en-US" altLang="zh-TW" dirty="0">
              <a:cs typeface="Times New Roman" pitchFamily="18" charset="0"/>
            </a:endParaRPr>
          </a:p>
        </p:txBody>
      </p:sp>
      <p:sp>
        <p:nvSpPr>
          <p:cNvPr id="2" name="Slide Number Placeholder 1">
            <a:extLst>
              <a:ext uri="{FF2B5EF4-FFF2-40B4-BE49-F238E27FC236}">
                <a16:creationId xmlns:a16="http://schemas.microsoft.com/office/drawing/2014/main" id="{CB3485C9-0818-46CD-A167-6C063243BB11}"/>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150876216"/>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AU" altLang="zh-CN"/>
              <a:t>Questionnaire Construction (2)</a:t>
            </a:r>
            <a:endParaRPr lang="zh-CN" altLang="en-US" dirty="0"/>
          </a:p>
        </p:txBody>
      </p:sp>
      <p:sp>
        <p:nvSpPr>
          <p:cNvPr id="18435" name="Rectangle 3"/>
          <p:cNvSpPr>
            <a:spLocks noGrp="1" noChangeArrowheads="1"/>
          </p:cNvSpPr>
          <p:nvPr>
            <p:ph type="body" idx="1"/>
          </p:nvPr>
        </p:nvSpPr>
        <p:spPr/>
        <p:txBody>
          <a:bodyPr/>
          <a:lstStyle/>
          <a:p>
            <a:r>
              <a:rPr lang="en-AU" altLang="zh-CN" dirty="0"/>
              <a:t>Single focussed questions</a:t>
            </a:r>
          </a:p>
          <a:p>
            <a:pPr lvl="1"/>
            <a:r>
              <a:rPr lang="en-AU" altLang="zh-CN" dirty="0"/>
              <a:t>In the last 12 months, how often have you visited friends and relatives?</a:t>
            </a:r>
          </a:p>
          <a:p>
            <a:pPr lvl="1">
              <a:buFont typeface="Wingdings" panose="05000000000000000000" pitchFamily="2" charset="2"/>
              <a:buChar char="q"/>
            </a:pPr>
            <a:r>
              <a:rPr lang="en-AU" altLang="zh-CN" dirty="0">
                <a:solidFill>
                  <a:srgbClr val="FF0000"/>
                </a:solidFill>
              </a:rPr>
              <a:t>In the last 12 months, how often have you visited fiends?</a:t>
            </a:r>
          </a:p>
          <a:p>
            <a:pPr lvl="1">
              <a:buFont typeface="Wingdings" panose="05000000000000000000" pitchFamily="2" charset="2"/>
              <a:buChar char="q"/>
            </a:pPr>
            <a:r>
              <a:rPr lang="en-AU" altLang="zh-CN" dirty="0">
                <a:solidFill>
                  <a:srgbClr val="FF0000"/>
                </a:solidFill>
              </a:rPr>
              <a:t>In the last 12 months, how often have you visited relatives?</a:t>
            </a:r>
          </a:p>
          <a:p>
            <a:r>
              <a:rPr lang="en-AU" altLang="zh-CN" dirty="0"/>
              <a:t>Non-leading questions</a:t>
            </a:r>
          </a:p>
          <a:p>
            <a:pPr lvl="1"/>
            <a:r>
              <a:rPr lang="en-AU" altLang="zh-CN" dirty="0"/>
              <a:t>Do you think recreational fishing should be allowed at Fishing Island when fishing stocks are declining?</a:t>
            </a:r>
          </a:p>
          <a:p>
            <a:pPr lvl="1">
              <a:buFont typeface="Wingdings" panose="05000000000000000000" pitchFamily="2" charset="2"/>
              <a:buChar char="q"/>
            </a:pPr>
            <a:r>
              <a:rPr lang="en-AU" altLang="zh-CN" dirty="0">
                <a:solidFill>
                  <a:srgbClr val="FF0000"/>
                </a:solidFill>
              </a:rPr>
              <a:t>Should recreational fishing be allowed at Fishing Island?</a:t>
            </a:r>
          </a:p>
        </p:txBody>
      </p:sp>
      <p:sp>
        <p:nvSpPr>
          <p:cNvPr id="2" name="Slide Number Placeholder 1">
            <a:extLst>
              <a:ext uri="{FF2B5EF4-FFF2-40B4-BE49-F238E27FC236}">
                <a16:creationId xmlns:a16="http://schemas.microsoft.com/office/drawing/2014/main" id="{3925208D-E9B1-4F3A-B7E3-90406E354F2C}"/>
              </a:ext>
            </a:extLst>
          </p:cNvPr>
          <p:cNvSpPr>
            <a:spLocks noGrp="1"/>
          </p:cNvSpPr>
          <p:nvPr>
            <p:ph type="sldNum" sz="quarter" idx="12"/>
          </p:nvPr>
        </p:nvSpPr>
        <p:spPr/>
        <p:txBody>
          <a:bodyPr/>
          <a:lstStyle/>
          <a:p>
            <a:fld id="{F36C87F6-986D-49E6-AF40-1B3A1EE8064D}" type="slidenum">
              <a:rPr lang="en-GB" smtClean="0"/>
              <a:t>5</a:t>
            </a:fld>
            <a:endParaRPr lang="en-GB"/>
          </a:p>
        </p:txBody>
      </p:sp>
    </p:spTree>
    <p:extLst>
      <p:ext uri="{BB962C8B-B14F-4D97-AF65-F5344CB8AC3E}">
        <p14:creationId xmlns:p14="http://schemas.microsoft.com/office/powerpoint/2010/main" val="294820196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AU" altLang="zh-CN"/>
              <a:t>Questionnaire Construction (3)</a:t>
            </a:r>
            <a:endParaRPr lang="en-US" altLang="zh-CN" dirty="0"/>
          </a:p>
        </p:txBody>
      </p:sp>
      <p:sp>
        <p:nvSpPr>
          <p:cNvPr id="19459" name="Rectangle 3"/>
          <p:cNvSpPr>
            <a:spLocks noGrp="1" noChangeArrowheads="1"/>
          </p:cNvSpPr>
          <p:nvPr>
            <p:ph type="body" idx="1"/>
          </p:nvPr>
        </p:nvSpPr>
        <p:spPr/>
        <p:txBody>
          <a:bodyPr/>
          <a:lstStyle/>
          <a:p>
            <a:r>
              <a:rPr lang="en-AU" altLang="zh-CN" dirty="0"/>
              <a:t>Use of the ‘Negative’ is confusion-free</a:t>
            </a:r>
          </a:p>
          <a:p>
            <a:pPr lvl="1"/>
            <a:r>
              <a:rPr lang="en-AU" altLang="zh-CN" dirty="0"/>
              <a:t>Sex tourism should not be allowed. Agree or disagree?</a:t>
            </a:r>
          </a:p>
          <a:p>
            <a:pPr lvl="1">
              <a:buFont typeface="Wingdings" panose="05000000000000000000" pitchFamily="2" charset="2"/>
              <a:buChar char="q"/>
            </a:pPr>
            <a:r>
              <a:rPr lang="en-AU" altLang="zh-CN" dirty="0">
                <a:solidFill>
                  <a:srgbClr val="FF0000"/>
                </a:solidFill>
              </a:rPr>
              <a:t>Sex tourism should be illegal. Agree or disagree?</a:t>
            </a:r>
          </a:p>
          <a:p>
            <a:r>
              <a:rPr lang="en-AU" altLang="zh-CN" dirty="0"/>
              <a:t>Use of filter questions</a:t>
            </a:r>
          </a:p>
          <a:p>
            <a:pPr lvl="1"/>
            <a:r>
              <a:rPr lang="en-AU" altLang="zh-CN" dirty="0"/>
              <a:t>Do you agree or disagree with the EU carbon tax?</a:t>
            </a:r>
          </a:p>
          <a:p>
            <a:pPr lvl="1">
              <a:buFont typeface="Wingdings" panose="05000000000000000000" pitchFamily="2" charset="2"/>
              <a:buChar char="q"/>
            </a:pPr>
            <a:r>
              <a:rPr lang="en-AU" altLang="zh-CN" dirty="0">
                <a:solidFill>
                  <a:srgbClr val="FF0000"/>
                </a:solidFill>
              </a:rPr>
              <a:t>Are you aware of the ED carbon tax?</a:t>
            </a:r>
          </a:p>
          <a:p>
            <a:pPr lvl="2"/>
            <a:r>
              <a:rPr lang="en-AU" altLang="zh-CN" dirty="0">
                <a:solidFill>
                  <a:srgbClr val="FF0000"/>
                </a:solidFill>
              </a:rPr>
              <a:t>Yes or No, if ‘Yes’, then ask:</a:t>
            </a:r>
          </a:p>
          <a:p>
            <a:pPr lvl="2"/>
            <a:r>
              <a:rPr lang="en-AU" altLang="zh-CN" dirty="0">
                <a:solidFill>
                  <a:srgbClr val="FF0000"/>
                </a:solidFill>
              </a:rPr>
              <a:t>Do you agree or disagree with the EU carbon tax?</a:t>
            </a:r>
          </a:p>
          <a:p>
            <a:r>
              <a:rPr lang="en-AU" altLang="zh-CN" dirty="0"/>
              <a:t>Provision of definitions</a:t>
            </a:r>
          </a:p>
          <a:p>
            <a:pPr lvl="1"/>
            <a:r>
              <a:rPr lang="en-AU" altLang="zh-CN" dirty="0"/>
              <a:t>Are you a local?</a:t>
            </a:r>
          </a:p>
          <a:p>
            <a:pPr lvl="1">
              <a:buFont typeface="Wingdings" panose="05000000000000000000" pitchFamily="2" charset="2"/>
              <a:buChar char="q"/>
            </a:pPr>
            <a:r>
              <a:rPr lang="en-AU" altLang="zh-CN" dirty="0">
                <a:solidFill>
                  <a:srgbClr val="FF0000"/>
                </a:solidFill>
              </a:rPr>
              <a:t>Do you live with a 40-km radius of the city </a:t>
            </a:r>
            <a:r>
              <a:rPr lang="en-AU" altLang="zh-CN" dirty="0" err="1">
                <a:solidFill>
                  <a:srgbClr val="FF0000"/>
                </a:solidFill>
              </a:rPr>
              <a:t>center</a:t>
            </a:r>
            <a:r>
              <a:rPr lang="en-AU" altLang="zh-CN" dirty="0">
                <a:solidFill>
                  <a:srgbClr val="FF0000"/>
                </a:solidFill>
              </a:rPr>
              <a:t>?</a:t>
            </a:r>
            <a:endParaRPr lang="zh-CN" altLang="en-US" dirty="0">
              <a:solidFill>
                <a:srgbClr val="FF0000"/>
              </a:solidFill>
            </a:endParaRPr>
          </a:p>
        </p:txBody>
      </p:sp>
      <p:sp>
        <p:nvSpPr>
          <p:cNvPr id="2" name="Slide Number Placeholder 1">
            <a:extLst>
              <a:ext uri="{FF2B5EF4-FFF2-40B4-BE49-F238E27FC236}">
                <a16:creationId xmlns:a16="http://schemas.microsoft.com/office/drawing/2014/main" id="{D79AA1E7-5DE1-46A4-B2F3-6D8B1B70ACE5}"/>
              </a:ext>
            </a:extLst>
          </p:cNvPr>
          <p:cNvSpPr>
            <a:spLocks noGrp="1"/>
          </p:cNvSpPr>
          <p:nvPr>
            <p:ph type="sldNum" sz="quarter" idx="12"/>
          </p:nvPr>
        </p:nvSpPr>
        <p:spPr/>
        <p:txBody>
          <a:bodyPr/>
          <a:lstStyle/>
          <a:p>
            <a:fld id="{F36C87F6-986D-49E6-AF40-1B3A1EE8064D}" type="slidenum">
              <a:rPr lang="en-GB" smtClean="0"/>
              <a:t>6</a:t>
            </a:fld>
            <a:endParaRPr lang="en-GB"/>
          </a:p>
        </p:txBody>
      </p:sp>
    </p:spTree>
    <p:extLst>
      <p:ext uri="{BB962C8B-B14F-4D97-AF65-F5344CB8AC3E}">
        <p14:creationId xmlns:p14="http://schemas.microsoft.com/office/powerpoint/2010/main" val="1673940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AU" altLang="zh-CN"/>
              <a:t>Questionnaire Construction (4)</a:t>
            </a:r>
            <a:endParaRPr lang="zh-CN" altLang="en-US" dirty="0"/>
          </a:p>
        </p:txBody>
      </p:sp>
      <p:sp>
        <p:nvSpPr>
          <p:cNvPr id="20483" name="Rectangle 3"/>
          <p:cNvSpPr>
            <a:spLocks noGrp="1" noChangeArrowheads="1"/>
          </p:cNvSpPr>
          <p:nvPr>
            <p:ph type="body" idx="1"/>
          </p:nvPr>
        </p:nvSpPr>
        <p:spPr/>
        <p:txBody>
          <a:bodyPr/>
          <a:lstStyle/>
          <a:p>
            <a:r>
              <a:rPr lang="en-AU" altLang="zh-CN" dirty="0"/>
              <a:t>Questions free from ambiguity </a:t>
            </a:r>
          </a:p>
          <a:p>
            <a:pPr lvl="1"/>
            <a:r>
              <a:rPr lang="en-AU" altLang="zh-CN" dirty="0"/>
              <a:t>Do you agree that resort guests should not be not</a:t>
            </a:r>
            <a:r>
              <a:rPr lang="en-AU" altLang="zh-CN" baseline="30000" dirty="0"/>
              <a:t>1</a:t>
            </a:r>
            <a:r>
              <a:rPr lang="en-AU" altLang="zh-CN" dirty="0"/>
              <a:t> allowed to wear flip flops and swimming trunks in this restaurant</a:t>
            </a:r>
            <a:r>
              <a:rPr lang="en-AU" altLang="zh-CN" baseline="30000" dirty="0"/>
              <a:t>2</a:t>
            </a:r>
            <a:r>
              <a:rPr lang="en-AU" altLang="zh-CN" dirty="0"/>
              <a:t>? </a:t>
            </a:r>
          </a:p>
          <a:p>
            <a:pPr lvl="1">
              <a:buFont typeface="Wingdings" panose="05000000000000000000" pitchFamily="2" charset="2"/>
              <a:buChar char="q"/>
            </a:pPr>
            <a:r>
              <a:rPr lang="en-AU" altLang="zh-CN" dirty="0">
                <a:solidFill>
                  <a:srgbClr val="FF0000"/>
                </a:solidFill>
              </a:rPr>
              <a:t>Resort guests should be allowed to wear flip flops in this restaurant. Agree or disagree?</a:t>
            </a:r>
          </a:p>
          <a:p>
            <a:pPr lvl="1">
              <a:buFont typeface="Wingdings" panose="05000000000000000000" pitchFamily="2" charset="2"/>
              <a:buChar char="q"/>
            </a:pPr>
            <a:r>
              <a:rPr lang="en-AU" altLang="zh-CN" dirty="0">
                <a:solidFill>
                  <a:srgbClr val="FF0000"/>
                </a:solidFill>
              </a:rPr>
              <a:t>Resort guests should be allowed to wear swimming trunks in this restaurant. Agree or disagree?</a:t>
            </a:r>
            <a:endParaRPr lang="zh-CN" altLang="en-US" dirty="0">
              <a:solidFill>
                <a:srgbClr val="FF0000"/>
              </a:solidFill>
            </a:endParaRPr>
          </a:p>
        </p:txBody>
      </p:sp>
      <p:sp>
        <p:nvSpPr>
          <p:cNvPr id="20484" name="Text Box 5"/>
          <p:cNvSpPr txBox="1">
            <a:spLocks noChangeArrowheads="1"/>
          </p:cNvSpPr>
          <p:nvPr/>
        </p:nvSpPr>
        <p:spPr bwMode="auto">
          <a:xfrm>
            <a:off x="1485900" y="5373216"/>
            <a:ext cx="4800600" cy="369332"/>
          </a:xfrm>
          <a:prstGeom prst="rect">
            <a:avLst/>
          </a:prstGeom>
          <a:solidFill>
            <a:srgbClr val="FFFF99"/>
          </a:solidFill>
          <a:ln w="9525">
            <a:noFill/>
            <a:miter lim="800000"/>
            <a:headEnd/>
            <a:tailEnd/>
          </a:ln>
        </p:spPr>
        <p:txBody>
          <a:bodyPr>
            <a:spAutoFit/>
          </a:bodyPr>
          <a:lstStyle/>
          <a:p>
            <a:pPr>
              <a:spcBef>
                <a:spcPct val="50000"/>
              </a:spcBef>
            </a:pPr>
            <a:r>
              <a:rPr lang="en-US" altLang="zh-CN" baseline="30000"/>
              <a:t>1</a:t>
            </a:r>
            <a:r>
              <a:rPr lang="en-US" altLang="zh-CN"/>
              <a:t> double negative; </a:t>
            </a:r>
            <a:r>
              <a:rPr lang="en-US" altLang="zh-CN" baseline="30000"/>
              <a:t>2</a:t>
            </a:r>
            <a:r>
              <a:rPr lang="en-US" altLang="zh-CN"/>
              <a:t> multiple in focus</a:t>
            </a:r>
            <a:endParaRPr lang="en-US" altLang="zh-TW"/>
          </a:p>
        </p:txBody>
      </p:sp>
      <p:sp>
        <p:nvSpPr>
          <p:cNvPr id="7" name="Rounded Rectangular Callout 6"/>
          <p:cNvSpPr/>
          <p:nvPr/>
        </p:nvSpPr>
        <p:spPr>
          <a:xfrm>
            <a:off x="7030516" y="4221088"/>
            <a:ext cx="3024336" cy="720080"/>
          </a:xfrm>
          <a:prstGeom prst="wedgeRoundRectCallout">
            <a:avLst>
              <a:gd name="adj1" fmla="val -42953"/>
              <a:gd name="adj2" fmla="val -267222"/>
              <a:gd name="adj3" fmla="val 16667"/>
            </a:avLst>
          </a:prstGeom>
          <a:noFill/>
          <a:ln>
            <a:solidFill>
              <a:schemeClr val="accent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solidFill>
                  <a:schemeClr val="tx1"/>
                </a:solidFill>
              </a:rPr>
              <a:t>Double negative and double barrelled question</a:t>
            </a:r>
          </a:p>
        </p:txBody>
      </p:sp>
      <p:sp>
        <p:nvSpPr>
          <p:cNvPr id="2" name="Slide Number Placeholder 1">
            <a:extLst>
              <a:ext uri="{FF2B5EF4-FFF2-40B4-BE49-F238E27FC236}">
                <a16:creationId xmlns:a16="http://schemas.microsoft.com/office/drawing/2014/main" id="{EA1CC259-1D91-4ACB-88AC-8462B75C49A3}"/>
              </a:ext>
            </a:extLst>
          </p:cNvPr>
          <p:cNvSpPr>
            <a:spLocks noGrp="1"/>
          </p:cNvSpPr>
          <p:nvPr>
            <p:ph type="sldNum" sz="quarter" idx="12"/>
          </p:nvPr>
        </p:nvSpPr>
        <p:spPr/>
        <p:txBody>
          <a:bodyPr/>
          <a:lstStyle/>
          <a:p>
            <a:fld id="{F36C87F6-986D-49E6-AF40-1B3A1EE8064D}" type="slidenum">
              <a:rPr lang="en-GB" smtClean="0"/>
              <a:t>7</a:t>
            </a:fld>
            <a:endParaRPr lang="en-GB"/>
          </a:p>
        </p:txBody>
      </p:sp>
    </p:spTree>
    <p:extLst>
      <p:ext uri="{BB962C8B-B14F-4D97-AF65-F5344CB8AC3E}">
        <p14:creationId xmlns:p14="http://schemas.microsoft.com/office/powerpoint/2010/main" val="14735740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AU" altLang="zh-CN"/>
              <a:t>Questionnaire Construction (5)</a:t>
            </a:r>
            <a:endParaRPr lang="zh-CN" altLang="en-US" dirty="0"/>
          </a:p>
        </p:txBody>
      </p:sp>
      <p:sp>
        <p:nvSpPr>
          <p:cNvPr id="21507" name="Rectangle 3"/>
          <p:cNvSpPr>
            <a:spLocks noGrp="1" noChangeArrowheads="1"/>
          </p:cNvSpPr>
          <p:nvPr>
            <p:ph type="body" idx="1"/>
          </p:nvPr>
        </p:nvSpPr>
        <p:spPr/>
        <p:txBody>
          <a:bodyPr/>
          <a:lstStyle/>
          <a:p>
            <a:r>
              <a:rPr lang="en-AU" altLang="zh-CN" dirty="0"/>
              <a:t>Indirect approach for sensitive questions</a:t>
            </a:r>
          </a:p>
          <a:p>
            <a:pPr lvl="1"/>
            <a:r>
              <a:rPr lang="en-AU" altLang="zh-CN" dirty="0"/>
              <a:t>When you are on holidays, how much alcohol do you consume per day?</a:t>
            </a:r>
          </a:p>
          <a:p>
            <a:pPr lvl="1">
              <a:buFont typeface="Wingdings" panose="05000000000000000000" pitchFamily="2" charset="2"/>
              <a:buChar char="q"/>
            </a:pPr>
            <a:r>
              <a:rPr lang="en-AU" altLang="zh-CN" dirty="0">
                <a:solidFill>
                  <a:srgbClr val="FF0000"/>
                </a:solidFill>
              </a:rPr>
              <a:t>Some people consume more alcohol on holidays than they normally do at home. Is this also true for you?</a:t>
            </a:r>
          </a:p>
          <a:p>
            <a:pPr lvl="1">
              <a:buFont typeface="Wingdings" panose="05000000000000000000" pitchFamily="2" charset="2"/>
              <a:buChar char="q"/>
            </a:pPr>
            <a:r>
              <a:rPr lang="en-AU" altLang="zh-CN" dirty="0">
                <a:solidFill>
                  <a:srgbClr val="FF0000"/>
                </a:solidFill>
              </a:rPr>
              <a:t>Please indicate which of the following responses noted on this card matches your alcohol consumption when you are on holidays.</a:t>
            </a:r>
          </a:p>
        </p:txBody>
      </p:sp>
      <p:sp>
        <p:nvSpPr>
          <p:cNvPr id="2" name="Slide Number Placeholder 1">
            <a:extLst>
              <a:ext uri="{FF2B5EF4-FFF2-40B4-BE49-F238E27FC236}">
                <a16:creationId xmlns:a16="http://schemas.microsoft.com/office/drawing/2014/main" id="{726C799A-64ED-4CEC-BE47-789B03A2FA53}"/>
              </a:ext>
            </a:extLst>
          </p:cNvPr>
          <p:cNvSpPr>
            <a:spLocks noGrp="1"/>
          </p:cNvSpPr>
          <p:nvPr>
            <p:ph type="sldNum" sz="quarter" idx="12"/>
          </p:nvPr>
        </p:nvSpPr>
        <p:spPr/>
        <p:txBody>
          <a:bodyPr/>
          <a:lstStyle/>
          <a:p>
            <a:fld id="{F36C87F6-986D-49E6-AF40-1B3A1EE8064D}" type="slidenum">
              <a:rPr lang="en-GB" smtClean="0"/>
              <a:t>8</a:t>
            </a:fld>
            <a:endParaRPr lang="en-GB"/>
          </a:p>
        </p:txBody>
      </p:sp>
    </p:spTree>
    <p:extLst>
      <p:ext uri="{BB962C8B-B14F-4D97-AF65-F5344CB8AC3E}">
        <p14:creationId xmlns:p14="http://schemas.microsoft.com/office/powerpoint/2010/main" val="3437854678"/>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AU" altLang="zh-CN"/>
              <a:t>Questionnaire Construction (6)</a:t>
            </a:r>
            <a:endParaRPr lang="zh-CN" altLang="en-US" dirty="0"/>
          </a:p>
        </p:txBody>
      </p:sp>
      <p:sp>
        <p:nvSpPr>
          <p:cNvPr id="22531" name="Rectangle 3"/>
          <p:cNvSpPr>
            <a:spLocks noGrp="1" noChangeArrowheads="1"/>
          </p:cNvSpPr>
          <p:nvPr>
            <p:ph type="body" idx="1"/>
          </p:nvPr>
        </p:nvSpPr>
        <p:spPr/>
        <p:txBody>
          <a:bodyPr/>
          <a:lstStyle/>
          <a:p>
            <a:r>
              <a:rPr lang="en-AU" altLang="zh-CN" dirty="0"/>
              <a:t>Temporal frames provided</a:t>
            </a:r>
          </a:p>
          <a:p>
            <a:pPr lvl="1"/>
            <a:r>
              <a:rPr lang="en-AU" altLang="zh-CN" dirty="0"/>
              <a:t>How many overnight business trips do you go on?</a:t>
            </a:r>
          </a:p>
          <a:p>
            <a:pPr lvl="1">
              <a:buFont typeface="Wingdings" panose="05000000000000000000" pitchFamily="2" charset="2"/>
              <a:buChar char="q"/>
            </a:pPr>
            <a:r>
              <a:rPr lang="en-AU" altLang="zh-CN" dirty="0">
                <a:solidFill>
                  <a:srgbClr val="FF0000"/>
                </a:solidFill>
              </a:rPr>
              <a:t>How many overnight business trips did you go on in the last month?</a:t>
            </a:r>
          </a:p>
          <a:p>
            <a:r>
              <a:rPr lang="en-AU" altLang="zh-CN" dirty="0"/>
              <a:t>Use of categories</a:t>
            </a:r>
          </a:p>
          <a:p>
            <a:pPr lvl="1"/>
            <a:r>
              <a:rPr lang="en-AU" altLang="zh-CN" dirty="0"/>
              <a:t>What is your age? __years __months</a:t>
            </a:r>
          </a:p>
          <a:p>
            <a:pPr lvl="1">
              <a:buFont typeface="Wingdings" panose="05000000000000000000" pitchFamily="2" charset="2"/>
              <a:buChar char="q"/>
            </a:pPr>
            <a:r>
              <a:rPr lang="en-AU" altLang="zh-CN" dirty="0">
                <a:solidFill>
                  <a:srgbClr val="FF0000"/>
                </a:solidFill>
              </a:rPr>
              <a:t>What is your age</a:t>
            </a:r>
          </a:p>
          <a:p>
            <a:pPr marL="274320" lvl="1" indent="0">
              <a:buNone/>
            </a:pPr>
            <a:r>
              <a:rPr lang="en-US" altLang="zh-CN" dirty="0"/>
              <a:t>①20 or below	②21-30		③31-40    </a:t>
            </a:r>
          </a:p>
          <a:p>
            <a:pPr marL="274320" lvl="1" indent="0">
              <a:buNone/>
            </a:pPr>
            <a:r>
              <a:rPr lang="en-US" altLang="zh-CN" dirty="0"/>
              <a:t>④41-50		⑤51-60		⑥61 or above</a:t>
            </a:r>
            <a:endParaRPr lang="zh-CN" altLang="en-US" dirty="0"/>
          </a:p>
        </p:txBody>
      </p:sp>
      <p:sp>
        <p:nvSpPr>
          <p:cNvPr id="2" name="Slide Number Placeholder 1">
            <a:extLst>
              <a:ext uri="{FF2B5EF4-FFF2-40B4-BE49-F238E27FC236}">
                <a16:creationId xmlns:a16="http://schemas.microsoft.com/office/drawing/2014/main" id="{FCEC7A32-D736-4FE2-BE4A-BE4F9AC08431}"/>
              </a:ext>
            </a:extLst>
          </p:cNvPr>
          <p:cNvSpPr>
            <a:spLocks noGrp="1"/>
          </p:cNvSpPr>
          <p:nvPr>
            <p:ph type="sldNum" sz="quarter" idx="12"/>
          </p:nvPr>
        </p:nvSpPr>
        <p:spPr/>
        <p:txBody>
          <a:bodyPr/>
          <a:lstStyle/>
          <a:p>
            <a:fld id="{F36C87F6-986D-49E6-AF40-1B3A1EE8064D}" type="slidenum">
              <a:rPr lang="en-GB" smtClean="0"/>
              <a:t>9</a:t>
            </a:fld>
            <a:endParaRPr lang="en-GB"/>
          </a:p>
        </p:txBody>
      </p:sp>
    </p:spTree>
    <p:extLst>
      <p:ext uri="{BB962C8B-B14F-4D97-AF65-F5344CB8AC3E}">
        <p14:creationId xmlns:p14="http://schemas.microsoft.com/office/powerpoint/2010/main" val="424817680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Common Survey Response Sets (1)</a:t>
            </a:r>
            <a:endParaRPr lang="en-US" dirty="0"/>
          </a:p>
        </p:txBody>
      </p:sp>
      <p:sp>
        <p:nvSpPr>
          <p:cNvPr id="23555" name="Content Placeholder 2"/>
          <p:cNvSpPr>
            <a:spLocks noGrp="1"/>
          </p:cNvSpPr>
          <p:nvPr>
            <p:ph idx="1"/>
          </p:nvPr>
        </p:nvSpPr>
        <p:spPr/>
        <p:txBody>
          <a:bodyPr/>
          <a:lstStyle/>
          <a:p>
            <a:r>
              <a:rPr lang="en-US" dirty="0"/>
              <a:t>Checklists (demographic or </a:t>
            </a:r>
            <a:r>
              <a:rPr lang="en-US" dirty="0" err="1"/>
              <a:t>behavioural</a:t>
            </a:r>
            <a:r>
              <a:rPr lang="en-US" dirty="0"/>
              <a:t> questions)</a:t>
            </a:r>
          </a:p>
          <a:p>
            <a:r>
              <a:rPr lang="en-US" dirty="0"/>
              <a:t>Open-ended and close-ended questions</a:t>
            </a:r>
          </a:p>
          <a:p>
            <a:r>
              <a:rPr lang="en-US" dirty="0"/>
              <a:t>Ratio questions</a:t>
            </a:r>
          </a:p>
          <a:p>
            <a:r>
              <a:rPr lang="en-US" dirty="0"/>
              <a:t>Scenarios</a:t>
            </a:r>
          </a:p>
        </p:txBody>
      </p:sp>
      <p:sp>
        <p:nvSpPr>
          <p:cNvPr id="23556" name="Slide Number Placeholder 3"/>
          <p:cNvSpPr>
            <a:spLocks noGrp="1"/>
          </p:cNvSpPr>
          <p:nvPr>
            <p:ph type="sldNum" sz="quarter" idx="12"/>
          </p:nvPr>
        </p:nvSpPr>
        <p:spPr/>
        <p:txBody>
          <a:bodyPr/>
          <a:lstStyle/>
          <a:p>
            <a:fld id="{B49C8DCE-7080-4D1D-BC7C-469AE013CF9F}" type="slidenum">
              <a:rPr lang="en-US" smtClean="0"/>
              <a:pPr/>
              <a:t>10</a:t>
            </a:fld>
            <a:endParaRPr lang="en-US"/>
          </a:p>
        </p:txBody>
      </p:sp>
    </p:spTree>
    <p:extLst>
      <p:ext uri="{BB962C8B-B14F-4D97-AF65-F5344CB8AC3E}">
        <p14:creationId xmlns:p14="http://schemas.microsoft.com/office/powerpoint/2010/main" val="102048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AU" altLang="zh-CN"/>
              <a:t>Common Survey Response Sets (2)</a:t>
            </a:r>
            <a:endParaRPr lang="en-AU" altLang="zh-CN" dirty="0"/>
          </a:p>
        </p:txBody>
      </p:sp>
      <p:sp>
        <p:nvSpPr>
          <p:cNvPr id="390147" name="Rectangle 3"/>
          <p:cNvSpPr>
            <a:spLocks noGrp="1" noChangeArrowheads="1"/>
          </p:cNvSpPr>
          <p:nvPr>
            <p:ph type="body" idx="1"/>
          </p:nvPr>
        </p:nvSpPr>
        <p:spPr/>
        <p:txBody>
          <a:bodyPr/>
          <a:lstStyle/>
          <a:p>
            <a:r>
              <a:rPr lang="en-AU" altLang="zh-CN" dirty="0"/>
              <a:t>Checklists</a:t>
            </a:r>
          </a:p>
          <a:p>
            <a:pPr lvl="1"/>
            <a:r>
              <a:rPr lang="en-AU" altLang="zh-CN" dirty="0"/>
              <a:t>Gender :   ①Male  ②Female</a:t>
            </a:r>
          </a:p>
          <a:p>
            <a:r>
              <a:rPr lang="en-AU" altLang="zh-CN" dirty="0"/>
              <a:t>Checklist must be</a:t>
            </a:r>
          </a:p>
          <a:p>
            <a:pPr lvl="1"/>
            <a:r>
              <a:rPr lang="en-AU" altLang="zh-CN" dirty="0"/>
              <a:t>Exhaustive</a:t>
            </a:r>
          </a:p>
          <a:p>
            <a:pPr marL="502920" lvl="2" indent="0">
              <a:buNone/>
            </a:pPr>
            <a:r>
              <a:rPr lang="en-US" altLang="zh-CN" dirty="0"/>
              <a:t>①20 or below   	②21-30    	③31-40    </a:t>
            </a:r>
          </a:p>
          <a:p>
            <a:pPr marL="502920" lvl="2" indent="0">
              <a:buNone/>
            </a:pPr>
            <a:r>
              <a:rPr lang="en-US" altLang="zh-CN" dirty="0"/>
              <a:t>④41-50            	⑤51-60    	⑥61 or above</a:t>
            </a:r>
            <a:endParaRPr lang="en-AU" altLang="zh-CN" dirty="0"/>
          </a:p>
          <a:p>
            <a:pPr lvl="1"/>
            <a:r>
              <a:rPr lang="en-AU" altLang="zh-CN" dirty="0"/>
              <a:t>Mutually exclusive</a:t>
            </a:r>
          </a:p>
          <a:p>
            <a:pPr marL="502920" lvl="2" indent="0">
              <a:buNone/>
            </a:pPr>
            <a:r>
              <a:rPr lang="en-US" altLang="zh-CN" dirty="0"/>
              <a:t>① 20 or below  	②21-30    	③31-40    </a:t>
            </a:r>
          </a:p>
          <a:p>
            <a:pPr marL="502920" lvl="2" indent="0">
              <a:buNone/>
            </a:pPr>
            <a:r>
              <a:rPr lang="en-US" altLang="zh-CN" dirty="0"/>
              <a:t>④41-50             	⑤51-60    	⑥61 or above</a:t>
            </a:r>
            <a:endParaRPr lang="en-AU" altLang="zh-CN" dirty="0"/>
          </a:p>
        </p:txBody>
      </p:sp>
      <p:sp>
        <p:nvSpPr>
          <p:cNvPr id="2" name="Slide Number Placeholder 1">
            <a:extLst>
              <a:ext uri="{FF2B5EF4-FFF2-40B4-BE49-F238E27FC236}">
                <a16:creationId xmlns:a16="http://schemas.microsoft.com/office/drawing/2014/main" id="{527845DA-F457-4F27-A8BA-8A631C4CAB19}"/>
              </a:ext>
            </a:extLst>
          </p:cNvPr>
          <p:cNvSpPr>
            <a:spLocks noGrp="1"/>
          </p:cNvSpPr>
          <p:nvPr>
            <p:ph type="sldNum" sz="quarter" idx="12"/>
          </p:nvPr>
        </p:nvSpPr>
        <p:spPr/>
        <p:txBody>
          <a:bodyPr/>
          <a:lstStyle/>
          <a:p>
            <a:fld id="{F36C87F6-986D-49E6-AF40-1B3A1EE8064D}" type="slidenum">
              <a:rPr lang="en-GB" smtClean="0"/>
              <a:t>11</a:t>
            </a:fld>
            <a:endParaRPr lang="en-GB"/>
          </a:p>
        </p:txBody>
      </p:sp>
    </p:spTree>
    <p:extLst>
      <p:ext uri="{BB962C8B-B14F-4D97-AF65-F5344CB8AC3E}">
        <p14:creationId xmlns:p14="http://schemas.microsoft.com/office/powerpoint/2010/main" val="4082684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0147">
                                            <p:txEl>
                                              <p:pRg st="0" end="0"/>
                                            </p:txEl>
                                          </p:spTgt>
                                        </p:tgtEl>
                                        <p:attrNameLst>
                                          <p:attrName>style.visibility</p:attrName>
                                        </p:attrNameLst>
                                      </p:cBhvr>
                                      <p:to>
                                        <p:strVal val="visible"/>
                                      </p:to>
                                    </p:set>
                                    <p:anim calcmode="lin" valueType="num">
                                      <p:cBhvr additive="base">
                                        <p:cTn id="7" dur="500" fill="hold"/>
                                        <p:tgtEl>
                                          <p:spTgt spid="390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014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90147">
                                            <p:txEl>
                                              <p:pRg st="1" end="1"/>
                                            </p:txEl>
                                          </p:spTgt>
                                        </p:tgtEl>
                                        <p:attrNameLst>
                                          <p:attrName>style.visibility</p:attrName>
                                        </p:attrNameLst>
                                      </p:cBhvr>
                                      <p:to>
                                        <p:strVal val="visible"/>
                                      </p:to>
                                    </p:set>
                                    <p:anim calcmode="lin" valueType="num">
                                      <p:cBhvr additive="base">
                                        <p:cTn id="11" dur="500" fill="hold"/>
                                        <p:tgtEl>
                                          <p:spTgt spid="39014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90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90147">
                                            <p:txEl>
                                              <p:pRg st="2" end="2"/>
                                            </p:txEl>
                                          </p:spTgt>
                                        </p:tgtEl>
                                        <p:attrNameLst>
                                          <p:attrName>style.visibility</p:attrName>
                                        </p:attrNameLst>
                                      </p:cBhvr>
                                      <p:to>
                                        <p:strVal val="visible"/>
                                      </p:to>
                                    </p:set>
                                    <p:anim calcmode="lin" valueType="num">
                                      <p:cBhvr additive="base">
                                        <p:cTn id="17" dur="500" fill="hold"/>
                                        <p:tgtEl>
                                          <p:spTgt spid="39014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90147">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90147">
                                            <p:txEl>
                                              <p:pRg st="3" end="3"/>
                                            </p:txEl>
                                          </p:spTgt>
                                        </p:tgtEl>
                                        <p:attrNameLst>
                                          <p:attrName>style.visibility</p:attrName>
                                        </p:attrNameLst>
                                      </p:cBhvr>
                                      <p:to>
                                        <p:strVal val="visible"/>
                                      </p:to>
                                    </p:set>
                                    <p:anim calcmode="lin" valueType="num">
                                      <p:cBhvr additive="base">
                                        <p:cTn id="21" dur="500" fill="hold"/>
                                        <p:tgtEl>
                                          <p:spTgt spid="390147">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90147">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90147">
                                            <p:txEl>
                                              <p:pRg st="4" end="4"/>
                                            </p:txEl>
                                          </p:spTgt>
                                        </p:tgtEl>
                                        <p:attrNameLst>
                                          <p:attrName>style.visibility</p:attrName>
                                        </p:attrNameLst>
                                      </p:cBhvr>
                                      <p:to>
                                        <p:strVal val="visible"/>
                                      </p:to>
                                    </p:set>
                                    <p:anim calcmode="lin" valueType="num">
                                      <p:cBhvr additive="base">
                                        <p:cTn id="25" dur="500" fill="hold"/>
                                        <p:tgtEl>
                                          <p:spTgt spid="39014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014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90147">
                                            <p:txEl>
                                              <p:pRg st="5" end="5"/>
                                            </p:txEl>
                                          </p:spTgt>
                                        </p:tgtEl>
                                        <p:attrNameLst>
                                          <p:attrName>style.visibility</p:attrName>
                                        </p:attrNameLst>
                                      </p:cBhvr>
                                      <p:to>
                                        <p:strVal val="visible"/>
                                      </p:to>
                                    </p:set>
                                    <p:anim calcmode="lin" valueType="num">
                                      <p:cBhvr additive="base">
                                        <p:cTn id="29" dur="500" fill="hold"/>
                                        <p:tgtEl>
                                          <p:spTgt spid="39014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9014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90147">
                                            <p:txEl>
                                              <p:pRg st="6" end="6"/>
                                            </p:txEl>
                                          </p:spTgt>
                                        </p:tgtEl>
                                        <p:attrNameLst>
                                          <p:attrName>style.visibility</p:attrName>
                                        </p:attrNameLst>
                                      </p:cBhvr>
                                      <p:to>
                                        <p:strVal val="visible"/>
                                      </p:to>
                                    </p:set>
                                    <p:anim calcmode="lin" valueType="num">
                                      <p:cBhvr additive="base">
                                        <p:cTn id="33" dur="500" fill="hold"/>
                                        <p:tgtEl>
                                          <p:spTgt spid="39014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9014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90147">
                                            <p:txEl>
                                              <p:pRg st="7" end="7"/>
                                            </p:txEl>
                                          </p:spTgt>
                                        </p:tgtEl>
                                        <p:attrNameLst>
                                          <p:attrName>style.visibility</p:attrName>
                                        </p:attrNameLst>
                                      </p:cBhvr>
                                      <p:to>
                                        <p:strVal val="visible"/>
                                      </p:to>
                                    </p:set>
                                    <p:anim calcmode="lin" valueType="num">
                                      <p:cBhvr additive="base">
                                        <p:cTn id="37" dur="500" fill="hold"/>
                                        <p:tgtEl>
                                          <p:spTgt spid="39014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90147">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90147">
                                            <p:txEl>
                                              <p:pRg st="8" end="8"/>
                                            </p:txEl>
                                          </p:spTgt>
                                        </p:tgtEl>
                                        <p:attrNameLst>
                                          <p:attrName>style.visibility</p:attrName>
                                        </p:attrNameLst>
                                      </p:cBhvr>
                                      <p:to>
                                        <p:strVal val="visible"/>
                                      </p:to>
                                    </p:set>
                                    <p:anim calcmode="lin" valueType="num">
                                      <p:cBhvr additive="base">
                                        <p:cTn id="41" dur="500" fill="hold"/>
                                        <p:tgtEl>
                                          <p:spTgt spid="390147">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9014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0147"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AU" altLang="zh-CN"/>
              <a:t>Common Survey Response Sets (3) </a:t>
            </a:r>
            <a:endParaRPr lang="zh-CN" altLang="en-US" dirty="0"/>
          </a:p>
        </p:txBody>
      </p:sp>
      <p:sp>
        <p:nvSpPr>
          <p:cNvPr id="25603" name="Rectangle 3"/>
          <p:cNvSpPr>
            <a:spLocks noGrp="1" noChangeArrowheads="1"/>
          </p:cNvSpPr>
          <p:nvPr>
            <p:ph type="body" idx="1"/>
          </p:nvPr>
        </p:nvSpPr>
        <p:spPr/>
        <p:txBody>
          <a:bodyPr/>
          <a:lstStyle/>
          <a:p>
            <a:r>
              <a:rPr lang="en-AU" altLang="zh-CN" dirty="0"/>
              <a:t>Open-ended and close-ended questions</a:t>
            </a:r>
          </a:p>
          <a:p>
            <a:pPr lvl="1"/>
            <a:r>
              <a:rPr lang="en-US" altLang="zh-CN" dirty="0"/>
              <a:t>Your nationality? ____________________________________________</a:t>
            </a:r>
          </a:p>
          <a:p>
            <a:pPr marL="274320" lvl="1" indent="0">
              <a:buNone/>
            </a:pPr>
            <a:endParaRPr lang="en-AU" altLang="zh-CN" dirty="0"/>
          </a:p>
          <a:p>
            <a:pPr marL="274320" lvl="1" indent="0">
              <a:buNone/>
            </a:pPr>
            <a:r>
              <a:rPr lang="en-AU" altLang="zh-CN" dirty="0"/>
              <a:t>① Chinese    </a:t>
            </a:r>
            <a:r>
              <a:rPr lang="en-US" altLang="zh-CN" dirty="0"/>
              <a:t>② </a:t>
            </a:r>
            <a:r>
              <a:rPr lang="en-AU" altLang="zh-CN" dirty="0"/>
              <a:t>Japanese   </a:t>
            </a:r>
            <a:r>
              <a:rPr lang="en-US" altLang="zh-CN" dirty="0"/>
              <a:t>③</a:t>
            </a:r>
            <a:r>
              <a:rPr lang="en-AU" altLang="zh-CN" dirty="0"/>
              <a:t> Korean   </a:t>
            </a:r>
            <a:r>
              <a:rPr lang="en-US" altLang="zh-CN" dirty="0"/>
              <a:t>④</a:t>
            </a:r>
            <a:r>
              <a:rPr lang="en-AU" altLang="zh-CN" dirty="0"/>
              <a:t> American   </a:t>
            </a:r>
            <a:r>
              <a:rPr lang="en-US" altLang="zh-CN" dirty="0"/>
              <a:t>⑤</a:t>
            </a:r>
            <a:r>
              <a:rPr lang="en-AU" altLang="zh-CN" dirty="0"/>
              <a:t> Others____</a:t>
            </a:r>
            <a:endParaRPr lang="en-US" altLang="zh-CN" dirty="0"/>
          </a:p>
          <a:p>
            <a:r>
              <a:rPr lang="en-US" altLang="zh-CN" dirty="0"/>
              <a:t>Ratio questions </a:t>
            </a:r>
          </a:p>
          <a:p>
            <a:pPr lvl="1"/>
            <a:r>
              <a:rPr lang="en-US" altLang="zh-CN" dirty="0"/>
              <a:t>Examples: Age, income, length of stay and consumer expenditures are measured on ratio scales. </a:t>
            </a:r>
          </a:p>
          <a:p>
            <a:pPr lvl="1"/>
            <a:r>
              <a:rPr lang="en-US" altLang="zh-CN" dirty="0"/>
              <a:t>What is your age? __years __months</a:t>
            </a:r>
          </a:p>
        </p:txBody>
      </p:sp>
      <p:sp>
        <p:nvSpPr>
          <p:cNvPr id="2" name="Slide Number Placeholder 1">
            <a:extLst>
              <a:ext uri="{FF2B5EF4-FFF2-40B4-BE49-F238E27FC236}">
                <a16:creationId xmlns:a16="http://schemas.microsoft.com/office/drawing/2014/main" id="{02488FF3-5A3E-4A43-AED1-55E47594379E}"/>
              </a:ext>
            </a:extLst>
          </p:cNvPr>
          <p:cNvSpPr>
            <a:spLocks noGrp="1"/>
          </p:cNvSpPr>
          <p:nvPr>
            <p:ph type="sldNum" sz="quarter" idx="12"/>
          </p:nvPr>
        </p:nvSpPr>
        <p:spPr/>
        <p:txBody>
          <a:bodyPr/>
          <a:lstStyle/>
          <a:p>
            <a:fld id="{F36C87F6-986D-49E6-AF40-1B3A1EE8064D}" type="slidenum">
              <a:rPr lang="en-GB" smtClean="0"/>
              <a:t>12</a:t>
            </a:fld>
            <a:endParaRPr lang="en-GB"/>
          </a:p>
        </p:txBody>
      </p:sp>
    </p:spTree>
    <p:extLst>
      <p:ext uri="{BB962C8B-B14F-4D97-AF65-F5344CB8AC3E}">
        <p14:creationId xmlns:p14="http://schemas.microsoft.com/office/powerpoint/2010/main" val="233146358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a:xfrm>
            <a:off x="1217614" y="274638"/>
            <a:ext cx="9753600" cy="838201"/>
          </a:xfrm>
        </p:spPr>
        <p:txBody>
          <a:bodyPr>
            <a:noAutofit/>
          </a:bodyPr>
          <a:lstStyle/>
          <a:p>
            <a:r>
              <a:rPr lang="en-AU" altLang="zh-CN" sz="3200" dirty="0"/>
              <a:t>Common Survey Response Sets (4) -</a:t>
            </a:r>
            <a:br>
              <a:rPr lang="en-AU" altLang="zh-CN" sz="3200" dirty="0"/>
            </a:br>
            <a:r>
              <a:rPr lang="en-AU" altLang="zh-CN" sz="3200" dirty="0"/>
              <a:t>Scenarios</a:t>
            </a:r>
            <a:endParaRPr lang="en-GB" sz="3200" dirty="0"/>
          </a:p>
        </p:txBody>
      </p:sp>
      <p:sp>
        <p:nvSpPr>
          <p:cNvPr id="26627" name="Text Placeholder 5"/>
          <p:cNvSpPr>
            <a:spLocks noGrp="1"/>
          </p:cNvSpPr>
          <p:nvPr>
            <p:ph type="body" idx="1"/>
          </p:nvPr>
        </p:nvSpPr>
        <p:spPr/>
        <p:txBody>
          <a:bodyPr/>
          <a:lstStyle/>
          <a:p>
            <a:r>
              <a:rPr lang="en-US" dirty="0"/>
              <a:t>Service Failure (1 scenario)</a:t>
            </a:r>
            <a:endParaRPr lang="en-GB" dirty="0"/>
          </a:p>
        </p:txBody>
      </p:sp>
      <p:sp>
        <p:nvSpPr>
          <p:cNvPr id="26628" name="Content Placeholder 2"/>
          <p:cNvSpPr>
            <a:spLocks noGrp="1"/>
          </p:cNvSpPr>
          <p:nvPr>
            <p:ph sz="half" idx="2"/>
          </p:nvPr>
        </p:nvSpPr>
        <p:spPr>
          <a:xfrm>
            <a:off x="799883" y="2743200"/>
            <a:ext cx="5126891" cy="3428999"/>
          </a:xfrm>
        </p:spPr>
        <p:txBody>
          <a:bodyPr>
            <a:noAutofit/>
          </a:bodyPr>
          <a:lstStyle/>
          <a:p>
            <a:r>
              <a:rPr lang="en-GB" sz="1800" dirty="0">
                <a:latin typeface="Century Gothic" panose="020B0502020202020204" pitchFamily="34" charset="0"/>
              </a:rPr>
              <a:t>Last Friday you had restaurant reservations to celebrate a family occasion.</a:t>
            </a:r>
          </a:p>
          <a:p>
            <a:r>
              <a:rPr lang="en-GB" sz="1800" dirty="0">
                <a:latin typeface="Century Gothic" panose="020B0502020202020204" pitchFamily="34" charset="0"/>
              </a:rPr>
              <a:t>You made reservations well in advance and you let the restaurant know that it was a special occasion. </a:t>
            </a:r>
          </a:p>
          <a:p>
            <a:r>
              <a:rPr lang="en-GB" sz="1800" dirty="0">
                <a:latin typeface="Century Gothic" panose="020B0502020202020204" pitchFamily="34" charset="0"/>
              </a:rPr>
              <a:t>You chose a restaurant that was well known for excellent food and service in a formal setting. </a:t>
            </a:r>
          </a:p>
          <a:p>
            <a:r>
              <a:rPr lang="en-GB" sz="1800" dirty="0">
                <a:latin typeface="Century Gothic" panose="020B0502020202020204" pitchFamily="34" charset="0"/>
              </a:rPr>
              <a:t>When you arrived at 6 p.m., the time you had reserved, you found you would have to wait an hour for a table. </a:t>
            </a:r>
          </a:p>
        </p:txBody>
      </p:sp>
      <p:sp>
        <p:nvSpPr>
          <p:cNvPr id="26629" name="Text Placeholder 6"/>
          <p:cNvSpPr>
            <a:spLocks noGrp="1"/>
          </p:cNvSpPr>
          <p:nvPr>
            <p:ph type="body" sz="quarter" idx="3"/>
          </p:nvPr>
        </p:nvSpPr>
        <p:spPr/>
        <p:txBody>
          <a:bodyPr/>
          <a:lstStyle/>
          <a:p>
            <a:r>
              <a:rPr lang="en-US"/>
              <a:t>Recovery (4 scenarios: The waiter said)</a:t>
            </a:r>
            <a:endParaRPr lang="en-GB"/>
          </a:p>
        </p:txBody>
      </p:sp>
      <p:sp>
        <p:nvSpPr>
          <p:cNvPr id="26630" name="Content Placeholder 7"/>
          <p:cNvSpPr>
            <a:spLocks noGrp="1"/>
          </p:cNvSpPr>
          <p:nvPr>
            <p:ph sz="quarter" idx="4"/>
          </p:nvPr>
        </p:nvSpPr>
        <p:spPr/>
        <p:txBody>
          <a:bodyPr>
            <a:normAutofit fontScale="70000" lnSpcReduction="20000"/>
          </a:bodyPr>
          <a:lstStyle/>
          <a:p>
            <a:r>
              <a:rPr lang="en-GB" dirty="0"/>
              <a:t>“There is nothing I can do to help you.” (No apology)</a:t>
            </a:r>
          </a:p>
          <a:p>
            <a:r>
              <a:rPr lang="en-GB" dirty="0"/>
              <a:t>“There is nothing I can do to help you. For your trouble here is a voucher for complimentary refreshments.” (Compensate)</a:t>
            </a:r>
          </a:p>
          <a:p>
            <a:r>
              <a:rPr lang="en-GB" dirty="0"/>
              <a:t>“Let me talk to the manager to see if we can get you a table sooner.” On returning, the waiter said: “Your table will be ready in 20 minutes.” (Assist)</a:t>
            </a:r>
          </a:p>
          <a:p>
            <a:r>
              <a:rPr lang="en-GB" dirty="0"/>
              <a:t>“Let me talk to the manager to see if we can get you a table sooner.” On returning, the waiter said: “Your table will be ready in 20 minutes. For your trouble, here is a voucher for complimentary refreshments.”  (Compensate and assist) </a:t>
            </a:r>
          </a:p>
        </p:txBody>
      </p:sp>
      <p:sp>
        <p:nvSpPr>
          <p:cNvPr id="26631" name="Slide Number Placeholder 3"/>
          <p:cNvSpPr>
            <a:spLocks noGrp="1"/>
          </p:cNvSpPr>
          <p:nvPr>
            <p:ph type="sldNum" sz="quarter" idx="12"/>
          </p:nvPr>
        </p:nvSpPr>
        <p:spPr/>
        <p:txBody>
          <a:bodyPr/>
          <a:lstStyle/>
          <a:p>
            <a:fld id="{0C355B40-3CBE-46D1-9D8C-7B52908E2760}" type="slidenum">
              <a:rPr lang="en-US" smtClean="0"/>
              <a:pPr/>
              <a:t>13</a:t>
            </a:fld>
            <a:endParaRPr lang="en-US"/>
          </a:p>
        </p:txBody>
      </p:sp>
      <p:sp>
        <p:nvSpPr>
          <p:cNvPr id="26632" name="TextBox 7"/>
          <p:cNvSpPr txBox="1">
            <a:spLocks noChangeArrowheads="1"/>
          </p:cNvSpPr>
          <p:nvPr/>
        </p:nvSpPr>
        <p:spPr bwMode="auto">
          <a:xfrm>
            <a:off x="5844326" y="5785064"/>
            <a:ext cx="5544616" cy="738664"/>
          </a:xfrm>
          <a:prstGeom prst="rect">
            <a:avLst/>
          </a:prstGeom>
          <a:noFill/>
          <a:ln w="9525">
            <a:noFill/>
            <a:miter lim="800000"/>
            <a:headEnd/>
            <a:tailEnd/>
          </a:ln>
        </p:spPr>
        <p:txBody>
          <a:bodyPr wrap="square">
            <a:spAutoFit/>
          </a:bodyPr>
          <a:lstStyle/>
          <a:p>
            <a:r>
              <a:rPr lang="en-GB" sz="1400" b="1" dirty="0"/>
              <a:t>McDougall, G., &amp; Levesque, T. (1999). Waiting for service: the effectiveness of recovery strategies. International Journal of Contemporary Hospitality Management, Vol. 11(1), pp.6 – 15.</a:t>
            </a:r>
          </a:p>
        </p:txBody>
      </p:sp>
      <p:sp>
        <p:nvSpPr>
          <p:cNvPr id="10" name="TextBox 7"/>
          <p:cNvSpPr txBox="1">
            <a:spLocks noChangeArrowheads="1"/>
          </p:cNvSpPr>
          <p:nvPr/>
        </p:nvSpPr>
        <p:spPr bwMode="auto">
          <a:xfrm>
            <a:off x="1316872" y="1097022"/>
            <a:ext cx="9314044" cy="646331"/>
          </a:xfrm>
          <a:prstGeom prst="rect">
            <a:avLst/>
          </a:prstGeom>
          <a:solidFill>
            <a:srgbClr val="FFC000"/>
          </a:solidFill>
          <a:ln w="9525">
            <a:noFill/>
            <a:miter lim="800000"/>
            <a:headEnd/>
            <a:tailEnd/>
          </a:ln>
        </p:spPr>
        <p:txBody>
          <a:bodyPr wrap="square">
            <a:spAutoFit/>
          </a:bodyPr>
          <a:lstStyle/>
          <a:p>
            <a:r>
              <a:rPr lang="en-GB" b="1" dirty="0"/>
              <a:t>Service failure question: How would you feel if you have a reservation with a restaurant but when you arrive, you were told that it was full?</a:t>
            </a:r>
          </a:p>
        </p:txBody>
      </p:sp>
    </p:spTree>
    <p:extLst>
      <p:ext uri="{BB962C8B-B14F-4D97-AF65-F5344CB8AC3E}">
        <p14:creationId xmlns:p14="http://schemas.microsoft.com/office/powerpoint/2010/main" val="2620472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a:t>Attitudinal Scales</a:t>
            </a:r>
            <a:endParaRPr lang="zh-TW" altLang="zh-CN" dirty="0"/>
          </a:p>
        </p:txBody>
      </p:sp>
      <p:sp>
        <p:nvSpPr>
          <p:cNvPr id="27651" name="Rectangle 3"/>
          <p:cNvSpPr>
            <a:spLocks noGrp="1" noChangeArrowheads="1"/>
          </p:cNvSpPr>
          <p:nvPr>
            <p:ph type="body" idx="1"/>
          </p:nvPr>
        </p:nvSpPr>
        <p:spPr/>
        <p:txBody>
          <a:bodyPr>
            <a:normAutofit lnSpcReduction="10000"/>
          </a:bodyPr>
          <a:lstStyle/>
          <a:p>
            <a:r>
              <a:rPr lang="en-GB" altLang="zh-CN" dirty="0"/>
              <a:t>Behavioural question collect factual information on what individuals or organisations do.</a:t>
            </a:r>
          </a:p>
          <a:p>
            <a:r>
              <a:rPr lang="en-GB" altLang="zh-CN" dirty="0"/>
              <a:t>Attitudinal or perceptual questions measure people’s attitude towards the various aspects of a concept or issue</a:t>
            </a:r>
          </a:p>
          <a:p>
            <a:pPr lvl="1"/>
            <a:r>
              <a:rPr lang="en-GB" altLang="zh-CN" dirty="0"/>
              <a:t>E.g., motivation, personality, service quality, satisfaction, brand image, etc.</a:t>
            </a:r>
            <a:r>
              <a:rPr lang="en-GB" altLang="zh-TW" dirty="0"/>
              <a:t> </a:t>
            </a:r>
          </a:p>
          <a:p>
            <a:r>
              <a:rPr lang="en-GB" altLang="zh-TW" dirty="0"/>
              <a:t>But many concepts are too complex to be captured by a single question, so a series of questions is needed.</a:t>
            </a:r>
          </a:p>
          <a:p>
            <a:pPr lvl="1"/>
            <a:r>
              <a:rPr lang="en-GB" altLang="zh-TW" dirty="0"/>
              <a:t>How satisfied you were with your work experience? </a:t>
            </a:r>
          </a:p>
          <a:p>
            <a:pPr lvl="1"/>
            <a:r>
              <a:rPr lang="en-GB" altLang="zh-TW" dirty="0"/>
              <a:t>Yet, job satisfaction is a multi-factorial construct that is determined by a number of factors.</a:t>
            </a:r>
          </a:p>
          <a:p>
            <a:pPr lvl="1"/>
            <a:r>
              <a:rPr lang="en-GB" altLang="zh-TW" dirty="0"/>
              <a:t>E.g., you are satisfied with the job but not the pay.</a:t>
            </a:r>
          </a:p>
          <a:p>
            <a:pPr lvl="1"/>
            <a:endParaRPr lang="en-US" altLang="zh-TW" dirty="0"/>
          </a:p>
        </p:txBody>
      </p:sp>
      <p:sp>
        <p:nvSpPr>
          <p:cNvPr id="2" name="Slide Number Placeholder 1">
            <a:extLst>
              <a:ext uri="{FF2B5EF4-FFF2-40B4-BE49-F238E27FC236}">
                <a16:creationId xmlns:a16="http://schemas.microsoft.com/office/drawing/2014/main" id="{60AA7B55-D726-4A89-8823-F793A6929916}"/>
              </a:ext>
            </a:extLst>
          </p:cNvPr>
          <p:cNvSpPr>
            <a:spLocks noGrp="1"/>
          </p:cNvSpPr>
          <p:nvPr>
            <p:ph type="sldNum" sz="quarter" idx="12"/>
          </p:nvPr>
        </p:nvSpPr>
        <p:spPr/>
        <p:txBody>
          <a:bodyPr/>
          <a:lstStyle/>
          <a:p>
            <a:fld id="{F36C87F6-986D-49E6-AF40-1B3A1EE8064D}" type="slidenum">
              <a:rPr lang="en-GB" smtClean="0"/>
              <a:t>14</a:t>
            </a:fld>
            <a:endParaRPr lang="en-GB"/>
          </a:p>
        </p:txBody>
      </p:sp>
    </p:spTree>
    <p:extLst>
      <p:ext uri="{BB962C8B-B14F-4D97-AF65-F5344CB8AC3E}">
        <p14:creationId xmlns:p14="http://schemas.microsoft.com/office/powerpoint/2010/main" val="31123655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0"/>
            <a:ext cx="9753600" cy="1325562"/>
          </a:xfrm>
        </p:spPr>
        <p:txBody>
          <a:bodyPr/>
          <a:lstStyle/>
          <a:p>
            <a:r>
              <a:rPr lang="en-US" altLang="zh-CN" dirty="0"/>
              <a:t>Attitudinal Scales</a:t>
            </a:r>
            <a:endParaRPr lang="zh-TW" altLang="zh-CN" dirty="0"/>
          </a:p>
        </p:txBody>
      </p:sp>
      <p:sp>
        <p:nvSpPr>
          <p:cNvPr id="28675" name="Rectangle 3"/>
          <p:cNvSpPr>
            <a:spLocks noGrp="1" noChangeArrowheads="1"/>
          </p:cNvSpPr>
          <p:nvPr>
            <p:ph type="body" idx="1"/>
          </p:nvPr>
        </p:nvSpPr>
        <p:spPr>
          <a:xfrm>
            <a:off x="1217614" y="1530086"/>
            <a:ext cx="9753600" cy="4343400"/>
          </a:xfrm>
        </p:spPr>
        <p:txBody>
          <a:bodyPr/>
          <a:lstStyle/>
          <a:p>
            <a:r>
              <a:rPr lang="en-US" altLang="zh-CN" dirty="0"/>
              <a:t>Difficulties in developing attitudinal scales</a:t>
            </a:r>
          </a:p>
          <a:p>
            <a:pPr lvl="1"/>
            <a:r>
              <a:rPr lang="en-US" altLang="zh-CN" dirty="0"/>
              <a:t>Which aspects of a situation/concept should be included?</a:t>
            </a:r>
          </a:p>
          <a:p>
            <a:pPr lvl="1"/>
            <a:r>
              <a:rPr lang="en-US" altLang="zh-CN" dirty="0"/>
              <a:t>What procedure should be adopted for combining the different aspects to obtain an overall picture?</a:t>
            </a:r>
          </a:p>
          <a:p>
            <a:pPr lvl="1"/>
            <a:r>
              <a:rPr lang="en-US" altLang="zh-CN" dirty="0"/>
              <a:t>How can we ensure that a scale really is measuring what it is supposed to measure?</a:t>
            </a:r>
          </a:p>
          <a:p>
            <a:r>
              <a:rPr lang="en-US" altLang="zh-TW" dirty="0"/>
              <a:t>Ranking scales</a:t>
            </a:r>
          </a:p>
          <a:p>
            <a:r>
              <a:rPr lang="en-US" altLang="zh-TW" dirty="0"/>
              <a:t>Likert scales</a:t>
            </a:r>
          </a:p>
          <a:p>
            <a:r>
              <a:rPr lang="en-US" altLang="zh-TW" dirty="0"/>
              <a:t>Semantic differential scales</a:t>
            </a:r>
          </a:p>
          <a:p>
            <a:r>
              <a:rPr lang="en-US" altLang="zh-TW" dirty="0" err="1"/>
              <a:t>Thurstone</a:t>
            </a:r>
            <a:r>
              <a:rPr lang="en-US" altLang="zh-TW" dirty="0"/>
              <a:t> and Guttman scales*</a:t>
            </a:r>
          </a:p>
          <a:p>
            <a:endParaRPr lang="en-US" altLang="zh-TW" dirty="0"/>
          </a:p>
        </p:txBody>
      </p:sp>
      <p:sp>
        <p:nvSpPr>
          <p:cNvPr id="28676" name="Text Box 4"/>
          <p:cNvSpPr txBox="1">
            <a:spLocks noChangeArrowheads="1"/>
          </p:cNvSpPr>
          <p:nvPr/>
        </p:nvSpPr>
        <p:spPr bwMode="auto">
          <a:xfrm>
            <a:off x="1341884" y="5963538"/>
            <a:ext cx="8202488" cy="584775"/>
          </a:xfrm>
          <a:prstGeom prst="rect">
            <a:avLst/>
          </a:prstGeom>
          <a:solidFill>
            <a:srgbClr val="FFFF99"/>
          </a:solidFill>
          <a:ln w="9525">
            <a:noFill/>
            <a:miter lim="800000"/>
            <a:headEnd/>
            <a:tailEnd/>
          </a:ln>
        </p:spPr>
        <p:txBody>
          <a:bodyPr wrap="square">
            <a:spAutoFit/>
          </a:bodyPr>
          <a:lstStyle/>
          <a:p>
            <a:pPr>
              <a:spcBef>
                <a:spcPct val="50000"/>
              </a:spcBef>
            </a:pPr>
            <a:r>
              <a:rPr lang="en-US" altLang="zh-CN" sz="1600" dirty="0"/>
              <a:t>*</a:t>
            </a:r>
            <a:r>
              <a:rPr lang="en-US" altLang="zh-CN" sz="1600" dirty="0" err="1"/>
              <a:t>Thurstone</a:t>
            </a:r>
            <a:r>
              <a:rPr lang="en-US" altLang="zh-CN" sz="1600" dirty="0"/>
              <a:t> and </a:t>
            </a:r>
            <a:r>
              <a:rPr lang="en-US" altLang="zh-CN" sz="1600" dirty="0" err="1"/>
              <a:t>Guttman</a:t>
            </a:r>
            <a:r>
              <a:rPr lang="en-US" altLang="zh-CN" sz="1600" dirty="0"/>
              <a:t> instruments require</a:t>
            </a:r>
            <a:r>
              <a:rPr lang="en-US" altLang="en-US" sz="1600" dirty="0"/>
              <a:t> </a:t>
            </a:r>
            <a:r>
              <a:rPr lang="en-US" altLang="zh-CN" sz="1600" dirty="0"/>
              <a:t>extensive </a:t>
            </a:r>
            <a:r>
              <a:rPr lang="en-US" altLang="en-US" sz="1600" dirty="0"/>
              <a:t>field tests</a:t>
            </a:r>
            <a:r>
              <a:rPr lang="en-US" altLang="zh-CN" sz="1600" dirty="0"/>
              <a:t> and </a:t>
            </a:r>
            <a:r>
              <a:rPr lang="en-US" altLang="en-US" sz="1600" dirty="0"/>
              <a:t>refinements.</a:t>
            </a:r>
            <a:r>
              <a:rPr lang="en-US" altLang="zh-CN" sz="1600" dirty="0"/>
              <a:t> Details can be found at </a:t>
            </a:r>
            <a:r>
              <a:rPr lang="en-US" altLang="zh-TW" sz="1600" dirty="0">
                <a:hlinkClick r:id="rId2"/>
              </a:rPr>
              <a:t>http://www.socialresearchmethods.net/kb/scaling.php</a:t>
            </a:r>
            <a:endParaRPr lang="en-US" altLang="zh-TW" dirty="0"/>
          </a:p>
        </p:txBody>
      </p:sp>
      <p:sp>
        <p:nvSpPr>
          <p:cNvPr id="2" name="Slide Number Placeholder 1">
            <a:extLst>
              <a:ext uri="{FF2B5EF4-FFF2-40B4-BE49-F238E27FC236}">
                <a16:creationId xmlns:a16="http://schemas.microsoft.com/office/drawing/2014/main" id="{824AEDE4-BA0F-4339-B138-05529DBB35A1}"/>
              </a:ext>
            </a:extLst>
          </p:cNvPr>
          <p:cNvSpPr>
            <a:spLocks noGrp="1"/>
          </p:cNvSpPr>
          <p:nvPr>
            <p:ph type="sldNum" sz="quarter" idx="12"/>
          </p:nvPr>
        </p:nvSpPr>
        <p:spPr/>
        <p:txBody>
          <a:bodyPr/>
          <a:lstStyle/>
          <a:p>
            <a:fld id="{F36C87F6-986D-49E6-AF40-1B3A1EE8064D}" type="slidenum">
              <a:rPr lang="en-GB" smtClean="0"/>
              <a:t>15</a:t>
            </a:fld>
            <a:endParaRPr lang="en-GB"/>
          </a:p>
        </p:txBody>
      </p:sp>
    </p:spTree>
    <p:extLst>
      <p:ext uri="{BB962C8B-B14F-4D97-AF65-F5344CB8AC3E}">
        <p14:creationId xmlns:p14="http://schemas.microsoft.com/office/powerpoint/2010/main" val="1240545080"/>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a:t>Ranking Scales</a:t>
            </a:r>
            <a:endParaRPr lang="en-US" dirty="0"/>
          </a:p>
        </p:txBody>
      </p:sp>
      <p:sp>
        <p:nvSpPr>
          <p:cNvPr id="29699" name="Content Placeholder 2"/>
          <p:cNvSpPr>
            <a:spLocks noGrp="1"/>
          </p:cNvSpPr>
          <p:nvPr>
            <p:ph idx="1"/>
          </p:nvPr>
        </p:nvSpPr>
        <p:spPr/>
        <p:txBody>
          <a:bodyPr/>
          <a:lstStyle/>
          <a:p>
            <a:r>
              <a:rPr lang="en-US" dirty="0"/>
              <a:t>Please indicate your preference for all 4 causal dinning restaurants listed below.  This is done in the following manner: rank the restaurants 1 through 4 by writings a “1” beside the most preferred restaurant, “2” beside the next most preferred restaurant, and so forth.  </a:t>
            </a:r>
          </a:p>
          <a:p>
            <a:pPr marL="274320" lvl="1" indent="0">
              <a:buNone/>
            </a:pPr>
            <a:endParaRPr lang="en-US" dirty="0"/>
          </a:p>
          <a:p>
            <a:pPr marL="274320" lvl="1" indent="0">
              <a:buNone/>
            </a:pPr>
            <a:r>
              <a:rPr lang="en-US" dirty="0"/>
              <a:t>Pizza Hut		____________</a:t>
            </a:r>
          </a:p>
          <a:p>
            <a:pPr marL="274320" lvl="1" indent="0">
              <a:buNone/>
            </a:pPr>
            <a:r>
              <a:rPr lang="en-US" dirty="0"/>
              <a:t>Spaghetti House	____________</a:t>
            </a:r>
          </a:p>
          <a:p>
            <a:pPr marL="274320" lvl="1" indent="0">
              <a:buNone/>
            </a:pPr>
            <a:r>
              <a:rPr lang="en-US" dirty="0"/>
              <a:t>Steak Express	____________</a:t>
            </a:r>
          </a:p>
          <a:p>
            <a:pPr marL="274320" lvl="1" indent="0">
              <a:buNone/>
            </a:pPr>
            <a:r>
              <a:rPr lang="en-US" dirty="0" err="1"/>
              <a:t>Genki</a:t>
            </a:r>
            <a:r>
              <a:rPr lang="en-US" dirty="0"/>
              <a:t> Sushi		____________</a:t>
            </a:r>
          </a:p>
        </p:txBody>
      </p:sp>
      <p:sp>
        <p:nvSpPr>
          <p:cNvPr id="29700" name="Slide Number Placeholder 3"/>
          <p:cNvSpPr>
            <a:spLocks noGrp="1"/>
          </p:cNvSpPr>
          <p:nvPr>
            <p:ph type="sldNum" sz="quarter" idx="12"/>
          </p:nvPr>
        </p:nvSpPr>
        <p:spPr/>
        <p:txBody>
          <a:bodyPr/>
          <a:lstStyle/>
          <a:p>
            <a:fld id="{E47536AD-59A7-478A-9F84-01D46134101F}" type="slidenum">
              <a:rPr lang="en-US" smtClean="0"/>
              <a:pPr/>
              <a:t>16</a:t>
            </a:fld>
            <a:endParaRPr lang="en-US"/>
          </a:p>
        </p:txBody>
      </p:sp>
    </p:spTree>
    <p:extLst>
      <p:ext uri="{BB962C8B-B14F-4D97-AF65-F5344CB8AC3E}">
        <p14:creationId xmlns:p14="http://schemas.microsoft.com/office/powerpoint/2010/main" val="3071964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AU" altLang="zh-CN"/>
              <a:t>Likert Scales</a:t>
            </a:r>
            <a:endParaRPr lang="zh-TW" altLang="zh-CN" dirty="0"/>
          </a:p>
        </p:txBody>
      </p:sp>
      <p:sp>
        <p:nvSpPr>
          <p:cNvPr id="31747" name="Rectangle 3"/>
          <p:cNvSpPr>
            <a:spLocks noGrp="1" noChangeArrowheads="1"/>
          </p:cNvSpPr>
          <p:nvPr>
            <p:ph type="body" idx="1"/>
          </p:nvPr>
        </p:nvSpPr>
        <p:spPr/>
        <p:txBody>
          <a:bodyPr>
            <a:normAutofit fontScale="92500" lnSpcReduction="10000"/>
          </a:bodyPr>
          <a:lstStyle/>
          <a:p>
            <a:r>
              <a:rPr lang="en-HK" altLang="zh-CN" dirty="0"/>
              <a:t>A Likert scale is a series of statements, which asks how much a person agrees or disagrees with them. </a:t>
            </a:r>
            <a:r>
              <a:rPr lang="en-US" altLang="zh-CN" dirty="0"/>
              <a:t> </a:t>
            </a:r>
          </a:p>
          <a:p>
            <a:r>
              <a:rPr lang="en-US" altLang="zh-CN" dirty="0"/>
              <a:t>5</a:t>
            </a:r>
            <a:r>
              <a:rPr lang="en-US" altLang="zh-TW" dirty="0"/>
              <a:t>-point Likert scales are </a:t>
            </a:r>
            <a:r>
              <a:rPr lang="en-US" altLang="zh-CN" dirty="0"/>
              <a:t>the </a:t>
            </a:r>
            <a:r>
              <a:rPr lang="en-US" altLang="zh-TW" dirty="0"/>
              <a:t>most commonly used</a:t>
            </a:r>
            <a:r>
              <a:rPr lang="en-US" altLang="zh-CN" dirty="0"/>
              <a:t>, ranging from </a:t>
            </a:r>
            <a:r>
              <a:rPr lang="en-US" altLang="zh-CN" sz="2200" dirty="0"/>
              <a:t>“strongly </a:t>
            </a:r>
            <a:r>
              <a:rPr lang="en-US" altLang="zh-TW" sz="2200" dirty="0"/>
              <a:t>agree</a:t>
            </a:r>
            <a:r>
              <a:rPr lang="en-US" altLang="zh-CN" sz="2200" dirty="0"/>
              <a:t>”,</a:t>
            </a:r>
            <a:r>
              <a:rPr lang="en-US" altLang="zh-TW" sz="2200" dirty="0"/>
              <a:t> </a:t>
            </a:r>
            <a:r>
              <a:rPr lang="en-US" altLang="zh-CN" sz="2200" dirty="0"/>
              <a:t>“</a:t>
            </a:r>
            <a:r>
              <a:rPr lang="en-US" altLang="zh-TW" sz="2200" dirty="0"/>
              <a:t>agree</a:t>
            </a:r>
            <a:r>
              <a:rPr lang="en-US" altLang="zh-CN" sz="2200" dirty="0"/>
              <a:t>” “</a:t>
            </a:r>
            <a:r>
              <a:rPr lang="en-US" altLang="zh-TW" sz="2200" dirty="0"/>
              <a:t>neutral</a:t>
            </a:r>
            <a:r>
              <a:rPr lang="en-US" altLang="zh-CN" sz="2200" dirty="0"/>
              <a:t>”</a:t>
            </a:r>
            <a:r>
              <a:rPr lang="en-US" altLang="zh-TW" sz="2200" dirty="0"/>
              <a:t>, </a:t>
            </a:r>
            <a:r>
              <a:rPr lang="en-US" altLang="zh-CN" sz="2200" dirty="0"/>
              <a:t>“</a:t>
            </a:r>
            <a:r>
              <a:rPr lang="en-US" altLang="zh-TW" sz="2200" dirty="0"/>
              <a:t>disagree</a:t>
            </a:r>
            <a:r>
              <a:rPr lang="en-US" altLang="zh-CN" sz="2200" dirty="0"/>
              <a:t>” and “strongly </a:t>
            </a:r>
            <a:r>
              <a:rPr lang="en-US" altLang="zh-TW" sz="2200" dirty="0"/>
              <a:t>disagree</a:t>
            </a:r>
            <a:r>
              <a:rPr lang="en-US" altLang="zh-CN" sz="2200" dirty="0"/>
              <a:t>”</a:t>
            </a:r>
            <a:r>
              <a:rPr lang="en-US" altLang="zh-TW" sz="2200" dirty="0"/>
              <a:t>. </a:t>
            </a:r>
            <a:endParaRPr lang="en-US" altLang="zh-CN" dirty="0"/>
          </a:p>
          <a:p>
            <a:pPr lvl="1"/>
            <a:r>
              <a:rPr lang="en-US" altLang="zh-CN" dirty="0"/>
              <a:t>Example: “On the whole, I get along well with my supervisors.” </a:t>
            </a:r>
          </a:p>
          <a:p>
            <a:pPr lvl="1"/>
            <a:r>
              <a:rPr lang="en-US" altLang="zh-CN" dirty="0"/>
              <a:t>①</a:t>
            </a:r>
            <a:r>
              <a:rPr lang="en-AU" altLang="zh-CN" dirty="0"/>
              <a:t> Strongly disagree </a:t>
            </a:r>
            <a:r>
              <a:rPr lang="en-US" altLang="zh-CN" dirty="0"/>
              <a:t>②</a:t>
            </a:r>
            <a:r>
              <a:rPr lang="en-AU" altLang="zh-CN" dirty="0"/>
              <a:t> disagree </a:t>
            </a:r>
            <a:r>
              <a:rPr lang="en-US" altLang="zh-CN" dirty="0"/>
              <a:t>③</a:t>
            </a:r>
            <a:r>
              <a:rPr lang="en-AU" altLang="zh-CN" dirty="0"/>
              <a:t> neutral </a:t>
            </a:r>
            <a:r>
              <a:rPr lang="en-US" altLang="zh-CN" dirty="0"/>
              <a:t>④</a:t>
            </a:r>
            <a:r>
              <a:rPr lang="en-AU" altLang="zh-CN" dirty="0"/>
              <a:t> agree </a:t>
            </a:r>
            <a:r>
              <a:rPr lang="en-US" altLang="zh-CN" dirty="0"/>
              <a:t>⑤</a:t>
            </a:r>
            <a:r>
              <a:rPr lang="en-AU" altLang="zh-CN" dirty="0"/>
              <a:t> strongly agree</a:t>
            </a:r>
          </a:p>
          <a:p>
            <a:r>
              <a:rPr lang="en-US" altLang="zh-CN" dirty="0"/>
              <a:t>Likert Scales are relatively simple to construct and they are easy for respondents to complete.</a:t>
            </a:r>
          </a:p>
          <a:p>
            <a:r>
              <a:rPr lang="en-US" altLang="zh-CN" dirty="0"/>
              <a:t>Initially a large number of items are generated in relation to the topic. Statements using those items are then prepared with a five-point response set. A pilot test of the statements is then constructed to determine their </a:t>
            </a:r>
            <a:r>
              <a:rPr lang="en-US" altLang="zh-CN" dirty="0" err="1"/>
              <a:t>unidimensionality</a:t>
            </a:r>
            <a:r>
              <a:rPr lang="en-US" altLang="zh-CN" dirty="0"/>
              <a:t>* and their internal consistency.</a:t>
            </a:r>
          </a:p>
          <a:p>
            <a:endParaRPr lang="en-US" altLang="zh-CN" dirty="0"/>
          </a:p>
        </p:txBody>
      </p:sp>
      <p:sp>
        <p:nvSpPr>
          <p:cNvPr id="2" name="Slide Number Placeholder 1">
            <a:extLst>
              <a:ext uri="{FF2B5EF4-FFF2-40B4-BE49-F238E27FC236}">
                <a16:creationId xmlns:a16="http://schemas.microsoft.com/office/drawing/2014/main" id="{F8BF20C5-5104-4FB7-A2E0-E2DC7BEF8FD8}"/>
              </a:ext>
            </a:extLst>
          </p:cNvPr>
          <p:cNvSpPr>
            <a:spLocks noGrp="1"/>
          </p:cNvSpPr>
          <p:nvPr>
            <p:ph type="sldNum" sz="quarter" idx="12"/>
          </p:nvPr>
        </p:nvSpPr>
        <p:spPr/>
        <p:txBody>
          <a:bodyPr/>
          <a:lstStyle/>
          <a:p>
            <a:fld id="{F36C87F6-986D-49E6-AF40-1B3A1EE8064D}" type="slidenum">
              <a:rPr lang="en-GB" smtClean="0"/>
              <a:t>17</a:t>
            </a:fld>
            <a:endParaRPr lang="en-GB"/>
          </a:p>
        </p:txBody>
      </p:sp>
    </p:spTree>
    <p:extLst>
      <p:ext uri="{BB962C8B-B14F-4D97-AF65-F5344CB8AC3E}">
        <p14:creationId xmlns:p14="http://schemas.microsoft.com/office/powerpoint/2010/main" val="156161435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AU" altLang="zh-CN"/>
              <a:t>Semantic Differential Scales </a:t>
            </a:r>
            <a:endParaRPr lang="en-US" altLang="zh-CN" dirty="0"/>
          </a:p>
        </p:txBody>
      </p:sp>
      <p:sp>
        <p:nvSpPr>
          <p:cNvPr id="32771" name="Rectangle 3"/>
          <p:cNvSpPr>
            <a:spLocks noGrp="1" noChangeArrowheads="1"/>
          </p:cNvSpPr>
          <p:nvPr>
            <p:ph type="body" idx="1"/>
          </p:nvPr>
        </p:nvSpPr>
        <p:spPr/>
        <p:txBody>
          <a:bodyPr/>
          <a:lstStyle/>
          <a:p>
            <a:r>
              <a:rPr lang="en-AU" altLang="zh-CN" dirty="0"/>
              <a:t>Semantic differential scales </a:t>
            </a:r>
            <a:r>
              <a:rPr lang="en-US" altLang="zh-CN" dirty="0"/>
              <a:t>refer to the use of words such as “happy” and “sad” and the respondent chooses a response on a scale of 1 to 7 or 1 to 5, with “1” referring to “happy” and “5” or “7” referring to “sad” and the numbers in between referring to states between being happy and sad.</a:t>
            </a:r>
          </a:p>
          <a:p>
            <a:r>
              <a:rPr lang="en-US" altLang="zh-CN" dirty="0"/>
              <a:t>E.g. </a:t>
            </a:r>
            <a:r>
              <a:rPr lang="en-AU" altLang="zh-CN" dirty="0"/>
              <a:t>Please suggest the type of  holiday you are interested in </a:t>
            </a:r>
          </a:p>
          <a:p>
            <a:pPr lvl="1"/>
            <a:r>
              <a:rPr lang="en-HK" altLang="zh-CN" dirty="0"/>
              <a:t>	Make your ratings by checking the appropriate space</a:t>
            </a:r>
            <a:endParaRPr lang="en-AU" altLang="zh-CN" dirty="0"/>
          </a:p>
        </p:txBody>
      </p:sp>
      <p:graphicFrame>
        <p:nvGraphicFramePr>
          <p:cNvPr id="2" name="Table 1">
            <a:extLst>
              <a:ext uri="{FF2B5EF4-FFF2-40B4-BE49-F238E27FC236}">
                <a16:creationId xmlns:a16="http://schemas.microsoft.com/office/drawing/2014/main" id="{7336A58A-25F2-42D7-AEF2-7CFB571E2F83}"/>
              </a:ext>
            </a:extLst>
          </p:cNvPr>
          <p:cNvGraphicFramePr>
            <a:graphicFrameLocks noGrp="1"/>
          </p:cNvGraphicFramePr>
          <p:nvPr>
            <p:extLst>
              <p:ext uri="{D42A27DB-BD31-4B8C-83A1-F6EECF244321}">
                <p14:modId xmlns:p14="http://schemas.microsoft.com/office/powerpoint/2010/main" val="3684925479"/>
              </p:ext>
            </p:extLst>
          </p:nvPr>
        </p:nvGraphicFramePr>
        <p:xfrm>
          <a:off x="2277988" y="4581128"/>
          <a:ext cx="6768752" cy="822960"/>
        </p:xfrm>
        <a:graphic>
          <a:graphicData uri="http://schemas.openxmlformats.org/drawingml/2006/table">
            <a:tbl>
              <a:tblPr/>
              <a:tblGrid>
                <a:gridCol w="973483">
                  <a:extLst>
                    <a:ext uri="{9D8B030D-6E8A-4147-A177-3AD203B41FA5}">
                      <a16:colId xmlns:a16="http://schemas.microsoft.com/office/drawing/2014/main" val="4135616279"/>
                    </a:ext>
                  </a:extLst>
                </a:gridCol>
                <a:gridCol w="3954776">
                  <a:extLst>
                    <a:ext uri="{9D8B030D-6E8A-4147-A177-3AD203B41FA5}">
                      <a16:colId xmlns:a16="http://schemas.microsoft.com/office/drawing/2014/main" val="106896212"/>
                    </a:ext>
                  </a:extLst>
                </a:gridCol>
                <a:gridCol w="1840493">
                  <a:extLst>
                    <a:ext uri="{9D8B030D-6E8A-4147-A177-3AD203B41FA5}">
                      <a16:colId xmlns:a16="http://schemas.microsoft.com/office/drawing/2014/main" val="1824951635"/>
                    </a:ext>
                  </a:extLst>
                </a:gridCol>
              </a:tblGrid>
              <a:tr h="0">
                <a:tc>
                  <a:txBody>
                    <a:bodyPr/>
                    <a:lstStyle/>
                    <a:p>
                      <a:pPr algn="r"/>
                      <a:r>
                        <a:rPr lang="en-GB" dirty="0">
                          <a:effectLst/>
                        </a:rPr>
                        <a:t>Active</a:t>
                      </a:r>
                    </a:p>
                  </a:txBody>
                  <a:tcPr marL="0" marR="0" marT="0" marB="0" anchor="ctr">
                    <a:lnL>
                      <a:noFill/>
                    </a:lnL>
                    <a:lnR>
                      <a:noFill/>
                    </a:lnR>
                    <a:lnT>
                      <a:noFill/>
                    </a:lnT>
                    <a:lnB>
                      <a:noFill/>
                    </a:lnB>
                    <a:solidFill>
                      <a:srgbClr val="E1E6CF"/>
                    </a:solidFill>
                  </a:tcPr>
                </a:tc>
                <a:tc>
                  <a:txBody>
                    <a:bodyPr/>
                    <a:lstStyle/>
                    <a:p>
                      <a:pPr algn="ctr"/>
                      <a:r>
                        <a:rPr lang="en-GB" dirty="0">
                          <a:effectLst/>
                        </a:rPr>
                        <a:t>_x__:____:____:____:____:____:____</a:t>
                      </a:r>
                    </a:p>
                  </a:txBody>
                  <a:tcPr marL="0" marR="0" marT="0" marB="0" anchor="ctr">
                    <a:lnL>
                      <a:noFill/>
                    </a:lnL>
                    <a:lnR>
                      <a:noFill/>
                    </a:lnR>
                    <a:lnT>
                      <a:noFill/>
                    </a:lnT>
                    <a:lnB>
                      <a:noFill/>
                    </a:lnB>
                    <a:solidFill>
                      <a:srgbClr val="E1E6CF"/>
                    </a:solidFill>
                  </a:tcPr>
                </a:tc>
                <a:tc>
                  <a:txBody>
                    <a:bodyPr/>
                    <a:lstStyle/>
                    <a:p>
                      <a:pPr algn="l"/>
                      <a:r>
                        <a:rPr lang="en-HK" dirty="0">
                          <a:effectLst/>
                        </a:rPr>
                        <a:t>Passive</a:t>
                      </a:r>
                      <a:endParaRPr lang="en-GB" dirty="0">
                        <a:effectLst/>
                      </a:endParaRPr>
                    </a:p>
                  </a:txBody>
                  <a:tcPr marL="0" marR="0" marT="0" marB="0" anchor="ctr">
                    <a:lnL>
                      <a:noFill/>
                    </a:lnL>
                    <a:lnR>
                      <a:noFill/>
                    </a:lnR>
                    <a:lnT>
                      <a:noFill/>
                    </a:lnT>
                    <a:lnB>
                      <a:noFill/>
                    </a:lnB>
                    <a:solidFill>
                      <a:srgbClr val="E1E6CF"/>
                    </a:solidFill>
                  </a:tcPr>
                </a:tc>
                <a:extLst>
                  <a:ext uri="{0D108BD9-81ED-4DB2-BD59-A6C34878D82A}">
                    <a16:rowId xmlns:a16="http://schemas.microsoft.com/office/drawing/2014/main" val="170135574"/>
                  </a:ext>
                </a:extLst>
              </a:tr>
              <a:tr h="0">
                <a:tc>
                  <a:txBody>
                    <a:bodyPr/>
                    <a:lstStyle/>
                    <a:p>
                      <a:pPr algn="r"/>
                      <a:r>
                        <a:rPr lang="en-GB" dirty="0">
                          <a:effectLst/>
                        </a:rPr>
                        <a:t>Local</a:t>
                      </a:r>
                    </a:p>
                  </a:txBody>
                  <a:tcPr marL="0" marR="0" marT="0" marB="0" anchor="ctr">
                    <a:lnL>
                      <a:noFill/>
                    </a:lnL>
                    <a:lnR>
                      <a:noFill/>
                    </a:lnR>
                    <a:lnT>
                      <a:noFill/>
                    </a:lnT>
                    <a:lnB>
                      <a:noFill/>
                    </a:lnB>
                    <a:solidFill>
                      <a:srgbClr val="E1E6CF"/>
                    </a:solidFill>
                  </a:tcPr>
                </a:tc>
                <a:tc>
                  <a:txBody>
                    <a:bodyPr/>
                    <a:lstStyle/>
                    <a:p>
                      <a:pPr algn="ctr"/>
                      <a:r>
                        <a:rPr lang="en-GB" dirty="0">
                          <a:effectLst/>
                        </a:rPr>
                        <a:t>____:____:____:____:____:____:_x__</a:t>
                      </a:r>
                    </a:p>
                  </a:txBody>
                  <a:tcPr marL="0" marR="0" marT="0" marB="0" anchor="ctr">
                    <a:lnL>
                      <a:noFill/>
                    </a:lnL>
                    <a:lnR>
                      <a:noFill/>
                    </a:lnR>
                    <a:lnT>
                      <a:noFill/>
                    </a:lnT>
                    <a:lnB>
                      <a:noFill/>
                    </a:lnB>
                    <a:solidFill>
                      <a:srgbClr val="E1E6CF"/>
                    </a:solidFill>
                  </a:tcPr>
                </a:tc>
                <a:tc>
                  <a:txBody>
                    <a:bodyPr/>
                    <a:lstStyle/>
                    <a:p>
                      <a:pPr algn="l"/>
                      <a:r>
                        <a:rPr lang="en-HK" dirty="0">
                          <a:effectLst/>
                        </a:rPr>
                        <a:t>Overseas</a:t>
                      </a:r>
                      <a:endParaRPr lang="en-GB" dirty="0">
                        <a:effectLst/>
                      </a:endParaRPr>
                    </a:p>
                  </a:txBody>
                  <a:tcPr marL="0" marR="0" marT="0" marB="0" anchor="ctr">
                    <a:lnL>
                      <a:noFill/>
                    </a:lnL>
                    <a:lnR>
                      <a:noFill/>
                    </a:lnR>
                    <a:lnT>
                      <a:noFill/>
                    </a:lnT>
                    <a:lnB>
                      <a:noFill/>
                    </a:lnB>
                    <a:solidFill>
                      <a:srgbClr val="E1E6CF"/>
                    </a:solidFill>
                  </a:tcPr>
                </a:tc>
                <a:extLst>
                  <a:ext uri="{0D108BD9-81ED-4DB2-BD59-A6C34878D82A}">
                    <a16:rowId xmlns:a16="http://schemas.microsoft.com/office/drawing/2014/main" val="450570177"/>
                  </a:ext>
                </a:extLst>
              </a:tr>
              <a:tr h="0">
                <a:tc>
                  <a:txBody>
                    <a:bodyPr/>
                    <a:lstStyle/>
                    <a:p>
                      <a:pPr algn="r"/>
                      <a:r>
                        <a:rPr lang="en-GB" dirty="0">
                          <a:effectLst/>
                        </a:rPr>
                        <a:t>Guided</a:t>
                      </a:r>
                    </a:p>
                  </a:txBody>
                  <a:tcPr marL="0" marR="0" marT="0" marB="0" anchor="ctr">
                    <a:lnL>
                      <a:noFill/>
                    </a:lnL>
                    <a:lnR>
                      <a:noFill/>
                    </a:lnR>
                    <a:lnT>
                      <a:noFill/>
                    </a:lnT>
                    <a:lnB>
                      <a:noFill/>
                    </a:lnB>
                  </a:tcPr>
                </a:tc>
                <a:tc>
                  <a:txBody>
                    <a:bodyPr/>
                    <a:lstStyle/>
                    <a:p>
                      <a:pPr algn="ctr"/>
                      <a:r>
                        <a:rPr lang="en-GB" dirty="0">
                          <a:effectLst/>
                        </a:rPr>
                        <a:t>____:____:____:____:____:____:____</a:t>
                      </a:r>
                    </a:p>
                  </a:txBody>
                  <a:tcPr marL="0" marR="0" marT="0" marB="0" anchor="ctr">
                    <a:lnL>
                      <a:noFill/>
                    </a:lnL>
                    <a:lnR>
                      <a:noFill/>
                    </a:lnR>
                    <a:lnT>
                      <a:noFill/>
                    </a:lnT>
                    <a:lnB>
                      <a:noFill/>
                    </a:lnB>
                  </a:tcPr>
                </a:tc>
                <a:tc>
                  <a:txBody>
                    <a:bodyPr/>
                    <a:lstStyle/>
                    <a:p>
                      <a:pPr algn="l"/>
                      <a:r>
                        <a:rPr lang="en-GB" dirty="0">
                          <a:effectLst/>
                        </a:rPr>
                        <a:t>Non-guided</a:t>
                      </a:r>
                    </a:p>
                  </a:txBody>
                  <a:tcPr marL="0" marR="0" marT="0" marB="0" anchor="ctr">
                    <a:lnL>
                      <a:noFill/>
                    </a:lnL>
                    <a:lnR>
                      <a:noFill/>
                    </a:lnR>
                    <a:lnT>
                      <a:noFill/>
                    </a:lnT>
                    <a:lnB>
                      <a:noFill/>
                    </a:lnB>
                  </a:tcPr>
                </a:tc>
                <a:extLst>
                  <a:ext uri="{0D108BD9-81ED-4DB2-BD59-A6C34878D82A}">
                    <a16:rowId xmlns:a16="http://schemas.microsoft.com/office/drawing/2014/main" val="1272859213"/>
                  </a:ext>
                </a:extLst>
              </a:tr>
            </a:tbl>
          </a:graphicData>
        </a:graphic>
      </p:graphicFrame>
      <p:sp>
        <p:nvSpPr>
          <p:cNvPr id="3" name="Slide Number Placeholder 2">
            <a:extLst>
              <a:ext uri="{FF2B5EF4-FFF2-40B4-BE49-F238E27FC236}">
                <a16:creationId xmlns:a16="http://schemas.microsoft.com/office/drawing/2014/main" id="{2A518D13-8D3C-41C3-944F-439371C7C4AF}"/>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403188013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1217614" y="274638"/>
            <a:ext cx="9753600" cy="850106"/>
          </a:xfrm>
        </p:spPr>
        <p:txBody>
          <a:bodyPr>
            <a:noAutofit/>
          </a:bodyPr>
          <a:lstStyle/>
          <a:p>
            <a:r>
              <a:rPr lang="en-US" sz="3200" dirty="0"/>
              <a:t>Examples</a:t>
            </a:r>
            <a:br>
              <a:rPr lang="en-US" sz="3200" dirty="0"/>
            </a:br>
            <a:r>
              <a:rPr lang="en-US" sz="3200" dirty="0"/>
              <a:t>Survey on Hong Kong People’s Identity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41715801"/>
              </p:ext>
            </p:extLst>
          </p:nvPr>
        </p:nvGraphicFramePr>
        <p:xfrm>
          <a:off x="1125860" y="1166123"/>
          <a:ext cx="9753600" cy="5436623"/>
        </p:xfrm>
        <a:graphic>
          <a:graphicData uri="http://schemas.openxmlformats.org/drawingml/2006/table">
            <a:tbl>
              <a:tblPr/>
              <a:tblGrid>
                <a:gridCol w="56896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40103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rgbClr val="FFFFFF"/>
                          </a:solidFill>
                          <a:effectLst/>
                          <a:latin typeface="Calibri" pitchFamily="34" charset="0"/>
                          <a:cs typeface="Arial" charset="0"/>
                        </a:rPr>
                        <a:t>Questions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FFFF"/>
                          </a:solidFill>
                          <a:effectLst/>
                          <a:latin typeface="Calibri" pitchFamily="34" charset="0"/>
                          <a:cs typeface="Arial" charset="0"/>
                        </a:rPr>
                        <a:t>Results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21828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Checklist</a:t>
                      </a:r>
                      <a:r>
                        <a:rPr kumimoji="0" lang="en-US" sz="2000" b="0" i="0" u="none" strike="noStrike" cap="none" normalizeH="0" baseline="0" dirty="0">
                          <a:ln>
                            <a:noFill/>
                          </a:ln>
                          <a:solidFill>
                            <a:srgbClr val="000000"/>
                          </a:solidFill>
                          <a:effectLst/>
                          <a:latin typeface="Calibri" pitchFamily="34" charset="0"/>
                          <a:cs typeface="Arial" charset="0"/>
                        </a:rPr>
                        <a:t>: Would you identify yourself as a Hong Kong citizen or a Chinese citizen?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① Hong Kong citizen ② Chinese citizen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X%</a:t>
                      </a:r>
                      <a:r>
                        <a:rPr kumimoji="0" lang="en-US" sz="2000" b="0" i="0" u="none" strike="noStrike" cap="none" normalizeH="0" baseline="0" dirty="0">
                          <a:ln>
                            <a:noFill/>
                          </a:ln>
                          <a:solidFill>
                            <a:srgbClr val="000000"/>
                          </a:solidFill>
                          <a:effectLst/>
                          <a:latin typeface="Calibri" pitchFamily="34" charset="0"/>
                          <a:cs typeface="Arial" charset="0"/>
                        </a:rPr>
                        <a:t> of the respondents identified themselves as "Hong Kong citizens", Y% as "Chinese citizens“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98738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Likert scale</a:t>
                      </a:r>
                      <a:r>
                        <a:rPr kumimoji="0" lang="en-US" sz="2000" b="0" i="0" u="none" strike="noStrike" cap="none" normalizeH="0" baseline="0" dirty="0">
                          <a:ln>
                            <a:noFill/>
                          </a:ln>
                          <a:solidFill>
                            <a:srgbClr val="000000"/>
                          </a:solidFill>
                          <a:effectLst/>
                          <a:latin typeface="Calibri" pitchFamily="34" charset="0"/>
                          <a:cs typeface="Arial" charset="0"/>
                        </a:rPr>
                        <a:t>: I am a Hong Kong citizen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① Strongly disagree ② disagree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③ neutral  ④ agree ⑤ strongly agree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X%</a:t>
                      </a:r>
                      <a:r>
                        <a:rPr kumimoji="0" lang="en-US" sz="2000" b="0" i="0" u="none" strike="noStrike" cap="none" normalizeH="0" baseline="0" dirty="0">
                          <a:ln>
                            <a:noFill/>
                          </a:ln>
                          <a:solidFill>
                            <a:srgbClr val="000000"/>
                          </a:solidFill>
                          <a:effectLst/>
                          <a:latin typeface="Calibri" pitchFamily="34" charset="0"/>
                          <a:cs typeface="Arial" charset="0"/>
                        </a:rPr>
                        <a:t> of the respondents agreed that they are “Hong Kong citizens”.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128816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Semantic differential scale</a:t>
                      </a:r>
                      <a:r>
                        <a:rPr kumimoji="0" lang="en-US" sz="2000" b="0" i="0" u="none" strike="noStrike" cap="none" normalizeH="0" baseline="0" dirty="0">
                          <a:ln>
                            <a:noFill/>
                          </a:ln>
                          <a:solidFill>
                            <a:srgbClr val="000000"/>
                          </a:solidFill>
                          <a:effectLst/>
                          <a:latin typeface="Calibri" pitchFamily="34" charset="0"/>
                          <a:cs typeface="Arial" charset="0"/>
                        </a:rPr>
                        <a:t>: How strongly do you identify yourself as a Hong Kong citizen?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00"/>
                          </a:solidFill>
                          <a:effectLst/>
                          <a:latin typeface="Calibri" pitchFamily="34" charset="0"/>
                          <a:cs typeface="Arial" charset="0"/>
                        </a:rPr>
                        <a:t>Do not identify                          Strongly identify</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1     2     3     4     5     6     7     8     9   10    11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The identity rating for "Hong Kong citizens“ </a:t>
                      </a:r>
                      <a:r>
                        <a:rPr kumimoji="0" lang="en-US" sz="2000" b="0" i="0" u="none" strike="noStrike" cap="none" normalizeH="0" baseline="0" dirty="0">
                          <a:ln>
                            <a:noFill/>
                          </a:ln>
                          <a:solidFill>
                            <a:srgbClr val="FF0000"/>
                          </a:solidFill>
                          <a:effectLst/>
                          <a:latin typeface="Calibri" pitchFamily="34" charset="0"/>
                          <a:cs typeface="Arial" charset="0"/>
                        </a:rPr>
                        <a:t>was </a:t>
                      </a:r>
                      <a:r>
                        <a:rPr kumimoji="0" lang="en-US" sz="2000" b="0" i="0" u="none" strike="noStrike" cap="none" normalizeH="0" baseline="0" dirty="0" err="1">
                          <a:ln>
                            <a:noFill/>
                          </a:ln>
                          <a:solidFill>
                            <a:srgbClr val="FF0000"/>
                          </a:solidFill>
                          <a:effectLst/>
                          <a:latin typeface="Calibri" pitchFamily="34" charset="0"/>
                          <a:cs typeface="Arial" charset="0"/>
                        </a:rPr>
                        <a:t>x.x</a:t>
                      </a:r>
                      <a:r>
                        <a:rPr kumimoji="0" lang="en-US" sz="2000" b="0" i="0" u="none" strike="noStrike" cap="none" normalizeH="0" baseline="0" dirty="0">
                          <a:ln>
                            <a:noFill/>
                          </a:ln>
                          <a:solidFill>
                            <a:srgbClr val="000000"/>
                          </a:solidFill>
                          <a:effectLst/>
                          <a:latin typeface="Calibri" pitchFamily="34" charset="0"/>
                          <a:cs typeface="Arial"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150082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Open-ended question</a:t>
                      </a:r>
                      <a:r>
                        <a:rPr kumimoji="0" lang="en-US" sz="2000" b="0" i="0" u="none" strike="noStrike" cap="none" normalizeH="0" baseline="0" dirty="0">
                          <a:ln>
                            <a:noFill/>
                          </a:ln>
                          <a:solidFill>
                            <a:srgbClr val="000000"/>
                          </a:solidFill>
                          <a:effectLst/>
                          <a:latin typeface="Calibri" pitchFamily="34" charset="0"/>
                          <a:cs typeface="Arial" charset="0"/>
                        </a:rPr>
                        <a:t>: Would you identify yourself as a Hong Kong citizen and </a:t>
                      </a:r>
                      <a:r>
                        <a:rPr kumimoji="0" lang="en-US" sz="2000" b="0" i="0" u="none" strike="noStrike" cap="none" normalizeH="0" baseline="0" dirty="0">
                          <a:ln>
                            <a:noFill/>
                          </a:ln>
                          <a:solidFill>
                            <a:srgbClr val="FF0000"/>
                          </a:solidFill>
                          <a:effectLst/>
                          <a:latin typeface="Calibri" pitchFamily="34" charset="0"/>
                          <a:cs typeface="Arial" charset="0"/>
                        </a:rPr>
                        <a:t>why</a:t>
                      </a:r>
                      <a:r>
                        <a:rPr kumimoji="0" lang="en-US" sz="2000" b="0" i="0" u="none" strike="noStrike" cap="none" normalizeH="0" baseline="0" dirty="0">
                          <a:ln>
                            <a:noFill/>
                          </a:ln>
                          <a:solidFill>
                            <a:srgbClr val="000000"/>
                          </a:solidFill>
                          <a:effectLst/>
                          <a:latin typeface="Calibri" pitchFamily="34" charset="0"/>
                          <a:cs typeface="Arial"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“I consider myself as a Hong </a:t>
                      </a:r>
                      <a:r>
                        <a:rPr kumimoji="0" lang="en-US" sz="2000" b="0" i="0" u="none" strike="noStrike" cap="none" normalizeH="0" baseline="0" dirty="0" err="1">
                          <a:ln>
                            <a:noFill/>
                          </a:ln>
                          <a:solidFill>
                            <a:srgbClr val="000000"/>
                          </a:solidFill>
                          <a:effectLst/>
                          <a:latin typeface="Calibri" pitchFamily="34" charset="0"/>
                          <a:cs typeface="Arial" charset="0"/>
                        </a:rPr>
                        <a:t>Konger</a:t>
                      </a:r>
                      <a:r>
                        <a:rPr kumimoji="0" lang="en-US" sz="2000" b="0" i="0" u="none" strike="noStrike" cap="none" normalizeH="0" baseline="0" dirty="0">
                          <a:ln>
                            <a:noFill/>
                          </a:ln>
                          <a:solidFill>
                            <a:srgbClr val="000000"/>
                          </a:solidFill>
                          <a:effectLst/>
                          <a:latin typeface="Calibri" pitchFamily="34" charset="0"/>
                          <a:cs typeface="Arial" charset="0"/>
                        </a:rPr>
                        <a:t> in my heart </a:t>
                      </a:r>
                      <a:r>
                        <a:rPr kumimoji="0" lang="en-US" sz="2000" b="0" i="0" u="none" strike="noStrike" cap="none" normalizeH="0" baseline="0" dirty="0">
                          <a:ln>
                            <a:noFill/>
                          </a:ln>
                          <a:solidFill>
                            <a:srgbClr val="FF0000"/>
                          </a:solidFill>
                          <a:effectLst/>
                          <a:latin typeface="Calibri" pitchFamily="34" charset="0"/>
                          <a:cs typeface="Arial" charset="0"/>
                        </a:rPr>
                        <a:t>- I live here, I brought up my children here</a:t>
                      </a:r>
                      <a:r>
                        <a:rPr kumimoji="0" lang="en-US" sz="2000" b="0" i="0" u="none" strike="noStrike" cap="none" normalizeH="0" baseline="0" dirty="0">
                          <a:ln>
                            <a:noFill/>
                          </a:ln>
                          <a:solidFill>
                            <a:srgbClr val="000000"/>
                          </a:solidFill>
                          <a:effectLst/>
                          <a:latin typeface="Calibri" pitchFamily="34" charset="0"/>
                          <a:cs typeface="Arial" charset="0"/>
                        </a:rPr>
                        <a:t>, and I would love to live here until I die”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bl>
          </a:graphicData>
        </a:graphic>
      </p:graphicFrame>
      <p:sp>
        <p:nvSpPr>
          <p:cNvPr id="48151" name="Slide Number Placeholder 3"/>
          <p:cNvSpPr>
            <a:spLocks noGrp="1"/>
          </p:cNvSpPr>
          <p:nvPr>
            <p:ph type="sldNum" sz="quarter" idx="12"/>
          </p:nvPr>
        </p:nvSpPr>
        <p:spPr/>
        <p:txBody>
          <a:bodyPr/>
          <a:lstStyle/>
          <a:p>
            <a:fld id="{64CC3BE0-4538-44B8-A290-F72FE32377BA}" type="slidenum">
              <a:rPr lang="en-US" smtClean="0"/>
              <a:pPr/>
              <a:t>19</a:t>
            </a:fld>
            <a:endParaRPr lang="en-US"/>
          </a:p>
        </p:txBody>
      </p:sp>
    </p:spTree>
    <p:extLst>
      <p:ext uri="{BB962C8B-B14F-4D97-AF65-F5344CB8AC3E}">
        <p14:creationId xmlns:p14="http://schemas.microsoft.com/office/powerpoint/2010/main" val="3880144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Measurement Scales</a:t>
            </a:r>
            <a:endParaRPr lang="en-GB" dirty="0"/>
          </a:p>
        </p:txBody>
      </p:sp>
      <p:sp>
        <p:nvSpPr>
          <p:cNvPr id="3" name="Content Placeholder 2"/>
          <p:cNvSpPr>
            <a:spLocks noGrp="1"/>
          </p:cNvSpPr>
          <p:nvPr>
            <p:ph idx="1"/>
          </p:nvPr>
        </p:nvSpPr>
        <p:spPr>
          <a:xfrm>
            <a:off x="1217614" y="1828800"/>
            <a:ext cx="9753600" cy="4754562"/>
          </a:xfrm>
        </p:spPr>
        <p:txBody>
          <a:bodyPr>
            <a:normAutofit fontScale="85000" lnSpcReduction="20000"/>
          </a:bodyPr>
          <a:lstStyle/>
          <a:p>
            <a:r>
              <a:rPr lang="en-HK" dirty="0"/>
              <a:t>In quantitative research, the objective is to express in numeric terms the difference in responses. </a:t>
            </a:r>
          </a:p>
          <a:p>
            <a:r>
              <a:rPr lang="en-HK" dirty="0"/>
              <a:t>A scale is used to represent the item being measured in the spectrum of possibilities. The values assigned in the measuring process can then be manipulated or summarised according to certain mathematical rules.</a:t>
            </a:r>
          </a:p>
          <a:p>
            <a:r>
              <a:rPr lang="en-HK" dirty="0"/>
              <a:t>There are four basic types of scales which range from least to most sophisticated for statistical analysis.</a:t>
            </a:r>
          </a:p>
          <a:p>
            <a:pPr lvl="1"/>
            <a:r>
              <a:rPr lang="en-GB" sz="2400" dirty="0"/>
              <a:t>Nominal scale - variables with attributes that are only exhaustive and mutually exclusive. Just names or labels for characteristics. </a:t>
            </a:r>
            <a:r>
              <a:rPr lang="en-HK" sz="2400" dirty="0"/>
              <a:t>No ordering of the attributes is implied.</a:t>
            </a:r>
            <a:endParaRPr lang="en-GB" sz="2400" dirty="0"/>
          </a:p>
          <a:p>
            <a:pPr lvl="1"/>
            <a:r>
              <a:rPr lang="en-GB" sz="2400" dirty="0"/>
              <a:t>Ordinal or ranking scale - variables with attributes that can by logically rank- ordered to represent more or less of something. </a:t>
            </a:r>
          </a:p>
          <a:p>
            <a:pPr lvl="1"/>
            <a:r>
              <a:rPr lang="en-GB" sz="2400" dirty="0"/>
              <a:t>Interval scale - the actual distance separating the variable attributes does have meaning and can be expressed in meaningful standard units (</a:t>
            </a:r>
            <a:r>
              <a:rPr lang="en-HK" sz="2400" dirty="0"/>
              <a:t>equal distance)</a:t>
            </a:r>
            <a:r>
              <a:rPr lang="en-GB" sz="2400" dirty="0"/>
              <a:t>. </a:t>
            </a:r>
          </a:p>
          <a:p>
            <a:pPr lvl="1"/>
            <a:r>
              <a:rPr lang="en-GB" sz="2400" dirty="0"/>
              <a:t>Ratio scale - the variable attributes have true zero points: age, dollar amount. This is preferred for quantitative research. </a:t>
            </a:r>
          </a:p>
          <a:p>
            <a:endParaRPr lang="en-GB" dirty="0"/>
          </a:p>
        </p:txBody>
      </p:sp>
      <p:sp>
        <p:nvSpPr>
          <p:cNvPr id="4" name="Slide Number Placeholder 3">
            <a:extLst>
              <a:ext uri="{FF2B5EF4-FFF2-40B4-BE49-F238E27FC236}">
                <a16:creationId xmlns:a16="http://schemas.microsoft.com/office/drawing/2014/main" id="{39974610-C0ED-4E53-8D15-26CC23CD97BB}"/>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237515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711C0FD8-BDBC-4468-BEE2-60EA8EB625C8}"/>
              </a:ext>
            </a:extLst>
          </p:cNvPr>
          <p:cNvGraphicFramePr>
            <a:graphicFrameLocks noGrp="1"/>
          </p:cNvGraphicFramePr>
          <p:nvPr>
            <p:ph idx="1"/>
            <p:extLst>
              <p:ext uri="{D42A27DB-BD31-4B8C-83A1-F6EECF244321}">
                <p14:modId xmlns:p14="http://schemas.microsoft.com/office/powerpoint/2010/main" val="3564548258"/>
              </p:ext>
            </p:extLst>
          </p:nvPr>
        </p:nvGraphicFramePr>
        <p:xfrm>
          <a:off x="1053852" y="544595"/>
          <a:ext cx="9701334" cy="5645342"/>
        </p:xfrm>
        <a:graphic>
          <a:graphicData uri="http://schemas.openxmlformats.org/drawingml/2006/table">
            <a:tbl>
              <a:tblPr firstRow="1" firstCol="1" bandRow="1">
                <a:tableStyleId>{073A0DAA-6AF3-43AB-8588-CEC1D06C72B9}</a:tableStyleId>
              </a:tblPr>
              <a:tblGrid>
                <a:gridCol w="1066745">
                  <a:extLst>
                    <a:ext uri="{9D8B030D-6E8A-4147-A177-3AD203B41FA5}">
                      <a16:colId xmlns:a16="http://schemas.microsoft.com/office/drawing/2014/main" val="1646149626"/>
                    </a:ext>
                  </a:extLst>
                </a:gridCol>
                <a:gridCol w="2225876">
                  <a:extLst>
                    <a:ext uri="{9D8B030D-6E8A-4147-A177-3AD203B41FA5}">
                      <a16:colId xmlns:a16="http://schemas.microsoft.com/office/drawing/2014/main" val="1374327116"/>
                    </a:ext>
                  </a:extLst>
                </a:gridCol>
                <a:gridCol w="1872208">
                  <a:extLst>
                    <a:ext uri="{9D8B030D-6E8A-4147-A177-3AD203B41FA5}">
                      <a16:colId xmlns:a16="http://schemas.microsoft.com/office/drawing/2014/main" val="111477233"/>
                    </a:ext>
                  </a:extLst>
                </a:gridCol>
                <a:gridCol w="1459907">
                  <a:extLst>
                    <a:ext uri="{9D8B030D-6E8A-4147-A177-3AD203B41FA5}">
                      <a16:colId xmlns:a16="http://schemas.microsoft.com/office/drawing/2014/main" val="2692101238"/>
                    </a:ext>
                  </a:extLst>
                </a:gridCol>
                <a:gridCol w="1512168">
                  <a:extLst>
                    <a:ext uri="{9D8B030D-6E8A-4147-A177-3AD203B41FA5}">
                      <a16:colId xmlns:a16="http://schemas.microsoft.com/office/drawing/2014/main" val="3503384174"/>
                    </a:ext>
                  </a:extLst>
                </a:gridCol>
                <a:gridCol w="1564430">
                  <a:extLst>
                    <a:ext uri="{9D8B030D-6E8A-4147-A177-3AD203B41FA5}">
                      <a16:colId xmlns:a16="http://schemas.microsoft.com/office/drawing/2014/main" val="1872383749"/>
                    </a:ext>
                  </a:extLst>
                </a:gridCol>
              </a:tblGrid>
              <a:tr h="148659">
                <a:tc rowSpan="2">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Scale</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Basic characteristics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Common examples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Business examples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gridSpan="2">
                  <a:txBody>
                    <a:bodyPr/>
                    <a:lstStyle/>
                    <a:p>
                      <a:pPr>
                        <a:lnSpc>
                          <a:spcPct val="107000"/>
                        </a:lnSpc>
                        <a:spcAft>
                          <a:spcPts val="0"/>
                        </a:spcAft>
                      </a:pPr>
                      <a:r>
                        <a:rPr lang="en-GB" sz="1600">
                          <a:effectLst/>
                        </a:rPr>
                        <a:t>Permissible statistics</a:t>
                      </a:r>
                      <a:endParaRPr lang="en-GB" sz="1600">
                        <a:effectLst/>
                        <a:latin typeface="Calibri" panose="020F0502020204030204" pitchFamily="34" charset="0"/>
                        <a:ea typeface="PMingLiU" panose="02020500000000000000" pitchFamily="18" charset="-120"/>
                        <a:cs typeface="Arial" panose="020B0604020202020204" pitchFamily="34" charset="0"/>
                      </a:endParaRPr>
                    </a:p>
                  </a:txBody>
                  <a:tcPr marL="59840" marR="59840" marT="0" marB="0"/>
                </a:tc>
                <a:tc hMerge="1">
                  <a:txBody>
                    <a:bodyPr/>
                    <a:lstStyle/>
                    <a:p>
                      <a:endParaRPr lang="en-GB"/>
                    </a:p>
                  </a:txBody>
                  <a:tcPr/>
                </a:tc>
                <a:extLst>
                  <a:ext uri="{0D108BD9-81ED-4DB2-BD59-A6C34878D82A}">
                    <a16:rowId xmlns:a16="http://schemas.microsoft.com/office/drawing/2014/main" val="2488785288"/>
                  </a:ext>
                </a:extLst>
              </a:tr>
              <a:tr h="156526">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Descriptive</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Inferential</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3588960821"/>
                  </a:ext>
                </a:extLst>
              </a:tr>
              <a:tr h="774764">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Nominal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Numbers identify and classify objects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Student ID, numbers on football players’ shirts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Gender, Stock codes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Percentage, mode</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Chi-square test</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3245620058"/>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Ordinal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Numbers indicate the relative positions of the objects but not the magnitude of differences between them</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Ranking of the top 4 teams in football World Cup</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Rank order of favourite television programmes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Percentile, median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Spearman correlation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3638444000"/>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Interval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Differences between objects can be compared; zero point is arbitrary</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Temperature (Fahrenheit, Celsius)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Attitudes, opinions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Range, mean, standard deviation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Pearson correlation, t-test, ANOVA, regression, factor analysis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2466545193"/>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Ratio</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Zero point is fixed, ratio of scale values can be computed</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Length, weight</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Age, income, costs, sales, market shares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Range, mean, standard deviation</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Pearson correlation, t-test, ANOVA, regression, factor analysis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1090688960"/>
                  </a:ext>
                </a:extLst>
              </a:tr>
            </a:tbl>
          </a:graphicData>
        </a:graphic>
      </p:graphicFrame>
      <p:sp>
        <p:nvSpPr>
          <p:cNvPr id="4" name="Slide Number Placeholder 3">
            <a:extLst>
              <a:ext uri="{FF2B5EF4-FFF2-40B4-BE49-F238E27FC236}">
                <a16:creationId xmlns:a16="http://schemas.microsoft.com/office/drawing/2014/main" id="{644B2B74-BC6E-4A02-895E-8CD648AAD8E9}"/>
              </a:ext>
            </a:extLst>
          </p:cNvPr>
          <p:cNvSpPr>
            <a:spLocks noGrp="1"/>
          </p:cNvSpPr>
          <p:nvPr>
            <p:ph type="sldNum" sz="quarter" idx="12"/>
          </p:nvPr>
        </p:nvSpPr>
        <p:spPr/>
        <p:txBody>
          <a:bodyPr/>
          <a:lstStyle/>
          <a:p>
            <a:fld id="{F36C87F6-986D-49E6-AF40-1B3A1EE8064D}" type="slidenum">
              <a:rPr lang="en-GB" smtClean="0"/>
              <a:t>21</a:t>
            </a:fld>
            <a:endParaRPr lang="en-GB"/>
          </a:p>
        </p:txBody>
      </p:sp>
    </p:spTree>
    <p:extLst>
      <p:ext uri="{BB962C8B-B14F-4D97-AF65-F5344CB8AC3E}">
        <p14:creationId xmlns:p14="http://schemas.microsoft.com/office/powerpoint/2010/main" val="248556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Implications for Data Analysis</a:t>
            </a:r>
            <a:endParaRPr lang="en-GB" dirty="0"/>
          </a:p>
        </p:txBody>
      </p:sp>
      <p:sp>
        <p:nvSpPr>
          <p:cNvPr id="3" name="Content Placeholder 2"/>
          <p:cNvSpPr>
            <a:spLocks noGrp="1"/>
          </p:cNvSpPr>
          <p:nvPr>
            <p:ph idx="1"/>
          </p:nvPr>
        </p:nvSpPr>
        <p:spPr/>
        <p:txBody>
          <a:bodyPr/>
          <a:lstStyle/>
          <a:p>
            <a:r>
              <a:rPr lang="en-GB" dirty="0"/>
              <a:t>Levels from highest to lowest </a:t>
            </a:r>
          </a:p>
          <a:p>
            <a:pPr lvl="1"/>
            <a:r>
              <a:rPr lang="en-GB" dirty="0"/>
              <a:t>Ratio &gt; Interval &gt; Ordinal &gt; Nominal </a:t>
            </a:r>
          </a:p>
          <a:p>
            <a:r>
              <a:rPr lang="en-GB" dirty="0"/>
              <a:t>The planned analytical methods should determine the level of measurement that is required. </a:t>
            </a:r>
          </a:p>
          <a:p>
            <a:r>
              <a:rPr lang="en-GB" dirty="0"/>
              <a:t>One should seek the highest level possible. </a:t>
            </a:r>
          </a:p>
          <a:p>
            <a:r>
              <a:rPr lang="en-GB" dirty="0"/>
              <a:t>Ratio can be reduced to lower levels, but you cannot increase from lower to higher levels. </a:t>
            </a:r>
          </a:p>
          <a:p>
            <a:r>
              <a:rPr lang="en-GB" dirty="0"/>
              <a:t>You can convert ratio data to interval, interval to ordinal, and ordinal to nominal, but not the other way around. </a:t>
            </a:r>
          </a:p>
          <a:p>
            <a:endParaRPr lang="en-GB" dirty="0"/>
          </a:p>
        </p:txBody>
      </p:sp>
      <p:sp>
        <p:nvSpPr>
          <p:cNvPr id="4" name="Slide Number Placeholder 3">
            <a:extLst>
              <a:ext uri="{FF2B5EF4-FFF2-40B4-BE49-F238E27FC236}">
                <a16:creationId xmlns:a16="http://schemas.microsoft.com/office/drawing/2014/main" id="{C3A1352A-59C4-41D6-A6D3-B9A44437940F}"/>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379610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3CDAA-B87E-46E2-B7D1-D941525BEAD5}"/>
              </a:ext>
            </a:extLst>
          </p:cNvPr>
          <p:cNvSpPr>
            <a:spLocks noGrp="1"/>
          </p:cNvSpPr>
          <p:nvPr>
            <p:ph type="title"/>
          </p:nvPr>
        </p:nvSpPr>
        <p:spPr/>
        <p:txBody>
          <a:bodyPr/>
          <a:lstStyle/>
          <a:p>
            <a:r>
              <a:rPr lang="en-HK" dirty="0"/>
              <a:t>Reliability and validity</a:t>
            </a:r>
            <a:endParaRPr lang="en-GB" dirty="0"/>
          </a:p>
        </p:txBody>
      </p:sp>
      <p:sp>
        <p:nvSpPr>
          <p:cNvPr id="3" name="Content Placeholder 2">
            <a:extLst>
              <a:ext uri="{FF2B5EF4-FFF2-40B4-BE49-F238E27FC236}">
                <a16:creationId xmlns:a16="http://schemas.microsoft.com/office/drawing/2014/main" id="{B61B597D-47E8-442C-ABF5-C8933A640A0F}"/>
              </a:ext>
            </a:extLst>
          </p:cNvPr>
          <p:cNvSpPr>
            <a:spLocks noGrp="1"/>
          </p:cNvSpPr>
          <p:nvPr>
            <p:ph idx="1"/>
          </p:nvPr>
        </p:nvSpPr>
        <p:spPr>
          <a:xfrm>
            <a:off x="1217614" y="1828800"/>
            <a:ext cx="9753600" cy="2536304"/>
          </a:xfrm>
        </p:spPr>
        <p:txBody>
          <a:bodyPr>
            <a:normAutofit/>
          </a:bodyPr>
          <a:lstStyle/>
          <a:p>
            <a:r>
              <a:rPr lang="en-HK" b="1" dirty="0"/>
              <a:t>Reliability</a:t>
            </a:r>
            <a:r>
              <a:rPr lang="en-HK" dirty="0"/>
              <a:t> and </a:t>
            </a:r>
            <a:r>
              <a:rPr lang="en-HK" b="1" dirty="0"/>
              <a:t>validity</a:t>
            </a:r>
            <a:r>
              <a:rPr lang="en-HK" dirty="0"/>
              <a:t> are two main psychometric concepts that need to be established to assure the assessment quality of an instrument.</a:t>
            </a:r>
          </a:p>
          <a:p>
            <a:r>
              <a:rPr lang="en-HK" b="1" dirty="0"/>
              <a:t>Reliability</a:t>
            </a:r>
            <a:r>
              <a:rPr lang="en-HK" dirty="0"/>
              <a:t> refers to the consistency of a measure.</a:t>
            </a:r>
          </a:p>
          <a:p>
            <a:r>
              <a:rPr lang="en-HK" b="1" dirty="0"/>
              <a:t>Validity</a:t>
            </a:r>
            <a:r>
              <a:rPr lang="en-HK" dirty="0"/>
              <a:t> is the extent to which a measure assesses what it claims to measure.</a:t>
            </a:r>
          </a:p>
          <a:p>
            <a:endParaRPr lang="en-HK" dirty="0"/>
          </a:p>
        </p:txBody>
      </p:sp>
      <p:sp>
        <p:nvSpPr>
          <p:cNvPr id="6" name="TextBox 5">
            <a:extLst>
              <a:ext uri="{FF2B5EF4-FFF2-40B4-BE49-F238E27FC236}">
                <a16:creationId xmlns:a16="http://schemas.microsoft.com/office/drawing/2014/main" id="{D8955066-D172-4150-A60A-A19488177004}"/>
              </a:ext>
            </a:extLst>
          </p:cNvPr>
          <p:cNvSpPr txBox="1"/>
          <p:nvPr/>
        </p:nvSpPr>
        <p:spPr>
          <a:xfrm>
            <a:off x="1297753" y="4509120"/>
            <a:ext cx="6244950" cy="1588127"/>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Reliability is an essential pre-requisite for validity. </a:t>
            </a:r>
          </a:p>
          <a:p>
            <a:pPr marL="800100" lvl="1" indent="-342900">
              <a:lnSpc>
                <a:spcPct val="90000"/>
              </a:lnSpc>
              <a:buFont typeface="Arial" panose="020B0604020202020204" pitchFamily="34" charset="0"/>
              <a:buChar char="•"/>
            </a:pPr>
            <a:r>
              <a:rPr lang="en-HK" sz="2000" dirty="0"/>
              <a:t>It is possible to have a reliable measure that is not valid, however a valid measure must also be reliable.</a:t>
            </a:r>
            <a:endParaRPr lang="en-GB" sz="2000" dirty="0"/>
          </a:p>
        </p:txBody>
      </p:sp>
      <p:sp>
        <p:nvSpPr>
          <p:cNvPr id="5" name="Slide Number Placeholder 4">
            <a:extLst>
              <a:ext uri="{FF2B5EF4-FFF2-40B4-BE49-F238E27FC236}">
                <a16:creationId xmlns:a16="http://schemas.microsoft.com/office/drawing/2014/main" id="{F10BEB70-4A02-46CD-B6A1-B42DE63CD3D3}"/>
              </a:ext>
            </a:extLst>
          </p:cNvPr>
          <p:cNvSpPr>
            <a:spLocks noGrp="1"/>
          </p:cNvSpPr>
          <p:nvPr>
            <p:ph type="sldNum" sz="quarter" idx="12"/>
          </p:nvPr>
        </p:nvSpPr>
        <p:spPr/>
        <p:txBody>
          <a:bodyPr/>
          <a:lstStyle/>
          <a:p>
            <a:fld id="{F36C87F6-986D-49E6-AF40-1B3A1EE8064D}" type="slidenum">
              <a:rPr lang="en-GB" smtClean="0"/>
              <a:t>23</a:t>
            </a:fld>
            <a:endParaRPr lang="en-GB"/>
          </a:p>
        </p:txBody>
      </p:sp>
      <p:pic>
        <p:nvPicPr>
          <p:cNvPr id="10" name="Picture 9">
            <a:extLst>
              <a:ext uri="{FF2B5EF4-FFF2-40B4-BE49-F238E27FC236}">
                <a16:creationId xmlns:a16="http://schemas.microsoft.com/office/drawing/2014/main" id="{37F20C45-362A-4190-B2B8-19F6B0F03B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2703" y="4221089"/>
            <a:ext cx="4096325" cy="1876158"/>
          </a:xfrm>
          <a:prstGeom prst="rect">
            <a:avLst/>
          </a:prstGeom>
        </p:spPr>
      </p:pic>
    </p:spTree>
    <p:extLst>
      <p:ext uri="{BB962C8B-B14F-4D97-AF65-F5344CB8AC3E}">
        <p14:creationId xmlns:p14="http://schemas.microsoft.com/office/powerpoint/2010/main" val="76197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10B3-EF9E-4ED0-B29A-0DC2C4DE5CC5}"/>
              </a:ext>
            </a:extLst>
          </p:cNvPr>
          <p:cNvSpPr>
            <a:spLocks noGrp="1"/>
          </p:cNvSpPr>
          <p:nvPr>
            <p:ph type="title"/>
          </p:nvPr>
        </p:nvSpPr>
        <p:spPr/>
        <p:txBody>
          <a:bodyPr/>
          <a:lstStyle/>
          <a:p>
            <a:r>
              <a:rPr lang="en-HK" dirty="0"/>
              <a:t>Reliability</a:t>
            </a:r>
            <a:endParaRPr lang="en-GB" dirty="0"/>
          </a:p>
        </p:txBody>
      </p:sp>
      <p:sp>
        <p:nvSpPr>
          <p:cNvPr id="3" name="Content Placeholder 2">
            <a:extLst>
              <a:ext uri="{FF2B5EF4-FFF2-40B4-BE49-F238E27FC236}">
                <a16:creationId xmlns:a16="http://schemas.microsoft.com/office/drawing/2014/main" id="{48A694FA-8AB8-476D-85B5-DB16228C7266}"/>
              </a:ext>
            </a:extLst>
          </p:cNvPr>
          <p:cNvSpPr>
            <a:spLocks noGrp="1"/>
          </p:cNvSpPr>
          <p:nvPr>
            <p:ph idx="1"/>
          </p:nvPr>
        </p:nvSpPr>
        <p:spPr/>
        <p:txBody>
          <a:bodyPr>
            <a:normAutofit fontScale="92500" lnSpcReduction="10000"/>
          </a:bodyPr>
          <a:lstStyle/>
          <a:p>
            <a:r>
              <a:rPr lang="en-HK" dirty="0"/>
              <a:t>Researchers consider 3 types of consistency: over time (test-retest reliability), across items (internal consistency), and across different observers (inter-rater reliability).</a:t>
            </a:r>
          </a:p>
          <a:p>
            <a:r>
              <a:rPr lang="en-HK" dirty="0"/>
              <a:t>Cronbach’s alpha is a measure of internal consistency, that is, how closely related a set of items are as a group. It ranges from 0 to 1, with higher values indicating greater internal consistency.</a:t>
            </a:r>
          </a:p>
          <a:p>
            <a:r>
              <a:rPr lang="en-HK" dirty="0"/>
              <a:t>General rule of thumb*</a:t>
            </a:r>
          </a:p>
          <a:p>
            <a:pPr lvl="1"/>
            <a:r>
              <a:rPr lang="en-HK" dirty="0"/>
              <a:t>&gt;0.9 = Excellent</a:t>
            </a:r>
          </a:p>
          <a:p>
            <a:pPr lvl="1"/>
            <a:r>
              <a:rPr lang="en-HK" dirty="0"/>
              <a:t>&gt;0.8 =Good</a:t>
            </a:r>
          </a:p>
          <a:p>
            <a:pPr lvl="1"/>
            <a:r>
              <a:rPr lang="en-HK" dirty="0"/>
              <a:t>&gt;0.7 = Acceptable</a:t>
            </a:r>
          </a:p>
          <a:p>
            <a:pPr lvl="1"/>
            <a:r>
              <a:rPr lang="en-HK" dirty="0"/>
              <a:t>&gt;0.6 = Questionable</a:t>
            </a:r>
          </a:p>
          <a:p>
            <a:pPr lvl="1"/>
            <a:r>
              <a:rPr lang="en-HK" dirty="0"/>
              <a:t>&gt;0.5 = Poor</a:t>
            </a:r>
          </a:p>
          <a:p>
            <a:pPr lvl="1"/>
            <a:r>
              <a:rPr lang="en-HK" dirty="0"/>
              <a:t>&lt;0.5 = Unacceptable</a:t>
            </a:r>
          </a:p>
        </p:txBody>
      </p:sp>
      <p:sp>
        <p:nvSpPr>
          <p:cNvPr id="4" name="TextBox 3">
            <a:extLst>
              <a:ext uri="{FF2B5EF4-FFF2-40B4-BE49-F238E27FC236}">
                <a16:creationId xmlns:a16="http://schemas.microsoft.com/office/drawing/2014/main" id="{AC958332-8F22-430B-AE75-7164559F8275}"/>
              </a:ext>
            </a:extLst>
          </p:cNvPr>
          <p:cNvSpPr txBox="1"/>
          <p:nvPr/>
        </p:nvSpPr>
        <p:spPr>
          <a:xfrm>
            <a:off x="1341884" y="6172200"/>
            <a:ext cx="9001000" cy="535531"/>
          </a:xfrm>
          <a:prstGeom prst="rect">
            <a:avLst/>
          </a:prstGeom>
          <a:noFill/>
        </p:spPr>
        <p:txBody>
          <a:bodyPr wrap="square" rtlCol="0">
            <a:spAutoFit/>
          </a:bodyPr>
          <a:lstStyle/>
          <a:p>
            <a:pPr>
              <a:lnSpc>
                <a:spcPct val="90000"/>
              </a:lnSpc>
            </a:pPr>
            <a:r>
              <a:rPr lang="en-HK" sz="1600" dirty="0"/>
              <a:t>* George, D. &amp; Mallery, P. (2003) SPSS for windows step by step: a simple guide and reference, 4th ed. Boston: </a:t>
            </a:r>
            <a:r>
              <a:rPr lang="en-HK" sz="1600" dirty="0" err="1"/>
              <a:t>Allyn</a:t>
            </a:r>
            <a:r>
              <a:rPr lang="en-HK" sz="1600" dirty="0"/>
              <a:t> &amp; Bacon.</a:t>
            </a:r>
            <a:endParaRPr lang="en-GB" sz="1600" dirty="0"/>
          </a:p>
        </p:txBody>
      </p:sp>
      <p:graphicFrame>
        <p:nvGraphicFramePr>
          <p:cNvPr id="6" name="Diagram 5">
            <a:extLst>
              <a:ext uri="{FF2B5EF4-FFF2-40B4-BE49-F238E27FC236}">
                <a16:creationId xmlns:a16="http://schemas.microsoft.com/office/drawing/2014/main" id="{1F277D96-1F37-48A0-918B-9056060A9AA2}"/>
              </a:ext>
            </a:extLst>
          </p:cNvPr>
          <p:cNvGraphicFramePr/>
          <p:nvPr>
            <p:extLst>
              <p:ext uri="{D42A27DB-BD31-4B8C-83A1-F6EECF244321}">
                <p14:modId xmlns:p14="http://schemas.microsoft.com/office/powerpoint/2010/main" val="2060127754"/>
              </p:ext>
            </p:extLst>
          </p:nvPr>
        </p:nvGraphicFramePr>
        <p:xfrm>
          <a:off x="5590356" y="3945924"/>
          <a:ext cx="4206958" cy="222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26C6F897-8D59-46DF-94B7-E9EA17848B69}"/>
              </a:ext>
            </a:extLst>
          </p:cNvPr>
          <p:cNvSpPr>
            <a:spLocks noGrp="1"/>
          </p:cNvSpPr>
          <p:nvPr>
            <p:ph type="sldNum" sz="quarter" idx="12"/>
          </p:nvPr>
        </p:nvSpPr>
        <p:spPr/>
        <p:txBody>
          <a:bodyPr/>
          <a:lstStyle/>
          <a:p>
            <a:fld id="{F36C87F6-986D-49E6-AF40-1B3A1EE8064D}" type="slidenum">
              <a:rPr lang="en-GB" smtClean="0"/>
              <a:t>24</a:t>
            </a:fld>
            <a:endParaRPr lang="en-GB"/>
          </a:p>
        </p:txBody>
      </p:sp>
    </p:spTree>
    <p:extLst>
      <p:ext uri="{BB962C8B-B14F-4D97-AF65-F5344CB8AC3E}">
        <p14:creationId xmlns:p14="http://schemas.microsoft.com/office/powerpoint/2010/main" val="100533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A7284-563C-4C26-A92B-EFD628D9A8C7}"/>
              </a:ext>
            </a:extLst>
          </p:cNvPr>
          <p:cNvSpPr>
            <a:spLocks noGrp="1"/>
          </p:cNvSpPr>
          <p:nvPr>
            <p:ph type="title"/>
          </p:nvPr>
        </p:nvSpPr>
        <p:spPr/>
        <p:txBody>
          <a:bodyPr/>
          <a:lstStyle/>
          <a:p>
            <a:r>
              <a:rPr lang="en-US" dirty="0"/>
              <a:t>Validity</a:t>
            </a:r>
            <a:endParaRPr lang="en-GB" dirty="0"/>
          </a:p>
        </p:txBody>
      </p:sp>
      <p:sp>
        <p:nvSpPr>
          <p:cNvPr id="3" name="Content Placeholder 2">
            <a:extLst>
              <a:ext uri="{FF2B5EF4-FFF2-40B4-BE49-F238E27FC236}">
                <a16:creationId xmlns:a16="http://schemas.microsoft.com/office/drawing/2014/main" id="{AA0EF47C-99E4-43D9-9F18-4C09670F6552}"/>
              </a:ext>
            </a:extLst>
          </p:cNvPr>
          <p:cNvSpPr>
            <a:spLocks noGrp="1"/>
          </p:cNvSpPr>
          <p:nvPr>
            <p:ph idx="1"/>
          </p:nvPr>
        </p:nvSpPr>
        <p:spPr>
          <a:xfrm>
            <a:off x="1053852" y="1886818"/>
            <a:ext cx="7829126" cy="4696544"/>
          </a:xfrm>
        </p:spPr>
        <p:txBody>
          <a:bodyPr>
            <a:normAutofit fontScale="92500" lnSpcReduction="10000"/>
          </a:bodyPr>
          <a:lstStyle/>
          <a:p>
            <a:r>
              <a:rPr lang="en-US" altLang="en-US" dirty="0"/>
              <a:t>There are three types of evidence:</a:t>
            </a:r>
          </a:p>
          <a:p>
            <a:pPr lvl="1"/>
            <a:r>
              <a:rPr lang="en-US" altLang="en-US" dirty="0"/>
              <a:t>Content-related; criterion-related; construct-related</a:t>
            </a:r>
          </a:p>
          <a:p>
            <a:r>
              <a:rPr lang="en-US" dirty="0"/>
              <a:t>Content-related evidence (content validity)</a:t>
            </a:r>
          </a:p>
          <a:p>
            <a:pPr lvl="1"/>
            <a:r>
              <a:rPr lang="en-US" dirty="0"/>
              <a:t>Based upon an analysis of the body of knowledge surveyed.</a:t>
            </a:r>
          </a:p>
          <a:p>
            <a:r>
              <a:rPr lang="en-US" dirty="0"/>
              <a:t>Criterion-related evidence (criterion validity)</a:t>
            </a:r>
          </a:p>
          <a:p>
            <a:pPr lvl="1"/>
            <a:r>
              <a:rPr lang="en-US" dirty="0"/>
              <a:t>Based upon the relationship between scores on a particular measure and performance on a second measure (or in real life).</a:t>
            </a:r>
          </a:p>
          <a:p>
            <a:r>
              <a:rPr lang="en-US" dirty="0"/>
              <a:t>Construct-related evidence (construct validity)</a:t>
            </a:r>
          </a:p>
          <a:p>
            <a:pPr lvl="1"/>
            <a:r>
              <a:rPr lang="en-US" dirty="0"/>
              <a:t>Based upon an investigation of the psychological constructs or characteristics of the measure.</a:t>
            </a:r>
          </a:p>
          <a:p>
            <a:pPr lvl="1"/>
            <a:r>
              <a:rPr lang="en-HK" dirty="0"/>
              <a:t>It is an on-going process, often takes several studies to establish.</a:t>
            </a:r>
          </a:p>
          <a:p>
            <a:pPr lvl="1"/>
            <a:endParaRPr lang="en-GB" dirty="0"/>
          </a:p>
        </p:txBody>
      </p:sp>
      <p:graphicFrame>
        <p:nvGraphicFramePr>
          <p:cNvPr id="4" name="Content Placeholder 3">
            <a:extLst>
              <a:ext uri="{FF2B5EF4-FFF2-40B4-BE49-F238E27FC236}">
                <a16:creationId xmlns:a16="http://schemas.microsoft.com/office/drawing/2014/main" id="{9EE14E39-5579-4BCF-A557-6BBC9873A390}"/>
              </a:ext>
            </a:extLst>
          </p:cNvPr>
          <p:cNvGraphicFramePr>
            <a:graphicFrameLocks/>
          </p:cNvGraphicFramePr>
          <p:nvPr>
            <p:extLst>
              <p:ext uri="{D42A27DB-BD31-4B8C-83A1-F6EECF244321}">
                <p14:modId xmlns:p14="http://schemas.microsoft.com/office/powerpoint/2010/main" val="2897846865"/>
              </p:ext>
            </p:extLst>
          </p:nvPr>
        </p:nvGraphicFramePr>
        <p:xfrm>
          <a:off x="6814492" y="371909"/>
          <a:ext cx="4588768" cy="274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1591113E-1991-4702-A0AE-4333C4AF7948}"/>
              </a:ext>
            </a:extLst>
          </p:cNvPr>
          <p:cNvSpPr>
            <a:spLocks noGrp="1"/>
          </p:cNvSpPr>
          <p:nvPr>
            <p:ph type="sldNum" sz="quarter" idx="12"/>
          </p:nvPr>
        </p:nvSpPr>
        <p:spPr/>
        <p:txBody>
          <a:bodyPr/>
          <a:lstStyle/>
          <a:p>
            <a:fld id="{F36C87F6-986D-49E6-AF40-1B3A1EE8064D}" type="slidenum">
              <a:rPr lang="en-GB" smtClean="0"/>
              <a:t>25</a:t>
            </a:fld>
            <a:endParaRPr lang="en-GB"/>
          </a:p>
        </p:txBody>
      </p:sp>
    </p:spTree>
    <p:extLst>
      <p:ext uri="{BB962C8B-B14F-4D97-AF65-F5344CB8AC3E}">
        <p14:creationId xmlns:p14="http://schemas.microsoft.com/office/powerpoint/2010/main" val="397883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C179-3C8D-4D5C-864F-89F768BD14D8}"/>
              </a:ext>
            </a:extLst>
          </p:cNvPr>
          <p:cNvSpPr>
            <a:spLocks noGrp="1"/>
          </p:cNvSpPr>
          <p:nvPr>
            <p:ph type="title"/>
          </p:nvPr>
        </p:nvSpPr>
        <p:spPr/>
        <p:txBody>
          <a:bodyPr/>
          <a:lstStyle/>
          <a:p>
            <a:r>
              <a:rPr lang="en-US" dirty="0"/>
              <a:t>Content-Related Evidence</a:t>
            </a:r>
          </a:p>
        </p:txBody>
      </p:sp>
      <p:sp>
        <p:nvSpPr>
          <p:cNvPr id="17411" name="Content Placeholder 2">
            <a:extLst>
              <a:ext uri="{FF2B5EF4-FFF2-40B4-BE49-F238E27FC236}">
                <a16:creationId xmlns:a16="http://schemas.microsoft.com/office/drawing/2014/main" id="{6C04B6B5-3038-403B-AACA-6A4FBC2B60C0}"/>
              </a:ext>
            </a:extLst>
          </p:cNvPr>
          <p:cNvSpPr>
            <a:spLocks noGrp="1"/>
          </p:cNvSpPr>
          <p:nvPr>
            <p:ph idx="1"/>
          </p:nvPr>
        </p:nvSpPr>
        <p:spPr/>
        <p:txBody>
          <a:bodyPr>
            <a:normAutofit/>
          </a:bodyPr>
          <a:lstStyle/>
          <a:p>
            <a:r>
              <a:rPr lang="en-HK" altLang="en-US" dirty="0"/>
              <a:t>Content-related evidence refers to the extent to which an assessment procedure adequately represents the content of the assessment domain being sampled.</a:t>
            </a:r>
            <a:endParaRPr lang="en-US" altLang="en-US" dirty="0"/>
          </a:p>
          <a:p>
            <a:r>
              <a:rPr lang="en-US" altLang="en-US" dirty="0"/>
              <a:t>To develop a test with high content-related evidence of validity, you need good logic, intuitive skills and perseverance.</a:t>
            </a:r>
          </a:p>
          <a:p>
            <a:pPr lvl="1"/>
            <a:r>
              <a:rPr lang="en-US" altLang="en-US" dirty="0"/>
              <a:t>It cannot be objectively quantified with a number</a:t>
            </a:r>
          </a:p>
          <a:p>
            <a:pPr lvl="1"/>
            <a:r>
              <a:rPr lang="en-US" altLang="en-US" dirty="0"/>
              <a:t>Usually established during the scale development process</a:t>
            </a:r>
          </a:p>
          <a:p>
            <a:pPr lvl="1"/>
            <a:r>
              <a:rPr lang="en-US" altLang="en-US" dirty="0"/>
              <a:t>Judgment of the researchers or subject matter experts</a:t>
            </a:r>
          </a:p>
          <a:p>
            <a:pPr lvl="1"/>
            <a:r>
              <a:rPr lang="en-US" altLang="en-US" dirty="0"/>
              <a:t>Must consider participants’ reading abilities</a:t>
            </a:r>
          </a:p>
        </p:txBody>
      </p:sp>
      <p:sp>
        <p:nvSpPr>
          <p:cNvPr id="3" name="Slide Number Placeholder 2">
            <a:extLst>
              <a:ext uri="{FF2B5EF4-FFF2-40B4-BE49-F238E27FC236}">
                <a16:creationId xmlns:a16="http://schemas.microsoft.com/office/drawing/2014/main" id="{F02430CE-FD7D-4578-8CB7-9E6D45F689EC}"/>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103798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0F261-80BA-4C20-9028-51F6A83EDFEA}"/>
              </a:ext>
            </a:extLst>
          </p:cNvPr>
          <p:cNvSpPr>
            <a:spLocks noGrp="1"/>
          </p:cNvSpPr>
          <p:nvPr>
            <p:ph type="title"/>
          </p:nvPr>
        </p:nvSpPr>
        <p:spPr/>
        <p:txBody>
          <a:bodyPr/>
          <a:lstStyle/>
          <a:p>
            <a:r>
              <a:rPr lang="en-US"/>
              <a:t>Content-Related Evidence</a:t>
            </a:r>
            <a:endParaRPr lang="en-US" dirty="0"/>
          </a:p>
        </p:txBody>
      </p:sp>
      <p:sp>
        <p:nvSpPr>
          <p:cNvPr id="19459" name="Content Placeholder 2">
            <a:extLst>
              <a:ext uri="{FF2B5EF4-FFF2-40B4-BE49-F238E27FC236}">
                <a16:creationId xmlns:a16="http://schemas.microsoft.com/office/drawing/2014/main" id="{FAC8C6ED-D99E-412C-8BB0-F26D31C3074B}"/>
              </a:ext>
            </a:extLst>
          </p:cNvPr>
          <p:cNvSpPr>
            <a:spLocks noGrp="1"/>
          </p:cNvSpPr>
          <p:nvPr>
            <p:ph idx="1"/>
          </p:nvPr>
        </p:nvSpPr>
        <p:spPr/>
        <p:txBody>
          <a:bodyPr/>
          <a:lstStyle/>
          <a:p>
            <a:r>
              <a:rPr lang="en-US" altLang="en-US" sz="2800" dirty="0"/>
              <a:t>Other content-related evidence issues</a:t>
            </a:r>
          </a:p>
          <a:p>
            <a:pPr lvl="1"/>
            <a:r>
              <a:rPr lang="en-US" altLang="en-US" sz="2400" dirty="0"/>
              <a:t>Construct underrepresentation: failure to capture important components of a construct.</a:t>
            </a:r>
          </a:p>
          <a:p>
            <a:pPr lvl="2"/>
            <a:r>
              <a:rPr lang="en-US" altLang="en-US" sz="2000" dirty="0"/>
              <a:t>Test is designed for chapters 1-10 but only chapters 1-8 show up on the test.</a:t>
            </a:r>
          </a:p>
          <a:p>
            <a:pPr lvl="1"/>
            <a:r>
              <a:rPr lang="en-US" altLang="en-US" sz="2400" dirty="0"/>
              <a:t>Construct-irrelevant variance: occurs when scores are influenced by factors irrelevant to the construct.</a:t>
            </a:r>
          </a:p>
          <a:p>
            <a:pPr lvl="2"/>
            <a:r>
              <a:rPr lang="en-US" altLang="en-US" sz="2000" dirty="0"/>
              <a:t>Test is well-intentioned, but problems secondary to the test negatively influence the results (e.g., reading abilities, vocabulary, etc.)</a:t>
            </a:r>
          </a:p>
          <a:p>
            <a:endParaRPr lang="en-US" altLang="en-US" dirty="0"/>
          </a:p>
        </p:txBody>
      </p:sp>
      <p:sp>
        <p:nvSpPr>
          <p:cNvPr id="3" name="Slide Number Placeholder 2">
            <a:extLst>
              <a:ext uri="{FF2B5EF4-FFF2-40B4-BE49-F238E27FC236}">
                <a16:creationId xmlns:a16="http://schemas.microsoft.com/office/drawing/2014/main" id="{893C95DE-05C0-4F10-88DB-E24739E58AA0}"/>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1966307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108D6-D18F-4837-B629-B97DFFBAAF01}"/>
              </a:ext>
            </a:extLst>
          </p:cNvPr>
          <p:cNvSpPr>
            <a:spLocks noGrp="1"/>
          </p:cNvSpPr>
          <p:nvPr>
            <p:ph type="title"/>
          </p:nvPr>
        </p:nvSpPr>
        <p:spPr/>
        <p:txBody>
          <a:bodyPr/>
          <a:lstStyle/>
          <a:p>
            <a:r>
              <a:rPr lang="en-US"/>
              <a:t>Criterion-Related Evidence</a:t>
            </a:r>
            <a:endParaRPr lang="en-US" dirty="0"/>
          </a:p>
        </p:txBody>
      </p:sp>
      <p:sp>
        <p:nvSpPr>
          <p:cNvPr id="20483" name="Content Placeholder 2">
            <a:extLst>
              <a:ext uri="{FF2B5EF4-FFF2-40B4-BE49-F238E27FC236}">
                <a16:creationId xmlns:a16="http://schemas.microsoft.com/office/drawing/2014/main" id="{50CAE94C-5400-4ECD-8407-48241D394071}"/>
              </a:ext>
            </a:extLst>
          </p:cNvPr>
          <p:cNvSpPr>
            <a:spLocks noGrp="1"/>
          </p:cNvSpPr>
          <p:nvPr>
            <p:ph idx="1"/>
          </p:nvPr>
        </p:nvSpPr>
        <p:spPr/>
        <p:txBody>
          <a:bodyPr/>
          <a:lstStyle/>
          <a:p>
            <a:r>
              <a:rPr lang="en-US" altLang="en-US" dirty="0"/>
              <a:t>Criterion-related evidence refers to the degree to which performance on an assessment procedure accurately predicts a participant’s performance on an external criterion.</a:t>
            </a:r>
          </a:p>
          <a:p>
            <a:r>
              <a:rPr lang="en-US" altLang="en-US" dirty="0"/>
              <a:t>Tells us how well a measure corresponds with a particular criterion</a:t>
            </a:r>
          </a:p>
          <a:p>
            <a:pPr lvl="1"/>
            <a:r>
              <a:rPr lang="en-US" altLang="en-US" dirty="0"/>
              <a:t>Criterion: behavioral or measurable outcome</a:t>
            </a:r>
          </a:p>
          <a:p>
            <a:pPr lvl="1"/>
            <a:r>
              <a:rPr lang="en-US" altLang="en-US" dirty="0"/>
              <a:t>SAT predicting GPA (GPA is criterion)</a:t>
            </a:r>
          </a:p>
          <a:p>
            <a:pPr lvl="1"/>
            <a:r>
              <a:rPr lang="en-US" altLang="en-US" dirty="0"/>
              <a:t>Service quality predicting customer satisfaction (customer satisfaction is the criterion).</a:t>
            </a:r>
          </a:p>
          <a:p>
            <a:r>
              <a:rPr lang="en-US" altLang="en-US" dirty="0"/>
              <a:t>Used to “predict the future” or “predict the present.”</a:t>
            </a:r>
          </a:p>
        </p:txBody>
      </p:sp>
      <p:sp>
        <p:nvSpPr>
          <p:cNvPr id="3" name="Slide Number Placeholder 2">
            <a:extLst>
              <a:ext uri="{FF2B5EF4-FFF2-40B4-BE49-F238E27FC236}">
                <a16:creationId xmlns:a16="http://schemas.microsoft.com/office/drawing/2014/main" id="{5F9962A9-3CC9-4CD3-BA80-49168E4372A2}"/>
              </a:ext>
            </a:extLst>
          </p:cNvPr>
          <p:cNvSpPr>
            <a:spLocks noGrp="1"/>
          </p:cNvSpPr>
          <p:nvPr>
            <p:ph type="sldNum" sz="quarter" idx="12"/>
          </p:nvPr>
        </p:nvSpPr>
        <p:spPr/>
        <p:txBody>
          <a:bodyPr/>
          <a:lstStyle/>
          <a:p>
            <a:fld id="{F36C87F6-986D-49E6-AF40-1B3A1EE8064D}" type="slidenum">
              <a:rPr lang="en-GB" smtClean="0"/>
              <a:t>28</a:t>
            </a:fld>
            <a:endParaRPr lang="en-GB"/>
          </a:p>
        </p:txBody>
      </p:sp>
    </p:spTree>
    <p:extLst>
      <p:ext uri="{BB962C8B-B14F-4D97-AF65-F5344CB8AC3E}">
        <p14:creationId xmlns:p14="http://schemas.microsoft.com/office/powerpoint/2010/main" val="2615058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AA12C-759D-48A1-AB96-87B6FF016776}"/>
              </a:ext>
            </a:extLst>
          </p:cNvPr>
          <p:cNvSpPr>
            <a:spLocks noGrp="1"/>
          </p:cNvSpPr>
          <p:nvPr>
            <p:ph type="title"/>
          </p:nvPr>
        </p:nvSpPr>
        <p:spPr/>
        <p:txBody>
          <a:bodyPr/>
          <a:lstStyle/>
          <a:p>
            <a:r>
              <a:rPr lang="en-US"/>
              <a:t>Criterion-Related Evidence</a:t>
            </a:r>
            <a:endParaRPr lang="en-US" dirty="0"/>
          </a:p>
        </p:txBody>
      </p:sp>
      <p:sp>
        <p:nvSpPr>
          <p:cNvPr id="21507" name="Content Placeholder 2">
            <a:extLst>
              <a:ext uri="{FF2B5EF4-FFF2-40B4-BE49-F238E27FC236}">
                <a16:creationId xmlns:a16="http://schemas.microsoft.com/office/drawing/2014/main" id="{6AF34851-41E7-4D75-A8F0-8C6E2F81C4A1}"/>
              </a:ext>
            </a:extLst>
          </p:cNvPr>
          <p:cNvSpPr>
            <a:spLocks noGrp="1"/>
          </p:cNvSpPr>
          <p:nvPr>
            <p:ph idx="1"/>
          </p:nvPr>
        </p:nvSpPr>
        <p:spPr/>
        <p:txBody>
          <a:bodyPr/>
          <a:lstStyle/>
          <a:p>
            <a:r>
              <a:rPr lang="en-US" altLang="en-US" dirty="0"/>
              <a:t>Predictive validity</a:t>
            </a:r>
          </a:p>
          <a:p>
            <a:pPr lvl="1"/>
            <a:r>
              <a:rPr lang="en-US" altLang="en-US" dirty="0"/>
              <a:t>forecasting the future</a:t>
            </a:r>
          </a:p>
          <a:p>
            <a:pPr lvl="1"/>
            <a:r>
              <a:rPr lang="en-US" altLang="en-US" dirty="0"/>
              <a:t>how well does a test </a:t>
            </a:r>
            <a:r>
              <a:rPr lang="en-US" altLang="en-US" b="1" dirty="0"/>
              <a:t>predict</a:t>
            </a:r>
            <a:r>
              <a:rPr lang="en-US" altLang="en-US" dirty="0"/>
              <a:t> </a:t>
            </a:r>
            <a:r>
              <a:rPr lang="en-US" altLang="en-US" b="1" dirty="0"/>
              <a:t>future outcomes</a:t>
            </a:r>
          </a:p>
          <a:p>
            <a:pPr lvl="1"/>
            <a:r>
              <a:rPr lang="en-US" altLang="en-US" dirty="0"/>
              <a:t>SAT predicting 1st year GPA</a:t>
            </a:r>
          </a:p>
          <a:p>
            <a:pPr lvl="1"/>
            <a:r>
              <a:rPr lang="en-US" altLang="en-US" dirty="0"/>
              <a:t>most tests don’t have great predictive validity (decrease due to time and method variance)</a:t>
            </a:r>
          </a:p>
          <a:p>
            <a:r>
              <a:rPr lang="en-US" altLang="en-US" dirty="0"/>
              <a:t>Concurrent validity</a:t>
            </a:r>
          </a:p>
          <a:p>
            <a:pPr lvl="1"/>
            <a:r>
              <a:rPr lang="en-US" altLang="en-US" dirty="0"/>
              <a:t>forecasting the present</a:t>
            </a:r>
          </a:p>
          <a:p>
            <a:pPr lvl="1"/>
            <a:r>
              <a:rPr lang="en-US" altLang="en-US" dirty="0"/>
              <a:t>how well does a test </a:t>
            </a:r>
            <a:r>
              <a:rPr lang="en-US" altLang="en-US" b="1" dirty="0"/>
              <a:t>predict current similar outcomes</a:t>
            </a:r>
          </a:p>
          <a:p>
            <a:pPr lvl="1"/>
            <a:r>
              <a:rPr lang="en-US" altLang="en-US" dirty="0"/>
              <a:t>generally higher than predictive validity estimates</a:t>
            </a:r>
          </a:p>
        </p:txBody>
      </p:sp>
      <p:sp>
        <p:nvSpPr>
          <p:cNvPr id="3" name="Slide Number Placeholder 2">
            <a:extLst>
              <a:ext uri="{FF2B5EF4-FFF2-40B4-BE49-F238E27FC236}">
                <a16:creationId xmlns:a16="http://schemas.microsoft.com/office/drawing/2014/main" id="{C1E9E6B3-772A-4BBA-8499-4ACDA749A898}"/>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1567741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32B25-B16E-49DE-94EF-5B6FC86C5095}"/>
              </a:ext>
            </a:extLst>
          </p:cNvPr>
          <p:cNvSpPr>
            <a:spLocks noGrp="1"/>
          </p:cNvSpPr>
          <p:nvPr>
            <p:ph type="title"/>
          </p:nvPr>
        </p:nvSpPr>
        <p:spPr/>
        <p:txBody>
          <a:bodyPr/>
          <a:lstStyle/>
          <a:p>
            <a:r>
              <a:rPr lang="en-US" dirty="0"/>
              <a:t>Construct-Related Evidence</a:t>
            </a:r>
          </a:p>
        </p:txBody>
      </p:sp>
      <p:sp>
        <p:nvSpPr>
          <p:cNvPr id="3" name="Content Placeholder 2">
            <a:extLst>
              <a:ext uri="{FF2B5EF4-FFF2-40B4-BE49-F238E27FC236}">
                <a16:creationId xmlns:a16="http://schemas.microsoft.com/office/drawing/2014/main" id="{0E9F85AA-666C-4565-BB9D-8D6F806DBF60}"/>
              </a:ext>
            </a:extLst>
          </p:cNvPr>
          <p:cNvSpPr>
            <a:spLocks noGrp="1"/>
          </p:cNvSpPr>
          <p:nvPr>
            <p:ph idx="1"/>
          </p:nvPr>
        </p:nvSpPr>
        <p:spPr>
          <a:xfrm>
            <a:off x="1037595" y="3159979"/>
            <a:ext cx="7253062" cy="3578272"/>
          </a:xfrm>
        </p:spPr>
        <p:txBody>
          <a:bodyPr>
            <a:normAutofit lnSpcReduction="10000"/>
          </a:bodyPr>
          <a:lstStyle/>
          <a:p>
            <a:r>
              <a:rPr lang="en-US" sz="2200" dirty="0"/>
              <a:t>Convergent validity</a:t>
            </a:r>
          </a:p>
          <a:p>
            <a:pPr lvl="1"/>
            <a:r>
              <a:rPr lang="en-HK" dirty="0"/>
              <a:t>A measure correlates highly with other variables with which it should theoretically correlate.</a:t>
            </a:r>
            <a:endParaRPr lang="en-US" dirty="0"/>
          </a:p>
          <a:p>
            <a:pPr lvl="2"/>
            <a:r>
              <a:rPr lang="en-US" dirty="0"/>
              <a:t>Examples: Self-reported versus objective measures; self-esteem and academic performance</a:t>
            </a:r>
          </a:p>
          <a:p>
            <a:r>
              <a:rPr lang="en-US" dirty="0"/>
              <a:t>Discriminant validity</a:t>
            </a:r>
          </a:p>
          <a:p>
            <a:pPr lvl="1"/>
            <a:r>
              <a:rPr lang="en-HK" dirty="0"/>
              <a:t>A measure does not correlate significantly with variables from which it should differ.</a:t>
            </a:r>
            <a:endParaRPr lang="en-US" dirty="0"/>
          </a:p>
          <a:p>
            <a:pPr lvl="1"/>
            <a:r>
              <a:rPr lang="en-US" dirty="0"/>
              <a:t>This does not mean any existing measures that you know do not correlate; should be something that could be related but you want to show that they are distinct.</a:t>
            </a:r>
          </a:p>
        </p:txBody>
      </p:sp>
      <p:pic>
        <p:nvPicPr>
          <p:cNvPr id="4" name="Picture 2" descr="https://socialresearchmethods.net/kb/Assets/images/conidea2.gif">
            <a:extLst>
              <a:ext uri="{FF2B5EF4-FFF2-40B4-BE49-F238E27FC236}">
                <a16:creationId xmlns:a16="http://schemas.microsoft.com/office/drawing/2014/main" id="{FE415C9D-814E-4C3A-9A2C-31320A0FE0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4692" y="3591803"/>
            <a:ext cx="2857500" cy="27146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2CA18A-95FA-41F0-A525-EEF24C3D8EC6}"/>
              </a:ext>
            </a:extLst>
          </p:cNvPr>
          <p:cNvSpPr txBox="1"/>
          <p:nvPr/>
        </p:nvSpPr>
        <p:spPr>
          <a:xfrm>
            <a:off x="1018251" y="1752370"/>
            <a:ext cx="8177749" cy="1311128"/>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200" dirty="0"/>
              <a:t>Construct-related evidence refers to the extent to which empirical evidence confirms that an inferred construct exists and that a given assessment procedure is measuring the inferred construct accurately.</a:t>
            </a:r>
            <a:endParaRPr lang="en-GB" sz="2200" dirty="0"/>
          </a:p>
        </p:txBody>
      </p:sp>
      <p:sp>
        <p:nvSpPr>
          <p:cNvPr id="6" name="Oval 5">
            <a:extLst>
              <a:ext uri="{FF2B5EF4-FFF2-40B4-BE49-F238E27FC236}">
                <a16:creationId xmlns:a16="http://schemas.microsoft.com/office/drawing/2014/main" id="{1AB85067-AE04-4BF1-A982-EAE3FA235DC7}"/>
              </a:ext>
            </a:extLst>
          </p:cNvPr>
          <p:cNvSpPr/>
          <p:nvPr/>
        </p:nvSpPr>
        <p:spPr>
          <a:xfrm>
            <a:off x="10774933" y="1638420"/>
            <a:ext cx="1284507" cy="9358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dirty="0"/>
          </a:p>
        </p:txBody>
      </p:sp>
      <p:sp>
        <p:nvSpPr>
          <p:cNvPr id="9" name="TextBox 8">
            <a:extLst>
              <a:ext uri="{FF2B5EF4-FFF2-40B4-BE49-F238E27FC236}">
                <a16:creationId xmlns:a16="http://schemas.microsoft.com/office/drawing/2014/main" id="{93EB1CA9-7E68-4AC7-BB4C-A10C13A07892}"/>
              </a:ext>
            </a:extLst>
          </p:cNvPr>
          <p:cNvSpPr txBox="1"/>
          <p:nvPr/>
        </p:nvSpPr>
        <p:spPr>
          <a:xfrm>
            <a:off x="10774933" y="1848003"/>
            <a:ext cx="1413892" cy="480131"/>
          </a:xfrm>
          <a:prstGeom prst="rect">
            <a:avLst/>
          </a:prstGeom>
          <a:noFill/>
        </p:spPr>
        <p:txBody>
          <a:bodyPr wrap="square" rtlCol="0">
            <a:spAutoFit/>
          </a:bodyPr>
          <a:lstStyle/>
          <a:p>
            <a:pPr>
              <a:lnSpc>
                <a:spcPct val="90000"/>
              </a:lnSpc>
            </a:pPr>
            <a:r>
              <a:rPr lang="en-HK" sz="1400" dirty="0"/>
              <a:t>academic performance</a:t>
            </a:r>
            <a:endParaRPr lang="en-GB" sz="2800" dirty="0"/>
          </a:p>
        </p:txBody>
      </p:sp>
      <p:sp>
        <p:nvSpPr>
          <p:cNvPr id="12" name="Slide Number Placeholder 11">
            <a:extLst>
              <a:ext uri="{FF2B5EF4-FFF2-40B4-BE49-F238E27FC236}">
                <a16:creationId xmlns:a16="http://schemas.microsoft.com/office/drawing/2014/main" id="{22DA7691-0EAC-4311-B77F-8E9EF33BD99F}"/>
              </a:ext>
            </a:extLst>
          </p:cNvPr>
          <p:cNvSpPr>
            <a:spLocks noGrp="1"/>
          </p:cNvSpPr>
          <p:nvPr>
            <p:ph type="sldNum" sz="quarter" idx="12"/>
          </p:nvPr>
        </p:nvSpPr>
        <p:spPr/>
        <p:txBody>
          <a:bodyPr/>
          <a:lstStyle/>
          <a:p>
            <a:fld id="{F36C87F6-986D-49E6-AF40-1B3A1EE8064D}" type="slidenum">
              <a:rPr lang="en-GB" smtClean="0"/>
              <a:t>30</a:t>
            </a:fld>
            <a:endParaRPr lang="en-GB"/>
          </a:p>
        </p:txBody>
      </p:sp>
      <p:sp>
        <p:nvSpPr>
          <p:cNvPr id="10" name="TextBox 9">
            <a:extLst>
              <a:ext uri="{FF2B5EF4-FFF2-40B4-BE49-F238E27FC236}">
                <a16:creationId xmlns:a16="http://schemas.microsoft.com/office/drawing/2014/main" id="{156DCDCE-4259-4B19-9838-8F07C4656826}"/>
              </a:ext>
            </a:extLst>
          </p:cNvPr>
          <p:cNvSpPr txBox="1"/>
          <p:nvPr/>
        </p:nvSpPr>
        <p:spPr>
          <a:xfrm>
            <a:off x="8858940" y="3129103"/>
            <a:ext cx="2492055" cy="341632"/>
          </a:xfrm>
          <a:prstGeom prst="rect">
            <a:avLst/>
          </a:prstGeom>
          <a:solidFill>
            <a:srgbClr val="FFFF00"/>
          </a:solidFill>
        </p:spPr>
        <p:txBody>
          <a:bodyPr wrap="square" rtlCol="0">
            <a:spAutoFit/>
          </a:bodyPr>
          <a:lstStyle/>
          <a:p>
            <a:pPr algn="ctr">
              <a:lnSpc>
                <a:spcPct val="90000"/>
              </a:lnSpc>
            </a:pPr>
            <a:r>
              <a:rPr lang="en-HK" b="1" dirty="0"/>
              <a:t>Discriminant validity</a:t>
            </a:r>
            <a:endParaRPr lang="en-GB" sz="2800" b="1" dirty="0"/>
          </a:p>
        </p:txBody>
      </p:sp>
      <p:sp>
        <p:nvSpPr>
          <p:cNvPr id="7" name="TextBox 6">
            <a:extLst>
              <a:ext uri="{FF2B5EF4-FFF2-40B4-BE49-F238E27FC236}">
                <a16:creationId xmlns:a16="http://schemas.microsoft.com/office/drawing/2014/main" id="{29AC01BC-7E83-4C2A-8DF1-CA251AC1067E}"/>
              </a:ext>
            </a:extLst>
          </p:cNvPr>
          <p:cNvSpPr txBox="1"/>
          <p:nvPr/>
        </p:nvSpPr>
        <p:spPr>
          <a:xfrm>
            <a:off x="8614692" y="3591600"/>
            <a:ext cx="2880320" cy="2717720"/>
          </a:xfrm>
          <a:prstGeom prst="rect">
            <a:avLst/>
          </a:prstGeom>
          <a:noFill/>
          <a:ln>
            <a:solidFill>
              <a:schemeClr val="tx2"/>
            </a:solidFill>
          </a:ln>
        </p:spPr>
        <p:txBody>
          <a:bodyPr wrap="square" rtlCol="0">
            <a:spAutoFit/>
          </a:bodyPr>
          <a:lstStyle/>
          <a:p>
            <a:pPr>
              <a:lnSpc>
                <a:spcPct val="90000"/>
              </a:lnSpc>
            </a:pPr>
            <a:endParaRPr lang="en-GB" sz="2400" dirty="0"/>
          </a:p>
        </p:txBody>
      </p:sp>
      <p:sp>
        <p:nvSpPr>
          <p:cNvPr id="13" name="Oval 12">
            <a:extLst>
              <a:ext uri="{FF2B5EF4-FFF2-40B4-BE49-F238E27FC236}">
                <a16:creationId xmlns:a16="http://schemas.microsoft.com/office/drawing/2014/main" id="{7873A2ED-0F06-488F-9BE2-65BDA6C663B6}"/>
              </a:ext>
            </a:extLst>
          </p:cNvPr>
          <p:cNvSpPr/>
          <p:nvPr/>
        </p:nvSpPr>
        <p:spPr>
          <a:xfrm>
            <a:off x="9115205" y="1638419"/>
            <a:ext cx="1284507" cy="979765"/>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dirty="0"/>
          </a:p>
        </p:txBody>
      </p:sp>
      <p:sp>
        <p:nvSpPr>
          <p:cNvPr id="14" name="TextBox 13">
            <a:extLst>
              <a:ext uri="{FF2B5EF4-FFF2-40B4-BE49-F238E27FC236}">
                <a16:creationId xmlns:a16="http://schemas.microsoft.com/office/drawing/2014/main" id="{6CC29785-E4FB-404B-BB14-42B5F8D2433E}"/>
              </a:ext>
            </a:extLst>
          </p:cNvPr>
          <p:cNvSpPr txBox="1"/>
          <p:nvPr/>
        </p:nvSpPr>
        <p:spPr>
          <a:xfrm>
            <a:off x="9217993" y="1985185"/>
            <a:ext cx="1413892" cy="286232"/>
          </a:xfrm>
          <a:prstGeom prst="rect">
            <a:avLst/>
          </a:prstGeom>
          <a:noFill/>
        </p:spPr>
        <p:txBody>
          <a:bodyPr wrap="square" rtlCol="0">
            <a:spAutoFit/>
          </a:bodyPr>
          <a:lstStyle/>
          <a:p>
            <a:pPr>
              <a:lnSpc>
                <a:spcPct val="90000"/>
              </a:lnSpc>
            </a:pPr>
            <a:r>
              <a:rPr lang="en-HK" sz="1400" dirty="0"/>
              <a:t>self esteem</a:t>
            </a:r>
            <a:endParaRPr lang="en-GB" sz="2800" dirty="0"/>
          </a:p>
        </p:txBody>
      </p:sp>
      <p:cxnSp>
        <p:nvCxnSpPr>
          <p:cNvPr id="24" name="Straight Arrow Connector 23">
            <a:extLst>
              <a:ext uri="{FF2B5EF4-FFF2-40B4-BE49-F238E27FC236}">
                <a16:creationId xmlns:a16="http://schemas.microsoft.com/office/drawing/2014/main" id="{4ED4FB5D-D83F-4CBD-9005-78967C4B47A7}"/>
              </a:ext>
            </a:extLst>
          </p:cNvPr>
          <p:cNvCxnSpPr>
            <a:stCxn id="9" idx="1"/>
          </p:cNvCxnSpPr>
          <p:nvPr/>
        </p:nvCxnSpPr>
        <p:spPr>
          <a:xfrm flipH="1">
            <a:off x="10399712" y="2088069"/>
            <a:ext cx="375221" cy="6036"/>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D4E689BF-52BE-48BC-B085-44DBFE92A4B7}"/>
              </a:ext>
            </a:extLst>
          </p:cNvPr>
          <p:cNvSpPr txBox="1"/>
          <p:nvPr/>
        </p:nvSpPr>
        <p:spPr>
          <a:xfrm flipH="1">
            <a:off x="9591511" y="644449"/>
            <a:ext cx="2467929" cy="978729"/>
          </a:xfrm>
          <a:prstGeom prst="rect">
            <a:avLst/>
          </a:prstGeom>
          <a:noFill/>
        </p:spPr>
        <p:txBody>
          <a:bodyPr wrap="square" rtlCol="0">
            <a:spAutoFit/>
          </a:bodyPr>
          <a:lstStyle/>
          <a:p>
            <a:pPr>
              <a:lnSpc>
                <a:spcPct val="90000"/>
              </a:lnSpc>
            </a:pPr>
            <a:r>
              <a:rPr lang="en-HK" sz="1600" dirty="0"/>
              <a:t>Self esteem should correlate positively with academic performance</a:t>
            </a:r>
            <a:endParaRPr lang="en-GB" sz="2400" dirty="0"/>
          </a:p>
        </p:txBody>
      </p:sp>
      <p:sp>
        <p:nvSpPr>
          <p:cNvPr id="26" name="TextBox 25">
            <a:extLst>
              <a:ext uri="{FF2B5EF4-FFF2-40B4-BE49-F238E27FC236}">
                <a16:creationId xmlns:a16="http://schemas.microsoft.com/office/drawing/2014/main" id="{B733D2D5-CAFE-437B-B0B0-FB5DC3A2D76A}"/>
              </a:ext>
            </a:extLst>
          </p:cNvPr>
          <p:cNvSpPr txBox="1"/>
          <p:nvPr/>
        </p:nvSpPr>
        <p:spPr>
          <a:xfrm>
            <a:off x="9229199" y="284623"/>
            <a:ext cx="2467929" cy="341632"/>
          </a:xfrm>
          <a:prstGeom prst="rect">
            <a:avLst/>
          </a:prstGeom>
          <a:solidFill>
            <a:srgbClr val="FFFF00"/>
          </a:solidFill>
        </p:spPr>
        <p:txBody>
          <a:bodyPr wrap="square" rtlCol="0">
            <a:spAutoFit/>
          </a:bodyPr>
          <a:lstStyle/>
          <a:p>
            <a:pPr>
              <a:lnSpc>
                <a:spcPct val="90000"/>
              </a:lnSpc>
            </a:pPr>
            <a:r>
              <a:rPr lang="en-HK" b="1" dirty="0"/>
              <a:t>Convergent validity</a:t>
            </a:r>
            <a:endParaRPr lang="en-GB" sz="2400" b="1" dirty="0"/>
          </a:p>
        </p:txBody>
      </p:sp>
    </p:spTree>
    <p:extLst>
      <p:ext uri="{BB962C8B-B14F-4D97-AF65-F5344CB8AC3E}">
        <p14:creationId xmlns:p14="http://schemas.microsoft.com/office/powerpoint/2010/main" val="897505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US"/>
              <a:t>Example</a:t>
            </a:r>
            <a:endParaRPr lang="en-US" dirty="0"/>
          </a:p>
        </p:txBody>
      </p:sp>
      <p:sp>
        <p:nvSpPr>
          <p:cNvPr id="43011" name="Content Placeholder 2"/>
          <p:cNvSpPr>
            <a:spLocks noGrp="1"/>
          </p:cNvSpPr>
          <p:nvPr>
            <p:ph sz="half" idx="1"/>
          </p:nvPr>
        </p:nvSpPr>
        <p:spPr/>
        <p:txBody>
          <a:bodyPr/>
          <a:lstStyle/>
          <a:p>
            <a:r>
              <a:rPr lang="en-US" dirty="0"/>
              <a:t>SERVQUAL: Tangibility</a:t>
            </a:r>
          </a:p>
          <a:p>
            <a:pPr lvl="1"/>
            <a:r>
              <a:rPr lang="en-US" dirty="0"/>
              <a:t>They should have </a:t>
            </a:r>
            <a:r>
              <a:rPr lang="en-US" dirty="0">
                <a:solidFill>
                  <a:srgbClr val="FF0000"/>
                </a:solidFill>
              </a:rPr>
              <a:t>up-to-date equipment</a:t>
            </a:r>
            <a:r>
              <a:rPr lang="en-US" dirty="0"/>
              <a:t>. </a:t>
            </a:r>
          </a:p>
          <a:p>
            <a:pPr lvl="1"/>
            <a:r>
              <a:rPr lang="en-US" dirty="0"/>
              <a:t>Their physical </a:t>
            </a:r>
            <a:r>
              <a:rPr lang="en-US" dirty="0">
                <a:solidFill>
                  <a:srgbClr val="FF0000"/>
                </a:solidFill>
              </a:rPr>
              <a:t>facilities should be visually appealing</a:t>
            </a:r>
          </a:p>
          <a:p>
            <a:pPr lvl="1"/>
            <a:r>
              <a:rPr lang="en-US" dirty="0"/>
              <a:t>Their employees should be </a:t>
            </a:r>
            <a:r>
              <a:rPr lang="en-US" dirty="0">
                <a:solidFill>
                  <a:srgbClr val="FF0000"/>
                </a:solidFill>
              </a:rPr>
              <a:t>well dressed and appear neat</a:t>
            </a:r>
            <a:r>
              <a:rPr lang="en-US" dirty="0"/>
              <a:t>.</a:t>
            </a:r>
          </a:p>
          <a:p>
            <a:pPr lvl="1"/>
            <a:r>
              <a:rPr lang="en-US" dirty="0"/>
              <a:t>The </a:t>
            </a:r>
            <a:r>
              <a:rPr lang="en-US" dirty="0">
                <a:solidFill>
                  <a:srgbClr val="FF0000"/>
                </a:solidFill>
              </a:rPr>
              <a:t>appearance</a:t>
            </a:r>
            <a:r>
              <a:rPr lang="en-US" dirty="0"/>
              <a:t> of the physical facilities of these firms should be in </a:t>
            </a:r>
            <a:r>
              <a:rPr lang="en-US" dirty="0">
                <a:solidFill>
                  <a:srgbClr val="FF0000"/>
                </a:solidFill>
              </a:rPr>
              <a:t>keeping with the type of services provided</a:t>
            </a:r>
            <a:r>
              <a:rPr lang="en-US" dirty="0"/>
              <a:t>.</a:t>
            </a:r>
          </a:p>
        </p:txBody>
      </p:sp>
      <p:sp>
        <p:nvSpPr>
          <p:cNvPr id="5" name="Content Placeholder 4">
            <a:extLst>
              <a:ext uri="{FF2B5EF4-FFF2-40B4-BE49-F238E27FC236}">
                <a16:creationId xmlns:a16="http://schemas.microsoft.com/office/drawing/2014/main" id="{DE35210F-2A71-4A3D-8768-A5EA661A343D}"/>
              </a:ext>
            </a:extLst>
          </p:cNvPr>
          <p:cNvSpPr>
            <a:spLocks noGrp="1"/>
          </p:cNvSpPr>
          <p:nvPr>
            <p:ph sz="half" idx="2"/>
          </p:nvPr>
        </p:nvSpPr>
        <p:spPr/>
        <p:txBody>
          <a:bodyPr/>
          <a:lstStyle/>
          <a:p>
            <a:r>
              <a:rPr lang="en-US" sz="2000" dirty="0"/>
              <a:t>Content-related evidence: Is the concept adequately covered?</a:t>
            </a:r>
          </a:p>
          <a:p>
            <a:r>
              <a:rPr lang="en-US" sz="2000" dirty="0"/>
              <a:t>Criterion-related evidence: Do  customers with higher SERVQUAL scores feel more satisfied with the service (concurrent validity) or </a:t>
            </a:r>
            <a:r>
              <a:rPr lang="en-HK" sz="2000" dirty="0"/>
              <a:t> leave more positive reviews (predictive validity)? </a:t>
            </a:r>
            <a:endParaRPr lang="en-US" sz="2000" dirty="0"/>
          </a:p>
          <a:p>
            <a:endParaRPr lang="en-US" sz="2000" dirty="0"/>
          </a:p>
          <a:p>
            <a:endParaRPr lang="en-US" sz="2000" dirty="0"/>
          </a:p>
          <a:p>
            <a:endParaRPr lang="en-GB" dirty="0"/>
          </a:p>
        </p:txBody>
      </p:sp>
      <p:sp>
        <p:nvSpPr>
          <p:cNvPr id="43012" name="Slide Number Placeholder 3"/>
          <p:cNvSpPr>
            <a:spLocks noGrp="1"/>
          </p:cNvSpPr>
          <p:nvPr>
            <p:ph type="sldNum" sz="quarter" idx="12"/>
          </p:nvPr>
        </p:nvSpPr>
        <p:spPr/>
        <p:txBody>
          <a:bodyPr/>
          <a:lstStyle/>
          <a:p>
            <a:fld id="{7640B9E1-B12B-4476-BF47-BC3AAE89F02A}" type="slidenum">
              <a:rPr lang="en-US" smtClean="0"/>
              <a:pPr/>
              <a:t>31</a:t>
            </a:fld>
            <a:endParaRPr lang="en-US"/>
          </a:p>
        </p:txBody>
      </p:sp>
      <p:sp>
        <p:nvSpPr>
          <p:cNvPr id="6" name="Rectangular Callout 5"/>
          <p:cNvSpPr/>
          <p:nvPr/>
        </p:nvSpPr>
        <p:spPr>
          <a:xfrm>
            <a:off x="4781500" y="331053"/>
            <a:ext cx="4267200" cy="1295400"/>
          </a:xfrm>
          <a:prstGeom prst="wedgeRectCallout">
            <a:avLst>
              <a:gd name="adj1" fmla="val -53168"/>
              <a:gd name="adj2" fmla="val 63693"/>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3015" name="TextBox 6"/>
          <p:cNvSpPr txBox="1">
            <a:spLocks noChangeArrowheads="1"/>
          </p:cNvSpPr>
          <p:nvPr/>
        </p:nvSpPr>
        <p:spPr bwMode="auto">
          <a:xfrm>
            <a:off x="5086300" y="331053"/>
            <a:ext cx="3962400" cy="1200150"/>
          </a:xfrm>
          <a:prstGeom prst="rect">
            <a:avLst/>
          </a:prstGeom>
          <a:noFill/>
          <a:ln w="9525">
            <a:noFill/>
            <a:miter lim="800000"/>
            <a:headEnd/>
            <a:tailEnd/>
          </a:ln>
        </p:spPr>
        <p:txBody>
          <a:bodyPr>
            <a:spAutoFit/>
          </a:bodyPr>
          <a:lstStyle/>
          <a:p>
            <a:r>
              <a:rPr lang="en-GB" b="1" dirty="0"/>
              <a:t>Tangibility refers to the appearance of physical facilities, equipment, personnel, and communication materials</a:t>
            </a:r>
          </a:p>
        </p:txBody>
      </p:sp>
    </p:spTree>
    <p:extLst>
      <p:ext uri="{BB962C8B-B14F-4D97-AF65-F5344CB8AC3E}">
        <p14:creationId xmlns:p14="http://schemas.microsoft.com/office/powerpoint/2010/main" val="3206140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03D9B-D7DA-44B8-AD9F-93335A8B42BB}"/>
              </a:ext>
            </a:extLst>
          </p:cNvPr>
          <p:cNvSpPr>
            <a:spLocks noGrp="1"/>
          </p:cNvSpPr>
          <p:nvPr>
            <p:ph type="title"/>
          </p:nvPr>
        </p:nvSpPr>
        <p:spPr/>
        <p:txBody>
          <a:bodyPr/>
          <a:lstStyle/>
          <a:p>
            <a:r>
              <a:rPr lang="en-HK" dirty="0"/>
              <a:t>Scale development guidelines </a:t>
            </a:r>
            <a:r>
              <a:rPr lang="en-HK" sz="2400" dirty="0"/>
              <a:t>(</a:t>
            </a:r>
            <a:r>
              <a:rPr lang="en-HK" sz="2400" dirty="0" err="1"/>
              <a:t>D</a:t>
            </a:r>
            <a:r>
              <a:rPr lang="en-HK" sz="2400" cap="none" dirty="0" err="1"/>
              <a:t>e</a:t>
            </a:r>
            <a:r>
              <a:rPr lang="en-HK" sz="2400" dirty="0" err="1"/>
              <a:t>V</a:t>
            </a:r>
            <a:r>
              <a:rPr lang="en-HK" sz="2400" cap="none" dirty="0" err="1"/>
              <a:t>ellis</a:t>
            </a:r>
            <a:r>
              <a:rPr lang="en-HK" sz="2400" dirty="0"/>
              <a:t>, 2</a:t>
            </a:r>
            <a:r>
              <a:rPr lang="en-HK" sz="2400" cap="none" baseline="30000" dirty="0"/>
              <a:t>nd</a:t>
            </a:r>
            <a:r>
              <a:rPr lang="en-HK" sz="2400" cap="none" dirty="0"/>
              <a:t> ed., </a:t>
            </a:r>
            <a:r>
              <a:rPr lang="en-HK" sz="2400" dirty="0"/>
              <a:t>2003)</a:t>
            </a:r>
            <a:endParaRPr lang="en-GB" dirty="0"/>
          </a:p>
        </p:txBody>
      </p:sp>
      <p:sp>
        <p:nvSpPr>
          <p:cNvPr id="3" name="Content Placeholder 2">
            <a:extLst>
              <a:ext uri="{FF2B5EF4-FFF2-40B4-BE49-F238E27FC236}">
                <a16:creationId xmlns:a16="http://schemas.microsoft.com/office/drawing/2014/main" id="{8D9C37AE-83EB-4BC0-A6C9-727D80E66E1D}"/>
              </a:ext>
            </a:extLst>
          </p:cNvPr>
          <p:cNvSpPr>
            <a:spLocks noGrp="1"/>
          </p:cNvSpPr>
          <p:nvPr>
            <p:ph idx="1"/>
          </p:nvPr>
        </p:nvSpPr>
        <p:spPr/>
        <p:txBody>
          <a:bodyPr/>
          <a:lstStyle/>
          <a:p>
            <a:pPr marL="45720" indent="0">
              <a:buNone/>
            </a:pPr>
            <a:r>
              <a:rPr lang="en-HK" dirty="0"/>
              <a:t>Step 1: determine clearly what it is you want to measure</a:t>
            </a:r>
          </a:p>
          <a:p>
            <a:pPr marL="45720" indent="0">
              <a:buNone/>
            </a:pPr>
            <a:r>
              <a:rPr lang="en-HK" dirty="0"/>
              <a:t>Step 2: generate an item pool</a:t>
            </a:r>
          </a:p>
          <a:p>
            <a:pPr marL="45720" indent="0">
              <a:buNone/>
            </a:pPr>
            <a:r>
              <a:rPr lang="en-HK" dirty="0"/>
              <a:t>Step 3: determine the format for measurement</a:t>
            </a:r>
          </a:p>
          <a:p>
            <a:pPr marL="45720" indent="0">
              <a:buNone/>
            </a:pPr>
            <a:r>
              <a:rPr lang="en-HK" dirty="0"/>
              <a:t>Step 4: have initial item pool reviewed  by experts</a:t>
            </a:r>
          </a:p>
          <a:p>
            <a:pPr marL="45720" indent="0">
              <a:buNone/>
            </a:pPr>
            <a:r>
              <a:rPr lang="en-HK" dirty="0"/>
              <a:t>Step 5: consider inclusion of validation items</a:t>
            </a:r>
          </a:p>
          <a:p>
            <a:pPr marL="45720" indent="0">
              <a:buNone/>
            </a:pPr>
            <a:r>
              <a:rPr lang="en-HK" dirty="0"/>
              <a:t>Step 6: administer items to a development sample</a:t>
            </a:r>
          </a:p>
          <a:p>
            <a:pPr marL="45720" indent="0">
              <a:buNone/>
            </a:pPr>
            <a:r>
              <a:rPr lang="en-HK" dirty="0"/>
              <a:t>Step 7: evaluate the items</a:t>
            </a:r>
          </a:p>
          <a:p>
            <a:pPr marL="45720" indent="0">
              <a:buNone/>
            </a:pPr>
            <a:r>
              <a:rPr lang="en-HK" dirty="0"/>
              <a:t>Step 8: optimize scale length</a:t>
            </a:r>
            <a:endParaRPr lang="en-GB" dirty="0"/>
          </a:p>
        </p:txBody>
      </p:sp>
      <p:sp>
        <p:nvSpPr>
          <p:cNvPr id="4" name="Slide Number Placeholder 3">
            <a:extLst>
              <a:ext uri="{FF2B5EF4-FFF2-40B4-BE49-F238E27FC236}">
                <a16:creationId xmlns:a16="http://schemas.microsoft.com/office/drawing/2014/main" id="{68FF4D1E-7F28-47AF-AA65-A2D36ADFA699}"/>
              </a:ext>
            </a:extLst>
          </p:cNvPr>
          <p:cNvSpPr>
            <a:spLocks noGrp="1"/>
          </p:cNvSpPr>
          <p:nvPr>
            <p:ph type="sldNum" sz="quarter" idx="12"/>
          </p:nvPr>
        </p:nvSpPr>
        <p:spPr/>
        <p:txBody>
          <a:bodyPr/>
          <a:lstStyle/>
          <a:p>
            <a:fld id="{F36C87F6-986D-49E6-AF40-1B3A1EE8064D}" type="slidenum">
              <a:rPr lang="en-GB" smtClean="0"/>
              <a:t>32</a:t>
            </a:fld>
            <a:endParaRPr lang="en-GB"/>
          </a:p>
        </p:txBody>
      </p:sp>
    </p:spTree>
    <p:extLst>
      <p:ext uri="{BB962C8B-B14F-4D97-AF65-F5344CB8AC3E}">
        <p14:creationId xmlns:p14="http://schemas.microsoft.com/office/powerpoint/2010/main" val="1559943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9853-8D17-4A28-AEF4-34D45DEAE55C}"/>
              </a:ext>
            </a:extLst>
          </p:cNvPr>
          <p:cNvSpPr>
            <a:spLocks noGrp="1"/>
          </p:cNvSpPr>
          <p:nvPr>
            <p:ph type="title"/>
          </p:nvPr>
        </p:nvSpPr>
        <p:spPr/>
        <p:txBody>
          <a:bodyPr>
            <a:normAutofit/>
          </a:bodyPr>
          <a:lstStyle/>
          <a:p>
            <a:r>
              <a:rPr lang="en-HK" dirty="0"/>
              <a:t>Step 1: determine clearly what it is you want to measure</a:t>
            </a:r>
            <a:endParaRPr lang="en-GB" dirty="0"/>
          </a:p>
        </p:txBody>
      </p:sp>
      <p:sp>
        <p:nvSpPr>
          <p:cNvPr id="3" name="Content Placeholder 2">
            <a:extLst>
              <a:ext uri="{FF2B5EF4-FFF2-40B4-BE49-F238E27FC236}">
                <a16:creationId xmlns:a16="http://schemas.microsoft.com/office/drawing/2014/main" id="{33180ED0-E955-4430-A090-25C7C61EAECE}"/>
              </a:ext>
            </a:extLst>
          </p:cNvPr>
          <p:cNvSpPr>
            <a:spLocks noGrp="1"/>
          </p:cNvSpPr>
          <p:nvPr>
            <p:ph idx="1"/>
          </p:nvPr>
        </p:nvSpPr>
        <p:spPr/>
        <p:txBody>
          <a:bodyPr>
            <a:normAutofit/>
          </a:bodyPr>
          <a:lstStyle/>
          <a:p>
            <a:r>
              <a:rPr lang="en-HK" dirty="0"/>
              <a:t>Must be clear about what to include in a measure</a:t>
            </a:r>
            <a:endParaRPr lang="en-GB" dirty="0"/>
          </a:p>
          <a:p>
            <a:r>
              <a:rPr lang="en-HK" dirty="0"/>
              <a:t>Theory as an aid to clarity</a:t>
            </a:r>
          </a:p>
          <a:p>
            <a:pPr lvl="1"/>
            <a:r>
              <a:rPr lang="en-HK" dirty="0"/>
              <a:t>Be well versed in the theory</a:t>
            </a:r>
          </a:p>
          <a:p>
            <a:pPr lvl="1"/>
            <a:r>
              <a:rPr lang="en-HK" dirty="0"/>
              <a:t>Avoid “drift into unintended domains”</a:t>
            </a:r>
          </a:p>
          <a:p>
            <a:r>
              <a:rPr lang="en-HK" dirty="0"/>
              <a:t>Specificity as an aid to clarity</a:t>
            </a:r>
          </a:p>
          <a:p>
            <a:pPr lvl="1"/>
            <a:r>
              <a:rPr lang="en-HK" dirty="0"/>
              <a:t>How specific is the scale? (broad/general constructs versus context-specific constructs)</a:t>
            </a:r>
          </a:p>
        </p:txBody>
      </p:sp>
      <p:sp>
        <p:nvSpPr>
          <p:cNvPr id="4" name="Slide Number Placeholder 3">
            <a:extLst>
              <a:ext uri="{FF2B5EF4-FFF2-40B4-BE49-F238E27FC236}">
                <a16:creationId xmlns:a16="http://schemas.microsoft.com/office/drawing/2014/main" id="{30713F30-B5C5-4E3D-B267-71DE0FB1972E}"/>
              </a:ext>
            </a:extLst>
          </p:cNvPr>
          <p:cNvSpPr>
            <a:spLocks noGrp="1"/>
          </p:cNvSpPr>
          <p:nvPr>
            <p:ph type="sldNum" sz="quarter" idx="12"/>
          </p:nvPr>
        </p:nvSpPr>
        <p:spPr/>
        <p:txBody>
          <a:bodyPr/>
          <a:lstStyle/>
          <a:p>
            <a:fld id="{F36C87F6-986D-49E6-AF40-1B3A1EE8064D}" type="slidenum">
              <a:rPr lang="en-GB" smtClean="0"/>
              <a:t>33</a:t>
            </a:fld>
            <a:endParaRPr lang="en-GB"/>
          </a:p>
        </p:txBody>
      </p:sp>
    </p:spTree>
    <p:extLst>
      <p:ext uri="{BB962C8B-B14F-4D97-AF65-F5344CB8AC3E}">
        <p14:creationId xmlns:p14="http://schemas.microsoft.com/office/powerpoint/2010/main" val="8004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0CD2F-5350-4AE4-BD02-7A3E0C26D7C4}"/>
              </a:ext>
            </a:extLst>
          </p:cNvPr>
          <p:cNvSpPr>
            <a:spLocks noGrp="1"/>
          </p:cNvSpPr>
          <p:nvPr>
            <p:ph type="title"/>
          </p:nvPr>
        </p:nvSpPr>
        <p:spPr/>
        <p:txBody>
          <a:bodyPr/>
          <a:lstStyle/>
          <a:p>
            <a:r>
              <a:rPr lang="en-GB" dirty="0"/>
              <a:t>Conceptualization</a:t>
            </a:r>
          </a:p>
        </p:txBody>
      </p:sp>
      <p:sp>
        <p:nvSpPr>
          <p:cNvPr id="3" name="Content Placeholder 2">
            <a:extLst>
              <a:ext uri="{FF2B5EF4-FFF2-40B4-BE49-F238E27FC236}">
                <a16:creationId xmlns:a16="http://schemas.microsoft.com/office/drawing/2014/main" id="{27C116DC-AD48-48EF-933A-348523B48DC4}"/>
              </a:ext>
            </a:extLst>
          </p:cNvPr>
          <p:cNvSpPr>
            <a:spLocks noGrp="1"/>
          </p:cNvSpPr>
          <p:nvPr>
            <p:ph idx="1"/>
          </p:nvPr>
        </p:nvSpPr>
        <p:spPr/>
        <p:txBody>
          <a:bodyPr>
            <a:normAutofit lnSpcReduction="10000"/>
          </a:bodyPr>
          <a:lstStyle/>
          <a:p>
            <a:r>
              <a:rPr lang="en-HK" dirty="0"/>
              <a:t>Conceptualization is the process of development and clarification of concepts</a:t>
            </a:r>
          </a:p>
          <a:p>
            <a:r>
              <a:rPr lang="en-HK" dirty="0"/>
              <a:t>In other words, clarifying one's concepts with words and examples and arriving at precise definitions</a:t>
            </a:r>
          </a:p>
          <a:p>
            <a:pPr lvl="1"/>
            <a:r>
              <a:rPr lang="en-HK" dirty="0"/>
              <a:t>e.g., what is meant by education? (Amount of knowledge and training acquired in school)</a:t>
            </a:r>
          </a:p>
          <a:p>
            <a:r>
              <a:rPr lang="en-HK" dirty="0"/>
              <a:t>What do we mean by "social status?”</a:t>
            </a:r>
          </a:p>
          <a:p>
            <a:pPr lvl="1"/>
            <a:r>
              <a:rPr lang="en-HK" dirty="0"/>
              <a:t>Wealth (millionaire)</a:t>
            </a:r>
          </a:p>
          <a:p>
            <a:pPr lvl="1"/>
            <a:r>
              <a:rPr lang="en-HK" dirty="0"/>
              <a:t>Prestige (university professor)</a:t>
            </a:r>
          </a:p>
          <a:p>
            <a:pPr lvl="1"/>
            <a:r>
              <a:rPr lang="en-HK" dirty="0"/>
              <a:t>Power (manager)</a:t>
            </a:r>
          </a:p>
          <a:p>
            <a:r>
              <a:rPr lang="en-HK" dirty="0"/>
              <a:t>These are called “dimensions” of social status</a:t>
            </a:r>
            <a:endParaRPr lang="en-GB" dirty="0"/>
          </a:p>
        </p:txBody>
      </p:sp>
      <p:graphicFrame>
        <p:nvGraphicFramePr>
          <p:cNvPr id="5" name="Diagram 4">
            <a:extLst>
              <a:ext uri="{FF2B5EF4-FFF2-40B4-BE49-F238E27FC236}">
                <a16:creationId xmlns:a16="http://schemas.microsoft.com/office/drawing/2014/main" id="{43A45B2B-5918-4B9A-88ED-CB71FE988729}"/>
              </a:ext>
            </a:extLst>
          </p:cNvPr>
          <p:cNvGraphicFramePr/>
          <p:nvPr>
            <p:extLst>
              <p:ext uri="{D42A27DB-BD31-4B8C-83A1-F6EECF244321}">
                <p14:modId xmlns:p14="http://schemas.microsoft.com/office/powerpoint/2010/main" val="3047307048"/>
              </p:ext>
            </p:extLst>
          </p:nvPr>
        </p:nvGraphicFramePr>
        <p:xfrm>
          <a:off x="6598468" y="3645024"/>
          <a:ext cx="3646140" cy="25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C27DAEC1-8592-40BE-B218-94C22B5C5E1C}"/>
              </a:ext>
            </a:extLst>
          </p:cNvPr>
          <p:cNvSpPr>
            <a:spLocks noGrp="1"/>
          </p:cNvSpPr>
          <p:nvPr>
            <p:ph type="sldNum" sz="quarter" idx="12"/>
          </p:nvPr>
        </p:nvSpPr>
        <p:spPr/>
        <p:txBody>
          <a:bodyPr/>
          <a:lstStyle/>
          <a:p>
            <a:fld id="{F36C87F6-986D-49E6-AF40-1B3A1EE8064D}" type="slidenum">
              <a:rPr lang="en-GB" smtClean="0"/>
              <a:t>34</a:t>
            </a:fld>
            <a:endParaRPr lang="en-GB"/>
          </a:p>
        </p:txBody>
      </p:sp>
      <p:sp>
        <p:nvSpPr>
          <p:cNvPr id="7" name="TextBox 6">
            <a:extLst>
              <a:ext uri="{FF2B5EF4-FFF2-40B4-BE49-F238E27FC236}">
                <a16:creationId xmlns:a16="http://schemas.microsoft.com/office/drawing/2014/main" id="{5B8F5A09-848E-4BB2-BE1C-2ADA42037E27}"/>
              </a:ext>
            </a:extLst>
          </p:cNvPr>
          <p:cNvSpPr txBox="1"/>
          <p:nvPr/>
        </p:nvSpPr>
        <p:spPr>
          <a:xfrm>
            <a:off x="10846940" y="4470165"/>
            <a:ext cx="1296144" cy="480131"/>
          </a:xfrm>
          <a:prstGeom prst="rect">
            <a:avLst/>
          </a:prstGeom>
          <a:noFill/>
          <a:ln>
            <a:solidFill>
              <a:schemeClr val="dk1">
                <a:shade val="50000"/>
              </a:schemeClr>
            </a:solidFill>
          </a:ln>
        </p:spPr>
        <p:txBody>
          <a:bodyPr wrap="square" rtlCol="0">
            <a:spAutoFit/>
          </a:bodyPr>
          <a:lstStyle/>
          <a:p>
            <a:pPr>
              <a:lnSpc>
                <a:spcPct val="90000"/>
              </a:lnSpc>
            </a:pPr>
            <a:r>
              <a:rPr lang="en-HK" sz="1400" dirty="0"/>
              <a:t>number of subordinates  </a:t>
            </a:r>
            <a:endParaRPr lang="en-GB" sz="2400" dirty="0"/>
          </a:p>
        </p:txBody>
      </p:sp>
      <p:sp>
        <p:nvSpPr>
          <p:cNvPr id="8" name="TextBox 7">
            <a:extLst>
              <a:ext uri="{FF2B5EF4-FFF2-40B4-BE49-F238E27FC236}">
                <a16:creationId xmlns:a16="http://schemas.microsoft.com/office/drawing/2014/main" id="{08122DC2-5E9B-4EC2-90CC-9D2634F6F41B}"/>
              </a:ext>
            </a:extLst>
          </p:cNvPr>
          <p:cNvSpPr txBox="1"/>
          <p:nvPr/>
        </p:nvSpPr>
        <p:spPr>
          <a:xfrm>
            <a:off x="10851124" y="4986457"/>
            <a:ext cx="1296144" cy="480131"/>
          </a:xfrm>
          <a:prstGeom prst="rect">
            <a:avLst/>
          </a:prstGeom>
          <a:noFill/>
          <a:ln>
            <a:solidFill>
              <a:schemeClr val="dk1">
                <a:shade val="50000"/>
              </a:schemeClr>
            </a:solidFill>
          </a:ln>
        </p:spPr>
        <p:txBody>
          <a:bodyPr wrap="square" rtlCol="0">
            <a:spAutoFit/>
          </a:bodyPr>
          <a:lstStyle/>
          <a:p>
            <a:pPr>
              <a:lnSpc>
                <a:spcPct val="90000"/>
              </a:lnSpc>
            </a:pPr>
            <a:r>
              <a:rPr lang="en-HK" sz="1400" dirty="0"/>
              <a:t>Annual budget</a:t>
            </a:r>
            <a:endParaRPr lang="en-GB" sz="2400" dirty="0"/>
          </a:p>
        </p:txBody>
      </p:sp>
      <p:cxnSp>
        <p:nvCxnSpPr>
          <p:cNvPr id="10" name="Straight Arrow Connector 9">
            <a:extLst>
              <a:ext uri="{FF2B5EF4-FFF2-40B4-BE49-F238E27FC236}">
                <a16:creationId xmlns:a16="http://schemas.microsoft.com/office/drawing/2014/main" id="{EA6E40CE-C269-4678-8DF9-8AABEA54FC47}"/>
              </a:ext>
            </a:extLst>
          </p:cNvPr>
          <p:cNvCxnSpPr>
            <a:stCxn id="7" idx="1"/>
          </p:cNvCxnSpPr>
          <p:nvPr/>
        </p:nvCxnSpPr>
        <p:spPr>
          <a:xfrm flipH="1" flipV="1">
            <a:off x="10244608" y="4710230"/>
            <a:ext cx="602332" cy="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72E42AB-234F-44CF-B3A3-F57506FA6C27}"/>
              </a:ext>
            </a:extLst>
          </p:cNvPr>
          <p:cNvCxnSpPr>
            <a:stCxn id="8" idx="1"/>
          </p:cNvCxnSpPr>
          <p:nvPr/>
        </p:nvCxnSpPr>
        <p:spPr>
          <a:xfrm flipH="1">
            <a:off x="10244608" y="5226523"/>
            <a:ext cx="606516" cy="26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410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57C1-38C2-406A-A386-3437B634B96F}"/>
              </a:ext>
            </a:extLst>
          </p:cNvPr>
          <p:cNvSpPr>
            <a:spLocks noGrp="1"/>
          </p:cNvSpPr>
          <p:nvPr>
            <p:ph type="title"/>
          </p:nvPr>
        </p:nvSpPr>
        <p:spPr/>
        <p:txBody>
          <a:bodyPr/>
          <a:lstStyle/>
          <a:p>
            <a:r>
              <a:rPr lang="en-HK" dirty="0"/>
              <a:t>Dimensions and indicators</a:t>
            </a:r>
            <a:endParaRPr lang="en-GB" dirty="0"/>
          </a:p>
        </p:txBody>
      </p:sp>
      <p:sp>
        <p:nvSpPr>
          <p:cNvPr id="3" name="Content Placeholder 2">
            <a:extLst>
              <a:ext uri="{FF2B5EF4-FFF2-40B4-BE49-F238E27FC236}">
                <a16:creationId xmlns:a16="http://schemas.microsoft.com/office/drawing/2014/main" id="{D310B657-828D-481C-AF8D-C9DED8B0CFBF}"/>
              </a:ext>
            </a:extLst>
          </p:cNvPr>
          <p:cNvSpPr>
            <a:spLocks noGrp="1"/>
          </p:cNvSpPr>
          <p:nvPr>
            <p:ph idx="1"/>
          </p:nvPr>
        </p:nvSpPr>
        <p:spPr/>
        <p:txBody>
          <a:bodyPr>
            <a:normAutofit fontScale="92500" lnSpcReduction="20000"/>
          </a:bodyPr>
          <a:lstStyle/>
          <a:p>
            <a:r>
              <a:rPr lang="en-HK" dirty="0"/>
              <a:t>We classify different meanings into different groups. Such groups are called "</a:t>
            </a:r>
            <a:r>
              <a:rPr lang="en-HK" b="1" dirty="0"/>
              <a:t>dimensions</a:t>
            </a:r>
            <a:r>
              <a:rPr lang="en-HK" dirty="0"/>
              <a:t>"</a:t>
            </a:r>
          </a:p>
          <a:p>
            <a:r>
              <a:rPr lang="en-HK" dirty="0"/>
              <a:t>A concept may have more than one dimension (e.g., as in case of social status).</a:t>
            </a:r>
          </a:p>
          <a:p>
            <a:r>
              <a:rPr lang="en-HK" dirty="0"/>
              <a:t>At a practical level, we are usually more interested in dimensions than in concepts (which are more abstract, vague).</a:t>
            </a:r>
          </a:p>
          <a:p>
            <a:r>
              <a:rPr lang="en-HK" dirty="0"/>
              <a:t>When a dimension is not directly observable, we use </a:t>
            </a:r>
            <a:r>
              <a:rPr lang="en-HK" b="1" dirty="0"/>
              <a:t>indicators</a:t>
            </a:r>
            <a:endParaRPr lang="en-HK" dirty="0"/>
          </a:p>
          <a:p>
            <a:r>
              <a:rPr lang="en-HK" dirty="0"/>
              <a:t>For example, to measure power, we may use</a:t>
            </a:r>
          </a:p>
          <a:p>
            <a:pPr lvl="1"/>
            <a:r>
              <a:rPr lang="en-HK" dirty="0"/>
              <a:t>number of people under your supervision</a:t>
            </a:r>
          </a:p>
          <a:p>
            <a:pPr lvl="1"/>
            <a:r>
              <a:rPr lang="en-HK" dirty="0"/>
              <a:t>extent of your supervision (close versus minimal supervision)</a:t>
            </a:r>
          </a:p>
          <a:p>
            <a:pPr lvl="1"/>
            <a:r>
              <a:rPr lang="en-HK" dirty="0"/>
              <a:t>your annual budget</a:t>
            </a:r>
          </a:p>
          <a:p>
            <a:pPr lvl="1"/>
            <a:r>
              <a:rPr lang="en-HK" dirty="0"/>
              <a:t>amount of equipment under your control</a:t>
            </a:r>
            <a:endParaRPr lang="en-GB" dirty="0"/>
          </a:p>
        </p:txBody>
      </p:sp>
      <p:sp>
        <p:nvSpPr>
          <p:cNvPr id="4" name="Slide Number Placeholder 3">
            <a:extLst>
              <a:ext uri="{FF2B5EF4-FFF2-40B4-BE49-F238E27FC236}">
                <a16:creationId xmlns:a16="http://schemas.microsoft.com/office/drawing/2014/main" id="{91D08A81-01C8-47C2-8F61-BD8EA7919664}"/>
              </a:ext>
            </a:extLst>
          </p:cNvPr>
          <p:cNvSpPr>
            <a:spLocks noGrp="1"/>
          </p:cNvSpPr>
          <p:nvPr>
            <p:ph type="sldNum" sz="quarter" idx="12"/>
          </p:nvPr>
        </p:nvSpPr>
        <p:spPr/>
        <p:txBody>
          <a:bodyPr/>
          <a:lstStyle/>
          <a:p>
            <a:fld id="{F36C87F6-986D-49E6-AF40-1B3A1EE8064D}" type="slidenum">
              <a:rPr lang="en-GB" smtClean="0"/>
              <a:t>35</a:t>
            </a:fld>
            <a:endParaRPr lang="en-GB"/>
          </a:p>
        </p:txBody>
      </p:sp>
    </p:spTree>
    <p:extLst>
      <p:ext uri="{BB962C8B-B14F-4D97-AF65-F5344CB8AC3E}">
        <p14:creationId xmlns:p14="http://schemas.microsoft.com/office/powerpoint/2010/main" val="2911570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50A52-375B-4CC1-BE3E-210A6A3A29A7}"/>
              </a:ext>
            </a:extLst>
          </p:cNvPr>
          <p:cNvSpPr>
            <a:spLocks noGrp="1"/>
          </p:cNvSpPr>
          <p:nvPr>
            <p:ph type="title"/>
          </p:nvPr>
        </p:nvSpPr>
        <p:spPr/>
        <p:txBody>
          <a:bodyPr/>
          <a:lstStyle/>
          <a:p>
            <a:r>
              <a:rPr lang="en-HK" dirty="0"/>
              <a:t>Step 2: generate an item pool</a:t>
            </a:r>
            <a:endParaRPr lang="en-GB" dirty="0"/>
          </a:p>
        </p:txBody>
      </p:sp>
      <p:sp>
        <p:nvSpPr>
          <p:cNvPr id="3" name="Content Placeholder 2">
            <a:extLst>
              <a:ext uri="{FF2B5EF4-FFF2-40B4-BE49-F238E27FC236}">
                <a16:creationId xmlns:a16="http://schemas.microsoft.com/office/drawing/2014/main" id="{7A69F4FC-5665-419A-9AB7-847A3AC2C000}"/>
              </a:ext>
            </a:extLst>
          </p:cNvPr>
          <p:cNvSpPr>
            <a:spLocks noGrp="1"/>
          </p:cNvSpPr>
          <p:nvPr>
            <p:ph idx="1"/>
          </p:nvPr>
        </p:nvSpPr>
        <p:spPr/>
        <p:txBody>
          <a:bodyPr>
            <a:normAutofit lnSpcReduction="10000"/>
          </a:bodyPr>
          <a:lstStyle/>
          <a:p>
            <a:r>
              <a:rPr lang="en-HK" dirty="0"/>
              <a:t>Choose items that reflect the scale’s purpose</a:t>
            </a:r>
          </a:p>
          <a:p>
            <a:pPr lvl="1"/>
            <a:r>
              <a:rPr lang="en-HK" dirty="0"/>
              <a:t>Items are overt manifestations of a common latent variable</a:t>
            </a:r>
          </a:p>
          <a:p>
            <a:pPr lvl="1"/>
            <a:r>
              <a:rPr lang="en-HK" dirty="0"/>
              <a:t>E.g., Test anxiety</a:t>
            </a:r>
            <a:r>
              <a:rPr lang="en-HK" dirty="0">
                <a:sym typeface="Wingdings" panose="05000000000000000000" pitchFamily="2" charset="2"/>
              </a:rPr>
              <a:t> </a:t>
            </a:r>
            <a:r>
              <a:rPr lang="en-HK" dirty="0"/>
              <a:t>headaches, stomach aches, excessive sweating, shortness of breath, rapid heartbeat and dry mouth</a:t>
            </a:r>
          </a:p>
          <a:p>
            <a:r>
              <a:rPr lang="en-HK" dirty="0"/>
              <a:t>Redundancy is expected</a:t>
            </a:r>
          </a:p>
          <a:p>
            <a:pPr lvl="1"/>
            <a:r>
              <a:rPr lang="en-HK" dirty="0"/>
              <a:t>Generate as many items as possible that capture the phenomenon. </a:t>
            </a:r>
          </a:p>
          <a:p>
            <a:r>
              <a:rPr lang="en-HK" dirty="0"/>
              <a:t>Number of items</a:t>
            </a:r>
          </a:p>
          <a:p>
            <a:pPr lvl="1"/>
            <a:r>
              <a:rPr lang="en-HK" dirty="0"/>
              <a:t>3 to 4 times more items than the final scale. The larger the pool, the better. </a:t>
            </a:r>
          </a:p>
          <a:p>
            <a:pPr lvl="1"/>
            <a:r>
              <a:rPr lang="en-HK" dirty="0"/>
              <a:t>Can start to eliminate items if they are not clear, irrelevant or unnecessarily similar</a:t>
            </a:r>
          </a:p>
          <a:p>
            <a:pPr lvl="1"/>
            <a:r>
              <a:rPr lang="en-HK" dirty="0"/>
              <a:t>Choose items that correlate with one another</a:t>
            </a:r>
            <a:endParaRPr lang="en-GB" dirty="0"/>
          </a:p>
        </p:txBody>
      </p:sp>
      <p:sp>
        <p:nvSpPr>
          <p:cNvPr id="4" name="Slide Number Placeholder 3">
            <a:extLst>
              <a:ext uri="{FF2B5EF4-FFF2-40B4-BE49-F238E27FC236}">
                <a16:creationId xmlns:a16="http://schemas.microsoft.com/office/drawing/2014/main" id="{6C2FA82E-6E55-430E-98F5-ABBF0055BBBD}"/>
              </a:ext>
            </a:extLst>
          </p:cNvPr>
          <p:cNvSpPr>
            <a:spLocks noGrp="1"/>
          </p:cNvSpPr>
          <p:nvPr>
            <p:ph type="sldNum" sz="quarter" idx="12"/>
          </p:nvPr>
        </p:nvSpPr>
        <p:spPr/>
        <p:txBody>
          <a:bodyPr/>
          <a:lstStyle/>
          <a:p>
            <a:fld id="{F36C87F6-986D-49E6-AF40-1B3A1EE8064D}" type="slidenum">
              <a:rPr lang="en-GB" smtClean="0"/>
              <a:t>36</a:t>
            </a:fld>
            <a:endParaRPr lang="en-GB"/>
          </a:p>
        </p:txBody>
      </p:sp>
    </p:spTree>
    <p:extLst>
      <p:ext uri="{BB962C8B-B14F-4D97-AF65-F5344CB8AC3E}">
        <p14:creationId xmlns:p14="http://schemas.microsoft.com/office/powerpoint/2010/main" val="288612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50A52-375B-4CC1-BE3E-210A6A3A29A7}"/>
              </a:ext>
            </a:extLst>
          </p:cNvPr>
          <p:cNvSpPr>
            <a:spLocks noGrp="1"/>
          </p:cNvSpPr>
          <p:nvPr>
            <p:ph type="title"/>
          </p:nvPr>
        </p:nvSpPr>
        <p:spPr/>
        <p:txBody>
          <a:bodyPr/>
          <a:lstStyle/>
          <a:p>
            <a:r>
              <a:rPr lang="en-HK" dirty="0"/>
              <a:t>Step 2: generate an item pool</a:t>
            </a:r>
            <a:endParaRPr lang="en-GB" dirty="0"/>
          </a:p>
        </p:txBody>
      </p:sp>
      <p:sp>
        <p:nvSpPr>
          <p:cNvPr id="3" name="Content Placeholder 2">
            <a:extLst>
              <a:ext uri="{FF2B5EF4-FFF2-40B4-BE49-F238E27FC236}">
                <a16:creationId xmlns:a16="http://schemas.microsoft.com/office/drawing/2014/main" id="{7A69F4FC-5665-419A-9AB7-847A3AC2C000}"/>
              </a:ext>
            </a:extLst>
          </p:cNvPr>
          <p:cNvSpPr>
            <a:spLocks noGrp="1"/>
          </p:cNvSpPr>
          <p:nvPr>
            <p:ph idx="1"/>
          </p:nvPr>
        </p:nvSpPr>
        <p:spPr/>
        <p:txBody>
          <a:bodyPr>
            <a:normAutofit fontScale="92500" lnSpcReduction="10000"/>
          </a:bodyPr>
          <a:lstStyle/>
          <a:p>
            <a:r>
              <a:rPr lang="en-HK" dirty="0"/>
              <a:t>Characteristics of good and bad items</a:t>
            </a:r>
          </a:p>
          <a:p>
            <a:pPr lvl="1"/>
            <a:r>
              <a:rPr lang="en-HK" dirty="0"/>
              <a:t>Items must be clear and unambiguous</a:t>
            </a:r>
          </a:p>
          <a:p>
            <a:pPr lvl="1"/>
            <a:r>
              <a:rPr lang="en-HK" dirty="0"/>
              <a:t>Avoid lengthy items (leads to complexity)</a:t>
            </a:r>
          </a:p>
          <a:p>
            <a:pPr lvl="1"/>
            <a:r>
              <a:rPr lang="en-HK" dirty="0"/>
              <a:t>Consider the reading level of the audience</a:t>
            </a:r>
          </a:p>
          <a:p>
            <a:pPr lvl="1"/>
            <a:r>
              <a:rPr lang="en-HK" dirty="0"/>
              <a:t>Avoid multiple negatives</a:t>
            </a:r>
          </a:p>
          <a:p>
            <a:pPr lvl="1"/>
            <a:r>
              <a:rPr lang="en-HK" dirty="0"/>
              <a:t>Avoid double-barrelled items (convey two or more ideas)</a:t>
            </a:r>
          </a:p>
          <a:p>
            <a:pPr lvl="1"/>
            <a:r>
              <a:rPr lang="en-HK" dirty="0"/>
              <a:t>Avoid ambiguous pronoun references (who is the “their” referring to?)</a:t>
            </a:r>
          </a:p>
          <a:p>
            <a:pPr lvl="2"/>
            <a:r>
              <a:rPr lang="en-HK" dirty="0"/>
              <a:t>E.g., “Murders and rapists should not seek pardons from politicians because </a:t>
            </a:r>
            <a:r>
              <a:rPr lang="en-HK" b="1" dirty="0"/>
              <a:t>they</a:t>
            </a:r>
            <a:r>
              <a:rPr lang="en-HK" dirty="0"/>
              <a:t> are  the scum of the earth”</a:t>
            </a:r>
          </a:p>
          <a:p>
            <a:r>
              <a:rPr lang="en-HK" dirty="0"/>
              <a:t>Include both positively and negatively worded items</a:t>
            </a:r>
          </a:p>
          <a:p>
            <a:pPr lvl="1"/>
            <a:r>
              <a:rPr lang="en-HK" dirty="0"/>
              <a:t>Avoid acquiescence, affirmation, or agreement bias (agree regardless of content in the survey)</a:t>
            </a:r>
          </a:p>
          <a:p>
            <a:pPr lvl="1"/>
            <a:r>
              <a:rPr lang="en-HK" dirty="0"/>
              <a:t>But negatively worded items my may confuse readers</a:t>
            </a:r>
            <a:endParaRPr lang="en-GB" dirty="0"/>
          </a:p>
        </p:txBody>
      </p:sp>
      <p:sp>
        <p:nvSpPr>
          <p:cNvPr id="4" name="Slide Number Placeholder 3">
            <a:extLst>
              <a:ext uri="{FF2B5EF4-FFF2-40B4-BE49-F238E27FC236}">
                <a16:creationId xmlns:a16="http://schemas.microsoft.com/office/drawing/2014/main" id="{76D8E4CF-E422-46CF-907E-D7B49F5F8260}"/>
              </a:ext>
            </a:extLst>
          </p:cNvPr>
          <p:cNvSpPr>
            <a:spLocks noGrp="1"/>
          </p:cNvSpPr>
          <p:nvPr>
            <p:ph type="sldNum" sz="quarter" idx="12"/>
          </p:nvPr>
        </p:nvSpPr>
        <p:spPr/>
        <p:txBody>
          <a:bodyPr/>
          <a:lstStyle/>
          <a:p>
            <a:fld id="{F36C87F6-986D-49E6-AF40-1B3A1EE8064D}" type="slidenum">
              <a:rPr lang="en-GB" smtClean="0"/>
              <a:t>37</a:t>
            </a:fld>
            <a:endParaRPr lang="en-GB"/>
          </a:p>
        </p:txBody>
      </p:sp>
    </p:spTree>
    <p:extLst>
      <p:ext uri="{BB962C8B-B14F-4D97-AF65-F5344CB8AC3E}">
        <p14:creationId xmlns:p14="http://schemas.microsoft.com/office/powerpoint/2010/main" val="34465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4453-9745-4B15-889B-6BDA63AD719D}"/>
              </a:ext>
            </a:extLst>
          </p:cNvPr>
          <p:cNvSpPr>
            <a:spLocks noGrp="1"/>
          </p:cNvSpPr>
          <p:nvPr>
            <p:ph type="title"/>
          </p:nvPr>
        </p:nvSpPr>
        <p:spPr/>
        <p:txBody>
          <a:bodyPr>
            <a:normAutofit/>
          </a:bodyPr>
          <a:lstStyle/>
          <a:p>
            <a:r>
              <a:rPr lang="en-HK" dirty="0"/>
              <a:t>Step 3: determine the format for measurement</a:t>
            </a:r>
            <a:endParaRPr lang="en-GB" dirty="0"/>
          </a:p>
        </p:txBody>
      </p:sp>
      <p:sp>
        <p:nvSpPr>
          <p:cNvPr id="3" name="Content Placeholder 2">
            <a:extLst>
              <a:ext uri="{FF2B5EF4-FFF2-40B4-BE49-F238E27FC236}">
                <a16:creationId xmlns:a16="http://schemas.microsoft.com/office/drawing/2014/main" id="{05AD8BCA-DB9A-4DE7-BBCA-7A6F0F9950C6}"/>
              </a:ext>
            </a:extLst>
          </p:cNvPr>
          <p:cNvSpPr>
            <a:spLocks noGrp="1"/>
          </p:cNvSpPr>
          <p:nvPr>
            <p:ph idx="1"/>
          </p:nvPr>
        </p:nvSpPr>
        <p:spPr/>
        <p:txBody>
          <a:bodyPr>
            <a:normAutofit fontScale="85000" lnSpcReduction="10000"/>
          </a:bodyPr>
          <a:lstStyle/>
          <a:p>
            <a:r>
              <a:rPr lang="en-HK" dirty="0"/>
              <a:t>A scale often consists of two parts a </a:t>
            </a:r>
            <a:r>
              <a:rPr lang="en-HK" b="1" dirty="0"/>
              <a:t>stem</a:t>
            </a:r>
            <a:r>
              <a:rPr lang="en-HK" dirty="0"/>
              <a:t> and a series of </a:t>
            </a:r>
            <a:r>
              <a:rPr lang="en-HK" b="1" dirty="0"/>
              <a:t>response options</a:t>
            </a:r>
          </a:p>
          <a:p>
            <a:pPr lvl="1"/>
            <a:r>
              <a:rPr lang="en-HK" dirty="0"/>
              <a:t>E.g., “On the whole, I get along well with my supervisors.” </a:t>
            </a:r>
          </a:p>
          <a:p>
            <a:pPr lvl="1"/>
            <a:r>
              <a:rPr lang="en-HK" dirty="0"/>
              <a:t>① Strongly disagree ② disagree ③ neutral ④ agree ⑤ strongly agree</a:t>
            </a:r>
          </a:p>
          <a:p>
            <a:r>
              <a:rPr lang="en-HK" dirty="0"/>
              <a:t>How many response options/categories?</a:t>
            </a:r>
          </a:p>
          <a:p>
            <a:pPr lvl="1"/>
            <a:r>
              <a:rPr lang="en-HK" dirty="0"/>
              <a:t>Can respondent discriminate them meaningfully?</a:t>
            </a:r>
          </a:p>
          <a:p>
            <a:pPr lvl="1"/>
            <a:r>
              <a:rPr lang="en-HK" dirty="0"/>
              <a:t>Avoid using words or phrases that are ambiguous (e.g., “somewhat” and “not very”)</a:t>
            </a:r>
          </a:p>
          <a:p>
            <a:r>
              <a:rPr lang="en-HK" dirty="0"/>
              <a:t>Odd or even numbers? </a:t>
            </a:r>
          </a:p>
          <a:p>
            <a:pPr lvl="1"/>
            <a:r>
              <a:rPr lang="en-HK" dirty="0"/>
              <a:t>Odd implies a central/neutral item</a:t>
            </a:r>
          </a:p>
          <a:p>
            <a:pPr lvl="1"/>
            <a:r>
              <a:rPr lang="en-HK" dirty="0"/>
              <a:t>An even requires respondent to make a commitment, even if a weak one.</a:t>
            </a:r>
          </a:p>
          <a:p>
            <a:r>
              <a:rPr lang="en-HK" dirty="0"/>
              <a:t>Binary Options (e.g., agree/disagree)</a:t>
            </a:r>
          </a:p>
          <a:p>
            <a:pPr lvl="1"/>
            <a:r>
              <a:rPr lang="en-HK" dirty="0"/>
              <a:t>Good as they are easy to answer</a:t>
            </a:r>
            <a:endParaRPr lang="en-GB" dirty="0"/>
          </a:p>
          <a:p>
            <a:pPr lvl="1"/>
            <a:r>
              <a:rPr lang="en-HK" dirty="0"/>
              <a:t>Short coming is minimal variability in responses</a:t>
            </a:r>
          </a:p>
          <a:p>
            <a:pPr lvl="1"/>
            <a:r>
              <a:rPr lang="en-HK" dirty="0"/>
              <a:t>Need more items to ensure high scale variability</a:t>
            </a:r>
          </a:p>
        </p:txBody>
      </p:sp>
      <p:sp>
        <p:nvSpPr>
          <p:cNvPr id="4" name="Slide Number Placeholder 3">
            <a:extLst>
              <a:ext uri="{FF2B5EF4-FFF2-40B4-BE49-F238E27FC236}">
                <a16:creationId xmlns:a16="http://schemas.microsoft.com/office/drawing/2014/main" id="{B2D15904-14CF-45C5-872A-035CE511BB81}"/>
              </a:ext>
            </a:extLst>
          </p:cNvPr>
          <p:cNvSpPr>
            <a:spLocks noGrp="1"/>
          </p:cNvSpPr>
          <p:nvPr>
            <p:ph type="sldNum" sz="quarter" idx="12"/>
          </p:nvPr>
        </p:nvSpPr>
        <p:spPr/>
        <p:txBody>
          <a:bodyPr/>
          <a:lstStyle/>
          <a:p>
            <a:fld id="{F36C87F6-986D-49E6-AF40-1B3A1EE8064D}" type="slidenum">
              <a:rPr lang="en-GB" smtClean="0"/>
              <a:t>38</a:t>
            </a:fld>
            <a:endParaRPr lang="en-GB"/>
          </a:p>
        </p:txBody>
      </p:sp>
    </p:spTree>
    <p:extLst>
      <p:ext uri="{BB962C8B-B14F-4D97-AF65-F5344CB8AC3E}">
        <p14:creationId xmlns:p14="http://schemas.microsoft.com/office/powerpoint/2010/main" val="3183055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4453-9745-4B15-889B-6BDA63AD719D}"/>
              </a:ext>
            </a:extLst>
          </p:cNvPr>
          <p:cNvSpPr>
            <a:spLocks noGrp="1"/>
          </p:cNvSpPr>
          <p:nvPr>
            <p:ph type="title"/>
          </p:nvPr>
        </p:nvSpPr>
        <p:spPr/>
        <p:txBody>
          <a:bodyPr>
            <a:normAutofit/>
          </a:bodyPr>
          <a:lstStyle/>
          <a:p>
            <a:r>
              <a:rPr lang="en-HK" dirty="0"/>
              <a:t>Step 3: determine the format for measurement</a:t>
            </a:r>
            <a:endParaRPr lang="en-GB" dirty="0"/>
          </a:p>
        </p:txBody>
      </p:sp>
      <p:sp>
        <p:nvSpPr>
          <p:cNvPr id="3" name="Content Placeholder 2">
            <a:extLst>
              <a:ext uri="{FF2B5EF4-FFF2-40B4-BE49-F238E27FC236}">
                <a16:creationId xmlns:a16="http://schemas.microsoft.com/office/drawing/2014/main" id="{05AD8BCA-DB9A-4DE7-BBCA-7A6F0F9950C6}"/>
              </a:ext>
            </a:extLst>
          </p:cNvPr>
          <p:cNvSpPr>
            <a:spLocks noGrp="1"/>
          </p:cNvSpPr>
          <p:nvPr>
            <p:ph idx="1"/>
          </p:nvPr>
        </p:nvSpPr>
        <p:spPr>
          <a:xfrm>
            <a:off x="1217614" y="1828800"/>
            <a:ext cx="9753600" cy="4754562"/>
          </a:xfrm>
        </p:spPr>
        <p:txBody>
          <a:bodyPr>
            <a:normAutofit lnSpcReduction="10000"/>
          </a:bodyPr>
          <a:lstStyle/>
          <a:p>
            <a:r>
              <a:rPr lang="en-HK" dirty="0"/>
              <a:t>Likert scale (a declarative sentence)</a:t>
            </a:r>
          </a:p>
          <a:p>
            <a:pPr lvl="1"/>
            <a:r>
              <a:rPr lang="en-HK" dirty="0"/>
              <a:t>Best used to measure opinions, attitudes, beliefs, etc.</a:t>
            </a:r>
          </a:p>
          <a:p>
            <a:pPr lvl="1"/>
            <a:r>
              <a:rPr lang="en-HK" dirty="0"/>
              <a:t>Responses should be equally spaced in agreement</a:t>
            </a:r>
          </a:p>
          <a:p>
            <a:pPr lvl="1"/>
            <a:r>
              <a:rPr lang="en-HK" dirty="0"/>
              <a:t>Avoid too mild statements in your questions to avoid too much agreement</a:t>
            </a:r>
          </a:p>
          <a:p>
            <a:pPr lvl="1"/>
            <a:r>
              <a:rPr lang="en-HK" dirty="0"/>
              <a:t>Example:</a:t>
            </a:r>
          </a:p>
          <a:p>
            <a:pPr lvl="1"/>
            <a:endParaRPr lang="en-HK" dirty="0"/>
          </a:p>
          <a:p>
            <a:pPr lvl="1"/>
            <a:endParaRPr lang="en-HK" dirty="0"/>
          </a:p>
          <a:p>
            <a:pPr lvl="1"/>
            <a:endParaRPr lang="en-HK" dirty="0"/>
          </a:p>
          <a:p>
            <a:pPr lvl="1"/>
            <a:endParaRPr lang="en-HK" dirty="0"/>
          </a:p>
          <a:p>
            <a:pPr lvl="1"/>
            <a:endParaRPr lang="en-HK" dirty="0"/>
          </a:p>
          <a:p>
            <a:pPr lvl="1"/>
            <a:endParaRPr lang="en-HK" dirty="0"/>
          </a:p>
          <a:p>
            <a:pPr lvl="1"/>
            <a:r>
              <a:rPr lang="en-HK" dirty="0"/>
              <a:t>Item 3 tends to have low discrimination power because most people will agree with the statement strongly</a:t>
            </a:r>
          </a:p>
        </p:txBody>
      </p:sp>
      <p:graphicFrame>
        <p:nvGraphicFramePr>
          <p:cNvPr id="4" name="Table 3">
            <a:extLst>
              <a:ext uri="{FF2B5EF4-FFF2-40B4-BE49-F238E27FC236}">
                <a16:creationId xmlns:a16="http://schemas.microsoft.com/office/drawing/2014/main" id="{C46CC016-AB3F-450F-A320-88DC2A814660}"/>
              </a:ext>
            </a:extLst>
          </p:cNvPr>
          <p:cNvGraphicFramePr>
            <a:graphicFrameLocks noGrp="1"/>
          </p:cNvGraphicFramePr>
          <p:nvPr>
            <p:extLst>
              <p:ext uri="{D42A27DB-BD31-4B8C-83A1-F6EECF244321}">
                <p14:modId xmlns:p14="http://schemas.microsoft.com/office/powerpoint/2010/main" val="3595044334"/>
              </p:ext>
            </p:extLst>
          </p:nvPr>
        </p:nvGraphicFramePr>
        <p:xfrm>
          <a:off x="1845940" y="3789040"/>
          <a:ext cx="8856984" cy="1645920"/>
        </p:xfrm>
        <a:graphic>
          <a:graphicData uri="http://schemas.openxmlformats.org/drawingml/2006/table">
            <a:tbl>
              <a:tblPr bandRow="1">
                <a:tableStyleId>{073A0DAA-6AF3-43AB-8588-CEC1D06C72B9}</a:tableStyleId>
              </a:tblPr>
              <a:tblGrid>
                <a:gridCol w="2904007">
                  <a:extLst>
                    <a:ext uri="{9D8B030D-6E8A-4147-A177-3AD203B41FA5}">
                      <a16:colId xmlns:a16="http://schemas.microsoft.com/office/drawing/2014/main" val="3672822649"/>
                    </a:ext>
                  </a:extLst>
                </a:gridCol>
                <a:gridCol w="5952977">
                  <a:extLst>
                    <a:ext uri="{9D8B030D-6E8A-4147-A177-3AD203B41FA5}">
                      <a16:colId xmlns:a16="http://schemas.microsoft.com/office/drawing/2014/main" val="4106203411"/>
                    </a:ext>
                  </a:extLst>
                </a:gridCol>
              </a:tblGrid>
              <a:tr h="274960">
                <a:tc>
                  <a:txBody>
                    <a:bodyPr/>
                    <a:lstStyle/>
                    <a:p>
                      <a:r>
                        <a:rPr lang="en-HK" sz="1600" dirty="0"/>
                        <a:t>Strongly worded item</a:t>
                      </a:r>
                      <a:endParaRPr lang="en-GB" sz="1600" dirty="0"/>
                    </a:p>
                  </a:txBody>
                  <a:tcPr/>
                </a:tc>
                <a:tc>
                  <a:txBody>
                    <a:bodyPr/>
                    <a:lstStyle/>
                    <a:p>
                      <a:r>
                        <a:rPr lang="en-HK" dirty="0"/>
                        <a:t>1. Physicians generally ignore what patients say.</a:t>
                      </a:r>
                      <a:endParaRPr lang="en-GB" dirty="0"/>
                    </a:p>
                  </a:txBody>
                  <a:tcPr/>
                </a:tc>
                <a:extLst>
                  <a:ext uri="{0D108BD9-81ED-4DB2-BD59-A6C34878D82A}">
                    <a16:rowId xmlns:a16="http://schemas.microsoft.com/office/drawing/2014/main" val="3025374869"/>
                  </a:ext>
                </a:extLst>
              </a:tr>
              <a:tr h="474588">
                <a:tc>
                  <a:txBody>
                    <a:bodyPr/>
                    <a:lstStyle/>
                    <a:p>
                      <a:r>
                        <a:rPr lang="en-HK" sz="1600" dirty="0"/>
                        <a:t>Moderately worded item</a:t>
                      </a:r>
                      <a:endParaRPr lang="en-GB" sz="1600" dirty="0"/>
                    </a:p>
                  </a:txBody>
                  <a:tcPr/>
                </a:tc>
                <a:tc>
                  <a:txBody>
                    <a:bodyPr/>
                    <a:lstStyle/>
                    <a:p>
                      <a:r>
                        <a:rPr lang="en-HK" dirty="0"/>
                        <a:t>2. Sometimes, physicians do not pay as much attention as they should to patients.</a:t>
                      </a:r>
                      <a:endParaRPr lang="en-GB" dirty="0"/>
                    </a:p>
                  </a:txBody>
                  <a:tcPr/>
                </a:tc>
                <a:extLst>
                  <a:ext uri="{0D108BD9-81ED-4DB2-BD59-A6C34878D82A}">
                    <a16:rowId xmlns:a16="http://schemas.microsoft.com/office/drawing/2014/main" val="3325742085"/>
                  </a:ext>
                </a:extLst>
              </a:tr>
              <a:tr h="474588">
                <a:tc>
                  <a:txBody>
                    <a:bodyPr/>
                    <a:lstStyle/>
                    <a:p>
                      <a:r>
                        <a:rPr lang="en-HK" sz="1600" dirty="0"/>
                        <a:t>Weakly worded item</a:t>
                      </a:r>
                      <a:endParaRPr lang="en-GB" sz="1600" dirty="0"/>
                    </a:p>
                  </a:txBody>
                  <a:tcPr/>
                </a:tc>
                <a:tc>
                  <a:txBody>
                    <a:bodyPr/>
                    <a:lstStyle/>
                    <a:p>
                      <a:r>
                        <a:rPr lang="en-HK" dirty="0"/>
                        <a:t>3. Once in a while, physicians might forget or miss something a patient has told them.</a:t>
                      </a:r>
                      <a:endParaRPr lang="en-GB" dirty="0"/>
                    </a:p>
                  </a:txBody>
                  <a:tcPr/>
                </a:tc>
                <a:extLst>
                  <a:ext uri="{0D108BD9-81ED-4DB2-BD59-A6C34878D82A}">
                    <a16:rowId xmlns:a16="http://schemas.microsoft.com/office/drawing/2014/main" val="2482773676"/>
                  </a:ext>
                </a:extLst>
              </a:tr>
            </a:tbl>
          </a:graphicData>
        </a:graphic>
      </p:graphicFrame>
      <p:sp>
        <p:nvSpPr>
          <p:cNvPr id="5" name="Slide Number Placeholder 4">
            <a:extLst>
              <a:ext uri="{FF2B5EF4-FFF2-40B4-BE49-F238E27FC236}">
                <a16:creationId xmlns:a16="http://schemas.microsoft.com/office/drawing/2014/main" id="{CC3A7E41-86C1-446E-8D8B-94E174E2EC52}"/>
              </a:ext>
            </a:extLst>
          </p:cNvPr>
          <p:cNvSpPr>
            <a:spLocks noGrp="1"/>
          </p:cNvSpPr>
          <p:nvPr>
            <p:ph type="sldNum" sz="quarter" idx="12"/>
          </p:nvPr>
        </p:nvSpPr>
        <p:spPr/>
        <p:txBody>
          <a:bodyPr/>
          <a:lstStyle/>
          <a:p>
            <a:fld id="{F36C87F6-986D-49E6-AF40-1B3A1EE8064D}" type="slidenum">
              <a:rPr lang="en-GB" smtClean="0"/>
              <a:t>39</a:t>
            </a:fld>
            <a:endParaRPr lang="en-GB"/>
          </a:p>
        </p:txBody>
      </p:sp>
    </p:spTree>
    <p:extLst>
      <p:ext uri="{BB962C8B-B14F-4D97-AF65-F5344CB8AC3E}">
        <p14:creationId xmlns:p14="http://schemas.microsoft.com/office/powerpoint/2010/main" val="2357332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DE7F-56AD-4700-A986-1709C9C4CE9E}"/>
              </a:ext>
            </a:extLst>
          </p:cNvPr>
          <p:cNvSpPr>
            <a:spLocks noGrp="1"/>
          </p:cNvSpPr>
          <p:nvPr>
            <p:ph type="title"/>
          </p:nvPr>
        </p:nvSpPr>
        <p:spPr>
          <a:xfrm>
            <a:off x="1212240" y="50912"/>
            <a:ext cx="9753600" cy="1325562"/>
          </a:xfrm>
        </p:spPr>
        <p:txBody>
          <a:bodyPr>
            <a:normAutofit/>
          </a:bodyPr>
          <a:lstStyle/>
          <a:p>
            <a:r>
              <a:rPr lang="en-HK" dirty="0"/>
              <a:t>Step 4: have initial item pool reviewed by experts</a:t>
            </a:r>
            <a:endParaRPr lang="en-GB" dirty="0"/>
          </a:p>
        </p:txBody>
      </p:sp>
      <p:sp>
        <p:nvSpPr>
          <p:cNvPr id="3" name="Content Placeholder 2">
            <a:extLst>
              <a:ext uri="{FF2B5EF4-FFF2-40B4-BE49-F238E27FC236}">
                <a16:creationId xmlns:a16="http://schemas.microsoft.com/office/drawing/2014/main" id="{1E3CD3F9-D717-4CAD-96BE-9F1988B660BE}"/>
              </a:ext>
            </a:extLst>
          </p:cNvPr>
          <p:cNvSpPr>
            <a:spLocks noGrp="1"/>
          </p:cNvSpPr>
          <p:nvPr>
            <p:ph idx="1"/>
          </p:nvPr>
        </p:nvSpPr>
        <p:spPr>
          <a:xfrm>
            <a:off x="1217614" y="1700808"/>
            <a:ext cx="9753600" cy="4752528"/>
          </a:xfrm>
        </p:spPr>
        <p:txBody>
          <a:bodyPr>
            <a:normAutofit fontScale="92500"/>
          </a:bodyPr>
          <a:lstStyle/>
          <a:p>
            <a:r>
              <a:rPr lang="en-HK" dirty="0"/>
              <a:t>Get people who understand your concept to review the questions</a:t>
            </a:r>
          </a:p>
          <a:p>
            <a:pPr lvl="1"/>
            <a:r>
              <a:rPr lang="en-HK" dirty="0"/>
              <a:t>Confirms or invalidates the definition of the phenomenon</a:t>
            </a:r>
          </a:p>
          <a:p>
            <a:pPr lvl="1"/>
            <a:r>
              <a:rPr lang="en-HK" dirty="0"/>
              <a:t>Evaluates the clarity and comprehensiveness of the scale items</a:t>
            </a:r>
          </a:p>
          <a:p>
            <a:pPr lvl="1"/>
            <a:r>
              <a:rPr lang="en-HK" dirty="0"/>
              <a:t>Helps tap phenomenon that researchers have failed to include</a:t>
            </a:r>
          </a:p>
          <a:p>
            <a:pPr lvl="1"/>
            <a:r>
              <a:rPr lang="en-HK" dirty="0"/>
              <a:t>Final decision to include or not remains with the researcher</a:t>
            </a:r>
          </a:p>
          <a:p>
            <a:r>
              <a:rPr lang="en-HK" dirty="0"/>
              <a:t>Typical review questions</a:t>
            </a:r>
          </a:p>
          <a:p>
            <a:pPr lvl="1"/>
            <a:r>
              <a:rPr lang="en-HK" dirty="0"/>
              <a:t>Relevance: Please rate the relevance of each item to its respective dimension/concept  </a:t>
            </a:r>
          </a:p>
          <a:p>
            <a:pPr lvl="2"/>
            <a:r>
              <a:rPr lang="en-HK" dirty="0"/>
              <a:t>1 = the item is marginally relevant to the dimension/concept</a:t>
            </a:r>
          </a:p>
          <a:p>
            <a:pPr lvl="2"/>
            <a:r>
              <a:rPr lang="en-HK" dirty="0"/>
              <a:t>2= the item is moderately relevant to the dimension/concept</a:t>
            </a:r>
          </a:p>
          <a:p>
            <a:pPr lvl="2"/>
            <a:r>
              <a:rPr lang="en-HK" dirty="0"/>
              <a:t>3= the item is substantially relevant to the dimension/concept</a:t>
            </a:r>
          </a:p>
          <a:p>
            <a:pPr lvl="1"/>
            <a:r>
              <a:rPr lang="en-HK" dirty="0"/>
              <a:t>Clarity: Please evaluate the clarity of the wording and provide suggestions to make the questions clearer, if possible</a:t>
            </a:r>
          </a:p>
          <a:p>
            <a:pPr lvl="1"/>
            <a:r>
              <a:rPr lang="en-HK" dirty="0"/>
              <a:t>Comprehensiveness: Are there any items that you feel should be added?</a:t>
            </a:r>
          </a:p>
        </p:txBody>
      </p:sp>
      <p:sp>
        <p:nvSpPr>
          <p:cNvPr id="4" name="Slide Number Placeholder 3">
            <a:extLst>
              <a:ext uri="{FF2B5EF4-FFF2-40B4-BE49-F238E27FC236}">
                <a16:creationId xmlns:a16="http://schemas.microsoft.com/office/drawing/2014/main" id="{F3108398-0C3C-411E-A07C-CF363E0683FA}"/>
              </a:ext>
            </a:extLst>
          </p:cNvPr>
          <p:cNvSpPr>
            <a:spLocks noGrp="1"/>
          </p:cNvSpPr>
          <p:nvPr>
            <p:ph type="sldNum" sz="quarter" idx="12"/>
          </p:nvPr>
        </p:nvSpPr>
        <p:spPr/>
        <p:txBody>
          <a:bodyPr/>
          <a:lstStyle/>
          <a:p>
            <a:fld id="{F36C87F6-986D-49E6-AF40-1B3A1EE8064D}" type="slidenum">
              <a:rPr lang="en-GB" smtClean="0"/>
              <a:t>40</a:t>
            </a:fld>
            <a:endParaRPr lang="en-GB"/>
          </a:p>
        </p:txBody>
      </p:sp>
    </p:spTree>
    <p:extLst>
      <p:ext uri="{BB962C8B-B14F-4D97-AF65-F5344CB8AC3E}">
        <p14:creationId xmlns:p14="http://schemas.microsoft.com/office/powerpoint/2010/main" val="888189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96044-E6BC-4603-8318-28F3DC872D5C}"/>
              </a:ext>
            </a:extLst>
          </p:cNvPr>
          <p:cNvSpPr>
            <a:spLocks noGrp="1"/>
          </p:cNvSpPr>
          <p:nvPr>
            <p:ph type="title"/>
          </p:nvPr>
        </p:nvSpPr>
        <p:spPr/>
        <p:txBody>
          <a:bodyPr>
            <a:normAutofit/>
          </a:bodyPr>
          <a:lstStyle/>
          <a:p>
            <a:r>
              <a:rPr lang="en-HK" dirty="0"/>
              <a:t>Step 5: consider inclusion of validation items</a:t>
            </a:r>
            <a:endParaRPr lang="en-GB" dirty="0"/>
          </a:p>
        </p:txBody>
      </p:sp>
      <p:sp>
        <p:nvSpPr>
          <p:cNvPr id="3" name="Content Placeholder 2">
            <a:extLst>
              <a:ext uri="{FF2B5EF4-FFF2-40B4-BE49-F238E27FC236}">
                <a16:creationId xmlns:a16="http://schemas.microsoft.com/office/drawing/2014/main" id="{D67B8E4B-E1CE-497B-992F-B1353192D174}"/>
              </a:ext>
            </a:extLst>
          </p:cNvPr>
          <p:cNvSpPr>
            <a:spLocks noGrp="1"/>
          </p:cNvSpPr>
          <p:nvPr>
            <p:ph idx="1"/>
          </p:nvPr>
        </p:nvSpPr>
        <p:spPr/>
        <p:txBody>
          <a:bodyPr/>
          <a:lstStyle/>
          <a:p>
            <a:r>
              <a:rPr lang="en-HK" sz="2800" dirty="0"/>
              <a:t>Two types of items can be included</a:t>
            </a:r>
          </a:p>
          <a:p>
            <a:pPr lvl="1"/>
            <a:r>
              <a:rPr lang="en-HK" sz="2400" dirty="0"/>
              <a:t>Items that detect flaws/problems </a:t>
            </a:r>
          </a:p>
          <a:p>
            <a:pPr lvl="2"/>
            <a:r>
              <a:rPr lang="en-HK" sz="2000" dirty="0"/>
              <a:t>Social desirability scale (e.g., “I am always careful about my manner of dress”; “I like to gossip at times”) can be included to determine if the responses are affected by social desirability.</a:t>
            </a:r>
          </a:p>
          <a:p>
            <a:pPr lvl="1"/>
            <a:r>
              <a:rPr lang="en-HK" sz="2400" dirty="0"/>
              <a:t>Items for assessing construct validity</a:t>
            </a:r>
          </a:p>
          <a:p>
            <a:pPr lvl="2"/>
            <a:r>
              <a:rPr lang="en-HK" sz="2200" dirty="0"/>
              <a:t>The measures of some related constructs (dependent variables) can be included to determine criterion-related validity</a:t>
            </a:r>
          </a:p>
          <a:p>
            <a:endParaRPr lang="en-GB" dirty="0"/>
          </a:p>
        </p:txBody>
      </p:sp>
      <p:sp>
        <p:nvSpPr>
          <p:cNvPr id="4" name="Slide Number Placeholder 3">
            <a:extLst>
              <a:ext uri="{FF2B5EF4-FFF2-40B4-BE49-F238E27FC236}">
                <a16:creationId xmlns:a16="http://schemas.microsoft.com/office/drawing/2014/main" id="{6E05D1F0-2BD9-4522-9065-6C45B66CB6A0}"/>
              </a:ext>
            </a:extLst>
          </p:cNvPr>
          <p:cNvSpPr>
            <a:spLocks noGrp="1"/>
          </p:cNvSpPr>
          <p:nvPr>
            <p:ph type="sldNum" sz="quarter" idx="12"/>
          </p:nvPr>
        </p:nvSpPr>
        <p:spPr/>
        <p:txBody>
          <a:bodyPr/>
          <a:lstStyle/>
          <a:p>
            <a:fld id="{F36C87F6-986D-49E6-AF40-1B3A1EE8064D}" type="slidenum">
              <a:rPr lang="en-GB" smtClean="0"/>
              <a:t>41</a:t>
            </a:fld>
            <a:endParaRPr lang="en-GB"/>
          </a:p>
        </p:txBody>
      </p:sp>
    </p:spTree>
    <p:extLst>
      <p:ext uri="{BB962C8B-B14F-4D97-AF65-F5344CB8AC3E}">
        <p14:creationId xmlns:p14="http://schemas.microsoft.com/office/powerpoint/2010/main" val="3493138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C8A5F-3DC4-4293-A8B7-4B44A2233510}"/>
              </a:ext>
            </a:extLst>
          </p:cNvPr>
          <p:cNvSpPr>
            <a:spLocks noGrp="1"/>
          </p:cNvSpPr>
          <p:nvPr>
            <p:ph type="title"/>
          </p:nvPr>
        </p:nvSpPr>
        <p:spPr/>
        <p:txBody>
          <a:bodyPr>
            <a:normAutofit/>
          </a:bodyPr>
          <a:lstStyle/>
          <a:p>
            <a:r>
              <a:rPr lang="en-HK" dirty="0"/>
              <a:t>Step 6: administer items to a development sample</a:t>
            </a:r>
            <a:endParaRPr lang="en-GB" dirty="0"/>
          </a:p>
        </p:txBody>
      </p:sp>
      <p:sp>
        <p:nvSpPr>
          <p:cNvPr id="3" name="Content Placeholder 2">
            <a:extLst>
              <a:ext uri="{FF2B5EF4-FFF2-40B4-BE49-F238E27FC236}">
                <a16:creationId xmlns:a16="http://schemas.microsoft.com/office/drawing/2014/main" id="{1D656BD6-B949-495D-98CB-CFEE24A0D820}"/>
              </a:ext>
            </a:extLst>
          </p:cNvPr>
          <p:cNvSpPr>
            <a:spLocks noGrp="1"/>
          </p:cNvSpPr>
          <p:nvPr>
            <p:ph idx="1"/>
          </p:nvPr>
        </p:nvSpPr>
        <p:spPr/>
        <p:txBody>
          <a:bodyPr>
            <a:normAutofit/>
          </a:bodyPr>
          <a:lstStyle/>
          <a:p>
            <a:r>
              <a:rPr lang="en-HK" dirty="0"/>
              <a:t>The sample should be sufficiently large to reduce sample variance.</a:t>
            </a:r>
          </a:p>
          <a:p>
            <a:r>
              <a:rPr lang="en-HK" dirty="0"/>
              <a:t>N &gt; 300 (Nunnally, 1978)</a:t>
            </a:r>
          </a:p>
          <a:p>
            <a:r>
              <a:rPr lang="en-HK" dirty="0"/>
              <a:t>Many scales have been developed with smaller samples. A recent study* shows that 30 participants is the minimum.</a:t>
            </a:r>
          </a:p>
          <a:p>
            <a:endParaRPr lang="en-HK" dirty="0"/>
          </a:p>
          <a:p>
            <a:endParaRPr lang="en-GB" dirty="0"/>
          </a:p>
        </p:txBody>
      </p:sp>
      <p:sp>
        <p:nvSpPr>
          <p:cNvPr id="4" name="TextBox 3">
            <a:extLst>
              <a:ext uri="{FF2B5EF4-FFF2-40B4-BE49-F238E27FC236}">
                <a16:creationId xmlns:a16="http://schemas.microsoft.com/office/drawing/2014/main" id="{81DAE4B6-C16C-4072-A5B4-CCD9A61B3122}"/>
              </a:ext>
            </a:extLst>
          </p:cNvPr>
          <p:cNvSpPr txBox="1"/>
          <p:nvPr/>
        </p:nvSpPr>
        <p:spPr>
          <a:xfrm>
            <a:off x="1255949" y="5301208"/>
            <a:ext cx="9725709" cy="1338828"/>
          </a:xfrm>
          <a:prstGeom prst="rect">
            <a:avLst/>
          </a:prstGeom>
          <a:noFill/>
        </p:spPr>
        <p:txBody>
          <a:bodyPr wrap="square" rtlCol="0">
            <a:spAutoFit/>
          </a:bodyPr>
          <a:lstStyle/>
          <a:p>
            <a:pPr>
              <a:lnSpc>
                <a:spcPct val="90000"/>
              </a:lnSpc>
            </a:pPr>
            <a:r>
              <a:rPr lang="en-HK" b="1" dirty="0"/>
              <a:t>“… 30 representative participants from the population of interest is a reasonable minimum recommendation for a pilot study where the purpose is preliminary survey or scale development.”</a:t>
            </a:r>
            <a:r>
              <a:rPr lang="en-HK" dirty="0" err="1"/>
              <a:t>Johanson</a:t>
            </a:r>
            <a:r>
              <a:rPr lang="en-HK" dirty="0"/>
              <a:t>, G. A., &amp; Brooks, G. P. (2010). Initial scale development: sample size for pilot studies. Educational and Psychological Measurement, 70(3), 394-400.</a:t>
            </a:r>
            <a:endParaRPr lang="en-GB" dirty="0"/>
          </a:p>
        </p:txBody>
      </p:sp>
      <p:sp>
        <p:nvSpPr>
          <p:cNvPr id="5" name="Slide Number Placeholder 4">
            <a:extLst>
              <a:ext uri="{FF2B5EF4-FFF2-40B4-BE49-F238E27FC236}">
                <a16:creationId xmlns:a16="http://schemas.microsoft.com/office/drawing/2014/main" id="{AF094032-2780-44DC-8C27-A35CE929D1CE}"/>
              </a:ext>
            </a:extLst>
          </p:cNvPr>
          <p:cNvSpPr>
            <a:spLocks noGrp="1"/>
          </p:cNvSpPr>
          <p:nvPr>
            <p:ph type="sldNum" sz="quarter" idx="12"/>
          </p:nvPr>
        </p:nvSpPr>
        <p:spPr/>
        <p:txBody>
          <a:bodyPr/>
          <a:lstStyle/>
          <a:p>
            <a:fld id="{F36C87F6-986D-49E6-AF40-1B3A1EE8064D}" type="slidenum">
              <a:rPr lang="en-GB" smtClean="0"/>
              <a:t>42</a:t>
            </a:fld>
            <a:endParaRPr lang="en-GB"/>
          </a:p>
        </p:txBody>
      </p:sp>
    </p:spTree>
    <p:extLst>
      <p:ext uri="{BB962C8B-B14F-4D97-AF65-F5344CB8AC3E}">
        <p14:creationId xmlns:p14="http://schemas.microsoft.com/office/powerpoint/2010/main" val="3082117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E1777-9731-4B24-B794-EBD409550663}"/>
              </a:ext>
            </a:extLst>
          </p:cNvPr>
          <p:cNvSpPr>
            <a:spLocks noGrp="1"/>
          </p:cNvSpPr>
          <p:nvPr>
            <p:ph type="title"/>
          </p:nvPr>
        </p:nvSpPr>
        <p:spPr/>
        <p:txBody>
          <a:bodyPr>
            <a:normAutofit/>
          </a:bodyPr>
          <a:lstStyle/>
          <a:p>
            <a:br>
              <a:rPr lang="en-HK" dirty="0"/>
            </a:br>
            <a:r>
              <a:rPr lang="en-HK" dirty="0"/>
              <a:t>Step 7: evaluate the items</a:t>
            </a:r>
            <a:endParaRPr lang="en-GB" dirty="0"/>
          </a:p>
        </p:txBody>
      </p:sp>
      <p:sp>
        <p:nvSpPr>
          <p:cNvPr id="3" name="Content Placeholder 2">
            <a:extLst>
              <a:ext uri="{FF2B5EF4-FFF2-40B4-BE49-F238E27FC236}">
                <a16:creationId xmlns:a16="http://schemas.microsoft.com/office/drawing/2014/main" id="{020915EC-1983-462D-88D2-34A78080FE11}"/>
              </a:ext>
            </a:extLst>
          </p:cNvPr>
          <p:cNvSpPr>
            <a:spLocks noGrp="1"/>
          </p:cNvSpPr>
          <p:nvPr>
            <p:ph idx="1"/>
          </p:nvPr>
        </p:nvSpPr>
        <p:spPr/>
        <p:txBody>
          <a:bodyPr>
            <a:normAutofit fontScale="92500" lnSpcReduction="20000"/>
          </a:bodyPr>
          <a:lstStyle/>
          <a:p>
            <a:r>
              <a:rPr lang="en-HK" dirty="0"/>
              <a:t>Item means</a:t>
            </a:r>
          </a:p>
          <a:p>
            <a:pPr lvl="1"/>
            <a:r>
              <a:rPr lang="en-HK" dirty="0"/>
              <a:t>Items with means close to the middle of the scale (near 4 on a 7-point scale) are good. </a:t>
            </a:r>
          </a:p>
          <a:p>
            <a:pPr lvl="1"/>
            <a:r>
              <a:rPr lang="en-HK" dirty="0"/>
              <a:t>Items with means near the extreme ends are bad (they may not detect certain values, which will also have low item variance)</a:t>
            </a:r>
          </a:p>
          <a:p>
            <a:r>
              <a:rPr lang="en-HK" dirty="0"/>
              <a:t>Items with large variances are good</a:t>
            </a:r>
          </a:p>
          <a:p>
            <a:r>
              <a:rPr lang="en-HK" dirty="0"/>
              <a:t>Item-scale correlations</a:t>
            </a:r>
          </a:p>
          <a:p>
            <a:pPr lvl="1"/>
            <a:r>
              <a:rPr lang="en-HK" dirty="0"/>
              <a:t>Each item should strongly correlate with the remaining items</a:t>
            </a:r>
          </a:p>
          <a:p>
            <a:r>
              <a:rPr lang="en-HK" dirty="0"/>
              <a:t>Cronbach’s alpha is a measure of internal consistency, or correlations between items, when all items are measuring the same construct </a:t>
            </a:r>
          </a:p>
          <a:p>
            <a:pPr lvl="1"/>
            <a:r>
              <a:rPr lang="en-HK" dirty="0"/>
              <a:t>But alpha value is also influenced by the number of items in the scale</a:t>
            </a:r>
          </a:p>
          <a:p>
            <a:pPr lvl="1"/>
            <a:r>
              <a:rPr lang="en-HK" dirty="0"/>
              <a:t>Anything higher than .70 is a good alpha. If above .90, can consider shortening the scale</a:t>
            </a:r>
          </a:p>
        </p:txBody>
      </p:sp>
      <p:sp>
        <p:nvSpPr>
          <p:cNvPr id="4" name="Slide Number Placeholder 3">
            <a:extLst>
              <a:ext uri="{FF2B5EF4-FFF2-40B4-BE49-F238E27FC236}">
                <a16:creationId xmlns:a16="http://schemas.microsoft.com/office/drawing/2014/main" id="{8520DF8F-4A32-4C57-BD9A-036B57AD2150}"/>
              </a:ext>
            </a:extLst>
          </p:cNvPr>
          <p:cNvSpPr>
            <a:spLocks noGrp="1"/>
          </p:cNvSpPr>
          <p:nvPr>
            <p:ph type="sldNum" sz="quarter" idx="12"/>
          </p:nvPr>
        </p:nvSpPr>
        <p:spPr/>
        <p:txBody>
          <a:bodyPr/>
          <a:lstStyle/>
          <a:p>
            <a:fld id="{F36C87F6-986D-49E6-AF40-1B3A1EE8064D}" type="slidenum">
              <a:rPr lang="en-GB" smtClean="0"/>
              <a:t>43</a:t>
            </a:fld>
            <a:endParaRPr lang="en-GB"/>
          </a:p>
        </p:txBody>
      </p:sp>
    </p:spTree>
    <p:extLst>
      <p:ext uri="{BB962C8B-B14F-4D97-AF65-F5344CB8AC3E}">
        <p14:creationId xmlns:p14="http://schemas.microsoft.com/office/powerpoint/2010/main" val="1500601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84BA-1BBD-4058-90B8-C3570925FD5E}"/>
              </a:ext>
            </a:extLst>
          </p:cNvPr>
          <p:cNvSpPr>
            <a:spLocks noGrp="1"/>
          </p:cNvSpPr>
          <p:nvPr>
            <p:ph type="title"/>
          </p:nvPr>
        </p:nvSpPr>
        <p:spPr/>
        <p:txBody>
          <a:bodyPr>
            <a:normAutofit/>
          </a:bodyPr>
          <a:lstStyle/>
          <a:p>
            <a:br>
              <a:rPr lang="en-HK" dirty="0"/>
            </a:br>
            <a:r>
              <a:rPr lang="en-HK" dirty="0"/>
              <a:t>Step 8: optimize scale length</a:t>
            </a:r>
            <a:endParaRPr lang="en-GB" dirty="0"/>
          </a:p>
        </p:txBody>
      </p:sp>
      <p:sp>
        <p:nvSpPr>
          <p:cNvPr id="3" name="Content Placeholder 2">
            <a:extLst>
              <a:ext uri="{FF2B5EF4-FFF2-40B4-BE49-F238E27FC236}">
                <a16:creationId xmlns:a16="http://schemas.microsoft.com/office/drawing/2014/main" id="{EF764021-6856-4C51-B85F-D379D0FCCD7D}"/>
              </a:ext>
            </a:extLst>
          </p:cNvPr>
          <p:cNvSpPr>
            <a:spLocks noGrp="1"/>
          </p:cNvSpPr>
          <p:nvPr>
            <p:ph idx="1"/>
          </p:nvPr>
        </p:nvSpPr>
        <p:spPr/>
        <p:txBody>
          <a:bodyPr>
            <a:normAutofit/>
          </a:bodyPr>
          <a:lstStyle/>
          <a:p>
            <a:r>
              <a:rPr lang="en-HK" dirty="0"/>
              <a:t>Effect of scale length on reliability</a:t>
            </a:r>
          </a:p>
          <a:p>
            <a:pPr lvl="1"/>
            <a:r>
              <a:rPr lang="en-HK" dirty="0"/>
              <a:t>Longer scales are more reliable; shorter scales are easier for participants.</a:t>
            </a:r>
          </a:p>
          <a:p>
            <a:pPr lvl="1"/>
            <a:r>
              <a:rPr lang="en-HK" dirty="0"/>
              <a:t>Typically 4 to 12 items per dimension</a:t>
            </a:r>
          </a:p>
          <a:p>
            <a:r>
              <a:rPr lang="en-HK" dirty="0"/>
              <a:t>Effects of dropping “bad” items</a:t>
            </a:r>
          </a:p>
          <a:p>
            <a:pPr lvl="1"/>
            <a:r>
              <a:rPr lang="en-HK" dirty="0"/>
              <a:t>If an item has a lower than average correlation with other items, removing that item will increase alpha</a:t>
            </a:r>
          </a:p>
          <a:p>
            <a:r>
              <a:rPr lang="en-HK" dirty="0"/>
              <a:t>Tinkering with scale length</a:t>
            </a:r>
          </a:p>
          <a:p>
            <a:pPr lvl="1"/>
            <a:r>
              <a:rPr lang="en-HK" dirty="0"/>
              <a:t>The items that have the lowest scale-item correlations should be eliminated first</a:t>
            </a:r>
          </a:p>
        </p:txBody>
      </p:sp>
      <p:sp>
        <p:nvSpPr>
          <p:cNvPr id="4" name="Slide Number Placeholder 3">
            <a:extLst>
              <a:ext uri="{FF2B5EF4-FFF2-40B4-BE49-F238E27FC236}">
                <a16:creationId xmlns:a16="http://schemas.microsoft.com/office/drawing/2014/main" id="{71EB3FC4-0A00-4A36-A033-D0B02C962E03}"/>
              </a:ext>
            </a:extLst>
          </p:cNvPr>
          <p:cNvSpPr>
            <a:spLocks noGrp="1"/>
          </p:cNvSpPr>
          <p:nvPr>
            <p:ph type="sldNum" sz="quarter" idx="12"/>
          </p:nvPr>
        </p:nvSpPr>
        <p:spPr/>
        <p:txBody>
          <a:bodyPr/>
          <a:lstStyle/>
          <a:p>
            <a:fld id="{F36C87F6-986D-49E6-AF40-1B3A1EE8064D}" type="slidenum">
              <a:rPr lang="en-GB" smtClean="0"/>
              <a:t>44</a:t>
            </a:fld>
            <a:endParaRPr lang="en-GB"/>
          </a:p>
        </p:txBody>
      </p:sp>
    </p:spTree>
    <p:extLst>
      <p:ext uri="{BB962C8B-B14F-4D97-AF65-F5344CB8AC3E}">
        <p14:creationId xmlns:p14="http://schemas.microsoft.com/office/powerpoint/2010/main" val="272671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F0D61-3978-4A27-9B95-8D83E9A07B85}"/>
              </a:ext>
            </a:extLst>
          </p:cNvPr>
          <p:cNvSpPr>
            <a:spLocks noGrp="1"/>
          </p:cNvSpPr>
          <p:nvPr>
            <p:ph type="title"/>
          </p:nvPr>
        </p:nvSpPr>
        <p:spPr>
          <a:xfrm>
            <a:off x="1341884" y="-5680"/>
            <a:ext cx="8909248" cy="1152128"/>
          </a:xfrm>
        </p:spPr>
        <p:txBody>
          <a:bodyPr/>
          <a:lstStyle/>
          <a:p>
            <a:r>
              <a:rPr lang="en-HK" dirty="0"/>
              <a:t>Summary</a:t>
            </a:r>
            <a:endParaRPr lang="en-GB" dirty="0"/>
          </a:p>
        </p:txBody>
      </p:sp>
      <p:graphicFrame>
        <p:nvGraphicFramePr>
          <p:cNvPr id="4" name="Content Placeholder 3">
            <a:extLst>
              <a:ext uri="{FF2B5EF4-FFF2-40B4-BE49-F238E27FC236}">
                <a16:creationId xmlns:a16="http://schemas.microsoft.com/office/drawing/2014/main" id="{395A89D6-6E0C-40E3-9DBC-3EF4636F6B20}"/>
              </a:ext>
            </a:extLst>
          </p:cNvPr>
          <p:cNvGraphicFramePr>
            <a:graphicFrameLocks noGrp="1"/>
          </p:cNvGraphicFramePr>
          <p:nvPr>
            <p:ph idx="1"/>
            <p:extLst>
              <p:ext uri="{D42A27DB-BD31-4B8C-83A1-F6EECF244321}">
                <p14:modId xmlns:p14="http://schemas.microsoft.com/office/powerpoint/2010/main" val="136877223"/>
              </p:ext>
            </p:extLst>
          </p:nvPr>
        </p:nvGraphicFramePr>
        <p:xfrm>
          <a:off x="765820" y="1268760"/>
          <a:ext cx="10657184" cy="5039360"/>
        </p:xfrm>
        <a:graphic>
          <a:graphicData uri="http://schemas.openxmlformats.org/drawingml/2006/table">
            <a:tbl>
              <a:tblPr firstRow="1" bandRow="1">
                <a:tableStyleId>{073A0DAA-6AF3-43AB-8588-CEC1D06C72B9}</a:tableStyleId>
              </a:tblPr>
              <a:tblGrid>
                <a:gridCol w="4104456">
                  <a:extLst>
                    <a:ext uri="{9D8B030D-6E8A-4147-A177-3AD203B41FA5}">
                      <a16:colId xmlns:a16="http://schemas.microsoft.com/office/drawing/2014/main" val="3296183153"/>
                    </a:ext>
                  </a:extLst>
                </a:gridCol>
                <a:gridCol w="6552728">
                  <a:extLst>
                    <a:ext uri="{9D8B030D-6E8A-4147-A177-3AD203B41FA5}">
                      <a16:colId xmlns:a16="http://schemas.microsoft.com/office/drawing/2014/main" val="1463754982"/>
                    </a:ext>
                  </a:extLst>
                </a:gridCol>
              </a:tblGrid>
              <a:tr h="370840">
                <a:tc>
                  <a:txBody>
                    <a:bodyPr/>
                    <a:lstStyle/>
                    <a:p>
                      <a:r>
                        <a:rPr lang="en-HK" dirty="0"/>
                        <a:t>Steps</a:t>
                      </a:r>
                      <a:endParaRPr lang="en-GB" dirty="0"/>
                    </a:p>
                  </a:txBody>
                  <a:tcPr/>
                </a:tc>
                <a:tc>
                  <a:txBody>
                    <a:bodyPr/>
                    <a:lstStyle/>
                    <a:p>
                      <a:r>
                        <a:rPr lang="en-HK" dirty="0"/>
                        <a:t>Recommendations</a:t>
                      </a:r>
                      <a:endParaRPr lang="en-GB" dirty="0"/>
                    </a:p>
                  </a:txBody>
                  <a:tcPr/>
                </a:tc>
                <a:extLst>
                  <a:ext uri="{0D108BD9-81ED-4DB2-BD59-A6C34878D82A}">
                    <a16:rowId xmlns:a16="http://schemas.microsoft.com/office/drawing/2014/main" val="989304084"/>
                  </a:ext>
                </a:extLst>
              </a:tr>
              <a:tr h="370840">
                <a:tc>
                  <a:txBody>
                    <a:bodyPr/>
                    <a:lstStyle/>
                    <a:p>
                      <a:r>
                        <a:rPr lang="en-HK" sz="1600" dirty="0"/>
                        <a:t>Step 1: determine clearly what it is you want to measure</a:t>
                      </a:r>
                      <a:endParaRPr lang="en-GB" sz="1600" dirty="0"/>
                    </a:p>
                  </a:txBody>
                  <a:tcPr/>
                </a:tc>
                <a:tc>
                  <a:txBody>
                    <a:bodyPr/>
                    <a:lstStyle/>
                    <a:p>
                      <a:r>
                        <a:rPr lang="en-HK" sz="1600" dirty="0"/>
                        <a:t>Step 1: Theory comes first</a:t>
                      </a:r>
                      <a:endParaRPr lang="en-GB" sz="1600" dirty="0"/>
                    </a:p>
                  </a:txBody>
                  <a:tcPr/>
                </a:tc>
                <a:extLst>
                  <a:ext uri="{0D108BD9-81ED-4DB2-BD59-A6C34878D82A}">
                    <a16:rowId xmlns:a16="http://schemas.microsoft.com/office/drawing/2014/main" val="571365707"/>
                  </a:ext>
                </a:extLst>
              </a:tr>
              <a:tr h="370840">
                <a:tc>
                  <a:txBody>
                    <a:bodyPr/>
                    <a:lstStyle/>
                    <a:p>
                      <a:r>
                        <a:rPr lang="en-HK" sz="1600" dirty="0"/>
                        <a:t>Step 2: generate an item pool</a:t>
                      </a:r>
                      <a:endParaRPr lang="en-GB" sz="1600" dirty="0"/>
                    </a:p>
                  </a:txBody>
                  <a:tcPr/>
                </a:tc>
                <a:tc>
                  <a:txBody>
                    <a:bodyPr/>
                    <a:lstStyle/>
                    <a:p>
                      <a:r>
                        <a:rPr lang="en-HK" sz="1600" dirty="0"/>
                        <a:t>Step 2: 3 to 4 times as many items as in the final measure</a:t>
                      </a:r>
                      <a:endParaRPr lang="en-GB" sz="1600" dirty="0"/>
                    </a:p>
                  </a:txBody>
                  <a:tcPr/>
                </a:tc>
                <a:extLst>
                  <a:ext uri="{0D108BD9-81ED-4DB2-BD59-A6C34878D82A}">
                    <a16:rowId xmlns:a16="http://schemas.microsoft.com/office/drawing/2014/main" val="3555204170"/>
                  </a:ext>
                </a:extLst>
              </a:tr>
              <a:tr h="370840">
                <a:tc>
                  <a:txBody>
                    <a:bodyPr/>
                    <a:lstStyle/>
                    <a:p>
                      <a:r>
                        <a:rPr lang="en-HK" sz="1600" dirty="0"/>
                        <a:t>Step 3: determine the format for measurement</a:t>
                      </a:r>
                      <a:endParaRPr lang="en-GB" sz="1600" dirty="0"/>
                    </a:p>
                  </a:txBody>
                  <a:tcPr/>
                </a:tc>
                <a:tc>
                  <a:txBody>
                    <a:bodyPr/>
                    <a:lstStyle/>
                    <a:p>
                      <a:r>
                        <a:rPr lang="en-HK" sz="1600" dirty="0"/>
                        <a:t>Step 3: The format is related to the purpose of the measure and theory</a:t>
                      </a:r>
                      <a:endParaRPr lang="en-GB" sz="1600" dirty="0"/>
                    </a:p>
                  </a:txBody>
                  <a:tcPr/>
                </a:tc>
                <a:extLst>
                  <a:ext uri="{0D108BD9-81ED-4DB2-BD59-A6C34878D82A}">
                    <a16:rowId xmlns:a16="http://schemas.microsoft.com/office/drawing/2014/main" val="1905882781"/>
                  </a:ext>
                </a:extLst>
              </a:tr>
              <a:tr h="370840">
                <a:tc>
                  <a:txBody>
                    <a:bodyPr/>
                    <a:lstStyle/>
                    <a:p>
                      <a:r>
                        <a:rPr lang="en-HK" sz="1600" dirty="0"/>
                        <a:t>Step 4: have initial item pool reviewed  by experts</a:t>
                      </a:r>
                      <a:endParaRPr lang="en-GB" sz="1600" dirty="0"/>
                    </a:p>
                  </a:txBody>
                  <a:tcPr/>
                </a:tc>
                <a:tc>
                  <a:txBody>
                    <a:bodyPr/>
                    <a:lstStyle/>
                    <a:p>
                      <a:r>
                        <a:rPr lang="en-HK" sz="1600" dirty="0"/>
                        <a:t>Step 4: Evaluate the clarity and comprehensiveness of the items</a:t>
                      </a:r>
                      <a:endParaRPr lang="en-GB" sz="1600" dirty="0"/>
                    </a:p>
                  </a:txBody>
                  <a:tcPr/>
                </a:tc>
                <a:extLst>
                  <a:ext uri="{0D108BD9-81ED-4DB2-BD59-A6C34878D82A}">
                    <a16:rowId xmlns:a16="http://schemas.microsoft.com/office/drawing/2014/main" val="2195333587"/>
                  </a:ext>
                </a:extLst>
              </a:tr>
              <a:tr h="370840">
                <a:tc>
                  <a:txBody>
                    <a:bodyPr/>
                    <a:lstStyle/>
                    <a:p>
                      <a:r>
                        <a:rPr lang="en-HK" sz="1600" dirty="0"/>
                        <a:t>Step 5: consider inclusion of validation items</a:t>
                      </a:r>
                      <a:endParaRPr lang="en-GB" sz="1600" dirty="0"/>
                    </a:p>
                  </a:txBody>
                  <a:tcPr/>
                </a:tc>
                <a:tc>
                  <a:txBody>
                    <a:bodyPr/>
                    <a:lstStyle/>
                    <a:p>
                      <a:r>
                        <a:rPr lang="en-HK" sz="1600" dirty="0"/>
                        <a:t>Step 5: Add items to detect flaws/problems and assess construct validity</a:t>
                      </a:r>
                      <a:endParaRPr lang="en-GB" sz="1600" dirty="0"/>
                    </a:p>
                  </a:txBody>
                  <a:tcPr/>
                </a:tc>
                <a:extLst>
                  <a:ext uri="{0D108BD9-81ED-4DB2-BD59-A6C34878D82A}">
                    <a16:rowId xmlns:a16="http://schemas.microsoft.com/office/drawing/2014/main" val="3486739932"/>
                  </a:ext>
                </a:extLst>
              </a:tr>
              <a:tr h="370840">
                <a:tc>
                  <a:txBody>
                    <a:bodyPr/>
                    <a:lstStyle/>
                    <a:p>
                      <a:r>
                        <a:rPr lang="en-HK" sz="1600" dirty="0"/>
                        <a:t>Step 6: administer items to a development sample</a:t>
                      </a:r>
                      <a:endParaRPr lang="en-GB" sz="1600" dirty="0"/>
                    </a:p>
                  </a:txBody>
                  <a:tcPr/>
                </a:tc>
                <a:tc>
                  <a:txBody>
                    <a:bodyPr/>
                    <a:lstStyle/>
                    <a:p>
                      <a:r>
                        <a:rPr lang="en-HK" sz="1600" dirty="0"/>
                        <a:t>Step 6: Advice on size and representativeness of the sample (Nunnally: n &gt; 300); (</a:t>
                      </a:r>
                      <a:r>
                        <a:rPr lang="en-HK" sz="1600" dirty="0" err="1"/>
                        <a:t>Johanson</a:t>
                      </a:r>
                      <a:r>
                        <a:rPr lang="en-HK" sz="1600" dirty="0"/>
                        <a:t> &amp; Brooks: n &gt; 30)</a:t>
                      </a:r>
                      <a:endParaRPr lang="en-GB" sz="1600" dirty="0"/>
                    </a:p>
                  </a:txBody>
                  <a:tcPr/>
                </a:tc>
                <a:extLst>
                  <a:ext uri="{0D108BD9-81ED-4DB2-BD59-A6C34878D82A}">
                    <a16:rowId xmlns:a16="http://schemas.microsoft.com/office/drawing/2014/main" val="2524393400"/>
                  </a:ext>
                </a:extLst>
              </a:tr>
              <a:tr h="370840">
                <a:tc>
                  <a:txBody>
                    <a:bodyPr/>
                    <a:lstStyle/>
                    <a:p>
                      <a:r>
                        <a:rPr lang="en-HK" sz="1600" dirty="0"/>
                        <a:t>Step 7: evaluate the items</a:t>
                      </a:r>
                      <a:endParaRPr lang="en-GB" sz="1600" dirty="0"/>
                    </a:p>
                  </a:txBody>
                  <a:tcPr/>
                </a:tc>
                <a:tc>
                  <a:txBody>
                    <a:bodyPr/>
                    <a:lstStyle/>
                    <a:p>
                      <a:r>
                        <a:rPr lang="en-HK" sz="1600" dirty="0"/>
                        <a:t>Step 7: High inter-item correlations, high item-scale correlations, relatively high variance, item means close to centre of the range and high Cronbach alpha (&gt; 0.7)</a:t>
                      </a:r>
                      <a:endParaRPr lang="en-GB" sz="1600" dirty="0"/>
                    </a:p>
                  </a:txBody>
                  <a:tcPr/>
                </a:tc>
                <a:extLst>
                  <a:ext uri="{0D108BD9-81ED-4DB2-BD59-A6C34878D82A}">
                    <a16:rowId xmlns:a16="http://schemas.microsoft.com/office/drawing/2014/main" val="1786353499"/>
                  </a:ext>
                </a:extLst>
              </a:tr>
              <a:tr h="370840">
                <a:tc>
                  <a:txBody>
                    <a:bodyPr/>
                    <a:lstStyle/>
                    <a:p>
                      <a:r>
                        <a:rPr lang="en-HK" sz="1600" dirty="0"/>
                        <a:t>Step 8: optimize scale length</a:t>
                      </a:r>
                      <a:endParaRPr lang="en-GB" sz="1600" dirty="0"/>
                    </a:p>
                  </a:txBody>
                  <a:tcPr/>
                </a:tc>
                <a:tc>
                  <a:txBody>
                    <a:bodyPr/>
                    <a:lstStyle/>
                    <a:p>
                      <a:r>
                        <a:rPr lang="en-HK" sz="1600" dirty="0"/>
                        <a:t>Step 8: Trade-off between reliability and brevity; cross validation with large sample</a:t>
                      </a:r>
                      <a:endParaRPr lang="en-GB" sz="1600" dirty="0"/>
                    </a:p>
                  </a:txBody>
                  <a:tcPr/>
                </a:tc>
                <a:extLst>
                  <a:ext uri="{0D108BD9-81ED-4DB2-BD59-A6C34878D82A}">
                    <a16:rowId xmlns:a16="http://schemas.microsoft.com/office/drawing/2014/main" val="3449305923"/>
                  </a:ext>
                </a:extLst>
              </a:tr>
            </a:tbl>
          </a:graphicData>
        </a:graphic>
      </p:graphicFrame>
      <p:sp>
        <p:nvSpPr>
          <p:cNvPr id="3" name="Slide Number Placeholder 2">
            <a:extLst>
              <a:ext uri="{FF2B5EF4-FFF2-40B4-BE49-F238E27FC236}">
                <a16:creationId xmlns:a16="http://schemas.microsoft.com/office/drawing/2014/main" id="{FD155839-6160-4870-8A3B-2051FF162A1F}"/>
              </a:ext>
            </a:extLst>
          </p:cNvPr>
          <p:cNvSpPr>
            <a:spLocks noGrp="1"/>
          </p:cNvSpPr>
          <p:nvPr>
            <p:ph type="sldNum" sz="quarter" idx="12"/>
          </p:nvPr>
        </p:nvSpPr>
        <p:spPr/>
        <p:txBody>
          <a:bodyPr/>
          <a:lstStyle/>
          <a:p>
            <a:fld id="{F36C87F6-986D-49E6-AF40-1B3A1EE8064D}" type="slidenum">
              <a:rPr lang="en-GB" smtClean="0"/>
              <a:t>45</a:t>
            </a:fld>
            <a:endParaRPr lang="en-GB"/>
          </a:p>
        </p:txBody>
      </p:sp>
    </p:spTree>
    <p:extLst>
      <p:ext uri="{BB962C8B-B14F-4D97-AF65-F5344CB8AC3E}">
        <p14:creationId xmlns:p14="http://schemas.microsoft.com/office/powerpoint/2010/main" val="170796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投影片編號版面配置區 5">
            <a:extLst>
              <a:ext uri="{FF2B5EF4-FFF2-40B4-BE49-F238E27FC236}">
                <a16:creationId xmlns:a16="http://schemas.microsoft.com/office/drawing/2014/main" id="{CDA534D7-9DCC-44FA-B464-39F49FB16E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spcBef>
                <a:spcPct val="0"/>
              </a:spcBef>
              <a:buFontTx/>
              <a:buNone/>
            </a:pPr>
            <a:fld id="{775C3B04-3176-4DF9-9559-3040B23662C2}" type="slidenum">
              <a:rPr lang="en-US" altLang="zh-TW" sz="1200">
                <a:solidFill>
                  <a:srgbClr val="898989"/>
                </a:solidFill>
              </a:rPr>
              <a:pPr>
                <a:spcBef>
                  <a:spcPct val="0"/>
                </a:spcBef>
                <a:buFontTx/>
                <a:buNone/>
              </a:pPr>
              <a:t>46</a:t>
            </a:fld>
            <a:endParaRPr lang="en-US" altLang="zh-TW" sz="1200">
              <a:solidFill>
                <a:srgbClr val="898989"/>
              </a:solidFill>
            </a:endParaRPr>
          </a:p>
        </p:txBody>
      </p:sp>
      <p:sp>
        <p:nvSpPr>
          <p:cNvPr id="14339" name="Rectangle 3">
            <a:extLst>
              <a:ext uri="{FF2B5EF4-FFF2-40B4-BE49-F238E27FC236}">
                <a16:creationId xmlns:a16="http://schemas.microsoft.com/office/drawing/2014/main" id="{DA117C45-8F59-4B0C-A754-2126A56607B0}"/>
              </a:ext>
            </a:extLst>
          </p:cNvPr>
          <p:cNvSpPr>
            <a:spLocks noChangeArrowheads="1"/>
          </p:cNvSpPr>
          <p:nvPr/>
        </p:nvSpPr>
        <p:spPr bwMode="auto">
          <a:xfrm>
            <a:off x="2855912" y="944564"/>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1. Specify domain </a:t>
            </a:r>
            <a:br>
              <a:rPr lang="en-US" altLang="zh-TW" sz="1200">
                <a:latin typeface="Times New Roman" panose="02020603050405020304" pitchFamily="18" charset="0"/>
                <a:ea typeface="細明體" panose="02020509000000000000" pitchFamily="49" charset="-120"/>
              </a:rPr>
            </a:br>
            <a:r>
              <a:rPr lang="en-US" altLang="zh-TW" sz="1200">
                <a:latin typeface="Times New Roman" panose="02020603050405020304" pitchFamily="18" charset="0"/>
                <a:ea typeface="細明體" panose="02020509000000000000" pitchFamily="49" charset="-120"/>
              </a:rPr>
              <a:t>of the construct</a:t>
            </a:r>
          </a:p>
        </p:txBody>
      </p:sp>
      <p:sp>
        <p:nvSpPr>
          <p:cNvPr id="14340" name="Rectangle 4">
            <a:extLst>
              <a:ext uri="{FF2B5EF4-FFF2-40B4-BE49-F238E27FC236}">
                <a16:creationId xmlns:a16="http://schemas.microsoft.com/office/drawing/2014/main" id="{5074C97D-67AE-4A41-8ABE-3797D2470075}"/>
              </a:ext>
            </a:extLst>
          </p:cNvPr>
          <p:cNvSpPr>
            <a:spLocks noChangeArrowheads="1"/>
          </p:cNvSpPr>
          <p:nvPr/>
        </p:nvSpPr>
        <p:spPr bwMode="auto">
          <a:xfrm>
            <a:off x="2855912" y="1641475"/>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2. Generate sample </a:t>
            </a:r>
            <a:br>
              <a:rPr lang="en-US" altLang="zh-TW" sz="1200">
                <a:latin typeface="Times New Roman" panose="02020603050405020304" pitchFamily="18" charset="0"/>
                <a:ea typeface="細明體" panose="02020509000000000000" pitchFamily="49" charset="-120"/>
              </a:rPr>
            </a:br>
            <a:r>
              <a:rPr lang="en-US" altLang="zh-TW" sz="1200">
                <a:latin typeface="Times New Roman" panose="02020603050405020304" pitchFamily="18" charset="0"/>
                <a:ea typeface="細明體" panose="02020509000000000000" pitchFamily="49" charset="-120"/>
              </a:rPr>
              <a:t>of Items</a:t>
            </a:r>
          </a:p>
        </p:txBody>
      </p:sp>
      <p:sp>
        <p:nvSpPr>
          <p:cNvPr id="14341" name="Rectangle 5">
            <a:extLst>
              <a:ext uri="{FF2B5EF4-FFF2-40B4-BE49-F238E27FC236}">
                <a16:creationId xmlns:a16="http://schemas.microsoft.com/office/drawing/2014/main" id="{963903E1-EEE8-4F2F-BA1E-FA700FB94AE4}"/>
              </a:ext>
            </a:extLst>
          </p:cNvPr>
          <p:cNvSpPr>
            <a:spLocks noChangeArrowheads="1"/>
          </p:cNvSpPr>
          <p:nvPr/>
        </p:nvSpPr>
        <p:spPr bwMode="auto">
          <a:xfrm>
            <a:off x="2855912" y="2338389"/>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3. Collect data</a:t>
            </a:r>
          </a:p>
        </p:txBody>
      </p:sp>
      <p:sp>
        <p:nvSpPr>
          <p:cNvPr id="14342" name="Rectangle 6">
            <a:extLst>
              <a:ext uri="{FF2B5EF4-FFF2-40B4-BE49-F238E27FC236}">
                <a16:creationId xmlns:a16="http://schemas.microsoft.com/office/drawing/2014/main" id="{4C26359E-F38C-4039-B88C-1A594A033834}"/>
              </a:ext>
            </a:extLst>
          </p:cNvPr>
          <p:cNvSpPr>
            <a:spLocks noChangeArrowheads="1"/>
          </p:cNvSpPr>
          <p:nvPr/>
        </p:nvSpPr>
        <p:spPr bwMode="auto">
          <a:xfrm>
            <a:off x="2855912" y="3035300"/>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4. Purify measure</a:t>
            </a:r>
          </a:p>
        </p:txBody>
      </p:sp>
      <p:sp>
        <p:nvSpPr>
          <p:cNvPr id="14343" name="Rectangle 7">
            <a:extLst>
              <a:ext uri="{FF2B5EF4-FFF2-40B4-BE49-F238E27FC236}">
                <a16:creationId xmlns:a16="http://schemas.microsoft.com/office/drawing/2014/main" id="{973A1CE8-C53A-45EA-AFCD-CAC8A5D62F34}"/>
              </a:ext>
            </a:extLst>
          </p:cNvPr>
          <p:cNvSpPr>
            <a:spLocks noChangeArrowheads="1"/>
          </p:cNvSpPr>
          <p:nvPr/>
        </p:nvSpPr>
        <p:spPr bwMode="auto">
          <a:xfrm>
            <a:off x="2855912" y="3732214"/>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5. Collect data</a:t>
            </a:r>
          </a:p>
        </p:txBody>
      </p:sp>
      <p:sp>
        <p:nvSpPr>
          <p:cNvPr id="14344" name="Rectangle 8">
            <a:extLst>
              <a:ext uri="{FF2B5EF4-FFF2-40B4-BE49-F238E27FC236}">
                <a16:creationId xmlns:a16="http://schemas.microsoft.com/office/drawing/2014/main" id="{14541576-4917-4AC6-AAD3-F3F2490BE950}"/>
              </a:ext>
            </a:extLst>
          </p:cNvPr>
          <p:cNvSpPr>
            <a:spLocks noChangeArrowheads="1"/>
          </p:cNvSpPr>
          <p:nvPr/>
        </p:nvSpPr>
        <p:spPr bwMode="auto">
          <a:xfrm>
            <a:off x="2855912" y="4429125"/>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6. Assess reliability</a:t>
            </a:r>
          </a:p>
        </p:txBody>
      </p:sp>
      <p:sp>
        <p:nvSpPr>
          <p:cNvPr id="14345" name="Rectangle 9">
            <a:extLst>
              <a:ext uri="{FF2B5EF4-FFF2-40B4-BE49-F238E27FC236}">
                <a16:creationId xmlns:a16="http://schemas.microsoft.com/office/drawing/2014/main" id="{8A4FA7AB-136E-435C-ADA0-F7F2654CFFCB}"/>
              </a:ext>
            </a:extLst>
          </p:cNvPr>
          <p:cNvSpPr>
            <a:spLocks noChangeArrowheads="1"/>
          </p:cNvSpPr>
          <p:nvPr/>
        </p:nvSpPr>
        <p:spPr bwMode="auto">
          <a:xfrm>
            <a:off x="2855912" y="5126039"/>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7. Assess validity</a:t>
            </a:r>
          </a:p>
        </p:txBody>
      </p:sp>
      <p:sp>
        <p:nvSpPr>
          <p:cNvPr id="14346" name="Rectangle 10">
            <a:extLst>
              <a:ext uri="{FF2B5EF4-FFF2-40B4-BE49-F238E27FC236}">
                <a16:creationId xmlns:a16="http://schemas.microsoft.com/office/drawing/2014/main" id="{100DFB78-FD50-462F-AC6C-B3CFB8D7C7C2}"/>
              </a:ext>
            </a:extLst>
          </p:cNvPr>
          <p:cNvSpPr>
            <a:spLocks noChangeArrowheads="1"/>
          </p:cNvSpPr>
          <p:nvPr/>
        </p:nvSpPr>
        <p:spPr bwMode="auto">
          <a:xfrm>
            <a:off x="2855912" y="5822950"/>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8. Develop norms</a:t>
            </a:r>
          </a:p>
        </p:txBody>
      </p:sp>
      <p:cxnSp>
        <p:nvCxnSpPr>
          <p:cNvPr id="14347" name="AutoShape 11">
            <a:extLst>
              <a:ext uri="{FF2B5EF4-FFF2-40B4-BE49-F238E27FC236}">
                <a16:creationId xmlns:a16="http://schemas.microsoft.com/office/drawing/2014/main" id="{08D40133-6494-49D8-BE51-ADFE28840F23}"/>
              </a:ext>
            </a:extLst>
          </p:cNvPr>
          <p:cNvCxnSpPr>
            <a:cxnSpLocks noChangeShapeType="1"/>
            <a:stCxn id="14344" idx="1"/>
            <a:endCxn id="14340" idx="1"/>
          </p:cNvCxnSpPr>
          <p:nvPr/>
        </p:nvCxnSpPr>
        <p:spPr bwMode="auto">
          <a:xfrm rot="10800000" flipH="1">
            <a:off x="2855912" y="1887538"/>
            <a:ext cx="1588" cy="2787650"/>
          </a:xfrm>
          <a:prstGeom prst="bentConnector3">
            <a:avLst>
              <a:gd name="adj1" fmla="val -27500009"/>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4348" name="AutoShape 12">
            <a:extLst>
              <a:ext uri="{FF2B5EF4-FFF2-40B4-BE49-F238E27FC236}">
                <a16:creationId xmlns:a16="http://schemas.microsoft.com/office/drawing/2014/main" id="{D94B73BD-7672-4C4F-A56A-353928887D02}"/>
              </a:ext>
            </a:extLst>
          </p:cNvPr>
          <p:cNvCxnSpPr>
            <a:cxnSpLocks noChangeShapeType="1"/>
            <a:stCxn id="14342" idx="1"/>
            <a:endCxn id="14349" idx="2"/>
          </p:cNvCxnSpPr>
          <p:nvPr/>
        </p:nvCxnSpPr>
        <p:spPr bwMode="auto">
          <a:xfrm rot="10800000" flipH="1">
            <a:off x="2855912" y="2030413"/>
            <a:ext cx="20638" cy="1250950"/>
          </a:xfrm>
          <a:prstGeom prst="bentConnector3">
            <a:avLst>
              <a:gd name="adj1" fmla="val -1107694"/>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4349" name="Oval 13">
            <a:extLst>
              <a:ext uri="{FF2B5EF4-FFF2-40B4-BE49-F238E27FC236}">
                <a16:creationId xmlns:a16="http://schemas.microsoft.com/office/drawing/2014/main" id="{F9C3CD62-C0D6-4CC3-9E0E-CA9B00419CBB}"/>
              </a:ext>
            </a:extLst>
          </p:cNvPr>
          <p:cNvSpPr>
            <a:spLocks noChangeArrowheads="1"/>
          </p:cNvSpPr>
          <p:nvPr/>
        </p:nvSpPr>
        <p:spPr bwMode="auto">
          <a:xfrm>
            <a:off x="2876550" y="1966913"/>
            <a:ext cx="50800" cy="1270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endParaRPr lang="zh-TW" altLang="en-US" sz="1800">
              <a:latin typeface="Arial" panose="020B0604020202020204" pitchFamily="34" charset="0"/>
            </a:endParaRPr>
          </a:p>
        </p:txBody>
      </p:sp>
      <p:cxnSp>
        <p:nvCxnSpPr>
          <p:cNvPr id="14350" name="AutoShape 14">
            <a:extLst>
              <a:ext uri="{FF2B5EF4-FFF2-40B4-BE49-F238E27FC236}">
                <a16:creationId xmlns:a16="http://schemas.microsoft.com/office/drawing/2014/main" id="{27771E5F-7D33-42BF-A213-4F3866152265}"/>
              </a:ext>
            </a:extLst>
          </p:cNvPr>
          <p:cNvCxnSpPr>
            <a:cxnSpLocks noChangeShapeType="1"/>
            <a:stCxn id="14345" idx="1"/>
            <a:endCxn id="14339" idx="1"/>
          </p:cNvCxnSpPr>
          <p:nvPr/>
        </p:nvCxnSpPr>
        <p:spPr bwMode="auto">
          <a:xfrm rot="10800000" flipH="1">
            <a:off x="2855912" y="1190626"/>
            <a:ext cx="1588" cy="4181475"/>
          </a:xfrm>
          <a:prstGeom prst="bentConnector3">
            <a:avLst>
              <a:gd name="adj1" fmla="val -43200014"/>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4351" name="AutoShape 15">
            <a:extLst>
              <a:ext uri="{FF2B5EF4-FFF2-40B4-BE49-F238E27FC236}">
                <a16:creationId xmlns:a16="http://schemas.microsoft.com/office/drawing/2014/main" id="{2763825C-8630-42A9-BBA5-93961561CAA3}"/>
              </a:ext>
            </a:extLst>
          </p:cNvPr>
          <p:cNvCxnSpPr>
            <a:cxnSpLocks noChangeShapeType="1"/>
            <a:stCxn id="14342" idx="3"/>
            <a:endCxn id="14339" idx="3"/>
          </p:cNvCxnSpPr>
          <p:nvPr/>
        </p:nvCxnSpPr>
        <p:spPr bwMode="auto">
          <a:xfrm flipV="1">
            <a:off x="4183062" y="1190625"/>
            <a:ext cx="1588" cy="2090738"/>
          </a:xfrm>
          <a:prstGeom prst="bentConnector3">
            <a:avLst>
              <a:gd name="adj1" fmla="val 14400005"/>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4352" name="Oval 16">
            <a:extLst>
              <a:ext uri="{FF2B5EF4-FFF2-40B4-BE49-F238E27FC236}">
                <a16:creationId xmlns:a16="http://schemas.microsoft.com/office/drawing/2014/main" id="{0F504FEA-885F-4058-AB8A-01B986C83B49}"/>
              </a:ext>
            </a:extLst>
          </p:cNvPr>
          <p:cNvSpPr>
            <a:spLocks noChangeArrowheads="1"/>
          </p:cNvSpPr>
          <p:nvPr/>
        </p:nvSpPr>
        <p:spPr bwMode="auto">
          <a:xfrm>
            <a:off x="3890962" y="954088"/>
            <a:ext cx="50800" cy="1270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endParaRPr lang="zh-TW" altLang="en-US" sz="1800">
              <a:latin typeface="Arial" panose="020B0604020202020204" pitchFamily="34" charset="0"/>
            </a:endParaRPr>
          </a:p>
        </p:txBody>
      </p:sp>
      <p:cxnSp>
        <p:nvCxnSpPr>
          <p:cNvPr id="14353" name="AutoShape 17">
            <a:extLst>
              <a:ext uri="{FF2B5EF4-FFF2-40B4-BE49-F238E27FC236}">
                <a16:creationId xmlns:a16="http://schemas.microsoft.com/office/drawing/2014/main" id="{AF5A6673-5F65-4547-B188-3B252856928B}"/>
              </a:ext>
            </a:extLst>
          </p:cNvPr>
          <p:cNvCxnSpPr>
            <a:cxnSpLocks noChangeShapeType="1"/>
            <a:stCxn id="14339" idx="2"/>
            <a:endCxn id="14340" idx="0"/>
          </p:cNvCxnSpPr>
          <p:nvPr/>
        </p:nvCxnSpPr>
        <p:spPr bwMode="auto">
          <a:xfrm>
            <a:off x="3519487" y="1435101"/>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4" name="AutoShape 18">
            <a:extLst>
              <a:ext uri="{FF2B5EF4-FFF2-40B4-BE49-F238E27FC236}">
                <a16:creationId xmlns:a16="http://schemas.microsoft.com/office/drawing/2014/main" id="{D9287EDF-DF9D-41CC-94A6-A1DA80B2F859}"/>
              </a:ext>
            </a:extLst>
          </p:cNvPr>
          <p:cNvCxnSpPr>
            <a:cxnSpLocks noChangeShapeType="1"/>
            <a:stCxn id="14340" idx="2"/>
            <a:endCxn id="14341" idx="0"/>
          </p:cNvCxnSpPr>
          <p:nvPr/>
        </p:nvCxnSpPr>
        <p:spPr bwMode="auto">
          <a:xfrm>
            <a:off x="3519487" y="2132014"/>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5" name="AutoShape 19">
            <a:extLst>
              <a:ext uri="{FF2B5EF4-FFF2-40B4-BE49-F238E27FC236}">
                <a16:creationId xmlns:a16="http://schemas.microsoft.com/office/drawing/2014/main" id="{9477DC14-6879-47A3-B417-ADD02D95818F}"/>
              </a:ext>
            </a:extLst>
          </p:cNvPr>
          <p:cNvCxnSpPr>
            <a:cxnSpLocks noChangeShapeType="1"/>
            <a:stCxn id="14341" idx="2"/>
            <a:endCxn id="14342" idx="0"/>
          </p:cNvCxnSpPr>
          <p:nvPr/>
        </p:nvCxnSpPr>
        <p:spPr bwMode="auto">
          <a:xfrm>
            <a:off x="3519487" y="2828926"/>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6" name="AutoShape 20">
            <a:extLst>
              <a:ext uri="{FF2B5EF4-FFF2-40B4-BE49-F238E27FC236}">
                <a16:creationId xmlns:a16="http://schemas.microsoft.com/office/drawing/2014/main" id="{E8A59A54-28C6-47DA-A530-5FB0CA8F7EFE}"/>
              </a:ext>
            </a:extLst>
          </p:cNvPr>
          <p:cNvCxnSpPr>
            <a:cxnSpLocks noChangeShapeType="1"/>
            <a:stCxn id="14342" idx="2"/>
            <a:endCxn id="14343" idx="0"/>
          </p:cNvCxnSpPr>
          <p:nvPr/>
        </p:nvCxnSpPr>
        <p:spPr bwMode="auto">
          <a:xfrm>
            <a:off x="3519487" y="3525839"/>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7" name="AutoShape 21">
            <a:extLst>
              <a:ext uri="{FF2B5EF4-FFF2-40B4-BE49-F238E27FC236}">
                <a16:creationId xmlns:a16="http://schemas.microsoft.com/office/drawing/2014/main" id="{67AE5435-3D22-4033-AFB0-F37D150A5A2C}"/>
              </a:ext>
            </a:extLst>
          </p:cNvPr>
          <p:cNvCxnSpPr>
            <a:cxnSpLocks noChangeShapeType="1"/>
            <a:stCxn id="14343" idx="2"/>
            <a:endCxn id="14344" idx="0"/>
          </p:cNvCxnSpPr>
          <p:nvPr/>
        </p:nvCxnSpPr>
        <p:spPr bwMode="auto">
          <a:xfrm>
            <a:off x="3519487" y="4222751"/>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8" name="AutoShape 22">
            <a:extLst>
              <a:ext uri="{FF2B5EF4-FFF2-40B4-BE49-F238E27FC236}">
                <a16:creationId xmlns:a16="http://schemas.microsoft.com/office/drawing/2014/main" id="{F3BBE984-C5C7-4ABE-8CAD-830E237B678A}"/>
              </a:ext>
            </a:extLst>
          </p:cNvPr>
          <p:cNvCxnSpPr>
            <a:cxnSpLocks noChangeShapeType="1"/>
            <a:stCxn id="14344" idx="2"/>
            <a:endCxn id="14345" idx="0"/>
          </p:cNvCxnSpPr>
          <p:nvPr/>
        </p:nvCxnSpPr>
        <p:spPr bwMode="auto">
          <a:xfrm>
            <a:off x="3519487" y="4919664"/>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9" name="AutoShape 23">
            <a:extLst>
              <a:ext uri="{FF2B5EF4-FFF2-40B4-BE49-F238E27FC236}">
                <a16:creationId xmlns:a16="http://schemas.microsoft.com/office/drawing/2014/main" id="{0093CE36-C1FD-4BEE-9ABA-62E63AC9BBAF}"/>
              </a:ext>
            </a:extLst>
          </p:cNvPr>
          <p:cNvCxnSpPr>
            <a:cxnSpLocks noChangeShapeType="1"/>
            <a:stCxn id="14345" idx="2"/>
            <a:endCxn id="14346" idx="0"/>
          </p:cNvCxnSpPr>
          <p:nvPr/>
        </p:nvCxnSpPr>
        <p:spPr bwMode="auto">
          <a:xfrm>
            <a:off x="3519487" y="5616576"/>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4360" name="Text Box 24">
            <a:extLst>
              <a:ext uri="{FF2B5EF4-FFF2-40B4-BE49-F238E27FC236}">
                <a16:creationId xmlns:a16="http://schemas.microsoft.com/office/drawing/2014/main" id="{B30C53A0-D515-4F49-BF10-024D0B38DCBE}"/>
              </a:ext>
            </a:extLst>
          </p:cNvPr>
          <p:cNvSpPr txBox="1">
            <a:spLocks noChangeArrowheads="1"/>
          </p:cNvSpPr>
          <p:nvPr/>
        </p:nvSpPr>
        <p:spPr bwMode="auto">
          <a:xfrm>
            <a:off x="3092451" y="555625"/>
            <a:ext cx="8842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r>
              <a:rPr lang="en-US" altLang="zh-TW" sz="1200" u="sng">
                <a:latin typeface="Arial" panose="020B0604020202020204" pitchFamily="34" charset="0"/>
                <a:ea typeface="標楷體" panose="03000509000000000000" pitchFamily="65" charset="-120"/>
              </a:rPr>
              <a:t>Procedure</a:t>
            </a:r>
          </a:p>
        </p:txBody>
      </p:sp>
      <p:sp>
        <p:nvSpPr>
          <p:cNvPr id="14361" name="Text Box 25">
            <a:extLst>
              <a:ext uri="{FF2B5EF4-FFF2-40B4-BE49-F238E27FC236}">
                <a16:creationId xmlns:a16="http://schemas.microsoft.com/office/drawing/2014/main" id="{2FCD939E-3E07-4275-B499-61FA9896A413}"/>
              </a:ext>
            </a:extLst>
          </p:cNvPr>
          <p:cNvSpPr txBox="1">
            <a:spLocks noChangeArrowheads="1"/>
          </p:cNvSpPr>
          <p:nvPr/>
        </p:nvSpPr>
        <p:spPr bwMode="auto">
          <a:xfrm>
            <a:off x="4756151" y="1112839"/>
            <a:ext cx="19081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Literature search</a:t>
            </a:r>
          </a:p>
        </p:txBody>
      </p:sp>
      <p:sp>
        <p:nvSpPr>
          <p:cNvPr id="14362" name="Text Box 26">
            <a:extLst>
              <a:ext uri="{FF2B5EF4-FFF2-40B4-BE49-F238E27FC236}">
                <a16:creationId xmlns:a16="http://schemas.microsoft.com/office/drawing/2014/main" id="{E9D1EA53-33A3-4DAD-A7BC-5A5C15A4B588}"/>
              </a:ext>
            </a:extLst>
          </p:cNvPr>
          <p:cNvSpPr txBox="1">
            <a:spLocks noChangeArrowheads="1"/>
          </p:cNvSpPr>
          <p:nvPr/>
        </p:nvSpPr>
        <p:spPr bwMode="auto">
          <a:xfrm>
            <a:off x="4610101" y="527050"/>
            <a:ext cx="2092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u="sng">
                <a:latin typeface="Arial" panose="020B0604020202020204" pitchFamily="34" charset="0"/>
                <a:ea typeface="標楷體" panose="03000509000000000000" pitchFamily="65" charset="-120"/>
              </a:rPr>
              <a:t>Recommended Coefficients </a:t>
            </a:r>
            <a:br>
              <a:rPr lang="en-US" altLang="zh-TW" sz="1200" u="sng">
                <a:latin typeface="Arial" panose="020B0604020202020204" pitchFamily="34" charset="0"/>
                <a:ea typeface="標楷體" panose="03000509000000000000" pitchFamily="65" charset="-120"/>
              </a:rPr>
            </a:br>
            <a:r>
              <a:rPr lang="en-US" altLang="zh-TW" sz="1200" u="sng">
                <a:latin typeface="Arial" panose="020B0604020202020204" pitchFamily="34" charset="0"/>
                <a:ea typeface="標楷體" panose="03000509000000000000" pitchFamily="65" charset="-120"/>
              </a:rPr>
              <a:t>or Techniques</a:t>
            </a:r>
          </a:p>
        </p:txBody>
      </p:sp>
      <p:sp>
        <p:nvSpPr>
          <p:cNvPr id="14363" name="Text Box 27">
            <a:extLst>
              <a:ext uri="{FF2B5EF4-FFF2-40B4-BE49-F238E27FC236}">
                <a16:creationId xmlns:a16="http://schemas.microsoft.com/office/drawing/2014/main" id="{B705605A-1C7C-4BD9-AEF0-1CC2B85E28A4}"/>
              </a:ext>
            </a:extLst>
          </p:cNvPr>
          <p:cNvSpPr txBox="1">
            <a:spLocks noChangeArrowheads="1"/>
          </p:cNvSpPr>
          <p:nvPr/>
        </p:nvSpPr>
        <p:spPr bwMode="auto">
          <a:xfrm>
            <a:off x="4756150" y="1697039"/>
            <a:ext cx="2632818"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Literature search</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Experience survey</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Insight stimulating examples</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Critical incidents</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Focus groups</a:t>
            </a:r>
          </a:p>
        </p:txBody>
      </p:sp>
      <p:sp>
        <p:nvSpPr>
          <p:cNvPr id="14364" name="Text Box 28">
            <a:extLst>
              <a:ext uri="{FF2B5EF4-FFF2-40B4-BE49-F238E27FC236}">
                <a16:creationId xmlns:a16="http://schemas.microsoft.com/office/drawing/2014/main" id="{164AE8A9-898D-4DCB-8E00-B5509E2E9518}"/>
              </a:ext>
            </a:extLst>
          </p:cNvPr>
          <p:cNvSpPr txBox="1">
            <a:spLocks noChangeArrowheads="1"/>
          </p:cNvSpPr>
          <p:nvPr/>
        </p:nvSpPr>
        <p:spPr bwMode="auto">
          <a:xfrm>
            <a:off x="4727575" y="3097213"/>
            <a:ext cx="21717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600" dirty="0">
                <a:latin typeface="Times New Roman" panose="02020603050405020304" pitchFamily="18" charset="0"/>
                <a:ea typeface="細明體" panose="02020509000000000000" pitchFamily="49" charset="-120"/>
              </a:rPr>
              <a:t>Coefficient alpha</a:t>
            </a:r>
          </a:p>
          <a:p>
            <a:pPr eaLnBrk="1" hangingPunct="1">
              <a:spcBef>
                <a:spcPct val="0"/>
              </a:spcBef>
              <a:buFontTx/>
              <a:buChar char="•"/>
            </a:pPr>
            <a:r>
              <a:rPr lang="en-US" altLang="zh-TW" sz="1600" dirty="0">
                <a:latin typeface="Times New Roman" panose="02020603050405020304" pitchFamily="18" charset="0"/>
                <a:ea typeface="細明體" panose="02020509000000000000" pitchFamily="49" charset="-120"/>
              </a:rPr>
              <a:t>Factor analysis</a:t>
            </a:r>
          </a:p>
        </p:txBody>
      </p:sp>
      <p:sp>
        <p:nvSpPr>
          <p:cNvPr id="14365" name="Text Box 29">
            <a:extLst>
              <a:ext uri="{FF2B5EF4-FFF2-40B4-BE49-F238E27FC236}">
                <a16:creationId xmlns:a16="http://schemas.microsoft.com/office/drawing/2014/main" id="{A3947991-BB3A-4E8D-9A02-9AB6905976A4}"/>
              </a:ext>
            </a:extLst>
          </p:cNvPr>
          <p:cNvSpPr txBox="1">
            <a:spLocks noChangeArrowheads="1"/>
          </p:cNvSpPr>
          <p:nvPr/>
        </p:nvSpPr>
        <p:spPr bwMode="auto">
          <a:xfrm>
            <a:off x="4686300" y="4440238"/>
            <a:ext cx="21717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Coefficient alpha</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Split-half reliability</a:t>
            </a:r>
          </a:p>
        </p:txBody>
      </p:sp>
      <p:sp>
        <p:nvSpPr>
          <p:cNvPr id="14366" name="Text Box 30">
            <a:extLst>
              <a:ext uri="{FF2B5EF4-FFF2-40B4-BE49-F238E27FC236}">
                <a16:creationId xmlns:a16="http://schemas.microsoft.com/office/drawing/2014/main" id="{CF2BCC3E-7B61-4A9D-8E6C-CB479ECE6BCB}"/>
              </a:ext>
            </a:extLst>
          </p:cNvPr>
          <p:cNvSpPr txBox="1">
            <a:spLocks noChangeArrowheads="1"/>
          </p:cNvSpPr>
          <p:nvPr/>
        </p:nvSpPr>
        <p:spPr bwMode="auto">
          <a:xfrm>
            <a:off x="4673599" y="5133975"/>
            <a:ext cx="271536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err="1">
                <a:latin typeface="Times New Roman" panose="02020603050405020304" pitchFamily="18" charset="0"/>
                <a:ea typeface="細明體" panose="02020509000000000000" pitchFamily="49" charset="-120"/>
              </a:rPr>
              <a:t>Multitrait</a:t>
            </a:r>
            <a:r>
              <a:rPr lang="en-US" altLang="zh-TW" sz="1400" dirty="0">
                <a:latin typeface="Times New Roman" panose="02020603050405020304" pitchFamily="18" charset="0"/>
                <a:ea typeface="細明體" panose="02020509000000000000" pitchFamily="49" charset="-120"/>
              </a:rPr>
              <a:t>-multimethod matrix</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Criterion validity</a:t>
            </a:r>
          </a:p>
        </p:txBody>
      </p:sp>
      <p:sp>
        <p:nvSpPr>
          <p:cNvPr id="14367" name="Text Box 31">
            <a:extLst>
              <a:ext uri="{FF2B5EF4-FFF2-40B4-BE49-F238E27FC236}">
                <a16:creationId xmlns:a16="http://schemas.microsoft.com/office/drawing/2014/main" id="{579A2BB1-F990-4757-AB49-BBC425DA6107}"/>
              </a:ext>
            </a:extLst>
          </p:cNvPr>
          <p:cNvSpPr txBox="1">
            <a:spLocks noChangeArrowheads="1"/>
          </p:cNvSpPr>
          <p:nvPr/>
        </p:nvSpPr>
        <p:spPr bwMode="auto">
          <a:xfrm>
            <a:off x="4659312" y="5854701"/>
            <a:ext cx="272964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Average and other statistics</a:t>
            </a:r>
            <a:br>
              <a:rPr lang="en-US" altLang="zh-TW" sz="1400" dirty="0">
                <a:latin typeface="Times New Roman" panose="02020603050405020304" pitchFamily="18" charset="0"/>
                <a:ea typeface="細明體" panose="02020509000000000000" pitchFamily="49" charset="-120"/>
              </a:rPr>
            </a:br>
            <a:r>
              <a:rPr lang="en-US" altLang="zh-TW" sz="1400" dirty="0">
                <a:latin typeface="Times New Roman" panose="02020603050405020304" pitchFamily="18" charset="0"/>
                <a:ea typeface="細明體" panose="02020509000000000000" pitchFamily="49" charset="-120"/>
              </a:rPr>
              <a:t>summarizing distribution of scores </a:t>
            </a:r>
          </a:p>
        </p:txBody>
      </p:sp>
      <p:sp>
        <p:nvSpPr>
          <p:cNvPr id="14368" name="Rectangle 32">
            <a:extLst>
              <a:ext uri="{FF2B5EF4-FFF2-40B4-BE49-F238E27FC236}">
                <a16:creationId xmlns:a16="http://schemas.microsoft.com/office/drawing/2014/main" id="{BCE1386C-2331-409A-B600-6A28B4E0DA48}"/>
              </a:ext>
            </a:extLst>
          </p:cNvPr>
          <p:cNvSpPr>
            <a:spLocks noGrp="1"/>
          </p:cNvSpPr>
          <p:nvPr>
            <p:ph type="title"/>
          </p:nvPr>
        </p:nvSpPr>
        <p:spPr>
          <a:xfrm>
            <a:off x="1693426" y="-3504"/>
            <a:ext cx="10023154" cy="490538"/>
          </a:xfrm>
          <a:noFill/>
        </p:spPr>
        <p:txBody>
          <a:bodyPr>
            <a:normAutofit/>
          </a:bodyPr>
          <a:lstStyle/>
          <a:p>
            <a:r>
              <a:rPr lang="en-US" altLang="zh-TW" sz="2000" dirty="0"/>
              <a:t>Suggested Procedure for Developing Better Measures (Churchill, 1979)</a:t>
            </a:r>
          </a:p>
        </p:txBody>
      </p:sp>
      <p:sp>
        <p:nvSpPr>
          <p:cNvPr id="14369" name="Text Box 33">
            <a:extLst>
              <a:ext uri="{FF2B5EF4-FFF2-40B4-BE49-F238E27FC236}">
                <a16:creationId xmlns:a16="http://schemas.microsoft.com/office/drawing/2014/main" id="{E72F6937-D699-404E-8459-6678F7712E81}"/>
              </a:ext>
            </a:extLst>
          </p:cNvPr>
          <p:cNvSpPr txBox="1">
            <a:spLocks noChangeArrowheads="1"/>
          </p:cNvSpPr>
          <p:nvPr/>
        </p:nvSpPr>
        <p:spPr bwMode="auto">
          <a:xfrm>
            <a:off x="3479801" y="6583364"/>
            <a:ext cx="602138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r>
              <a:rPr lang="en-US" altLang="zh-TW" sz="1200">
                <a:latin typeface="Arial" panose="020B0604020202020204" pitchFamily="34" charset="0"/>
              </a:rPr>
              <a:t>(Churchill, 1979)(A Paradigm for Developing Better Measures of marketing Constructs)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2870</TotalTime>
  <Words>4649</Words>
  <Application>Microsoft Office PowerPoint</Application>
  <PresentationFormat>Custom</PresentationFormat>
  <Paragraphs>533</Paragraphs>
  <Slides>46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Century Gothic</vt:lpstr>
      <vt:lpstr>Times New Roman</vt:lpstr>
      <vt:lpstr>Wingdings</vt:lpstr>
      <vt:lpstr>Continental Asia 16x9</vt:lpstr>
      <vt:lpstr>HKBM7004  QUANTITATIVE RESEARCH METHODS</vt:lpstr>
      <vt:lpstr>Topics</vt:lpstr>
      <vt:lpstr>How to Write Survey Questions?</vt:lpstr>
      <vt:lpstr>Questionnaire Construction (1)</vt:lpstr>
      <vt:lpstr>Questionnaire Construction (2)</vt:lpstr>
      <vt:lpstr>Questionnaire Construction (3)</vt:lpstr>
      <vt:lpstr>Questionnaire Construction (4)</vt:lpstr>
      <vt:lpstr>Questionnaire Construction (5)</vt:lpstr>
      <vt:lpstr>Questionnaire Construction (6)</vt:lpstr>
      <vt:lpstr>Common Survey Response Sets (1)</vt:lpstr>
      <vt:lpstr>Common Survey Response Sets (2)</vt:lpstr>
      <vt:lpstr>Common Survey Response Sets (3) </vt:lpstr>
      <vt:lpstr>Common Survey Response Sets (4) - Scenarios</vt:lpstr>
      <vt:lpstr>Attitudinal Scales</vt:lpstr>
      <vt:lpstr>Attitudinal Scales</vt:lpstr>
      <vt:lpstr>Ranking Scales</vt:lpstr>
      <vt:lpstr>Likert Scales</vt:lpstr>
      <vt:lpstr>Semantic Differential Scales </vt:lpstr>
      <vt:lpstr>Examples Survey on Hong Kong People’s Identity</vt:lpstr>
      <vt:lpstr>Measurement Scales</vt:lpstr>
      <vt:lpstr>PowerPoint Presentation</vt:lpstr>
      <vt:lpstr>Implications for Data Analysis</vt:lpstr>
      <vt:lpstr>Reliability and validity</vt:lpstr>
      <vt:lpstr>Reliability</vt:lpstr>
      <vt:lpstr>Validity</vt:lpstr>
      <vt:lpstr>Content-Related Evidence</vt:lpstr>
      <vt:lpstr>Content-Related Evidence</vt:lpstr>
      <vt:lpstr>Criterion-Related Evidence</vt:lpstr>
      <vt:lpstr>Criterion-Related Evidence</vt:lpstr>
      <vt:lpstr>Construct-Related Evidence</vt:lpstr>
      <vt:lpstr>Example</vt:lpstr>
      <vt:lpstr>Scale development guidelines (DeVellis, 2nd ed., 2003)</vt:lpstr>
      <vt:lpstr>Step 1: determine clearly what it is you want to measure</vt:lpstr>
      <vt:lpstr>Conceptualization</vt:lpstr>
      <vt:lpstr>Dimensions and indicators</vt:lpstr>
      <vt:lpstr>Step 2: generate an item pool</vt:lpstr>
      <vt:lpstr>Step 2: generate an item pool</vt:lpstr>
      <vt:lpstr>Step 3: determine the format for measurement</vt:lpstr>
      <vt:lpstr>Step 3: determine the format for measurement</vt:lpstr>
      <vt:lpstr>Step 4: have initial item pool reviewed by experts</vt:lpstr>
      <vt:lpstr>Step 5: consider inclusion of validation items</vt:lpstr>
      <vt:lpstr>Step 6: administer items to a development sample</vt:lpstr>
      <vt:lpstr> Step 7: evaluate the items</vt:lpstr>
      <vt:lpstr> Step 8: optimize scale length</vt:lpstr>
      <vt:lpstr>Summary</vt:lpstr>
      <vt:lpstr>Suggested Procedure for Developing Better Measures (Churchill, 1979)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132</cp:revision>
  <cp:lastPrinted>2019-01-22T08:42:50Z</cp:lastPrinted>
  <dcterms:created xsi:type="dcterms:W3CDTF">2018-01-28T08:08:54Z</dcterms:created>
  <dcterms:modified xsi:type="dcterms:W3CDTF">2020-02-03T08:33:49Z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