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C46620-C53B-40A6-AACB-ABAAE3303ED1}" v="59" dt="2025-03-17T23:23:42.8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7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d9766618-3e46-45d4-99f2-08120d84987f" providerId="ADAL" clId="{56C46620-C53B-40A6-AACB-ABAAE3303ED1}"/>
    <pc:docChg chg="undo custSel addSld modSld">
      <pc:chgData name="Aliyu Sambo" userId="d9766618-3e46-45d4-99f2-08120d84987f" providerId="ADAL" clId="{56C46620-C53B-40A6-AACB-ABAAE3303ED1}" dt="2025-03-17T23:24:50.147" v="386" actId="26606"/>
      <pc:docMkLst>
        <pc:docMk/>
      </pc:docMkLst>
      <pc:sldChg chg="addSp modSp new mod setBg">
        <pc:chgData name="Aliyu Sambo" userId="d9766618-3e46-45d4-99f2-08120d84987f" providerId="ADAL" clId="{56C46620-C53B-40A6-AACB-ABAAE3303ED1}" dt="2025-03-17T23:03:13.916" v="207" actId="26606"/>
        <pc:sldMkLst>
          <pc:docMk/>
          <pc:sldMk cId="1160888161" sldId="256"/>
        </pc:sldMkLst>
        <pc:spChg chg="mo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2" creationId="{6755D89D-A197-D4F1-CD08-6B1295F6672E}"/>
          </ac:spMkLst>
        </pc:spChg>
        <pc:spChg chg="mo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3" creationId="{98996293-F5CE-69AC-DE30-25A6487BD81F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8" creationId="{6F5A5072-7B47-4D32-B52A-4EBBF590B8A5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10" creationId="{9715DAF0-AE1B-46C9-8A6B-DB2AA05AB91D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12" creationId="{6016219D-510E-4184-9090-6D5578A87BD1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14" creationId="{AFF4A713-7B75-4B21-90D7-5AB19547C728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16" creationId="{DC631C0B-6DA6-4E57-8231-CE32B3434A7E}"/>
          </ac:spMkLst>
        </pc:spChg>
        <pc:spChg chg="add">
          <ac:chgData name="Aliyu Sambo" userId="d9766618-3e46-45d4-99f2-08120d84987f" providerId="ADAL" clId="{56C46620-C53B-40A6-AACB-ABAAE3303ED1}" dt="2025-03-17T23:03:13.916" v="207" actId="26606"/>
          <ac:spMkLst>
            <pc:docMk/>
            <pc:sldMk cId="1160888161" sldId="256"/>
            <ac:spMk id="18" creationId="{C29501E6-A978-4A61-9689-9085AF97A53A}"/>
          </ac:spMkLst>
        </pc:spChg>
      </pc:sldChg>
      <pc:sldChg chg="addSp delSp modSp new mod">
        <pc:chgData name="Aliyu Sambo" userId="d9766618-3e46-45d4-99f2-08120d84987f" providerId="ADAL" clId="{56C46620-C53B-40A6-AACB-ABAAE3303ED1}" dt="2025-03-17T23:04:34.568" v="209" actId="26606"/>
        <pc:sldMkLst>
          <pc:docMk/>
          <pc:sldMk cId="1901312908" sldId="257"/>
        </pc:sldMkLst>
        <pc:spChg chg="mod">
          <ac:chgData name="Aliyu Sambo" userId="d9766618-3e46-45d4-99f2-08120d84987f" providerId="ADAL" clId="{56C46620-C53B-40A6-AACB-ABAAE3303ED1}" dt="2025-03-17T22:58:16.645" v="123" actId="20577"/>
          <ac:spMkLst>
            <pc:docMk/>
            <pc:sldMk cId="1901312908" sldId="257"/>
            <ac:spMk id="2" creationId="{D0858018-5BDD-4000-DC1B-F0A75F3847D9}"/>
          </ac:spMkLst>
        </pc:spChg>
        <pc:spChg chg="del mod">
          <ac:chgData name="Aliyu Sambo" userId="d9766618-3e46-45d4-99f2-08120d84987f" providerId="ADAL" clId="{56C46620-C53B-40A6-AACB-ABAAE3303ED1}" dt="2025-03-17T23:04:34.568" v="209" actId="26606"/>
          <ac:spMkLst>
            <pc:docMk/>
            <pc:sldMk cId="1901312908" sldId="257"/>
            <ac:spMk id="3" creationId="{DBCC823B-63AB-DC55-175D-E40AE5AD531C}"/>
          </ac:spMkLst>
        </pc:spChg>
        <pc:graphicFrameChg chg="add">
          <ac:chgData name="Aliyu Sambo" userId="d9766618-3e46-45d4-99f2-08120d84987f" providerId="ADAL" clId="{56C46620-C53B-40A6-AACB-ABAAE3303ED1}" dt="2025-03-17T23:04:34.568" v="209" actId="26606"/>
          <ac:graphicFrameMkLst>
            <pc:docMk/>
            <pc:sldMk cId="1901312908" sldId="257"/>
            <ac:graphicFrameMk id="5" creationId="{127CCD5D-AADC-F88C-461F-E5B0918331E3}"/>
          </ac:graphicFrameMkLst>
        </pc:graphicFrameChg>
      </pc:sldChg>
      <pc:sldChg chg="addSp modSp new mod setBg modAnim">
        <pc:chgData name="Aliyu Sambo" userId="d9766618-3e46-45d4-99f2-08120d84987f" providerId="ADAL" clId="{56C46620-C53B-40A6-AACB-ABAAE3303ED1}" dt="2025-03-17T23:08:44.860" v="284" actId="27636"/>
        <pc:sldMkLst>
          <pc:docMk/>
          <pc:sldMk cId="940348600" sldId="258"/>
        </pc:sldMkLst>
        <pc:spChg chg="mo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2" creationId="{F67E8567-743B-7844-FD13-24A2AA7FA033}"/>
          </ac:spMkLst>
        </pc:spChg>
        <pc:spChg chg="mod">
          <ac:chgData name="Aliyu Sambo" userId="d9766618-3e46-45d4-99f2-08120d84987f" providerId="ADAL" clId="{56C46620-C53B-40A6-AACB-ABAAE3303ED1}" dt="2025-03-17T23:08:44.860" v="284" actId="27636"/>
          <ac:spMkLst>
            <pc:docMk/>
            <pc:sldMk cId="940348600" sldId="258"/>
            <ac:spMk id="3" creationId="{30DFDB1E-48A5-DF74-A828-F433A461CAAD}"/>
          </ac:spMkLst>
        </pc:spChg>
        <pc:spChg chg="ad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8" creationId="{1B15ED52-F352-441B-82BF-E0EA34836D08}"/>
          </ac:spMkLst>
        </pc:spChg>
        <pc:spChg chg="ad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10" creationId="{3B2E3793-BFE6-45A2-9B7B-E18844431C99}"/>
          </ac:spMkLst>
        </pc:spChg>
        <pc:spChg chg="ad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12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14" creationId="{375E0459-6403-40CD-989D-56A4407CA12E}"/>
          </ac:spMkLst>
        </pc:spChg>
        <pc:spChg chg="add">
          <ac:chgData name="Aliyu Sambo" userId="d9766618-3e46-45d4-99f2-08120d84987f" providerId="ADAL" clId="{56C46620-C53B-40A6-AACB-ABAAE3303ED1}" dt="2025-03-17T23:08:34.211" v="276" actId="26606"/>
          <ac:spMkLst>
            <pc:docMk/>
            <pc:sldMk cId="940348600" sldId="258"/>
            <ac:spMk id="16" creationId="{53E5B1A8-3AC9-4BD1-9BBC-78CA94F2D1BA}"/>
          </ac:spMkLst>
        </pc:spChg>
      </pc:sldChg>
      <pc:sldChg chg="addSp delSp modSp new mod setBg">
        <pc:chgData name="Aliyu Sambo" userId="d9766618-3e46-45d4-99f2-08120d84987f" providerId="ADAL" clId="{56C46620-C53B-40A6-AACB-ABAAE3303ED1}" dt="2025-03-17T23:20:06.848" v="348" actId="26606"/>
        <pc:sldMkLst>
          <pc:docMk/>
          <pc:sldMk cId="2688271597" sldId="259"/>
        </pc:sldMkLst>
        <pc:spChg chg="mod">
          <ac:chgData name="Aliyu Sambo" userId="d9766618-3e46-45d4-99f2-08120d84987f" providerId="ADAL" clId="{56C46620-C53B-40A6-AACB-ABAAE3303ED1}" dt="2025-03-17T23:19:54.808" v="346" actId="26606"/>
          <ac:spMkLst>
            <pc:docMk/>
            <pc:sldMk cId="2688271597" sldId="259"/>
            <ac:spMk id="2" creationId="{2674E810-7E6F-1F53-4285-4B985292D1FB}"/>
          </ac:spMkLst>
        </pc:spChg>
        <pc:spChg chg="mod">
          <ac:chgData name="Aliyu Sambo" userId="d9766618-3e46-45d4-99f2-08120d84987f" providerId="ADAL" clId="{56C46620-C53B-40A6-AACB-ABAAE3303ED1}" dt="2025-03-17T23:20:00.789" v="347" actId="115"/>
          <ac:spMkLst>
            <pc:docMk/>
            <pc:sldMk cId="2688271597" sldId="259"/>
            <ac:spMk id="3" creationId="{FD1E3C71-6002-892B-5DA5-FB987C2D072C}"/>
          </ac:spMkLst>
        </pc:spChg>
        <pc:spChg chg="add del">
          <ac:chgData name="Aliyu Sambo" userId="d9766618-3e46-45d4-99f2-08120d84987f" providerId="ADAL" clId="{56C46620-C53B-40A6-AACB-ABAAE3303ED1}" dt="2025-03-17T23:19:54.797" v="345" actId="26606"/>
          <ac:spMkLst>
            <pc:docMk/>
            <pc:sldMk cId="2688271597" sldId="259"/>
            <ac:spMk id="8" creationId="{70DFC902-7D23-471A-B557-B6B6917D7A0D}"/>
          </ac:spMkLst>
        </pc:spChg>
        <pc:spChg chg="add del">
          <ac:chgData name="Aliyu Sambo" userId="d9766618-3e46-45d4-99f2-08120d84987f" providerId="ADAL" clId="{56C46620-C53B-40A6-AACB-ABAAE3303ED1}" dt="2025-03-17T23:19:54.797" v="345" actId="26606"/>
          <ac:spMkLst>
            <pc:docMk/>
            <pc:sldMk cId="2688271597" sldId="259"/>
            <ac:spMk id="10" creationId="{A55D5633-D557-4DCA-982C-FF36EB7A1C00}"/>
          </ac:spMkLst>
        </pc:spChg>
        <pc:spChg chg="add del">
          <ac:chgData name="Aliyu Sambo" userId="d9766618-3e46-45d4-99f2-08120d84987f" providerId="ADAL" clId="{56C46620-C53B-40A6-AACB-ABAAE3303ED1}" dt="2025-03-17T23:19:54.797" v="345" actId="26606"/>
          <ac:spMkLst>
            <pc:docMk/>
            <pc:sldMk cId="2688271597" sldId="259"/>
            <ac:spMk id="12" creationId="{450D3AD2-FA80-415F-A9CE-54D884561CD7}"/>
          </ac:spMkLst>
        </pc:spChg>
        <pc:spChg chg="add del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14" creationId="{375E0459-6403-40CD-989D-56A4407CA12E}"/>
          </ac:spMkLst>
        </pc:spChg>
        <pc:spChg chg="add del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15" creationId="{1B15ED52-F352-441B-82BF-E0EA34836D08}"/>
          </ac:spMkLst>
        </pc:spChg>
        <pc:spChg chg="add del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16" creationId="{53E5B1A8-3AC9-4BD1-9BBC-78CA94F2D1BA}"/>
          </ac:spMkLst>
        </pc:spChg>
        <pc:spChg chg="add del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17" creationId="{3B2E3793-BFE6-45A2-9B7B-E18844431C99}"/>
          </ac:spMkLst>
        </pc:spChg>
        <pc:spChg chg="add del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18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23" creationId="{1B15ED52-F352-441B-82BF-E0EA34836D08}"/>
          </ac:spMkLst>
        </pc:spChg>
        <pc:spChg chg="add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25" creationId="{3B2E3793-BFE6-45A2-9B7B-E18844431C99}"/>
          </ac:spMkLst>
        </pc:spChg>
        <pc:spChg chg="add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27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29" creationId="{375E0459-6403-40CD-989D-56A4407CA12E}"/>
          </ac:spMkLst>
        </pc:spChg>
        <pc:spChg chg="add">
          <ac:chgData name="Aliyu Sambo" userId="d9766618-3e46-45d4-99f2-08120d84987f" providerId="ADAL" clId="{56C46620-C53B-40A6-AACB-ABAAE3303ED1}" dt="2025-03-17T23:20:06.848" v="348" actId="26606"/>
          <ac:spMkLst>
            <pc:docMk/>
            <pc:sldMk cId="2688271597" sldId="259"/>
            <ac:spMk id="31" creationId="{53E5B1A8-3AC9-4BD1-9BBC-78CA94F2D1BA}"/>
          </ac:spMkLst>
        </pc:spChg>
      </pc:sldChg>
      <pc:sldChg chg="addSp modSp new mod setBg modAnim">
        <pc:chgData name="Aliyu Sambo" userId="d9766618-3e46-45d4-99f2-08120d84987f" providerId="ADAL" clId="{56C46620-C53B-40A6-AACB-ABAAE3303ED1}" dt="2025-03-17T23:20:44.781" v="361" actId="1076"/>
        <pc:sldMkLst>
          <pc:docMk/>
          <pc:sldMk cId="1352424803" sldId="260"/>
        </pc:sldMkLst>
        <pc:spChg chg="mo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2" creationId="{B40CAEE4-3485-F58D-536A-D8D01212B8D6}"/>
          </ac:spMkLst>
        </pc:spChg>
        <pc:spChg chg="mod">
          <ac:chgData name="Aliyu Sambo" userId="d9766618-3e46-45d4-99f2-08120d84987f" providerId="ADAL" clId="{56C46620-C53B-40A6-AACB-ABAAE3303ED1}" dt="2025-03-17T23:20:44.781" v="361" actId="1076"/>
          <ac:spMkLst>
            <pc:docMk/>
            <pc:sldMk cId="1352424803" sldId="260"/>
            <ac:spMk id="3" creationId="{F8A8A7EF-B8B4-03CA-E889-8CA6562E876B}"/>
          </ac:spMkLst>
        </pc:spChg>
        <pc:spChg chg="ad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8" creationId="{1B15ED52-F352-441B-82BF-E0EA34836D08}"/>
          </ac:spMkLst>
        </pc:spChg>
        <pc:spChg chg="ad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10" creationId="{3B2E3793-BFE6-45A2-9B7B-E18844431C99}"/>
          </ac:spMkLst>
        </pc:spChg>
        <pc:spChg chg="ad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12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14" creationId="{375E0459-6403-40CD-989D-56A4407CA12E}"/>
          </ac:spMkLst>
        </pc:spChg>
        <pc:spChg chg="add">
          <ac:chgData name="Aliyu Sambo" userId="d9766618-3e46-45d4-99f2-08120d84987f" providerId="ADAL" clId="{56C46620-C53B-40A6-AACB-ABAAE3303ED1}" dt="2025-03-17T23:20:12.437" v="349" actId="26606"/>
          <ac:spMkLst>
            <pc:docMk/>
            <pc:sldMk cId="1352424803" sldId="260"/>
            <ac:spMk id="16" creationId="{53E5B1A8-3AC9-4BD1-9BBC-78CA94F2D1BA}"/>
          </ac:spMkLst>
        </pc:spChg>
      </pc:sldChg>
      <pc:sldChg chg="addSp modSp new mod setBg modAnim">
        <pc:chgData name="Aliyu Sambo" userId="d9766618-3e46-45d4-99f2-08120d84987f" providerId="ADAL" clId="{56C46620-C53B-40A6-AACB-ABAAE3303ED1}" dt="2025-03-17T23:21:12.106" v="370" actId="1076"/>
        <pc:sldMkLst>
          <pc:docMk/>
          <pc:sldMk cId="839737501" sldId="261"/>
        </pc:sldMkLst>
        <pc:spChg chg="mo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2" creationId="{3915CC97-62FD-1D10-8046-7664CE6B8719}"/>
          </ac:spMkLst>
        </pc:spChg>
        <pc:spChg chg="mod">
          <ac:chgData name="Aliyu Sambo" userId="d9766618-3e46-45d4-99f2-08120d84987f" providerId="ADAL" clId="{56C46620-C53B-40A6-AACB-ABAAE3303ED1}" dt="2025-03-17T23:21:12.106" v="370" actId="1076"/>
          <ac:spMkLst>
            <pc:docMk/>
            <pc:sldMk cId="839737501" sldId="261"/>
            <ac:spMk id="3" creationId="{9F08E239-7CEA-771A-7E9D-BA76E5ADEE87}"/>
          </ac:spMkLst>
        </pc:spChg>
        <pc:spChg chg="ad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8" creationId="{1B15ED52-F352-441B-82BF-E0EA34836D08}"/>
          </ac:spMkLst>
        </pc:spChg>
        <pc:spChg chg="ad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10" creationId="{3B2E3793-BFE6-45A2-9B7B-E18844431C99}"/>
          </ac:spMkLst>
        </pc:spChg>
        <pc:spChg chg="ad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12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14" creationId="{375E0459-6403-40CD-989D-56A4407CA12E}"/>
          </ac:spMkLst>
        </pc:spChg>
        <pc:spChg chg="add">
          <ac:chgData name="Aliyu Sambo" userId="d9766618-3e46-45d4-99f2-08120d84987f" providerId="ADAL" clId="{56C46620-C53B-40A6-AACB-ABAAE3303ED1}" dt="2025-03-17T23:20:59.759" v="365" actId="26606"/>
          <ac:spMkLst>
            <pc:docMk/>
            <pc:sldMk cId="839737501" sldId="261"/>
            <ac:spMk id="16" creationId="{53E5B1A8-3AC9-4BD1-9BBC-78CA94F2D1BA}"/>
          </ac:spMkLst>
        </pc:spChg>
      </pc:sldChg>
      <pc:sldChg chg="addSp delSp modSp new mod setBg">
        <pc:chgData name="Aliyu Sambo" userId="d9766618-3e46-45d4-99f2-08120d84987f" providerId="ADAL" clId="{56C46620-C53B-40A6-AACB-ABAAE3303ED1}" dt="2025-03-17T23:23:18.046" v="376" actId="26606"/>
        <pc:sldMkLst>
          <pc:docMk/>
          <pc:sldMk cId="205479290" sldId="262"/>
        </pc:sldMkLst>
        <pc:spChg chg="mod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2" creationId="{6F58242F-14AC-2A67-0330-916B75EC0798}"/>
          </ac:spMkLst>
        </pc:spChg>
        <pc:spChg chg="del mod">
          <ac:chgData name="Aliyu Sambo" userId="d9766618-3e46-45d4-99f2-08120d84987f" providerId="ADAL" clId="{56C46620-C53B-40A6-AACB-ABAAE3303ED1}" dt="2025-03-17T23:21:22.392" v="371" actId="26606"/>
          <ac:spMkLst>
            <pc:docMk/>
            <pc:sldMk cId="205479290" sldId="262"/>
            <ac:spMk id="3" creationId="{9AE141D5-7281-044C-A249-5C356913A93C}"/>
          </ac:spMkLst>
        </pc:spChg>
        <pc:spChg chg="add del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9" creationId="{BACC6370-2D7E-4714-9D71-7542949D7D5D}"/>
          </ac:spMkLst>
        </pc:spChg>
        <pc:spChg chg="add del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11" creationId="{F68B3F68-107C-434F-AA38-110D5EA91B85}"/>
          </ac:spMkLst>
        </pc:spChg>
        <pc:spChg chg="add del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13" creationId="{AAD0DBB9-1A4B-4391-81D4-CB19F9AB918A}"/>
          </ac:spMkLst>
        </pc:spChg>
        <pc:spChg chg="add del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15" creationId="{063BBA22-50EA-4C4D-BE05-F1CE4E63AA56}"/>
          </ac:spMkLst>
        </pc:spChg>
        <pc:spChg chg="add del">
          <ac:chgData name="Aliyu Sambo" userId="d9766618-3e46-45d4-99f2-08120d84987f" providerId="ADAL" clId="{56C46620-C53B-40A6-AACB-ABAAE3303ED1}" dt="2025-03-17T23:23:10.295" v="373" actId="26606"/>
          <ac:spMkLst>
            <pc:docMk/>
            <pc:sldMk cId="205479290" sldId="262"/>
            <ac:spMk id="20" creationId="{955A2079-FA98-4876-80F0-72364A7D2EA4}"/>
          </ac:spMkLst>
        </pc:spChg>
        <pc:spChg chg="add del">
          <ac:chgData name="Aliyu Sambo" userId="d9766618-3e46-45d4-99f2-08120d84987f" providerId="ADAL" clId="{56C46620-C53B-40A6-AACB-ABAAE3303ED1}" dt="2025-03-17T23:23:18.028" v="375" actId="26606"/>
          <ac:spMkLst>
            <pc:docMk/>
            <pc:sldMk cId="205479290" sldId="262"/>
            <ac:spMk id="21" creationId="{DA8886A6-5426-494B-96D8-D962D2BA0818}"/>
          </ac:spMkLst>
        </pc:spChg>
        <pc:spChg chg="add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22" creationId="{066346BE-FDB4-4772-A696-0719490ABD64}"/>
          </ac:spMkLst>
        </pc:spChg>
        <pc:spChg chg="add del">
          <ac:chgData name="Aliyu Sambo" userId="d9766618-3e46-45d4-99f2-08120d84987f" providerId="ADAL" clId="{56C46620-C53B-40A6-AACB-ABAAE3303ED1}" dt="2025-03-17T23:23:18.028" v="375" actId="26606"/>
          <ac:spMkLst>
            <pc:docMk/>
            <pc:sldMk cId="205479290" sldId="262"/>
            <ac:spMk id="23" creationId="{AA3ED336-C09E-46E8-9774-B977D15FC5E0}"/>
          </ac:spMkLst>
        </pc:spChg>
        <pc:spChg chg="add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24" creationId="{FB92FFCE-0C90-454E-AA25-D4EE9A6C39C5}"/>
          </ac:spMkLst>
        </pc:spChg>
        <pc:spChg chg="add">
          <ac:chgData name="Aliyu Sambo" userId="d9766618-3e46-45d4-99f2-08120d84987f" providerId="ADAL" clId="{56C46620-C53B-40A6-AACB-ABAAE3303ED1}" dt="2025-03-17T23:23:18.046" v="376" actId="26606"/>
          <ac:spMkLst>
            <pc:docMk/>
            <pc:sldMk cId="205479290" sldId="262"/>
            <ac:spMk id="25" creationId="{81D377EB-C9D2-4ED0-86A6-740A297E3EAC}"/>
          </ac:spMkLst>
        </pc:spChg>
        <pc:graphicFrameChg chg="add del mod modGraphic">
          <ac:chgData name="Aliyu Sambo" userId="d9766618-3e46-45d4-99f2-08120d84987f" providerId="ADAL" clId="{56C46620-C53B-40A6-AACB-ABAAE3303ED1}" dt="2025-03-17T23:23:18.046" v="376" actId="26606"/>
          <ac:graphicFrameMkLst>
            <pc:docMk/>
            <pc:sldMk cId="205479290" sldId="262"/>
            <ac:graphicFrameMk id="5" creationId="{A8C5E6E3-86DC-BB09-8284-BE8702C9108B}"/>
          </ac:graphicFrameMkLst>
        </pc:graphicFrameChg>
        <pc:graphicFrameChg chg="add del">
          <ac:chgData name="Aliyu Sambo" userId="d9766618-3e46-45d4-99f2-08120d84987f" providerId="ADAL" clId="{56C46620-C53B-40A6-AACB-ABAAE3303ED1}" dt="2025-03-17T23:23:18.028" v="375" actId="26606"/>
          <ac:graphicFrameMkLst>
            <pc:docMk/>
            <pc:sldMk cId="205479290" sldId="262"/>
            <ac:graphicFrameMk id="17" creationId="{2B8A71A3-B36C-52C1-A20D-6F5558A533FC}"/>
          </ac:graphicFrameMkLst>
        </pc:graphicFrameChg>
        <pc:graphicFrameChg chg="add">
          <ac:chgData name="Aliyu Sambo" userId="d9766618-3e46-45d4-99f2-08120d84987f" providerId="ADAL" clId="{56C46620-C53B-40A6-AACB-ABAAE3303ED1}" dt="2025-03-17T23:23:18.046" v="376" actId="26606"/>
          <ac:graphicFrameMkLst>
            <pc:docMk/>
            <pc:sldMk cId="205479290" sldId="262"/>
            <ac:graphicFrameMk id="26" creationId="{A8C5E6E3-86DC-BB09-8284-BE8702C9108B}"/>
          </ac:graphicFrameMkLst>
        </pc:graphicFrameChg>
      </pc:sldChg>
      <pc:sldChg chg="addSp modSp new mod setBg modAnim">
        <pc:chgData name="Aliyu Sambo" userId="d9766618-3e46-45d4-99f2-08120d84987f" providerId="ADAL" clId="{56C46620-C53B-40A6-AACB-ABAAE3303ED1}" dt="2025-03-17T23:23:48.784" v="383" actId="1076"/>
        <pc:sldMkLst>
          <pc:docMk/>
          <pc:sldMk cId="1811337559" sldId="263"/>
        </pc:sldMkLst>
        <pc:spChg chg="mo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2" creationId="{765F7149-4A61-639E-AA60-F6C54A8AF8BA}"/>
          </ac:spMkLst>
        </pc:spChg>
        <pc:spChg chg="mod">
          <ac:chgData name="Aliyu Sambo" userId="d9766618-3e46-45d4-99f2-08120d84987f" providerId="ADAL" clId="{56C46620-C53B-40A6-AACB-ABAAE3303ED1}" dt="2025-03-17T23:23:48.784" v="383" actId="1076"/>
          <ac:spMkLst>
            <pc:docMk/>
            <pc:sldMk cId="1811337559" sldId="263"/>
            <ac:spMk id="3" creationId="{1310BF9D-7739-14A9-1EF3-57F52A323E0B}"/>
          </ac:spMkLst>
        </pc:spChg>
        <pc:spChg chg="ad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8" creationId="{1B15ED52-F352-441B-82BF-E0EA34836D08}"/>
          </ac:spMkLst>
        </pc:spChg>
        <pc:spChg chg="ad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10" creationId="{3B2E3793-BFE6-45A2-9B7B-E18844431C99}"/>
          </ac:spMkLst>
        </pc:spChg>
        <pc:spChg chg="ad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12" creationId="{BC4C4868-CB8F-4AF9-9CDB-8108F2C19B67}"/>
          </ac:spMkLst>
        </pc:spChg>
        <pc:spChg chg="ad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14" creationId="{375E0459-6403-40CD-989D-56A4407CA12E}"/>
          </ac:spMkLst>
        </pc:spChg>
        <pc:spChg chg="add">
          <ac:chgData name="Aliyu Sambo" userId="d9766618-3e46-45d4-99f2-08120d84987f" providerId="ADAL" clId="{56C46620-C53B-40A6-AACB-ABAAE3303ED1}" dt="2025-03-17T23:23:29.461" v="377" actId="26606"/>
          <ac:spMkLst>
            <pc:docMk/>
            <pc:sldMk cId="1811337559" sldId="263"/>
            <ac:spMk id="16" creationId="{53E5B1A8-3AC9-4BD1-9BBC-78CA94F2D1BA}"/>
          </ac:spMkLst>
        </pc:spChg>
      </pc:sldChg>
      <pc:sldChg chg="addSp modSp new mod setBg modAnim">
        <pc:chgData name="Aliyu Sambo" userId="d9766618-3e46-45d4-99f2-08120d84987f" providerId="ADAL" clId="{56C46620-C53B-40A6-AACB-ABAAE3303ED1}" dt="2025-03-17T23:24:06.650" v="384" actId="26606"/>
        <pc:sldMkLst>
          <pc:docMk/>
          <pc:sldMk cId="979203826" sldId="264"/>
        </pc:sldMkLst>
        <pc:spChg chg="mod">
          <ac:chgData name="Aliyu Sambo" userId="d9766618-3e46-45d4-99f2-08120d84987f" providerId="ADAL" clId="{56C46620-C53B-40A6-AACB-ABAAE3303ED1}" dt="2025-03-17T23:24:06.650" v="384" actId="26606"/>
          <ac:spMkLst>
            <pc:docMk/>
            <pc:sldMk cId="979203826" sldId="264"/>
            <ac:spMk id="2" creationId="{A8990CD9-7EC0-0714-8FED-C427238EA18F}"/>
          </ac:spMkLst>
        </pc:spChg>
        <pc:spChg chg="mod">
          <ac:chgData name="Aliyu Sambo" userId="d9766618-3e46-45d4-99f2-08120d84987f" providerId="ADAL" clId="{56C46620-C53B-40A6-AACB-ABAAE3303ED1}" dt="2025-03-17T23:24:06.650" v="384" actId="26606"/>
          <ac:spMkLst>
            <pc:docMk/>
            <pc:sldMk cId="979203826" sldId="264"/>
            <ac:spMk id="3" creationId="{7B4879C4-7CE6-FAB8-E57F-0270901613FA}"/>
          </ac:spMkLst>
        </pc:spChg>
        <pc:spChg chg="add">
          <ac:chgData name="Aliyu Sambo" userId="d9766618-3e46-45d4-99f2-08120d84987f" providerId="ADAL" clId="{56C46620-C53B-40A6-AACB-ABAAE3303ED1}" dt="2025-03-17T23:24:06.650" v="384" actId="26606"/>
          <ac:spMkLst>
            <pc:docMk/>
            <pc:sldMk cId="979203826" sldId="264"/>
            <ac:spMk id="8" creationId="{70DFC902-7D23-471A-B557-B6B6917D7A0D}"/>
          </ac:spMkLst>
        </pc:spChg>
        <pc:spChg chg="add">
          <ac:chgData name="Aliyu Sambo" userId="d9766618-3e46-45d4-99f2-08120d84987f" providerId="ADAL" clId="{56C46620-C53B-40A6-AACB-ABAAE3303ED1}" dt="2025-03-17T23:24:06.650" v="384" actId="26606"/>
          <ac:spMkLst>
            <pc:docMk/>
            <pc:sldMk cId="979203826" sldId="264"/>
            <ac:spMk id="10" creationId="{A55D5633-D557-4DCA-982C-FF36EB7A1C00}"/>
          </ac:spMkLst>
        </pc:spChg>
        <pc:spChg chg="add">
          <ac:chgData name="Aliyu Sambo" userId="d9766618-3e46-45d4-99f2-08120d84987f" providerId="ADAL" clId="{56C46620-C53B-40A6-AACB-ABAAE3303ED1}" dt="2025-03-17T23:24:06.650" v="384" actId="26606"/>
          <ac:spMkLst>
            <pc:docMk/>
            <pc:sldMk cId="979203826" sldId="264"/>
            <ac:spMk id="12" creationId="{450D3AD2-FA80-415F-A9CE-54D884561CD7}"/>
          </ac:spMkLst>
        </pc:spChg>
      </pc:sldChg>
      <pc:sldChg chg="addSp delSp modSp new mod setBg">
        <pc:chgData name="Aliyu Sambo" userId="d9766618-3e46-45d4-99f2-08120d84987f" providerId="ADAL" clId="{56C46620-C53B-40A6-AACB-ABAAE3303ED1}" dt="2025-03-17T23:24:20.982" v="385" actId="26606"/>
        <pc:sldMkLst>
          <pc:docMk/>
          <pc:sldMk cId="903207438" sldId="265"/>
        </pc:sldMkLst>
        <pc:spChg chg="mod">
          <ac:chgData name="Aliyu Sambo" userId="d9766618-3e46-45d4-99f2-08120d84987f" providerId="ADAL" clId="{56C46620-C53B-40A6-AACB-ABAAE3303ED1}" dt="2025-03-17T23:24:20.982" v="385" actId="26606"/>
          <ac:spMkLst>
            <pc:docMk/>
            <pc:sldMk cId="903207438" sldId="265"/>
            <ac:spMk id="2" creationId="{CCC1C8AE-EC1A-4B0D-6302-D1E9D2DB991B}"/>
          </ac:spMkLst>
        </pc:spChg>
        <pc:spChg chg="del mod">
          <ac:chgData name="Aliyu Sambo" userId="d9766618-3e46-45d4-99f2-08120d84987f" providerId="ADAL" clId="{56C46620-C53B-40A6-AACB-ABAAE3303ED1}" dt="2025-03-17T23:24:20.982" v="385" actId="26606"/>
          <ac:spMkLst>
            <pc:docMk/>
            <pc:sldMk cId="903207438" sldId="265"/>
            <ac:spMk id="3" creationId="{A46A9E89-9957-99FA-6764-DE4EF31B5983}"/>
          </ac:spMkLst>
        </pc:spChg>
        <pc:spChg chg="add">
          <ac:chgData name="Aliyu Sambo" userId="d9766618-3e46-45d4-99f2-08120d84987f" providerId="ADAL" clId="{56C46620-C53B-40A6-AACB-ABAAE3303ED1}" dt="2025-03-17T23:24:20.982" v="385" actId="26606"/>
          <ac:spMkLst>
            <pc:docMk/>
            <pc:sldMk cId="903207438" sldId="265"/>
            <ac:spMk id="9" creationId="{AE2B703B-46F9-481A-A605-82E2A828C4FA}"/>
          </ac:spMkLst>
        </pc:spChg>
        <pc:spChg chg="add">
          <ac:chgData name="Aliyu Sambo" userId="d9766618-3e46-45d4-99f2-08120d84987f" providerId="ADAL" clId="{56C46620-C53B-40A6-AACB-ABAAE3303ED1}" dt="2025-03-17T23:24:20.982" v="385" actId="26606"/>
          <ac:spMkLst>
            <pc:docMk/>
            <pc:sldMk cId="903207438" sldId="265"/>
            <ac:spMk id="11" creationId="{F13BE4D7-0C3D-4906-B230-A1C5B4665CCF}"/>
          </ac:spMkLst>
        </pc:spChg>
        <pc:graphicFrameChg chg="add">
          <ac:chgData name="Aliyu Sambo" userId="d9766618-3e46-45d4-99f2-08120d84987f" providerId="ADAL" clId="{56C46620-C53B-40A6-AACB-ABAAE3303ED1}" dt="2025-03-17T23:24:20.982" v="385" actId="26606"/>
          <ac:graphicFrameMkLst>
            <pc:docMk/>
            <pc:sldMk cId="903207438" sldId="265"/>
            <ac:graphicFrameMk id="5" creationId="{932EA73D-89E0-32C0-9364-098567B03F12}"/>
          </ac:graphicFrameMkLst>
        </pc:graphicFrameChg>
      </pc:sldChg>
      <pc:sldChg chg="addSp delSp modSp new mod setBg">
        <pc:chgData name="Aliyu Sambo" userId="d9766618-3e46-45d4-99f2-08120d84987f" providerId="ADAL" clId="{56C46620-C53B-40A6-AACB-ABAAE3303ED1}" dt="2025-03-17T23:24:50.147" v="386" actId="26606"/>
        <pc:sldMkLst>
          <pc:docMk/>
          <pc:sldMk cId="1144939990" sldId="266"/>
        </pc:sldMkLst>
        <pc:spChg chg="mo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2" creationId="{90AA528D-D416-A74B-B923-1B57F44C4328}"/>
          </ac:spMkLst>
        </pc:spChg>
        <pc:spChg chg="del mo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3" creationId="{5309E5A2-B9A5-E94D-A567-24034C30025A}"/>
          </ac:spMkLst>
        </pc:spChg>
        <pc:spChg chg="ad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9" creationId="{BACC6370-2D7E-4714-9D71-7542949D7D5D}"/>
          </ac:spMkLst>
        </pc:spChg>
        <pc:spChg chg="ad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11" creationId="{F68B3F68-107C-434F-AA38-110D5EA91B85}"/>
          </ac:spMkLst>
        </pc:spChg>
        <pc:spChg chg="ad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13" creationId="{AAD0DBB9-1A4B-4391-81D4-CB19F9AB918A}"/>
          </ac:spMkLst>
        </pc:spChg>
        <pc:spChg chg="add">
          <ac:chgData name="Aliyu Sambo" userId="d9766618-3e46-45d4-99f2-08120d84987f" providerId="ADAL" clId="{56C46620-C53B-40A6-AACB-ABAAE3303ED1}" dt="2025-03-17T23:24:50.147" v="386" actId="26606"/>
          <ac:spMkLst>
            <pc:docMk/>
            <pc:sldMk cId="1144939990" sldId="266"/>
            <ac:spMk id="15" creationId="{063BBA22-50EA-4C4D-BE05-F1CE4E63AA56}"/>
          </ac:spMkLst>
        </pc:spChg>
        <pc:graphicFrameChg chg="add">
          <ac:chgData name="Aliyu Sambo" userId="d9766618-3e46-45d4-99f2-08120d84987f" providerId="ADAL" clId="{56C46620-C53B-40A6-AACB-ABAAE3303ED1}" dt="2025-03-17T23:24:50.147" v="386" actId="26606"/>
          <ac:graphicFrameMkLst>
            <pc:docMk/>
            <pc:sldMk cId="1144939990" sldId="266"/>
            <ac:graphicFrameMk id="5" creationId="{30717297-8707-DEA8-DD69-2CA8EBF4C94D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703BFA-28B3-42E1-8B65-B2033EC6E31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6A145C40-CA9C-4B64-AD10-8E7DFB47EB1C}">
      <dgm:prSet/>
      <dgm:spPr/>
      <dgm:t>
        <a:bodyPr/>
        <a:lstStyle/>
        <a:p>
          <a:r>
            <a:rPr lang="en-US" b="1"/>
            <a:t>Thank You!</a:t>
          </a:r>
          <a:r>
            <a:rPr lang="en-US"/>
            <a:t/>
          </a:r>
          <a:br>
            <a:rPr lang="en-US"/>
          </a:br>
          <a:endParaRPr lang="en-US"/>
        </a:p>
      </dgm:t>
    </dgm:pt>
    <dgm:pt modelId="{34D50081-962A-433A-BADF-CFD20488E427}" type="parTrans" cxnId="{CA0CFB6C-1A1D-4FD0-92A2-7D949642DCFD}">
      <dgm:prSet/>
      <dgm:spPr/>
      <dgm:t>
        <a:bodyPr/>
        <a:lstStyle/>
        <a:p>
          <a:endParaRPr lang="en-US"/>
        </a:p>
      </dgm:t>
    </dgm:pt>
    <dgm:pt modelId="{01309DDD-FAB6-443F-928B-E2101DC3FEE5}" type="sibTrans" cxnId="{CA0CFB6C-1A1D-4FD0-92A2-7D949642DCFD}">
      <dgm:prSet/>
      <dgm:spPr/>
      <dgm:t>
        <a:bodyPr/>
        <a:lstStyle/>
        <a:p>
          <a:endParaRPr lang="en-US"/>
        </a:p>
      </dgm:t>
    </dgm:pt>
    <dgm:pt modelId="{C7AF3CCC-3129-49E4-8C41-6BD3BFAC7CDC}" type="pres">
      <dgm:prSet presAssocID="{E2703BFA-28B3-42E1-8B65-B2033EC6E31B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216D45A-3E04-4824-A24F-EC7F234A609D}" type="pres">
      <dgm:prSet presAssocID="{6A145C40-CA9C-4B64-AD10-8E7DFB47EB1C}" presName="compNode" presStyleCnt="0"/>
      <dgm:spPr/>
    </dgm:pt>
    <dgm:pt modelId="{871D90FB-1617-4532-BFA1-A44F46AAC425}" type="pres">
      <dgm:prSet presAssocID="{6A145C40-CA9C-4B64-AD10-8E7DFB47EB1C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GB"/>
        </a:p>
      </dgm:t>
      <dgm:extLst>
        <a:ext uri="{E40237B7-FDA0-4F09-8148-C483321AD2D9}">
          <dgm14:cNvPr xmlns:dgm14="http://schemas.microsoft.com/office/drawing/2010/diagram" id="0" name="" descr="Sunglasses Face with Solid Fill"/>
        </a:ext>
      </dgm:extLst>
    </dgm:pt>
    <dgm:pt modelId="{6115C7D1-E0FE-4C4B-88B6-013ACFDF7692}" type="pres">
      <dgm:prSet presAssocID="{6A145C40-CA9C-4B64-AD10-8E7DFB47EB1C}" presName="spaceRect" presStyleCnt="0"/>
      <dgm:spPr/>
    </dgm:pt>
    <dgm:pt modelId="{7DB54984-0C37-4AD8-A9E5-24C45E9BE82C}" type="pres">
      <dgm:prSet presAssocID="{6A145C40-CA9C-4B64-AD10-8E7DFB47EB1C}" presName="textRect" presStyleLbl="revTx" presStyleIdx="0" presStyleCnt="1">
        <dgm:presLayoutVars>
          <dgm:chMax val="1"/>
          <dgm:chPref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A0CFB6C-1A1D-4FD0-92A2-7D949642DCFD}" srcId="{E2703BFA-28B3-42E1-8B65-B2033EC6E31B}" destId="{6A145C40-CA9C-4B64-AD10-8E7DFB47EB1C}" srcOrd="0" destOrd="0" parTransId="{34D50081-962A-433A-BADF-CFD20488E427}" sibTransId="{01309DDD-FAB6-443F-928B-E2101DC3FEE5}"/>
    <dgm:cxn modelId="{BED0B374-41F5-407D-9BFB-9D90CA5DF166}" type="presOf" srcId="{6A145C40-CA9C-4B64-AD10-8E7DFB47EB1C}" destId="{7DB54984-0C37-4AD8-A9E5-24C45E9BE82C}" srcOrd="0" destOrd="0" presId="urn:microsoft.com/office/officeart/2018/2/layout/IconLabelList"/>
    <dgm:cxn modelId="{ECEB45E9-CA92-4726-8001-965ECFE404EC}" type="presOf" srcId="{E2703BFA-28B3-42E1-8B65-B2033EC6E31B}" destId="{C7AF3CCC-3129-49E4-8C41-6BD3BFAC7CDC}" srcOrd="0" destOrd="0" presId="urn:microsoft.com/office/officeart/2018/2/layout/IconLabelList"/>
    <dgm:cxn modelId="{C51D9CBF-E027-4EE2-9183-3AF157703E02}" type="presParOf" srcId="{C7AF3CCC-3129-49E4-8C41-6BD3BFAC7CDC}" destId="{F216D45A-3E04-4824-A24F-EC7F234A609D}" srcOrd="0" destOrd="0" presId="urn:microsoft.com/office/officeart/2018/2/layout/IconLabelList"/>
    <dgm:cxn modelId="{60A14BCB-4AF2-4FA6-8311-B03B6762C33E}" type="presParOf" srcId="{F216D45A-3E04-4824-A24F-EC7F234A609D}" destId="{871D90FB-1617-4532-BFA1-A44F46AAC425}" srcOrd="0" destOrd="0" presId="urn:microsoft.com/office/officeart/2018/2/layout/IconLabelList"/>
    <dgm:cxn modelId="{698FB7BF-3866-4BFA-A6A2-53FC439C4C55}" type="presParOf" srcId="{F216D45A-3E04-4824-A24F-EC7F234A609D}" destId="{6115C7D1-E0FE-4C4B-88B6-013ACFDF7692}" srcOrd="1" destOrd="0" presId="urn:microsoft.com/office/officeart/2018/2/layout/IconLabelList"/>
    <dgm:cxn modelId="{6CFC8CBF-9C25-4116-A55A-5943F4FFF1E1}" type="presParOf" srcId="{F216D45A-3E04-4824-A24F-EC7F234A609D}" destId="{7DB54984-0C37-4AD8-A9E5-24C45E9BE82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D90FB-1617-4532-BFA1-A44F46AAC425}">
      <dsp:nvSpPr>
        <dsp:cNvPr id="0" name=""/>
        <dsp:cNvSpPr/>
      </dsp:nvSpPr>
      <dsp:spPr>
        <a:xfrm>
          <a:off x="4491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54984-0C37-4AD8-A9E5-24C45E9BE82C}">
      <dsp:nvSpPr>
        <dsp:cNvPr id="0" name=""/>
        <dsp:cNvSpPr/>
      </dsp:nvSpPr>
      <dsp:spPr>
        <a:xfrm>
          <a:off x="3303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/>
            <a:t>Thank You!</a:t>
          </a:r>
          <a:r>
            <a:rPr lang="en-US" sz="2700" kern="1200"/>
            <a:t/>
          </a:r>
          <a:br>
            <a:rPr lang="en-US" sz="2700" kern="1200"/>
          </a:br>
          <a:endParaRPr lang="en-US" sz="2700" kern="1200"/>
        </a:p>
      </dsp:txBody>
      <dsp:txXfrm>
        <a:off x="3303914" y="2943510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D63E2-D59E-485A-99CA-E1A8F2E92941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49AAC-6062-4040-ADCC-BC2CAB82D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074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4E2AD41-3051-E280-CB6A-77C00A3E7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3C2804-A172-EEC9-0CDD-22FDB8CBE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03275A-8559-E8CD-8EEB-F176ADCAF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E458998-6A56-A977-D6FA-62EE141E6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66D619B-9FAB-9590-B0A2-0CCA98832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766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AC3773-1CAF-8A2C-668C-F4B958D4B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4804A93-D403-AEA9-F63A-7FB3AE707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CA8F687-A7B9-C8FF-0DBE-B600F642E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9D6EFA3-39DB-C024-131A-F5E86FB30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AA11B77-EBA0-0FCC-C9BA-C17366A06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969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77C3F08-5355-9462-FC72-029424549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8DCAECD-64D2-56D7-9136-EE6EE7556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B553A6F-E8AC-AA3B-90D4-3DEC0FADF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510CB64-E0C3-536C-4ACE-269C24B2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0B529C0-3A6E-8AA7-ECC7-A8E536304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62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55F410-CC55-AE75-E453-8AF3219A7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080879A-67C2-8E9D-FC1C-B4733FECDE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A784AFE-48EF-2360-8DB9-A56128BF5C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08F6149-7D6E-9009-A36D-8C207E3AB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C50DC94-574A-C4B2-A5F6-C8E4C6904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145DFC-694C-71FD-8267-E0318627B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74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603D52-1D31-5E9D-7F07-5C88A8D5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A3A13C2-DEF0-33DA-79B2-08DC76CE1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98EA226-2D0A-111D-02B4-9D6A016FD4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2792D0-059B-8D33-A13F-E99F012767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9D4D36B-A565-BAE1-8E62-0E42F73A62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42163EE-12B2-410A-AEE0-30A3027C6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1EEBAE1-C440-ED14-38A1-229F9D91B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C203696-0A33-5952-C652-FE399AAE8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14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A7853F-03C0-478A-6C3F-658CEC59E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B86A871-12C0-EC4A-70E8-05683A5F3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F84DFFC-9279-1CF7-C752-A842D300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0633DB5-8FAF-B8AB-B5DF-4926387E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19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3803D8DE-A11C-311E-6C7D-04D2DA97E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9D21355-2DF2-9E07-8EBA-7B7592B85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534CFD80-EBB6-944F-DF46-D7B6E045C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34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48C579-18C9-7FD3-88CA-68680DA9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73FCB2B-37D6-7ACA-E735-FB5EFD8AB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AC9C9D3-8BA3-1CBD-1D26-9F23C9A8B5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6CF243A-ED1A-684B-E3FC-ED6A0966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836EB7-757B-42E6-31D0-A39C7C725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8A7F677-EB4E-FD10-BEED-3779F770C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78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A87AD3-33C4-A5CE-7818-26CCD6C7B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F4B87E0-A92E-7BFE-E2BB-5D880BAC1D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1F4F3E1-BA84-34D2-E8EE-E0E0D5385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9635858-CB55-C201-B57A-1D65BE46B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FFA418A-23BF-ACF9-D95A-4A24C4470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D4F41CF-8F3C-4F55-51BD-3E2392C0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360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AAFF1B-D6F2-D414-B418-5D9EE0DC5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EB4215A-8950-2F76-5FA1-0B0D58BCD4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620C76A-6B41-2A64-5A39-53D70F139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57C0F50-FED4-1629-822F-8893F716A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06D5395-F71B-C954-B56F-524C9EF23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05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752AA63C-F56B-795B-D130-7029F5063E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DA8076C2-5CEB-79C1-6772-0206F3D45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FBE93BC-A2CE-E84A-5744-8266C76D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71FADB-F9AE-A305-8CB8-47F6ED4C5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B84EFE-798A-D951-6446-CDE6D57AD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17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6F1B180-CEFE-1247-2A9A-7E9E6A2E0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3333A14-5B8D-6E2A-A976-A75648512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F855D8A-418F-1529-D140-46BEB9B66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C59230-74A9-42BD-B039-361F975E6BE6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132F00A-4F9B-74D2-7A65-79395DD458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F9694C-45D8-5F39-55EE-DFBEB8442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0F22D8-80CD-49AD-B7D9-2B8A024AC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84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6F5A5072-7B47-4D32-B52A-4EBBF590B8A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9715DAF0-AE1B-46C9-8A6B-DB2AA05AB9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16219D-510E-4184-9090-6D5578A87B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AFF4A713-7B75-4B21-90D7-5AB19547C7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DC631C0B-6DA6-4E57-8231-CE32B3434A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="" xmlns:a16="http://schemas.microsoft.com/office/drawing/2014/main" id="{C29501E6-A978-4A61-9689-9085AF97A53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755D89D-A197-D4F1-CD08-6B1295F66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solidFill>
                  <a:srgbClr val="FFFFFF"/>
                </a:solidFill>
              </a:rPr>
              <a:t>ACFA7004 – Research Methods and Professional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8996293-F5CE-69AC-DE30-25A6487BD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GB" b="1" dirty="0"/>
              <a:t>Title: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/>
              <a:t>Evaluating Bias in </a:t>
            </a:r>
            <a:r>
              <a:rPr lang="en-GB" i="1" dirty="0" smtClean="0"/>
              <a:t>ML </a:t>
            </a:r>
            <a:r>
              <a:rPr lang="en-GB" i="1" dirty="0"/>
              <a:t>Models for Healthcare Diagnostics: A Methodological and </a:t>
            </a:r>
            <a:r>
              <a:rPr lang="en-GB" i="1"/>
              <a:t>Ethical </a:t>
            </a:r>
            <a:r>
              <a:rPr lang="en-GB" i="1" smtClean="0"/>
              <a:t>Perspective.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/>
              <a:t>Student:</a:t>
            </a:r>
            <a:r>
              <a:rPr lang="en-GB" dirty="0"/>
              <a:t> </a:t>
            </a:r>
            <a:r>
              <a:rPr lang="en-GB" dirty="0" err="1"/>
              <a:t>Shaidhul</a:t>
            </a:r>
            <a:r>
              <a:rPr lang="en-GB" dirty="0"/>
              <a:t> </a:t>
            </a:r>
            <a:r>
              <a:rPr lang="en-GB" dirty="0" err="1"/>
              <a:t>Hasan</a:t>
            </a:r>
            <a:r>
              <a:rPr lang="en-GB" dirty="0"/>
              <a:t> (ID: 2442113)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E806CF2-FDB5-8825-76C5-377D8CBFAA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908"/>
          <a:stretch>
            <a:fillRect/>
          </a:stretch>
        </p:blipFill>
        <p:spPr>
          <a:xfrm>
            <a:off x="3383219" y="489757"/>
            <a:ext cx="4087416" cy="153683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160888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7E8567-743B-7844-FD13-24A2AA7FA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Research Context/Background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0DFDB1E-48A5-DF74-A828-F433A461CA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965278"/>
            <a:ext cx="9724031" cy="4598183"/>
          </a:xfrm>
        </p:spPr>
        <p:txBody>
          <a:bodyPr anchor="ctr">
            <a:normAutofit/>
          </a:bodyPr>
          <a:lstStyle/>
          <a:p>
            <a:pPr>
              <a:buNone/>
            </a:pPr>
            <a:endParaRPr lang="en-US" sz="2600" dirty="0"/>
          </a:p>
          <a:p>
            <a:r>
              <a:rPr lang="en-GB" sz="2400" b="1" dirty="0"/>
              <a:t>Main Focus </a:t>
            </a:r>
            <a:r>
              <a:rPr lang="en-GB" sz="2400" b="1" dirty="0" smtClean="0"/>
              <a:t>:</a:t>
            </a:r>
            <a:r>
              <a:rPr lang="en-GB" sz="2400" dirty="0" smtClean="0"/>
              <a:t> </a:t>
            </a:r>
            <a:r>
              <a:rPr lang="en-GB" sz="2400" dirty="0"/>
              <a:t>The fundamental issue of achieving excellence</a:t>
            </a:r>
            <a:r>
              <a:rPr lang="en-GB" sz="2400" b="1" dirty="0"/>
              <a:t> </a:t>
            </a:r>
            <a:r>
              <a:rPr lang="en-GB" sz="2400" dirty="0"/>
              <a:t>without</a:t>
            </a:r>
            <a:r>
              <a:rPr lang="en-GB" sz="2400" b="1" dirty="0"/>
              <a:t> </a:t>
            </a:r>
            <a:r>
              <a:rPr lang="en-GB" sz="2400" dirty="0"/>
              <a:t>equity.</a:t>
            </a:r>
          </a:p>
          <a:p>
            <a:r>
              <a:rPr lang="en-GB" sz="2400" b="1" dirty="0"/>
              <a:t>Context:</a:t>
            </a:r>
            <a:r>
              <a:rPr lang="en-GB" sz="2400" dirty="0"/>
              <a:t> Machine Learning (ML) is revolutionizing healthcare diagnostics (e.g., medical imaging and risk prediction).</a:t>
            </a:r>
          </a:p>
          <a:p>
            <a:r>
              <a:rPr lang="en-GB" sz="2400" b="1" dirty="0"/>
              <a:t>The Urgency:</a:t>
            </a:r>
            <a:r>
              <a:rPr lang="en-GB" sz="2400" dirty="0"/>
              <a:t> However, ML's power is compromised by algorithmic</a:t>
            </a:r>
            <a:r>
              <a:rPr lang="en-GB" sz="2400" b="1" dirty="0"/>
              <a:t> bias</a:t>
            </a:r>
            <a:r>
              <a:rPr lang="en-GB" sz="2400" dirty="0"/>
              <a:t>—errors that disproportionately affect minority demographic groups (e.g., race, gender).</a:t>
            </a:r>
          </a:p>
          <a:p>
            <a:r>
              <a:rPr lang="en-GB" sz="2400" b="1" dirty="0"/>
              <a:t>Key Evidence:</a:t>
            </a:r>
            <a:r>
              <a:rPr lang="en-GB" sz="2400" dirty="0"/>
              <a:t> Studies show these biases are not theoretical; they lead to tangible</a:t>
            </a:r>
            <a:r>
              <a:rPr lang="en-GB" sz="2400" b="1" dirty="0"/>
              <a:t> </a:t>
            </a:r>
            <a:r>
              <a:rPr lang="en-GB" sz="2400" dirty="0"/>
              <a:t>harm, such as misdiagnosis or underestimation of care needs for specific patient populations (e.g., </a:t>
            </a:r>
            <a:r>
              <a:rPr lang="en-GB" sz="2400" dirty="0" err="1"/>
              <a:t>Obermeyer</a:t>
            </a:r>
            <a:r>
              <a:rPr lang="en-GB" sz="2400" dirty="0"/>
              <a:t> et al.).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403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674E810-7E6F-1F53-4285-4B985292D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FFFF"/>
                </a:solidFill>
              </a:rPr>
              <a:t>Research problem 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D1E3C71-6002-892B-5DA5-FB987C2D0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230515"/>
            <a:ext cx="9724031" cy="3683358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2000" b="1" dirty="0"/>
              <a:t>Main </a:t>
            </a:r>
            <a:r>
              <a:rPr lang="en-GB" sz="2000" b="1" dirty="0" smtClean="0"/>
              <a:t>Focus: </a:t>
            </a:r>
            <a:r>
              <a:rPr lang="en-GB" sz="2000" dirty="0" smtClean="0"/>
              <a:t>Defining </a:t>
            </a:r>
            <a:r>
              <a:rPr lang="en-GB" sz="2000" dirty="0"/>
              <a:t>the precise, high-level problem this research </a:t>
            </a:r>
            <a:r>
              <a:rPr lang="en-GB" sz="2000" dirty="0" smtClean="0"/>
              <a:t>addresses.</a:t>
            </a:r>
          </a:p>
          <a:p>
            <a:pPr>
              <a:buNone/>
            </a:pPr>
            <a:r>
              <a:rPr lang="en-GB" sz="2000" b="1" dirty="0" smtClean="0"/>
              <a:t>The Challenge</a:t>
            </a:r>
            <a:r>
              <a:rPr lang="en-GB" sz="2000" b="1" dirty="0"/>
              <a:t>:</a:t>
            </a:r>
            <a:r>
              <a:rPr lang="en-GB" sz="2000" dirty="0"/>
              <a:t> Current ML models, trained on historically non-representative data, perpetuate and amplify systemic health disparities</a:t>
            </a:r>
            <a:r>
              <a:rPr lang="en-GB" sz="2000" dirty="0" smtClean="0"/>
              <a:t>.</a:t>
            </a:r>
          </a:p>
          <a:p>
            <a:pPr>
              <a:buNone/>
            </a:pPr>
            <a:r>
              <a:rPr lang="en-GB" sz="2000" b="1" dirty="0" smtClean="0"/>
              <a:t>The </a:t>
            </a:r>
            <a:r>
              <a:rPr lang="en-GB" sz="2000" b="1" dirty="0"/>
              <a:t>Problem Statement: </a:t>
            </a:r>
            <a:r>
              <a:rPr lang="en-GB" sz="2000" dirty="0"/>
              <a:t>Although the existence of bias is known, the discipline lacks an empirical foundation that correlates technical mitigation efficacy with a data scientist's level of ethical literacy or professional training</a:t>
            </a:r>
            <a:r>
              <a:rPr lang="en-GB" sz="2000" dirty="0" smtClean="0"/>
              <a:t>.</a:t>
            </a:r>
          </a:p>
          <a:p>
            <a:pPr>
              <a:buNone/>
            </a:pPr>
            <a:r>
              <a:rPr lang="en-GB" sz="2000" b="1" dirty="0" smtClean="0"/>
              <a:t>Conclusion</a:t>
            </a:r>
            <a:r>
              <a:rPr lang="en-GB" sz="2000" b="1" dirty="0"/>
              <a:t>: </a:t>
            </a:r>
            <a:r>
              <a:rPr lang="en-GB" sz="2000" dirty="0"/>
              <a:t>The problem is a socio-technical gap where advances in algorithms </a:t>
            </a:r>
            <a:r>
              <a:rPr lang="en-GB" sz="2000" dirty="0" smtClean="0"/>
              <a:t>have outpaced the ethical awareness and governance needed for responsible implementation</a:t>
            </a:r>
            <a:r>
              <a:rPr lang="en-GB" sz="2000" b="1" u="sng" dirty="0" smtClean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88271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40CAEE4-3485-F58D-536A-D8D01212B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FFFFFF"/>
                </a:solidFill>
              </a:rPr>
              <a:t>Aim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8A8A7EF-B8B4-03CA-E889-8CA6562E8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885279"/>
            <a:ext cx="10658902" cy="4671492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n-GB" dirty="0"/>
              <a:t>To critically</a:t>
            </a:r>
            <a:r>
              <a:rPr lang="en-GB" b="1" dirty="0"/>
              <a:t> </a:t>
            </a:r>
            <a:r>
              <a:rPr lang="en-GB" dirty="0"/>
              <a:t>appraise the causal relationship between algorithmic bias and equitable healthcare outcomes by synthesizing empirical evaluation and qualitative inquiry, ultimately advancing</a:t>
            </a:r>
            <a:r>
              <a:rPr lang="en-GB" b="1" dirty="0"/>
              <a:t> </a:t>
            </a:r>
            <a:r>
              <a:rPr lang="en-GB" dirty="0"/>
              <a:t>a</a:t>
            </a:r>
            <a:r>
              <a:rPr lang="en-GB" b="1" dirty="0" smtClean="0"/>
              <a:t> </a:t>
            </a:r>
            <a:r>
              <a:rPr lang="en-GB" dirty="0"/>
              <a:t>novel</a:t>
            </a:r>
            <a:r>
              <a:rPr lang="en-GB" b="1" dirty="0"/>
              <a:t>, </a:t>
            </a:r>
            <a:r>
              <a:rPr lang="en-GB" dirty="0"/>
              <a:t>socio-technical</a:t>
            </a:r>
            <a:r>
              <a:rPr lang="en-GB" b="1" dirty="0"/>
              <a:t> </a:t>
            </a:r>
            <a:r>
              <a:rPr lang="en-GB" dirty="0"/>
              <a:t>framework for Responsible AI practice.</a:t>
            </a:r>
          </a:p>
        </p:txBody>
      </p:sp>
    </p:spTree>
    <p:extLst>
      <p:ext uri="{BB962C8B-B14F-4D97-AF65-F5344CB8AC3E}">
        <p14:creationId xmlns:p14="http://schemas.microsoft.com/office/powerpoint/2010/main" val="135242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Objectives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8E239-7CEA-771A-7E9D-BA76E5ADE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82" y="1965277"/>
            <a:ext cx="9724031" cy="4761958"/>
          </a:xfrm>
        </p:spPr>
        <p:txBody>
          <a:bodyPr anchor="ctr">
            <a:normAutofit/>
          </a:bodyPr>
          <a:lstStyle/>
          <a:p>
            <a:r>
              <a:rPr lang="en-GB" b="1" dirty="0" smtClean="0"/>
              <a:t>Quant.:</a:t>
            </a:r>
            <a:r>
              <a:rPr lang="en-GB" dirty="0" smtClean="0"/>
              <a:t> </a:t>
            </a:r>
            <a:r>
              <a:rPr lang="en-GB" dirty="0"/>
              <a:t>To empirically</a:t>
            </a:r>
            <a:r>
              <a:rPr lang="en-GB" b="1" dirty="0"/>
              <a:t> </a:t>
            </a:r>
            <a:r>
              <a:rPr lang="en-GB" dirty="0"/>
              <a:t>quantify</a:t>
            </a:r>
            <a:r>
              <a:rPr lang="en-GB" b="1" dirty="0"/>
              <a:t> </a:t>
            </a:r>
            <a:r>
              <a:rPr lang="en-GB" dirty="0"/>
              <a:t>and</a:t>
            </a:r>
            <a:r>
              <a:rPr lang="en-GB" b="1" dirty="0"/>
              <a:t> </a:t>
            </a:r>
            <a:r>
              <a:rPr lang="en-GB" dirty="0"/>
              <a:t>compare diagnostic performance disparities across critical demographic subgroups (e.g., age, gender, ethnicity).</a:t>
            </a:r>
          </a:p>
          <a:p>
            <a:r>
              <a:rPr lang="en-GB" b="1" dirty="0" smtClean="0"/>
              <a:t>Quant</a:t>
            </a:r>
            <a:r>
              <a:rPr lang="en-GB" b="1" dirty="0"/>
              <a:t>. &amp; </a:t>
            </a:r>
            <a:r>
              <a:rPr lang="en-GB" b="1" dirty="0" smtClean="0"/>
              <a:t>Critique:</a:t>
            </a:r>
            <a:r>
              <a:rPr lang="en-GB" dirty="0" smtClean="0"/>
              <a:t> </a:t>
            </a:r>
            <a:r>
              <a:rPr lang="en-GB" dirty="0"/>
              <a:t>To critically</a:t>
            </a:r>
            <a:r>
              <a:rPr lang="en-GB" b="1" dirty="0"/>
              <a:t> </a:t>
            </a:r>
            <a:r>
              <a:rPr lang="en-GB" dirty="0"/>
              <a:t>evaluate</a:t>
            </a:r>
            <a:r>
              <a:rPr lang="en-GB" b="1" dirty="0"/>
              <a:t> </a:t>
            </a:r>
            <a:r>
              <a:rPr lang="en-GB" dirty="0"/>
              <a:t>and</a:t>
            </a:r>
            <a:r>
              <a:rPr lang="en-GB" b="1" dirty="0"/>
              <a:t> </a:t>
            </a:r>
            <a:r>
              <a:rPr lang="en-GB" dirty="0"/>
              <a:t>benchmark the efficacy of pre-processing</a:t>
            </a:r>
            <a:r>
              <a:rPr lang="en-GB" b="1" dirty="0"/>
              <a:t>, </a:t>
            </a:r>
            <a:r>
              <a:rPr lang="en-GB" dirty="0"/>
              <a:t>in-processing</a:t>
            </a:r>
            <a:r>
              <a:rPr lang="en-GB" b="1" dirty="0"/>
              <a:t>, </a:t>
            </a:r>
            <a:r>
              <a:rPr lang="en-GB" dirty="0"/>
              <a:t>and</a:t>
            </a:r>
            <a:r>
              <a:rPr lang="en-GB" b="1" dirty="0"/>
              <a:t> </a:t>
            </a:r>
            <a:r>
              <a:rPr lang="en-GB" dirty="0"/>
              <a:t>post-processing bias mitigation techniques.</a:t>
            </a:r>
          </a:p>
          <a:p>
            <a:r>
              <a:rPr lang="en-GB" b="1" dirty="0" smtClean="0"/>
              <a:t>Qual</a:t>
            </a:r>
            <a:r>
              <a:rPr lang="en-GB" b="1" dirty="0"/>
              <a:t>. &amp; </a:t>
            </a:r>
            <a:r>
              <a:rPr lang="en-GB" b="1" dirty="0" smtClean="0"/>
              <a:t>Synthesis:</a:t>
            </a:r>
            <a:r>
              <a:rPr lang="en-GB" dirty="0" smtClean="0"/>
              <a:t> </a:t>
            </a:r>
            <a:r>
              <a:rPr lang="en-GB" dirty="0"/>
              <a:t>To qualitatively</a:t>
            </a:r>
            <a:r>
              <a:rPr lang="en-GB" b="1" dirty="0"/>
              <a:t> </a:t>
            </a:r>
            <a:r>
              <a:rPr lang="en-GB" dirty="0"/>
              <a:t>investigate</a:t>
            </a:r>
            <a:r>
              <a:rPr lang="en-GB" b="1" dirty="0"/>
              <a:t> </a:t>
            </a:r>
            <a:r>
              <a:rPr lang="en-GB" dirty="0"/>
              <a:t>and</a:t>
            </a:r>
            <a:r>
              <a:rPr lang="en-GB" b="1" dirty="0"/>
              <a:t> </a:t>
            </a:r>
            <a:r>
              <a:rPr lang="en-GB" dirty="0"/>
              <a:t>critique current ethical awareness among data scientists and explore its correlation with mitigation implementation.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3973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Brief Literature review and summary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8E239-7CEA-771A-7E9D-BA76E5ADE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82" y="1965277"/>
            <a:ext cx="9724031" cy="4761958"/>
          </a:xfrm>
        </p:spPr>
        <p:txBody>
          <a:bodyPr anchor="ctr">
            <a:normAutofit fontScale="92500" lnSpcReduction="20000"/>
          </a:bodyPr>
          <a:lstStyle/>
          <a:p>
            <a:r>
              <a:rPr lang="en-GB" b="1" dirty="0"/>
              <a:t>Main Focus:</a:t>
            </a:r>
            <a:r>
              <a:rPr lang="en-GB" dirty="0"/>
              <a:t> Critically evaluate two streams of literature that justify the </a:t>
            </a:r>
            <a:r>
              <a:rPr lang="en-GB" i="1" dirty="0"/>
              <a:t>mixed-methods</a:t>
            </a:r>
            <a:r>
              <a:rPr lang="en-GB" dirty="0"/>
              <a:t> approach.</a:t>
            </a:r>
          </a:p>
          <a:p>
            <a:r>
              <a:rPr lang="en-GB" b="1" dirty="0" smtClean="0"/>
              <a:t>Technical </a:t>
            </a:r>
            <a:r>
              <a:rPr lang="en-GB" b="1" dirty="0"/>
              <a:t>Literature: </a:t>
            </a:r>
            <a:r>
              <a:rPr lang="en-GB" dirty="0"/>
              <a:t>ML models achieve high performance (e.g., CNNs for imaging). However, fairness metrics (e.g., Equal Opportunity) often conflict, creating a fundamental</a:t>
            </a:r>
            <a:r>
              <a:rPr lang="en-GB" b="1" dirty="0"/>
              <a:t> </a:t>
            </a:r>
            <a:r>
              <a:rPr lang="en-GB" dirty="0"/>
              <a:t>philosophical</a:t>
            </a:r>
            <a:r>
              <a:rPr lang="en-GB" b="1" dirty="0"/>
              <a:t> </a:t>
            </a:r>
            <a:r>
              <a:rPr lang="en-GB" dirty="0"/>
              <a:t>dilemma—there is no single definition of fairness.</a:t>
            </a:r>
          </a:p>
          <a:p>
            <a:r>
              <a:rPr lang="en-GB" b="1" dirty="0" smtClean="0"/>
              <a:t>Ethical/Professional </a:t>
            </a:r>
            <a:r>
              <a:rPr lang="en-GB" b="1" dirty="0"/>
              <a:t>Literature: </a:t>
            </a:r>
            <a:r>
              <a:rPr lang="en-GB" dirty="0"/>
              <a:t>Frameworks (e.g., </a:t>
            </a:r>
            <a:r>
              <a:rPr lang="en-GB" dirty="0" err="1"/>
              <a:t>Floridi</a:t>
            </a:r>
            <a:r>
              <a:rPr lang="en-GB" dirty="0"/>
              <a:t> et al., WHO) stress accountability, but implementation guidelines are vague. Research shows data-science education often results in ethical</a:t>
            </a:r>
            <a:r>
              <a:rPr lang="en-GB" b="1" dirty="0"/>
              <a:t> </a:t>
            </a:r>
            <a:r>
              <a:rPr lang="en-GB" dirty="0"/>
              <a:t>blind</a:t>
            </a:r>
            <a:r>
              <a:rPr lang="en-GB" b="1" dirty="0"/>
              <a:t> </a:t>
            </a:r>
            <a:r>
              <a:rPr lang="en-GB" dirty="0"/>
              <a:t>spots among practitioners.</a:t>
            </a:r>
          </a:p>
          <a:p>
            <a:r>
              <a:rPr lang="en-GB" b="1" dirty="0"/>
              <a:t>Summary to Gap:</a:t>
            </a:r>
            <a:r>
              <a:rPr lang="en-GB" dirty="0"/>
              <a:t> The literature is strong on </a:t>
            </a:r>
            <a:r>
              <a:rPr lang="en-GB" i="1" dirty="0"/>
              <a:t>what</a:t>
            </a:r>
            <a:r>
              <a:rPr lang="en-GB" dirty="0"/>
              <a:t> bias is and </a:t>
            </a:r>
            <a:r>
              <a:rPr lang="en-GB" i="1" dirty="0"/>
              <a:t>why</a:t>
            </a:r>
            <a:r>
              <a:rPr lang="en-GB" dirty="0"/>
              <a:t> it is wrong, but weak on how</a:t>
            </a:r>
            <a:r>
              <a:rPr lang="en-GB" b="1" dirty="0"/>
              <a:t> </a:t>
            </a:r>
            <a:r>
              <a:rPr lang="en-GB" dirty="0"/>
              <a:t>to</a:t>
            </a:r>
            <a:r>
              <a:rPr lang="en-GB" b="1" dirty="0"/>
              <a:t> </a:t>
            </a:r>
            <a:r>
              <a:rPr lang="en-GB" dirty="0"/>
              <a:t>reliably</a:t>
            </a:r>
            <a:r>
              <a:rPr lang="en-GB" b="1" dirty="0"/>
              <a:t> </a:t>
            </a:r>
            <a:r>
              <a:rPr lang="en-GB" dirty="0"/>
              <a:t>fix</a:t>
            </a:r>
            <a:r>
              <a:rPr lang="en-GB" b="1" dirty="0"/>
              <a:t> </a:t>
            </a:r>
            <a:r>
              <a:rPr lang="en-GB" dirty="0"/>
              <a:t>it while measuring the human-factor impact. This justifies our original</a:t>
            </a:r>
            <a:r>
              <a:rPr lang="en-GB" b="1" dirty="0"/>
              <a:t> </a:t>
            </a:r>
            <a:r>
              <a:rPr lang="en-GB" dirty="0"/>
              <a:t>synthesis of empirical testing and professional critique.</a:t>
            </a:r>
          </a:p>
        </p:txBody>
      </p:sp>
    </p:spTree>
    <p:extLst>
      <p:ext uri="{BB962C8B-B14F-4D97-AF65-F5344CB8AC3E}">
        <p14:creationId xmlns:p14="http://schemas.microsoft.com/office/powerpoint/2010/main" val="19578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Research Methodology (Quantitative Component)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8E239-7CEA-771A-7E9D-BA76E5ADE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82" y="1965277"/>
            <a:ext cx="9724031" cy="4761958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b="1" dirty="0"/>
              <a:t>Main Focus:</a:t>
            </a:r>
            <a:r>
              <a:rPr lang="en-GB" dirty="0"/>
              <a:t> Detailing the core technical innovation—the comparative study.</a:t>
            </a:r>
          </a:p>
          <a:p>
            <a:r>
              <a:rPr lang="en-GB" b="1" dirty="0"/>
              <a:t>Design:</a:t>
            </a:r>
            <a:r>
              <a:rPr lang="en-GB" dirty="0"/>
              <a:t> </a:t>
            </a:r>
            <a:r>
              <a:rPr lang="en-GB" b="1" dirty="0"/>
              <a:t>Mixed-Methods Strategy</a:t>
            </a:r>
            <a:r>
              <a:rPr lang="en-GB" dirty="0"/>
              <a:t> (Rigorously justified for statistical and contextual analysis).</a:t>
            </a:r>
          </a:p>
          <a:p>
            <a:r>
              <a:rPr lang="en-GB" b="1" dirty="0"/>
              <a:t>Data &amp; Models:</a:t>
            </a:r>
            <a:r>
              <a:rPr lang="en-GB" dirty="0"/>
              <a:t> MIMIC-III (Clinical Data) and NIH</a:t>
            </a:r>
            <a:r>
              <a:rPr lang="en-GB" b="1" dirty="0"/>
              <a:t> </a:t>
            </a:r>
            <a:r>
              <a:rPr lang="en-GB" dirty="0"/>
              <a:t>Chest</a:t>
            </a:r>
            <a:r>
              <a:rPr lang="en-GB" b="1" dirty="0"/>
              <a:t> </a:t>
            </a:r>
            <a:r>
              <a:rPr lang="en-GB" dirty="0"/>
              <a:t>X-ray (Imaging Data). Models include CNNs and Logistic Regression.</a:t>
            </a:r>
          </a:p>
          <a:p>
            <a:r>
              <a:rPr lang="en-GB" b="1" dirty="0"/>
              <a:t>The Originality (Benchmarking):</a:t>
            </a:r>
            <a:r>
              <a:rPr lang="en-GB" dirty="0"/>
              <a:t> We will implement and rigorously compare three distinct bias mitigation strategies to identify the most efficient intervention point:</a:t>
            </a:r>
          </a:p>
          <a:p>
            <a:pPr lvl="1"/>
            <a:r>
              <a:rPr lang="en-GB" b="1" dirty="0"/>
              <a:t>Pre-processing</a:t>
            </a:r>
            <a:r>
              <a:rPr lang="en-GB" dirty="0"/>
              <a:t> (e.g., Data Re-sampling)</a:t>
            </a:r>
          </a:p>
          <a:p>
            <a:pPr lvl="1"/>
            <a:r>
              <a:rPr lang="en-GB" b="1" dirty="0"/>
              <a:t>In-processing</a:t>
            </a:r>
            <a:r>
              <a:rPr lang="en-GB" dirty="0"/>
              <a:t> (e.g., Adversarial </a:t>
            </a:r>
            <a:r>
              <a:rPr lang="en-GB" dirty="0" err="1"/>
              <a:t>Debiasing</a:t>
            </a:r>
            <a:r>
              <a:rPr lang="en-GB" dirty="0"/>
              <a:t>)</a:t>
            </a:r>
          </a:p>
          <a:p>
            <a:pPr lvl="1"/>
            <a:r>
              <a:rPr lang="en-GB" b="1" dirty="0"/>
              <a:t>Post-processing</a:t>
            </a:r>
            <a:r>
              <a:rPr lang="en-GB" dirty="0"/>
              <a:t> (e.g., Equalized Odds Post-Processing)</a:t>
            </a:r>
          </a:p>
          <a:p>
            <a:r>
              <a:rPr lang="en-GB" b="1" dirty="0"/>
              <a:t>Evaluation:</a:t>
            </a:r>
            <a:r>
              <a:rPr lang="en-GB" dirty="0"/>
              <a:t> Using multiple fairness metrics (Statistical Parity, Equal Opportunity, etc.) to acknowledge the complexity of fairness.</a:t>
            </a:r>
          </a:p>
        </p:txBody>
      </p:sp>
    </p:spTree>
    <p:extLst>
      <p:ext uri="{BB962C8B-B14F-4D97-AF65-F5344CB8AC3E}">
        <p14:creationId xmlns:p14="http://schemas.microsoft.com/office/powerpoint/2010/main" val="31720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Research Methodology (Qualitative Component  &amp; </a:t>
            </a:r>
            <a:r>
              <a:rPr lang="en-US" sz="4000" b="1" dirty="0" err="1" smtClean="0">
                <a:solidFill>
                  <a:srgbClr val="FFFFFF"/>
                </a:solidFill>
              </a:rPr>
              <a:t>Ethis</a:t>
            </a:r>
            <a:r>
              <a:rPr lang="en-US" sz="4000" b="1" dirty="0" smtClean="0">
                <a:solidFill>
                  <a:srgbClr val="FFFFFF"/>
                </a:solidFill>
              </a:rPr>
              <a:t>)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8E239-7CEA-771A-7E9D-BA76E5ADE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82" y="1965277"/>
            <a:ext cx="9724031" cy="4761958"/>
          </a:xfrm>
        </p:spPr>
        <p:txBody>
          <a:bodyPr anchor="ctr">
            <a:normAutofit fontScale="85000" lnSpcReduction="20000"/>
          </a:bodyPr>
          <a:lstStyle/>
          <a:p>
            <a:r>
              <a:rPr lang="en-GB" b="1" dirty="0" smtClean="0"/>
              <a:t>Title:</a:t>
            </a:r>
            <a:r>
              <a:rPr lang="en-GB" dirty="0" smtClean="0"/>
              <a:t> Research Methodology: Qualitative Rigor and Ethics</a:t>
            </a:r>
          </a:p>
          <a:p>
            <a:r>
              <a:rPr lang="en-GB" b="1" dirty="0" smtClean="0"/>
              <a:t>Main Focus:</a:t>
            </a:r>
            <a:r>
              <a:rPr lang="en-GB" dirty="0" smtClean="0"/>
              <a:t> Defending the complexity of the qualitative analysis and the ethical rigor.</a:t>
            </a:r>
          </a:p>
          <a:p>
            <a:r>
              <a:rPr lang="en-GB" b="1" dirty="0" smtClean="0"/>
              <a:t>Qualitative Component:</a:t>
            </a:r>
            <a:r>
              <a:rPr lang="en-GB" dirty="0" smtClean="0"/>
              <a:t> Semi-structured interviews with data scientists and ethics educators.</a:t>
            </a:r>
          </a:p>
          <a:p>
            <a:r>
              <a:rPr lang="en-GB" b="1" dirty="0" smtClean="0"/>
              <a:t>Rigor:</a:t>
            </a:r>
            <a:r>
              <a:rPr lang="en-GB" dirty="0" smtClean="0"/>
              <a:t> Analysis uses the Rigorous</a:t>
            </a:r>
            <a:r>
              <a:rPr lang="en-GB" b="1" dirty="0" smtClean="0"/>
              <a:t> </a:t>
            </a:r>
            <a:r>
              <a:rPr lang="en-GB" dirty="0" smtClean="0"/>
              <a:t>Thematic</a:t>
            </a:r>
            <a:r>
              <a:rPr lang="en-GB" b="1" dirty="0" smtClean="0"/>
              <a:t> </a:t>
            </a:r>
            <a:r>
              <a:rPr lang="en-GB" dirty="0" smtClean="0"/>
              <a:t>Analysis</a:t>
            </a:r>
            <a:r>
              <a:rPr lang="en-GB" b="1" dirty="0" smtClean="0"/>
              <a:t> (</a:t>
            </a:r>
            <a:r>
              <a:rPr lang="en-GB" dirty="0" smtClean="0"/>
              <a:t>Braun</a:t>
            </a:r>
            <a:r>
              <a:rPr lang="en-GB" b="1" dirty="0" smtClean="0"/>
              <a:t> </a:t>
            </a:r>
            <a:r>
              <a:rPr lang="en-GB" dirty="0" smtClean="0"/>
              <a:t>&amp;</a:t>
            </a:r>
            <a:r>
              <a:rPr lang="en-GB" b="1" dirty="0" smtClean="0"/>
              <a:t> </a:t>
            </a:r>
            <a:r>
              <a:rPr lang="en-GB" dirty="0" smtClean="0"/>
              <a:t>Clarke</a:t>
            </a:r>
            <a:r>
              <a:rPr lang="en-GB" b="1" dirty="0" smtClean="0"/>
              <a:t>)</a:t>
            </a:r>
            <a:r>
              <a:rPr lang="en-GB" dirty="0" smtClean="0"/>
              <a:t> model, supported by </a:t>
            </a:r>
            <a:r>
              <a:rPr lang="en-GB" dirty="0" err="1" smtClean="0"/>
              <a:t>NVivo</a:t>
            </a:r>
            <a:r>
              <a:rPr lang="en-GB" dirty="0" smtClean="0"/>
              <a:t> software. This is crucial for allowing contextual, nuanced narratives to emerge.</a:t>
            </a:r>
          </a:p>
          <a:p>
            <a:r>
              <a:rPr lang="en-GB" b="1" dirty="0" smtClean="0"/>
              <a:t>Ethical Considerations:</a:t>
            </a:r>
            <a:r>
              <a:rPr lang="en-GB" dirty="0" smtClean="0"/>
              <a:t> MANDATORY</a:t>
            </a:r>
            <a:r>
              <a:rPr lang="en-GB" b="1" dirty="0" smtClean="0"/>
              <a:t>:</a:t>
            </a:r>
            <a:r>
              <a:rPr lang="en-GB" dirty="0" smtClean="0"/>
              <a:t> Ethics approval will be secured. All participant data will be </a:t>
            </a:r>
            <a:r>
              <a:rPr lang="en-GB" dirty="0" err="1" smtClean="0"/>
              <a:t>anonymized</a:t>
            </a:r>
            <a:r>
              <a:rPr lang="en-GB" dirty="0" smtClean="0"/>
              <a:t> and consent obtained.</a:t>
            </a:r>
          </a:p>
          <a:p>
            <a:r>
              <a:rPr lang="en-GB" b="1" dirty="0" smtClean="0"/>
              <a:t>Advanced Judgement:</a:t>
            </a:r>
            <a:r>
              <a:rPr lang="en-GB" dirty="0" smtClean="0"/>
              <a:t> We acknowledge the meta-ethical</a:t>
            </a:r>
            <a:r>
              <a:rPr lang="en-GB" b="1" dirty="0" smtClean="0"/>
              <a:t> </a:t>
            </a:r>
            <a:r>
              <a:rPr lang="en-GB" dirty="0" smtClean="0"/>
              <a:t>challenge of using historically biased datasets to study bias, demonstrating our ability to make sound</a:t>
            </a:r>
            <a:r>
              <a:rPr lang="en-GB" b="1" dirty="0" smtClean="0"/>
              <a:t> </a:t>
            </a:r>
            <a:r>
              <a:rPr lang="en-GB" dirty="0" smtClean="0"/>
              <a:t>judgements</a:t>
            </a:r>
            <a:r>
              <a:rPr lang="en-GB" b="1" dirty="0" smtClean="0"/>
              <a:t> </a:t>
            </a:r>
            <a:r>
              <a:rPr lang="en-GB" dirty="0" smtClean="0"/>
              <a:t>in</a:t>
            </a:r>
            <a:r>
              <a:rPr lang="en-GB" b="1" dirty="0" smtClean="0"/>
              <a:t> </a:t>
            </a:r>
            <a:r>
              <a:rPr lang="en-GB" dirty="0" smtClean="0"/>
              <a:t>the</a:t>
            </a:r>
            <a:r>
              <a:rPr lang="en-GB" b="1" dirty="0" smtClean="0"/>
              <a:t> </a:t>
            </a:r>
            <a:r>
              <a:rPr lang="en-GB" dirty="0" smtClean="0"/>
              <a:t>absence</a:t>
            </a:r>
            <a:r>
              <a:rPr lang="en-GB" b="1" dirty="0" smtClean="0"/>
              <a:t> </a:t>
            </a:r>
            <a:r>
              <a:rPr lang="en-GB" dirty="0" smtClean="0"/>
              <a:t>of</a:t>
            </a:r>
            <a:r>
              <a:rPr lang="en-GB" b="1" dirty="0" smtClean="0"/>
              <a:t> </a:t>
            </a:r>
            <a:r>
              <a:rPr lang="en-GB" dirty="0" smtClean="0"/>
              <a:t>complete</a:t>
            </a:r>
            <a:r>
              <a:rPr lang="en-GB" b="1" dirty="0" smtClean="0"/>
              <a:t> </a:t>
            </a:r>
            <a:r>
              <a:rPr lang="en-GB" dirty="0" smtClean="0"/>
              <a:t>data.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35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Project </a:t>
            </a:r>
            <a:r>
              <a:rPr lang="en-US" sz="4000" b="1" dirty="0" err="1" smtClean="0">
                <a:solidFill>
                  <a:srgbClr val="FFFFFF"/>
                </a:solidFill>
              </a:rPr>
              <a:t>Planing</a:t>
            </a:r>
            <a:r>
              <a:rPr lang="en-US" sz="4000" b="1" dirty="0" smtClean="0">
                <a:solidFill>
                  <a:srgbClr val="FFFFFF"/>
                </a:solidFill>
              </a:rPr>
              <a:t> and Resources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8E239-7CEA-771A-7E9D-BA76E5ADE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982" y="1965277"/>
            <a:ext cx="9724031" cy="4761958"/>
          </a:xfrm>
        </p:spPr>
        <p:txBody>
          <a:bodyPr anchor="ctr">
            <a:normAutofit fontScale="85000" lnSpcReduction="20000"/>
          </a:bodyPr>
          <a:lstStyle/>
          <a:p>
            <a:r>
              <a:rPr lang="en-GB" b="1" dirty="0" smtClean="0"/>
              <a:t>Main </a:t>
            </a:r>
            <a:r>
              <a:rPr lang="en-GB" b="1" dirty="0"/>
              <a:t>Focus:</a:t>
            </a:r>
            <a:r>
              <a:rPr lang="en-GB" dirty="0"/>
              <a:t> Showing a realistic plan and justifying resource use.</a:t>
            </a:r>
          </a:p>
          <a:p>
            <a:r>
              <a:rPr lang="en-GB" b="1" dirty="0"/>
              <a:t>Methodology Resources:</a:t>
            </a:r>
            <a:endParaRPr lang="en-GB" dirty="0"/>
          </a:p>
          <a:p>
            <a:pPr lvl="1"/>
            <a:r>
              <a:rPr lang="en-GB" sz="2800" b="1" dirty="0"/>
              <a:t>Data:</a:t>
            </a:r>
            <a:r>
              <a:rPr lang="en-GB" sz="2800" dirty="0"/>
              <a:t> MIMIC-III, NIH Chest X-ray</a:t>
            </a:r>
          </a:p>
          <a:p>
            <a:pPr lvl="1"/>
            <a:r>
              <a:rPr lang="en-GB" sz="2800" b="1" dirty="0"/>
              <a:t>Software:</a:t>
            </a:r>
            <a:r>
              <a:rPr lang="en-GB" sz="2800" dirty="0"/>
              <a:t> Python (</a:t>
            </a:r>
            <a:r>
              <a:rPr lang="en-GB" sz="2800" dirty="0" err="1"/>
              <a:t>TensorFlow</a:t>
            </a:r>
            <a:r>
              <a:rPr lang="en-GB" sz="2800" dirty="0"/>
              <a:t>, </a:t>
            </a:r>
            <a:r>
              <a:rPr lang="en-GB" sz="2800" dirty="0" err="1"/>
              <a:t>Scikit</a:t>
            </a:r>
            <a:r>
              <a:rPr lang="en-GB" sz="2800" dirty="0"/>
              <a:t>-learn), </a:t>
            </a:r>
            <a:r>
              <a:rPr lang="en-GB" sz="2800" dirty="0" err="1"/>
              <a:t>NVivo</a:t>
            </a:r>
            <a:r>
              <a:rPr lang="en-GB" sz="2800" dirty="0"/>
              <a:t> (for qualitative analysis).</a:t>
            </a:r>
          </a:p>
          <a:p>
            <a:pPr lvl="1"/>
            <a:r>
              <a:rPr lang="en-GB" sz="2800" b="1" dirty="0"/>
              <a:t>Hardware:</a:t>
            </a:r>
            <a:r>
              <a:rPr lang="en-GB" sz="2800" dirty="0"/>
              <a:t> Access to cloud computing/GPU resources (implied for CNNs).</a:t>
            </a:r>
          </a:p>
          <a:p>
            <a:r>
              <a:rPr lang="en-GB" b="1" dirty="0"/>
              <a:t>Timeline (7 Months for Proposal):</a:t>
            </a:r>
            <a:r>
              <a:rPr lang="en-GB" dirty="0"/>
              <a:t> </a:t>
            </a:r>
            <a:r>
              <a:rPr lang="en-GB" dirty="0" smtClean="0"/>
              <a:t>A Gantt</a:t>
            </a:r>
            <a:r>
              <a:rPr lang="en-GB" b="1" dirty="0" smtClean="0"/>
              <a:t> </a:t>
            </a:r>
            <a:r>
              <a:rPr lang="en-GB" dirty="0" smtClean="0"/>
              <a:t>Chart </a:t>
            </a:r>
            <a:r>
              <a:rPr lang="en-GB" dirty="0"/>
              <a:t>illustrates the structured plan. </a:t>
            </a:r>
            <a:endParaRPr lang="en-GB" dirty="0" smtClean="0"/>
          </a:p>
          <a:p>
            <a:r>
              <a:rPr lang="en-GB" b="1" i="1" dirty="0" smtClean="0"/>
              <a:t>Key </a:t>
            </a:r>
            <a:r>
              <a:rPr lang="en-GB" b="1" i="1" dirty="0"/>
              <a:t>Message:</a:t>
            </a:r>
            <a:r>
              <a:rPr lang="en-GB" b="1" dirty="0"/>
              <a:t> </a:t>
            </a:r>
            <a:r>
              <a:rPr lang="en-GB" dirty="0"/>
              <a:t>The quantitative benchmarking (Months 3-5) and qualitative analysis (Month 6) are the most intensive and critical phases.</a:t>
            </a:r>
          </a:p>
          <a:p>
            <a:r>
              <a:rPr lang="en-GB" b="1" dirty="0"/>
              <a:t>Risk Management (Implied):</a:t>
            </a:r>
            <a:r>
              <a:rPr lang="en-GB" dirty="0"/>
              <a:t> The detailed benchmarking strategy (comparing 3 types of mitigation) acts as a primary risk mitigation strategy against the failure of any single technique.</a:t>
            </a:r>
          </a:p>
        </p:txBody>
      </p:sp>
    </p:spTree>
    <p:extLst>
      <p:ext uri="{BB962C8B-B14F-4D97-AF65-F5344CB8AC3E}">
        <p14:creationId xmlns:p14="http://schemas.microsoft.com/office/powerpoint/2010/main" val="301666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      Gantt chart</a:t>
            </a:r>
            <a:endParaRPr lang="en-GB" sz="4000" dirty="0">
              <a:solidFill>
                <a:srgbClr val="FFFFFF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715" y="1840065"/>
            <a:ext cx="7143750" cy="4762500"/>
          </a:xfrm>
        </p:spPr>
      </p:pic>
    </p:spTree>
    <p:extLst>
      <p:ext uri="{BB962C8B-B14F-4D97-AF65-F5344CB8AC3E}">
        <p14:creationId xmlns:p14="http://schemas.microsoft.com/office/powerpoint/2010/main" val="12076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   Project </a:t>
            </a:r>
            <a:r>
              <a:rPr lang="en-US" sz="4000" b="1" dirty="0" err="1" smtClean="0">
                <a:solidFill>
                  <a:srgbClr val="FFFFFF"/>
                </a:solidFill>
              </a:rPr>
              <a:t>Impect</a:t>
            </a:r>
            <a:r>
              <a:rPr lang="en-US" sz="4000" b="1" dirty="0" smtClean="0">
                <a:solidFill>
                  <a:srgbClr val="FFFFFF"/>
                </a:solidFill>
              </a:rPr>
              <a:t> and Limitation 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Project </a:t>
            </a:r>
            <a:r>
              <a:rPr lang="en-GB" b="1" dirty="0"/>
              <a:t>Impact:</a:t>
            </a:r>
            <a:endParaRPr lang="en-GB" dirty="0"/>
          </a:p>
          <a:p>
            <a:pPr lvl="1"/>
            <a:r>
              <a:rPr lang="en-GB" b="1" dirty="0"/>
              <a:t>Methodological:</a:t>
            </a:r>
            <a:r>
              <a:rPr lang="en-GB" dirty="0"/>
              <a:t> Provides empirically justified, best-practice recommendations for bias mitigation.</a:t>
            </a:r>
          </a:p>
          <a:p>
            <a:pPr lvl="1"/>
            <a:r>
              <a:rPr lang="en-GB" b="1" dirty="0"/>
              <a:t>Professional:</a:t>
            </a:r>
            <a:r>
              <a:rPr lang="en-GB" dirty="0"/>
              <a:t> Offers actionable insights for integrating ethics into data science curriculum and Responsible</a:t>
            </a:r>
            <a:r>
              <a:rPr lang="en-GB" b="1" dirty="0"/>
              <a:t> </a:t>
            </a:r>
            <a:r>
              <a:rPr lang="en-GB" dirty="0"/>
              <a:t>AI</a:t>
            </a:r>
            <a:r>
              <a:rPr lang="en-GB" b="1" dirty="0"/>
              <a:t> </a:t>
            </a:r>
            <a:r>
              <a:rPr lang="en-GB" dirty="0"/>
              <a:t>governance.</a:t>
            </a:r>
          </a:p>
          <a:p>
            <a:r>
              <a:rPr lang="en-GB" b="1" dirty="0"/>
              <a:t>Limitations (Critical Self-Awareness):</a:t>
            </a:r>
            <a:r>
              <a:rPr lang="en-GB" dirty="0"/>
              <a:t> Key limitations include model scope and the reliance on a purposive, small sample for interviews. We contextualize our results within these boundaries.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22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Conclusion 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This </a:t>
            </a:r>
            <a:r>
              <a:rPr lang="en-GB" dirty="0"/>
              <a:t>research provides the systematic understanding, critical evaluation, and originality required to advance equitable outcomes in this safety-critical domain. Our findings will not just measure bias—they will </a:t>
            </a:r>
            <a:r>
              <a:rPr lang="en-GB" sz="2400" dirty="0"/>
              <a:t>prescribe</a:t>
            </a:r>
            <a:r>
              <a:rPr lang="en-GB" sz="2400" b="1" dirty="0"/>
              <a:t> </a:t>
            </a:r>
            <a:r>
              <a:rPr lang="en-GB" sz="2400" dirty="0"/>
              <a:t>practical, tested solutions </a:t>
            </a:r>
            <a:r>
              <a:rPr lang="en-GB" dirty="0"/>
              <a:t>and ensure the people building the systems are equipped with the necessary ethical literacy to make AI a force for justice in healthcare.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383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B15ED52-F352-441B-82BF-E0EA34836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B2E3793-BFE6-45A2-9B7B-E18844431C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C4C4868-CB8F-4AF9-9CDB-8108F2C19B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75E0459-6403-40CD-989D-56A4407CA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3E5B1A8-3AC9-4BD1-9BBC-78CA94F2D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15CC97-62FD-1D10-8046-7664CE6B8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</a:rPr>
              <a:t>Reference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[1] Z. </a:t>
            </a:r>
            <a:r>
              <a:rPr lang="en-US" dirty="0" err="1"/>
              <a:t>Obermeyer</a:t>
            </a:r>
            <a:r>
              <a:rPr lang="en-US" dirty="0"/>
              <a:t>, B. Powers, C. </a:t>
            </a:r>
            <a:r>
              <a:rPr lang="en-US" dirty="0" err="1"/>
              <a:t>Vogeli</a:t>
            </a:r>
            <a:r>
              <a:rPr lang="en-US" dirty="0"/>
              <a:t>, and S. </a:t>
            </a:r>
            <a:r>
              <a:rPr lang="en-US" dirty="0" err="1"/>
              <a:t>Mullainathan</a:t>
            </a:r>
            <a:r>
              <a:rPr lang="en-US" dirty="0"/>
              <a:t>, “Dissecting racial bias in an algorithm used to manage the health of populations,” </a:t>
            </a:r>
            <a:r>
              <a:rPr lang="en-US" i="1" dirty="0"/>
              <a:t>Science</a:t>
            </a:r>
            <a:r>
              <a:rPr lang="en-US" dirty="0"/>
              <a:t>, vol. 366, no. 6464, pp. 447–453, 2019.</a:t>
            </a:r>
            <a:br>
              <a:rPr lang="en-US" dirty="0"/>
            </a:br>
            <a:r>
              <a:rPr lang="en-US" dirty="0"/>
              <a:t>[2] J. </a:t>
            </a:r>
            <a:r>
              <a:rPr lang="en-US" dirty="0" err="1"/>
              <a:t>Buolamwini</a:t>
            </a:r>
            <a:r>
              <a:rPr lang="en-US" dirty="0"/>
              <a:t> and T. </a:t>
            </a:r>
            <a:r>
              <a:rPr lang="en-US" dirty="0" err="1"/>
              <a:t>Gebru</a:t>
            </a:r>
            <a:r>
              <a:rPr lang="en-US" dirty="0"/>
              <a:t>, “Gender shades: Intersectional accuracy disparities in commercial gender classification,” </a:t>
            </a:r>
            <a:r>
              <a:rPr lang="en-US" i="1" dirty="0"/>
              <a:t>Proc. Mach. Learn. Res.</a:t>
            </a:r>
            <a:r>
              <a:rPr lang="en-US" dirty="0"/>
              <a:t>, vol. 81, pp. 1–15, 2018.</a:t>
            </a:r>
            <a:br>
              <a:rPr lang="en-US" dirty="0"/>
            </a:br>
            <a:r>
              <a:rPr lang="en-US" dirty="0"/>
              <a:t>[3] N. </a:t>
            </a:r>
            <a:r>
              <a:rPr lang="en-US" dirty="0" err="1"/>
              <a:t>Mehrabi</a:t>
            </a:r>
            <a:r>
              <a:rPr lang="en-US" dirty="0"/>
              <a:t>, F. </a:t>
            </a:r>
            <a:r>
              <a:rPr lang="en-US" dirty="0" err="1"/>
              <a:t>Morstatter</a:t>
            </a:r>
            <a:r>
              <a:rPr lang="en-US" dirty="0"/>
              <a:t>, N. </a:t>
            </a:r>
            <a:r>
              <a:rPr lang="en-US" dirty="0" err="1"/>
              <a:t>Saxena</a:t>
            </a:r>
            <a:r>
              <a:rPr lang="en-US" dirty="0"/>
              <a:t>, K. </a:t>
            </a:r>
            <a:r>
              <a:rPr lang="en-US" dirty="0" err="1"/>
              <a:t>Lerman</a:t>
            </a:r>
            <a:r>
              <a:rPr lang="en-US" dirty="0"/>
              <a:t>, and A. </a:t>
            </a:r>
            <a:r>
              <a:rPr lang="en-US" dirty="0" err="1"/>
              <a:t>Galstyan</a:t>
            </a:r>
            <a:r>
              <a:rPr lang="en-US" dirty="0"/>
              <a:t>, “A survey on bias and fairness in machine learning,” </a:t>
            </a:r>
            <a:r>
              <a:rPr lang="en-US" i="1" dirty="0"/>
              <a:t>ACM </a:t>
            </a:r>
            <a:r>
              <a:rPr lang="en-US" i="1" dirty="0" err="1"/>
              <a:t>Comput</a:t>
            </a:r>
            <a:r>
              <a:rPr lang="en-US" i="1" dirty="0"/>
              <a:t>. </a:t>
            </a:r>
            <a:r>
              <a:rPr lang="en-US" i="1" dirty="0" err="1"/>
              <a:t>Surv</a:t>
            </a:r>
            <a:r>
              <a:rPr lang="en-US" i="1" dirty="0"/>
              <a:t>.</a:t>
            </a:r>
            <a:r>
              <a:rPr lang="en-US" dirty="0"/>
              <a:t>, vol. 54, no. 6, pp. 1–35, 2021.</a:t>
            </a:r>
            <a:br>
              <a:rPr lang="en-US" dirty="0"/>
            </a:br>
            <a:r>
              <a:rPr lang="en-US" dirty="0"/>
              <a:t>[4] J. Zhang and T. Holstein, “Bias amplification in pre-trained neural networks: Challenges for transfer learning,” </a:t>
            </a:r>
            <a:r>
              <a:rPr lang="en-US" i="1" dirty="0"/>
              <a:t>J. AI Ethics</a:t>
            </a:r>
            <a:r>
              <a:rPr lang="en-US" dirty="0"/>
              <a:t>, vol. 3, pp. 125–138, 2023.</a:t>
            </a:r>
            <a:br>
              <a:rPr lang="en-US" dirty="0"/>
            </a:br>
            <a:r>
              <a:rPr lang="en-US" dirty="0"/>
              <a:t>[5] S. </a:t>
            </a:r>
            <a:r>
              <a:rPr lang="en-US" dirty="0" err="1"/>
              <a:t>Esteva</a:t>
            </a:r>
            <a:r>
              <a:rPr lang="en-US" dirty="0"/>
              <a:t> </a:t>
            </a:r>
            <a:r>
              <a:rPr lang="en-US" i="1" dirty="0"/>
              <a:t>et al.</a:t>
            </a:r>
            <a:r>
              <a:rPr lang="en-US" dirty="0"/>
              <a:t>, “Dermatologist-level classification of skin cancer with deep neural networks,” </a:t>
            </a:r>
            <a:r>
              <a:rPr lang="en-US" i="1" dirty="0"/>
              <a:t>Nature</a:t>
            </a:r>
            <a:r>
              <a:rPr lang="en-US" dirty="0"/>
              <a:t>, vol. 542, pp. 115–118, 2017.</a:t>
            </a:r>
            <a:br>
              <a:rPr lang="en-US" dirty="0"/>
            </a:br>
            <a:r>
              <a:rPr lang="en-US" dirty="0"/>
              <a:t>[6] P. </a:t>
            </a:r>
            <a:r>
              <a:rPr lang="en-US" dirty="0" err="1"/>
              <a:t>Rajpurkar</a:t>
            </a:r>
            <a:r>
              <a:rPr lang="en-US" dirty="0"/>
              <a:t> </a:t>
            </a:r>
            <a:r>
              <a:rPr lang="en-US" i="1" dirty="0"/>
              <a:t>et al.</a:t>
            </a:r>
            <a:r>
              <a:rPr lang="en-US" dirty="0"/>
              <a:t>, “</a:t>
            </a:r>
            <a:r>
              <a:rPr lang="en-US" dirty="0" err="1"/>
              <a:t>CheXNet</a:t>
            </a:r>
            <a:r>
              <a:rPr lang="en-US" dirty="0"/>
              <a:t>: Radiologist-level pneumonia detection on chest X-rays with deep learning,” </a:t>
            </a:r>
            <a:r>
              <a:rPr lang="en-US" i="1" dirty="0"/>
              <a:t>arXiv:1711.05225</a:t>
            </a:r>
            <a:r>
              <a:rPr lang="en-US" dirty="0"/>
              <a:t>, 2017.</a:t>
            </a:r>
            <a:br>
              <a:rPr lang="en-US" dirty="0"/>
            </a:br>
            <a:r>
              <a:rPr lang="en-US" dirty="0"/>
              <a:t>[7] A. J. </a:t>
            </a:r>
            <a:r>
              <a:rPr lang="en-US" dirty="0" err="1"/>
              <a:t>Larrazabal</a:t>
            </a:r>
            <a:r>
              <a:rPr lang="en-US" dirty="0"/>
              <a:t>, N. Nieto, E. Peterson, and D. H. </a:t>
            </a:r>
            <a:r>
              <a:rPr lang="en-US" dirty="0" err="1"/>
              <a:t>Milone</a:t>
            </a:r>
            <a:r>
              <a:rPr lang="en-US" dirty="0"/>
              <a:t>, “Gender imbalance in medical imaging datasets produces biased classifiers,” </a:t>
            </a:r>
            <a:r>
              <a:rPr lang="en-US" i="1" dirty="0"/>
              <a:t>Nature </a:t>
            </a:r>
            <a:r>
              <a:rPr lang="en-US" i="1" dirty="0" err="1"/>
              <a:t>Commun</a:t>
            </a:r>
            <a:r>
              <a:rPr lang="en-US" i="1" dirty="0"/>
              <a:t>.</a:t>
            </a:r>
            <a:r>
              <a:rPr lang="en-US" dirty="0"/>
              <a:t>, vol. 11, no. 1, 2020.</a:t>
            </a:r>
            <a:br>
              <a:rPr lang="en-US" dirty="0"/>
            </a:br>
            <a:r>
              <a:rPr lang="en-US" dirty="0"/>
              <a:t>[8] E. </a:t>
            </a:r>
            <a:r>
              <a:rPr lang="en-US" dirty="0" err="1"/>
              <a:t>Daneshjou</a:t>
            </a:r>
            <a:r>
              <a:rPr lang="en-US" dirty="0"/>
              <a:t> </a:t>
            </a:r>
            <a:r>
              <a:rPr lang="en-US" i="1" dirty="0"/>
              <a:t>et al.</a:t>
            </a:r>
            <a:r>
              <a:rPr lang="en-US" dirty="0"/>
              <a:t>, “Disparities in dermatology AI systems,” </a:t>
            </a:r>
            <a:r>
              <a:rPr lang="en-US" i="1" dirty="0"/>
              <a:t>Lancet Digit. Health</a:t>
            </a:r>
            <a:r>
              <a:rPr lang="en-US" dirty="0"/>
              <a:t>, vol. 4, pp. e406–e416, 2022.</a:t>
            </a:r>
            <a:br>
              <a:rPr lang="en-US" dirty="0"/>
            </a:br>
            <a:r>
              <a:rPr lang="en-US" dirty="0"/>
              <a:t>[9] H. Singh and P. Kumar, “Algorithmic fairness in cardiology AI models,” </a:t>
            </a:r>
            <a:r>
              <a:rPr lang="en-US" i="1" dirty="0"/>
              <a:t>IEEE Access</a:t>
            </a:r>
            <a:r>
              <a:rPr lang="en-US" dirty="0"/>
              <a:t>, vol. 11, pp. 58510–58525, 2023.</a:t>
            </a:r>
            <a:br>
              <a:rPr lang="en-US" dirty="0"/>
            </a:br>
            <a:r>
              <a:rPr lang="en-US" dirty="0"/>
              <a:t>[10] R. </a:t>
            </a:r>
            <a:r>
              <a:rPr lang="en-US" dirty="0" err="1"/>
              <a:t>Binns</a:t>
            </a:r>
            <a:r>
              <a:rPr lang="en-US" dirty="0"/>
              <a:t>, “Fairness metrics: A comparative analysis,” </a:t>
            </a:r>
            <a:r>
              <a:rPr lang="en-US" i="1" dirty="0"/>
              <a:t>Data &amp; Society J.</a:t>
            </a:r>
            <a:r>
              <a:rPr lang="en-US" dirty="0"/>
              <a:t>, vol. 2, 2021.</a:t>
            </a:r>
            <a:br>
              <a:rPr lang="en-US" dirty="0"/>
            </a:br>
            <a:r>
              <a:rPr lang="en-US" dirty="0"/>
              <a:t>[11] S. </a:t>
            </a:r>
            <a:r>
              <a:rPr lang="en-US" dirty="0" err="1"/>
              <a:t>Barocas</a:t>
            </a:r>
            <a:r>
              <a:rPr lang="en-US" dirty="0"/>
              <a:t>, M. </a:t>
            </a:r>
            <a:r>
              <a:rPr lang="en-US" dirty="0" err="1"/>
              <a:t>Hardt</a:t>
            </a:r>
            <a:r>
              <a:rPr lang="en-US" dirty="0"/>
              <a:t>, and A. Narayanan, </a:t>
            </a:r>
            <a:r>
              <a:rPr lang="en-US" i="1" dirty="0"/>
              <a:t>Fairness and Machine Learning</a:t>
            </a:r>
            <a:r>
              <a:rPr lang="en-US" dirty="0"/>
              <a:t>, MIT Press, 2023.</a:t>
            </a:r>
            <a:br>
              <a:rPr lang="en-US" dirty="0"/>
            </a:br>
            <a:r>
              <a:rPr lang="en-US" dirty="0"/>
              <a:t>[12] R. K. Eubank and T. Patel, “Adversarial de-biasing for healthcare AI,” </a:t>
            </a:r>
            <a:r>
              <a:rPr lang="en-US" i="1" dirty="0"/>
              <a:t>IEEE Trans. AI</a:t>
            </a:r>
            <a:r>
              <a:rPr lang="en-US" dirty="0"/>
              <a:t>, vol. 5, no. 3, pp. 145–156, 2024.</a:t>
            </a:r>
            <a:br>
              <a:rPr lang="en-US" dirty="0"/>
            </a:br>
            <a:r>
              <a:rPr lang="en-US" dirty="0"/>
              <a:t>[13] T. Beauchamp and J. Childress, </a:t>
            </a:r>
            <a:r>
              <a:rPr lang="en-US" i="1" dirty="0"/>
              <a:t>Principles of Biomedical Ethics</a:t>
            </a:r>
            <a:r>
              <a:rPr lang="en-US" dirty="0"/>
              <a:t>, 8th ed., Oxford Univ. Press, 2019.</a:t>
            </a:r>
            <a:br>
              <a:rPr lang="en-US" dirty="0"/>
            </a:br>
            <a:r>
              <a:rPr lang="en-US" dirty="0"/>
              <a:t>[14] L. </a:t>
            </a:r>
            <a:r>
              <a:rPr lang="en-US" dirty="0" err="1"/>
              <a:t>Floridi</a:t>
            </a:r>
            <a:r>
              <a:rPr lang="en-US" dirty="0"/>
              <a:t> </a:t>
            </a:r>
            <a:r>
              <a:rPr lang="en-US" i="1" dirty="0"/>
              <a:t>et al.</a:t>
            </a:r>
            <a:r>
              <a:rPr lang="en-US" dirty="0"/>
              <a:t>, “AI4People—An ethical framework for a good AI society,” </a:t>
            </a:r>
            <a:r>
              <a:rPr lang="en-US" i="1" dirty="0"/>
              <a:t>Minds &amp; Machines</a:t>
            </a:r>
            <a:r>
              <a:rPr lang="en-US" dirty="0"/>
              <a:t>, vol. 28, no. 4, pp. 689–707, 2018.</a:t>
            </a:r>
            <a:br>
              <a:rPr lang="en-US" dirty="0"/>
            </a:br>
            <a:r>
              <a:rPr lang="en-US" dirty="0"/>
              <a:t>[15] World Health Organization, </a:t>
            </a:r>
            <a:r>
              <a:rPr lang="en-US" i="1" dirty="0"/>
              <a:t>Ethics and Governance of Artificial Intelligence for Health</a:t>
            </a:r>
            <a:r>
              <a:rPr lang="en-US" dirty="0"/>
              <a:t>, Geneva: WHO, 2021.</a:t>
            </a:r>
            <a:br>
              <a:rPr lang="en-US" dirty="0"/>
            </a:br>
            <a:r>
              <a:rPr lang="en-US" dirty="0"/>
              <a:t>[16] R. </a:t>
            </a:r>
            <a:r>
              <a:rPr lang="en-US" dirty="0" err="1"/>
              <a:t>Binns</a:t>
            </a:r>
            <a:r>
              <a:rPr lang="en-US" dirty="0"/>
              <a:t>, M. Veale, M. Van </a:t>
            </a:r>
            <a:r>
              <a:rPr lang="en-US" dirty="0" err="1"/>
              <a:t>Kleek</a:t>
            </a:r>
            <a:r>
              <a:rPr lang="en-US" dirty="0"/>
              <a:t>, and N. </a:t>
            </a:r>
            <a:r>
              <a:rPr lang="en-US" dirty="0" err="1"/>
              <a:t>Shadbolt</a:t>
            </a:r>
            <a:r>
              <a:rPr lang="en-US" dirty="0"/>
              <a:t>, “’It’s reducing a human being to a percentage’: Perceptions of justice in algorithmic decisions,” </a:t>
            </a:r>
            <a:r>
              <a:rPr lang="en-US" i="1" dirty="0"/>
              <a:t>CHI Conf. Hum. Factors </a:t>
            </a:r>
            <a:r>
              <a:rPr lang="en-US" i="1" dirty="0" err="1"/>
              <a:t>Comput</a:t>
            </a:r>
            <a:r>
              <a:rPr lang="en-US" i="1" dirty="0"/>
              <a:t>. Syst.</a:t>
            </a:r>
            <a:r>
              <a:rPr lang="en-US" dirty="0"/>
              <a:t>, 2018.</a:t>
            </a:r>
            <a:br>
              <a:rPr lang="en-US" dirty="0"/>
            </a:br>
            <a:r>
              <a:rPr lang="en-US" dirty="0"/>
              <a:t>[17] A. Mitchell and L. Henderson, “Embedding ethics into data-science education: A review of pedagogical practices,” </a:t>
            </a:r>
            <a:r>
              <a:rPr lang="en-US" i="1" dirty="0" err="1"/>
              <a:t>Comput</a:t>
            </a:r>
            <a:r>
              <a:rPr lang="en-US" i="1" dirty="0"/>
              <a:t>. Educ.</a:t>
            </a:r>
            <a:r>
              <a:rPr lang="en-US" dirty="0"/>
              <a:t>, vol. 197, 2025.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823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BACC6370-2D7E-4714-9D71-7542949D7D5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F68B3F68-107C-434F-AA38-110D5EA91B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AAD0DBB9-1A4B-4391-81D4-CB19F9AB918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30717297-8707-DEA8-DD69-2CA8EBF4C9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702760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939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1000</Words>
  <Application>Microsoft Office PowerPoint</Application>
  <PresentationFormat>Custom</PresentationFormat>
  <Paragraphs>61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ACFA7004 – Research Methods and Professional Development</vt:lpstr>
      <vt:lpstr>Research Context/Background</vt:lpstr>
      <vt:lpstr>Research problem </vt:lpstr>
      <vt:lpstr>Aim</vt:lpstr>
      <vt:lpstr>Objectives</vt:lpstr>
      <vt:lpstr>Brief Literature review and summary</vt:lpstr>
      <vt:lpstr>Research Methodology (Quantitative Component)</vt:lpstr>
      <vt:lpstr>Research Methodology (Qualitative Component  &amp; Ethis)</vt:lpstr>
      <vt:lpstr>Project Planing and Resources</vt:lpstr>
      <vt:lpstr>      Gantt chart</vt:lpstr>
      <vt:lpstr>   Project Impect and Limitation </vt:lpstr>
      <vt:lpstr>Conclusion </vt:lpstr>
      <vt:lpstr>Reference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ACFA7004 – Research Methods and Professional Development</dc:title>
  <dc:creator>Aliyu Sambo</dc:creator>
  <cp:lastModifiedBy>DELL</cp:lastModifiedBy>
  <cp:revision>13</cp:revision>
  <dcterms:created xsi:type="dcterms:W3CDTF">2025-03-17T22:54:53Z</dcterms:created>
  <dcterms:modified xsi:type="dcterms:W3CDTF">2025-11-08T14:20:03Z</dcterms:modified>
</cp:coreProperties>
</file>