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8"/>
  </p:notesMasterIdLst>
  <p:sldIdLst>
    <p:sldId id="544" r:id="rId2"/>
    <p:sldId id="493" r:id="rId3"/>
    <p:sldId id="496" r:id="rId4"/>
    <p:sldId id="471" r:id="rId5"/>
    <p:sldId id="472" r:id="rId6"/>
    <p:sldId id="497" r:id="rId7"/>
    <p:sldId id="473" r:id="rId8"/>
    <p:sldId id="474" r:id="rId9"/>
    <p:sldId id="475" r:id="rId10"/>
    <p:sldId id="476" r:id="rId11"/>
    <p:sldId id="477" r:id="rId12"/>
    <p:sldId id="478" r:id="rId13"/>
    <p:sldId id="498" r:id="rId14"/>
    <p:sldId id="479" r:id="rId15"/>
    <p:sldId id="480" r:id="rId16"/>
    <p:sldId id="481" r:id="rId17"/>
    <p:sldId id="500" r:id="rId18"/>
    <p:sldId id="501" r:id="rId19"/>
    <p:sldId id="502" r:id="rId20"/>
    <p:sldId id="482" r:id="rId21"/>
    <p:sldId id="503" r:id="rId22"/>
    <p:sldId id="483" r:id="rId23"/>
    <p:sldId id="505" r:id="rId24"/>
    <p:sldId id="504" r:id="rId25"/>
    <p:sldId id="484" r:id="rId26"/>
    <p:sldId id="511" r:id="rId27"/>
    <p:sldId id="507" r:id="rId28"/>
    <p:sldId id="508" r:id="rId29"/>
    <p:sldId id="543" r:id="rId30"/>
    <p:sldId id="485" r:id="rId31"/>
    <p:sldId id="509" r:id="rId32"/>
    <p:sldId id="510" r:id="rId33"/>
    <p:sldId id="541" r:id="rId34"/>
    <p:sldId id="486" r:id="rId35"/>
    <p:sldId id="512" r:id="rId36"/>
    <p:sldId id="513" r:id="rId37"/>
    <p:sldId id="514" r:id="rId38"/>
    <p:sldId id="515" r:id="rId39"/>
    <p:sldId id="516" r:id="rId40"/>
    <p:sldId id="517" r:id="rId41"/>
    <p:sldId id="518" r:id="rId42"/>
    <p:sldId id="519" r:id="rId43"/>
    <p:sldId id="520" r:id="rId44"/>
    <p:sldId id="521" r:id="rId45"/>
    <p:sldId id="522" r:id="rId46"/>
    <p:sldId id="523" r:id="rId47"/>
    <p:sldId id="524" r:id="rId48"/>
    <p:sldId id="525" r:id="rId49"/>
    <p:sldId id="488" r:id="rId50"/>
    <p:sldId id="489" r:id="rId51"/>
    <p:sldId id="526" r:id="rId52"/>
    <p:sldId id="527" r:id="rId53"/>
    <p:sldId id="490" r:id="rId54"/>
    <p:sldId id="528" r:id="rId55"/>
    <p:sldId id="491" r:id="rId56"/>
    <p:sldId id="535" r:id="rId57"/>
    <p:sldId id="531" r:id="rId58"/>
    <p:sldId id="532" r:id="rId59"/>
    <p:sldId id="533" r:id="rId60"/>
    <p:sldId id="534" r:id="rId61"/>
    <p:sldId id="536" r:id="rId62"/>
    <p:sldId id="492" r:id="rId63"/>
    <p:sldId id="494" r:id="rId64"/>
    <p:sldId id="495" r:id="rId65"/>
    <p:sldId id="430" r:id="rId66"/>
    <p:sldId id="407" r:id="rId67"/>
    <p:sldId id="428" r:id="rId68"/>
    <p:sldId id="408" r:id="rId69"/>
    <p:sldId id="427" r:id="rId70"/>
    <p:sldId id="411" r:id="rId71"/>
    <p:sldId id="426" r:id="rId72"/>
    <p:sldId id="412" r:id="rId73"/>
    <p:sldId id="425" r:id="rId74"/>
    <p:sldId id="413" r:id="rId75"/>
    <p:sldId id="424" r:id="rId76"/>
    <p:sldId id="414" r:id="rId77"/>
    <p:sldId id="429" r:id="rId78"/>
    <p:sldId id="415" r:id="rId79"/>
    <p:sldId id="416" r:id="rId80"/>
    <p:sldId id="417" r:id="rId81"/>
    <p:sldId id="418" r:id="rId82"/>
    <p:sldId id="419" r:id="rId83"/>
    <p:sldId id="420" r:id="rId84"/>
    <p:sldId id="421" r:id="rId85"/>
    <p:sldId id="409" r:id="rId86"/>
    <p:sldId id="431" r:id="rId87"/>
    <p:sldId id="433" r:id="rId88"/>
    <p:sldId id="434" r:id="rId89"/>
    <p:sldId id="435" r:id="rId90"/>
    <p:sldId id="436" r:id="rId91"/>
    <p:sldId id="437" r:id="rId92"/>
    <p:sldId id="438" r:id="rId93"/>
    <p:sldId id="439" r:id="rId94"/>
    <p:sldId id="469" r:id="rId95"/>
    <p:sldId id="443" r:id="rId96"/>
    <p:sldId id="440" r:id="rId97"/>
    <p:sldId id="450" r:id="rId98"/>
    <p:sldId id="537" r:id="rId99"/>
    <p:sldId id="444" r:id="rId100"/>
    <p:sldId id="542" r:id="rId101"/>
    <p:sldId id="445" r:id="rId102"/>
    <p:sldId id="446" r:id="rId103"/>
    <p:sldId id="447" r:id="rId104"/>
    <p:sldId id="448" r:id="rId105"/>
    <p:sldId id="449" r:id="rId106"/>
    <p:sldId id="432" r:id="rId107"/>
    <p:sldId id="458" r:id="rId108"/>
    <p:sldId id="459" r:id="rId109"/>
    <p:sldId id="463" r:id="rId110"/>
    <p:sldId id="538" r:id="rId111"/>
    <p:sldId id="539" r:id="rId112"/>
    <p:sldId id="464" r:id="rId113"/>
    <p:sldId id="465" r:id="rId114"/>
    <p:sldId id="466" r:id="rId115"/>
    <p:sldId id="467" r:id="rId116"/>
    <p:sldId id="468" r:id="rId117"/>
    <p:sldId id="453" r:id="rId118"/>
    <p:sldId id="452" r:id="rId119"/>
    <p:sldId id="455" r:id="rId120"/>
    <p:sldId id="456" r:id="rId121"/>
    <p:sldId id="457" r:id="rId122"/>
    <p:sldId id="454" r:id="rId123"/>
    <p:sldId id="460" r:id="rId124"/>
    <p:sldId id="461" r:id="rId125"/>
    <p:sldId id="313" r:id="rId126"/>
    <p:sldId id="462" r:id="rId127"/>
    <p:sldId id="314" r:id="rId128"/>
    <p:sldId id="318" r:id="rId129"/>
    <p:sldId id="319" r:id="rId130"/>
    <p:sldId id="540" r:id="rId131"/>
    <p:sldId id="320" r:id="rId132"/>
    <p:sldId id="321" r:id="rId133"/>
    <p:sldId id="257" r:id="rId134"/>
    <p:sldId id="258" r:id="rId135"/>
    <p:sldId id="259" r:id="rId136"/>
    <p:sldId id="260" r:id="rId137"/>
    <p:sldId id="261" r:id="rId138"/>
    <p:sldId id="262" r:id="rId139"/>
    <p:sldId id="263" r:id="rId140"/>
    <p:sldId id="264" r:id="rId141"/>
    <p:sldId id="265" r:id="rId142"/>
    <p:sldId id="266" r:id="rId143"/>
    <p:sldId id="267" r:id="rId144"/>
    <p:sldId id="268" r:id="rId145"/>
    <p:sldId id="368" r:id="rId146"/>
    <p:sldId id="369" r:id="rId147"/>
    <p:sldId id="395" r:id="rId148"/>
    <p:sldId id="396" r:id="rId149"/>
    <p:sldId id="397" r:id="rId150"/>
    <p:sldId id="398" r:id="rId151"/>
    <p:sldId id="399" r:id="rId152"/>
    <p:sldId id="400" r:id="rId153"/>
    <p:sldId id="401" r:id="rId154"/>
    <p:sldId id="402" r:id="rId155"/>
    <p:sldId id="403" r:id="rId156"/>
    <p:sldId id="404" r:id="rId157"/>
    <p:sldId id="405" r:id="rId158"/>
    <p:sldId id="406" r:id="rId159"/>
    <p:sldId id="269" r:id="rId160"/>
    <p:sldId id="278" r:id="rId161"/>
    <p:sldId id="279" r:id="rId162"/>
    <p:sldId id="280" r:id="rId163"/>
    <p:sldId id="281" r:id="rId164"/>
    <p:sldId id="282" r:id="rId165"/>
    <p:sldId id="310" r:id="rId166"/>
    <p:sldId id="311" r:id="rId167"/>
    <p:sldId id="370" r:id="rId168"/>
    <p:sldId id="371" r:id="rId169"/>
    <p:sldId id="372" r:id="rId170"/>
    <p:sldId id="376" r:id="rId171"/>
    <p:sldId id="377" r:id="rId172"/>
    <p:sldId id="378" r:id="rId173"/>
    <p:sldId id="422" r:id="rId174"/>
    <p:sldId id="423" r:id="rId175"/>
    <p:sldId id="322" r:id="rId176"/>
    <p:sldId id="326" r:id="rId177"/>
    <p:sldId id="339" r:id="rId178"/>
    <p:sldId id="347" r:id="rId179"/>
    <p:sldId id="348" r:id="rId180"/>
    <p:sldId id="349" r:id="rId181"/>
    <p:sldId id="351" r:id="rId182"/>
    <p:sldId id="352" r:id="rId183"/>
    <p:sldId id="353" r:id="rId184"/>
    <p:sldId id="354" r:id="rId185"/>
    <p:sldId id="355" r:id="rId186"/>
    <p:sldId id="356" r:id="rId187"/>
    <p:sldId id="357" r:id="rId188"/>
    <p:sldId id="358" r:id="rId189"/>
    <p:sldId id="359" r:id="rId190"/>
    <p:sldId id="360" r:id="rId191"/>
    <p:sldId id="361" r:id="rId192"/>
    <p:sldId id="362" r:id="rId193"/>
    <p:sldId id="363" r:id="rId194"/>
    <p:sldId id="364" r:id="rId195"/>
    <p:sldId id="365" r:id="rId196"/>
    <p:sldId id="366" r:id="rId19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134" d="100"/>
          <a:sy n="134" d="100"/>
        </p:scale>
        <p:origin x="-2528" y="-8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42" Type="http://schemas.openxmlformats.org/officeDocument/2006/relationships/slide" Target="slides/slide141.xml"/><Relationship Id="rId143" Type="http://schemas.openxmlformats.org/officeDocument/2006/relationships/slide" Target="slides/slide142.xml"/><Relationship Id="rId144" Type="http://schemas.openxmlformats.org/officeDocument/2006/relationships/slide" Target="slides/slide143.xml"/><Relationship Id="rId145" Type="http://schemas.openxmlformats.org/officeDocument/2006/relationships/slide" Target="slides/slide144.xml"/><Relationship Id="rId146" Type="http://schemas.openxmlformats.org/officeDocument/2006/relationships/slide" Target="slides/slide145.xml"/><Relationship Id="rId147" Type="http://schemas.openxmlformats.org/officeDocument/2006/relationships/slide" Target="slides/slide146.xml"/><Relationship Id="rId148" Type="http://schemas.openxmlformats.org/officeDocument/2006/relationships/slide" Target="slides/slide147.xml"/><Relationship Id="rId149" Type="http://schemas.openxmlformats.org/officeDocument/2006/relationships/slide" Target="slides/slide148.xml"/><Relationship Id="rId180" Type="http://schemas.openxmlformats.org/officeDocument/2006/relationships/slide" Target="slides/slide179.xml"/><Relationship Id="rId181" Type="http://schemas.openxmlformats.org/officeDocument/2006/relationships/slide" Target="slides/slide180.xml"/><Relationship Id="rId182" Type="http://schemas.openxmlformats.org/officeDocument/2006/relationships/slide" Target="slides/slide181.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83" Type="http://schemas.openxmlformats.org/officeDocument/2006/relationships/slide" Target="slides/slide182.xml"/><Relationship Id="rId184" Type="http://schemas.openxmlformats.org/officeDocument/2006/relationships/slide" Target="slides/slide183.xml"/><Relationship Id="rId185" Type="http://schemas.openxmlformats.org/officeDocument/2006/relationships/slide" Target="slides/slide184.xml"/><Relationship Id="rId186" Type="http://schemas.openxmlformats.org/officeDocument/2006/relationships/slide" Target="slides/slide185.xml"/><Relationship Id="rId187" Type="http://schemas.openxmlformats.org/officeDocument/2006/relationships/slide" Target="slides/slide186.xml"/><Relationship Id="rId188" Type="http://schemas.openxmlformats.org/officeDocument/2006/relationships/slide" Target="slides/slide187.xml"/><Relationship Id="rId189" Type="http://schemas.openxmlformats.org/officeDocument/2006/relationships/slide" Target="slides/slide18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 Id="rId110" Type="http://schemas.openxmlformats.org/officeDocument/2006/relationships/slide" Target="slides/slide109.xml"/><Relationship Id="rId111" Type="http://schemas.openxmlformats.org/officeDocument/2006/relationships/slide" Target="slides/slide110.xml"/><Relationship Id="rId112" Type="http://schemas.openxmlformats.org/officeDocument/2006/relationships/slide" Target="slides/slide111.xml"/><Relationship Id="rId113" Type="http://schemas.openxmlformats.org/officeDocument/2006/relationships/slide" Target="slides/slide112.xml"/><Relationship Id="rId114" Type="http://schemas.openxmlformats.org/officeDocument/2006/relationships/slide" Target="slides/slide113.xml"/><Relationship Id="rId115" Type="http://schemas.openxmlformats.org/officeDocument/2006/relationships/slide" Target="slides/slide114.xml"/><Relationship Id="rId116" Type="http://schemas.openxmlformats.org/officeDocument/2006/relationships/slide" Target="slides/slide115.xml"/><Relationship Id="rId117" Type="http://schemas.openxmlformats.org/officeDocument/2006/relationships/slide" Target="slides/slide116.xml"/><Relationship Id="rId118" Type="http://schemas.openxmlformats.org/officeDocument/2006/relationships/slide" Target="slides/slide117.xml"/><Relationship Id="rId119" Type="http://schemas.openxmlformats.org/officeDocument/2006/relationships/slide" Target="slides/slide118.xml"/><Relationship Id="rId150" Type="http://schemas.openxmlformats.org/officeDocument/2006/relationships/slide" Target="slides/slide149.xml"/><Relationship Id="rId151" Type="http://schemas.openxmlformats.org/officeDocument/2006/relationships/slide" Target="slides/slide150.xml"/><Relationship Id="rId152" Type="http://schemas.openxmlformats.org/officeDocument/2006/relationships/slide" Target="slides/slide15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53" Type="http://schemas.openxmlformats.org/officeDocument/2006/relationships/slide" Target="slides/slide152.xml"/><Relationship Id="rId154" Type="http://schemas.openxmlformats.org/officeDocument/2006/relationships/slide" Target="slides/slide153.xml"/><Relationship Id="rId155" Type="http://schemas.openxmlformats.org/officeDocument/2006/relationships/slide" Target="slides/slide154.xml"/><Relationship Id="rId156" Type="http://schemas.openxmlformats.org/officeDocument/2006/relationships/slide" Target="slides/slide155.xml"/><Relationship Id="rId157" Type="http://schemas.openxmlformats.org/officeDocument/2006/relationships/slide" Target="slides/slide156.xml"/><Relationship Id="rId158" Type="http://schemas.openxmlformats.org/officeDocument/2006/relationships/slide" Target="slides/slide157.xml"/><Relationship Id="rId159" Type="http://schemas.openxmlformats.org/officeDocument/2006/relationships/slide" Target="slides/slide158.xml"/><Relationship Id="rId190" Type="http://schemas.openxmlformats.org/officeDocument/2006/relationships/slide" Target="slides/slide189.xml"/><Relationship Id="rId191" Type="http://schemas.openxmlformats.org/officeDocument/2006/relationships/slide" Target="slides/slide190.xml"/><Relationship Id="rId192" Type="http://schemas.openxmlformats.org/officeDocument/2006/relationships/slide" Target="slides/slide191.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193" Type="http://schemas.openxmlformats.org/officeDocument/2006/relationships/slide" Target="slides/slide192.xml"/><Relationship Id="rId194" Type="http://schemas.openxmlformats.org/officeDocument/2006/relationships/slide" Target="slides/slide193.xml"/><Relationship Id="rId195" Type="http://schemas.openxmlformats.org/officeDocument/2006/relationships/slide" Target="slides/slide194.xml"/><Relationship Id="rId196" Type="http://schemas.openxmlformats.org/officeDocument/2006/relationships/slide" Target="slides/slide195.xml"/><Relationship Id="rId197" Type="http://schemas.openxmlformats.org/officeDocument/2006/relationships/slide" Target="slides/slide196.xml"/><Relationship Id="rId198" Type="http://schemas.openxmlformats.org/officeDocument/2006/relationships/notesMaster" Target="notesMasters/notesMaster1.xml"/><Relationship Id="rId199" Type="http://schemas.openxmlformats.org/officeDocument/2006/relationships/printerSettings" Target="printerSettings/printerSettings1.bin"/><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120" Type="http://schemas.openxmlformats.org/officeDocument/2006/relationships/slide" Target="slides/slide119.xml"/><Relationship Id="rId121" Type="http://schemas.openxmlformats.org/officeDocument/2006/relationships/slide" Target="slides/slide120.xml"/><Relationship Id="rId122" Type="http://schemas.openxmlformats.org/officeDocument/2006/relationships/slide" Target="slides/slide121.xml"/><Relationship Id="rId123" Type="http://schemas.openxmlformats.org/officeDocument/2006/relationships/slide" Target="slides/slide122.xml"/><Relationship Id="rId124" Type="http://schemas.openxmlformats.org/officeDocument/2006/relationships/slide" Target="slides/slide123.xml"/><Relationship Id="rId125" Type="http://schemas.openxmlformats.org/officeDocument/2006/relationships/slide" Target="slides/slide124.xml"/><Relationship Id="rId126" Type="http://schemas.openxmlformats.org/officeDocument/2006/relationships/slide" Target="slides/slide125.xml"/><Relationship Id="rId127" Type="http://schemas.openxmlformats.org/officeDocument/2006/relationships/slide" Target="slides/slide126.xml"/><Relationship Id="rId128" Type="http://schemas.openxmlformats.org/officeDocument/2006/relationships/slide" Target="slides/slide127.xml"/><Relationship Id="rId129" Type="http://schemas.openxmlformats.org/officeDocument/2006/relationships/slide" Target="slides/slide128.xml"/><Relationship Id="rId160" Type="http://schemas.openxmlformats.org/officeDocument/2006/relationships/slide" Target="slides/slide159.xml"/><Relationship Id="rId161" Type="http://schemas.openxmlformats.org/officeDocument/2006/relationships/slide" Target="slides/slide160.xml"/><Relationship Id="rId162" Type="http://schemas.openxmlformats.org/officeDocument/2006/relationships/slide" Target="slides/slide16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63" Type="http://schemas.openxmlformats.org/officeDocument/2006/relationships/slide" Target="slides/slide162.xml"/><Relationship Id="rId164" Type="http://schemas.openxmlformats.org/officeDocument/2006/relationships/slide" Target="slides/slide163.xml"/><Relationship Id="rId165" Type="http://schemas.openxmlformats.org/officeDocument/2006/relationships/slide" Target="slides/slide164.xml"/><Relationship Id="rId166" Type="http://schemas.openxmlformats.org/officeDocument/2006/relationships/slide" Target="slides/slide165.xml"/><Relationship Id="rId167" Type="http://schemas.openxmlformats.org/officeDocument/2006/relationships/slide" Target="slides/slide166.xml"/><Relationship Id="rId168" Type="http://schemas.openxmlformats.org/officeDocument/2006/relationships/slide" Target="slides/slide167.xml"/><Relationship Id="rId169" Type="http://schemas.openxmlformats.org/officeDocument/2006/relationships/slide" Target="slides/slide168.xml"/><Relationship Id="rId200" Type="http://schemas.openxmlformats.org/officeDocument/2006/relationships/presProps" Target="presProps.xml"/><Relationship Id="rId201" Type="http://schemas.openxmlformats.org/officeDocument/2006/relationships/viewProps" Target="viewProps.xml"/><Relationship Id="rId202" Type="http://schemas.openxmlformats.org/officeDocument/2006/relationships/theme" Target="theme/theme1.xml"/><Relationship Id="rId203" Type="http://schemas.openxmlformats.org/officeDocument/2006/relationships/tableStyles" Target="tableStyles.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130" Type="http://schemas.openxmlformats.org/officeDocument/2006/relationships/slide" Target="slides/slide129.xml"/><Relationship Id="rId131" Type="http://schemas.openxmlformats.org/officeDocument/2006/relationships/slide" Target="slides/slide130.xml"/><Relationship Id="rId132" Type="http://schemas.openxmlformats.org/officeDocument/2006/relationships/slide" Target="slides/slide131.xml"/><Relationship Id="rId133" Type="http://schemas.openxmlformats.org/officeDocument/2006/relationships/slide" Target="slides/slide132.xml"/><Relationship Id="rId134" Type="http://schemas.openxmlformats.org/officeDocument/2006/relationships/slide" Target="slides/slide133.xml"/><Relationship Id="rId135" Type="http://schemas.openxmlformats.org/officeDocument/2006/relationships/slide" Target="slides/slide134.xml"/><Relationship Id="rId136" Type="http://schemas.openxmlformats.org/officeDocument/2006/relationships/slide" Target="slides/slide135.xml"/><Relationship Id="rId137" Type="http://schemas.openxmlformats.org/officeDocument/2006/relationships/slide" Target="slides/slide136.xml"/><Relationship Id="rId138" Type="http://schemas.openxmlformats.org/officeDocument/2006/relationships/slide" Target="slides/slide137.xml"/><Relationship Id="rId139" Type="http://schemas.openxmlformats.org/officeDocument/2006/relationships/slide" Target="slides/slide138.xml"/><Relationship Id="rId170" Type="http://schemas.openxmlformats.org/officeDocument/2006/relationships/slide" Target="slides/slide169.xml"/><Relationship Id="rId171" Type="http://schemas.openxmlformats.org/officeDocument/2006/relationships/slide" Target="slides/slide170.xml"/><Relationship Id="rId172" Type="http://schemas.openxmlformats.org/officeDocument/2006/relationships/slide" Target="slides/slide171.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173" Type="http://schemas.openxmlformats.org/officeDocument/2006/relationships/slide" Target="slides/slide172.xml"/><Relationship Id="rId174" Type="http://schemas.openxmlformats.org/officeDocument/2006/relationships/slide" Target="slides/slide173.xml"/><Relationship Id="rId175" Type="http://schemas.openxmlformats.org/officeDocument/2006/relationships/slide" Target="slides/slide174.xml"/><Relationship Id="rId176" Type="http://schemas.openxmlformats.org/officeDocument/2006/relationships/slide" Target="slides/slide175.xml"/><Relationship Id="rId177" Type="http://schemas.openxmlformats.org/officeDocument/2006/relationships/slide" Target="slides/slide176.xml"/><Relationship Id="rId178" Type="http://schemas.openxmlformats.org/officeDocument/2006/relationships/slide" Target="slides/slide177.xml"/><Relationship Id="rId179" Type="http://schemas.openxmlformats.org/officeDocument/2006/relationships/slide" Target="slides/slide17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100" Type="http://schemas.openxmlformats.org/officeDocument/2006/relationships/slide" Target="slides/slide99.xml"/><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 Id="rId106" Type="http://schemas.openxmlformats.org/officeDocument/2006/relationships/slide" Target="slides/slide105.xml"/><Relationship Id="rId107" Type="http://schemas.openxmlformats.org/officeDocument/2006/relationships/slide" Target="slides/slide106.xml"/><Relationship Id="rId108" Type="http://schemas.openxmlformats.org/officeDocument/2006/relationships/slide" Target="slides/slide107.xml"/><Relationship Id="rId109" Type="http://schemas.openxmlformats.org/officeDocument/2006/relationships/slide" Target="slides/slide108.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40" Type="http://schemas.openxmlformats.org/officeDocument/2006/relationships/slide" Target="slides/slide139.xml"/><Relationship Id="rId141" Type="http://schemas.openxmlformats.org/officeDocument/2006/relationships/slide" Target="slides/slide1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4E6FB2-FCC1-4047-AF39-BB970D2C2D35}" type="doc">
      <dgm:prSet loTypeId="urn:microsoft.com/office/officeart/2005/8/layout/cycle2" loCatId="" qsTypeId="urn:microsoft.com/office/officeart/2005/8/quickstyle/simple4" qsCatId="simple" csTypeId="urn:microsoft.com/office/officeart/2005/8/colors/accent1_2" csCatId="accent1" phldr="1"/>
      <dgm:spPr/>
      <dgm:t>
        <a:bodyPr/>
        <a:lstStyle/>
        <a:p>
          <a:endParaRPr lang="en-GB"/>
        </a:p>
      </dgm:t>
    </dgm:pt>
    <dgm:pt modelId="{2089F585-0A17-B54E-8990-1EBFEC91F836}">
      <dgm:prSet phldrT="[Text]"/>
      <dgm:spPr/>
      <dgm:t>
        <a:bodyPr/>
        <a:lstStyle/>
        <a:p>
          <a:r>
            <a:rPr lang="en-GB" dirty="0" err="1" smtClean="0"/>
            <a:t>Deobandi</a:t>
          </a:r>
          <a:endParaRPr lang="en-GB" dirty="0"/>
        </a:p>
      </dgm:t>
    </dgm:pt>
    <dgm:pt modelId="{0A5532E3-748A-1E41-A469-277EB6714CB7}" type="parTrans" cxnId="{82DE932D-E8BF-0141-953D-0279A7ECD5AC}">
      <dgm:prSet/>
      <dgm:spPr/>
      <dgm:t>
        <a:bodyPr/>
        <a:lstStyle/>
        <a:p>
          <a:endParaRPr lang="en-GB"/>
        </a:p>
      </dgm:t>
    </dgm:pt>
    <dgm:pt modelId="{D7AF811A-33CD-4044-BDB9-E6794BAEE972}" type="sibTrans" cxnId="{82DE932D-E8BF-0141-953D-0279A7ECD5AC}">
      <dgm:prSet/>
      <dgm:spPr/>
      <dgm:t>
        <a:bodyPr/>
        <a:lstStyle/>
        <a:p>
          <a:endParaRPr lang="en-GB"/>
        </a:p>
      </dgm:t>
    </dgm:pt>
    <dgm:pt modelId="{4A21D814-C6CA-DB43-8D55-A3371569C4BA}">
      <dgm:prSet phldrT="[Text]"/>
      <dgm:spPr/>
      <dgm:t>
        <a:bodyPr/>
        <a:lstStyle/>
        <a:p>
          <a:r>
            <a:rPr lang="en-GB" dirty="0" err="1" smtClean="0"/>
            <a:t>Tablighi</a:t>
          </a:r>
          <a:r>
            <a:rPr lang="en-GB" dirty="0" smtClean="0"/>
            <a:t> </a:t>
          </a:r>
          <a:r>
            <a:rPr lang="en-GB" dirty="0" err="1" smtClean="0"/>
            <a:t>Jamaat</a:t>
          </a:r>
          <a:endParaRPr lang="en-GB" dirty="0"/>
        </a:p>
      </dgm:t>
    </dgm:pt>
    <dgm:pt modelId="{4993E2E7-BD4F-F141-888A-80B7911A886A}" type="parTrans" cxnId="{F8A205AA-54C1-7547-B425-2F0AF6C8DB1D}">
      <dgm:prSet/>
      <dgm:spPr/>
      <dgm:t>
        <a:bodyPr/>
        <a:lstStyle/>
        <a:p>
          <a:endParaRPr lang="en-GB"/>
        </a:p>
      </dgm:t>
    </dgm:pt>
    <dgm:pt modelId="{987B3FD2-817F-B448-AACD-E0CC2B04C5E7}" type="sibTrans" cxnId="{F8A205AA-54C1-7547-B425-2F0AF6C8DB1D}">
      <dgm:prSet/>
      <dgm:spPr/>
      <dgm:t>
        <a:bodyPr/>
        <a:lstStyle/>
        <a:p>
          <a:endParaRPr lang="en-GB"/>
        </a:p>
      </dgm:t>
    </dgm:pt>
    <dgm:pt modelId="{455EB54A-C20B-934F-B84A-7A709E14E93D}">
      <dgm:prSet phldrT="[Text]"/>
      <dgm:spPr/>
      <dgm:t>
        <a:bodyPr/>
        <a:lstStyle/>
        <a:p>
          <a:r>
            <a:rPr lang="en-GB" dirty="0" err="1" smtClean="0"/>
            <a:t>Salafi</a:t>
          </a:r>
          <a:endParaRPr lang="en-GB" dirty="0"/>
        </a:p>
      </dgm:t>
    </dgm:pt>
    <dgm:pt modelId="{4872D4B9-67AC-4C4A-AA8B-9CC32103E3A1}" type="parTrans" cxnId="{7BC0C1DF-0B24-6E40-8FA8-39DF04D77B20}">
      <dgm:prSet/>
      <dgm:spPr/>
      <dgm:t>
        <a:bodyPr/>
        <a:lstStyle/>
        <a:p>
          <a:endParaRPr lang="en-GB"/>
        </a:p>
      </dgm:t>
    </dgm:pt>
    <dgm:pt modelId="{0783F320-3584-444C-86A0-807246218F8F}" type="sibTrans" cxnId="{7BC0C1DF-0B24-6E40-8FA8-39DF04D77B20}">
      <dgm:prSet/>
      <dgm:spPr/>
      <dgm:t>
        <a:bodyPr/>
        <a:lstStyle/>
        <a:p>
          <a:endParaRPr lang="en-GB"/>
        </a:p>
      </dgm:t>
    </dgm:pt>
    <dgm:pt modelId="{3AE9C20C-E22B-9447-9288-B14D84B2D537}">
      <dgm:prSet phldrT="[Text]"/>
      <dgm:spPr/>
      <dgm:t>
        <a:bodyPr/>
        <a:lstStyle/>
        <a:p>
          <a:r>
            <a:rPr lang="en-GB" dirty="0" err="1" smtClean="0"/>
            <a:t>Jamaat</a:t>
          </a:r>
          <a:r>
            <a:rPr lang="en-GB" dirty="0" smtClean="0"/>
            <a:t>-e-</a:t>
          </a:r>
          <a:r>
            <a:rPr lang="en-GB" dirty="0" err="1" smtClean="0"/>
            <a:t>Islami</a:t>
          </a:r>
          <a:endParaRPr lang="en-GB" dirty="0"/>
        </a:p>
      </dgm:t>
    </dgm:pt>
    <dgm:pt modelId="{3C446282-ECC6-AB43-96DD-B38EFEEB7B6C}" type="parTrans" cxnId="{BEB6FB39-3226-AB4C-B765-8241E4D8BDE1}">
      <dgm:prSet/>
      <dgm:spPr/>
      <dgm:t>
        <a:bodyPr/>
        <a:lstStyle/>
        <a:p>
          <a:endParaRPr lang="en-GB"/>
        </a:p>
      </dgm:t>
    </dgm:pt>
    <dgm:pt modelId="{713584AF-7E0B-6F4E-A053-C07DAC49F0D2}" type="sibTrans" cxnId="{BEB6FB39-3226-AB4C-B765-8241E4D8BDE1}">
      <dgm:prSet/>
      <dgm:spPr/>
      <dgm:t>
        <a:bodyPr/>
        <a:lstStyle/>
        <a:p>
          <a:endParaRPr lang="en-GB"/>
        </a:p>
      </dgm:t>
    </dgm:pt>
    <dgm:pt modelId="{21FD2201-71BE-1B4A-810A-82620814479C}">
      <dgm:prSet phldrT="[Text]"/>
      <dgm:spPr/>
      <dgm:t>
        <a:bodyPr/>
        <a:lstStyle/>
        <a:p>
          <a:r>
            <a:rPr lang="en-GB" dirty="0" err="1" smtClean="0"/>
            <a:t>Barelwi</a:t>
          </a:r>
          <a:endParaRPr lang="en-GB" dirty="0"/>
        </a:p>
      </dgm:t>
    </dgm:pt>
    <dgm:pt modelId="{4D19E8A9-2A18-9C4E-A64D-ED9365A30CBE}" type="parTrans" cxnId="{4F6BA8FC-69D5-7948-ADC3-925D5FEE23D8}">
      <dgm:prSet/>
      <dgm:spPr/>
      <dgm:t>
        <a:bodyPr/>
        <a:lstStyle/>
        <a:p>
          <a:endParaRPr lang="en-GB"/>
        </a:p>
      </dgm:t>
    </dgm:pt>
    <dgm:pt modelId="{CAB8E3E4-3204-2A4C-9440-D100725E56E2}" type="sibTrans" cxnId="{4F6BA8FC-69D5-7948-ADC3-925D5FEE23D8}">
      <dgm:prSet/>
      <dgm:spPr/>
      <dgm:t>
        <a:bodyPr/>
        <a:lstStyle/>
        <a:p>
          <a:endParaRPr lang="en-GB"/>
        </a:p>
      </dgm:t>
    </dgm:pt>
    <dgm:pt modelId="{E26D4853-FEC8-CC4E-81D7-93F1FEE4BCA6}" type="pres">
      <dgm:prSet presAssocID="{424E6FB2-FCC1-4047-AF39-BB970D2C2D35}" presName="cycle" presStyleCnt="0">
        <dgm:presLayoutVars>
          <dgm:dir/>
          <dgm:resizeHandles val="exact"/>
        </dgm:presLayoutVars>
      </dgm:prSet>
      <dgm:spPr/>
    </dgm:pt>
    <dgm:pt modelId="{3D0C1560-D998-FE45-A6B1-E9A15755AB8D}" type="pres">
      <dgm:prSet presAssocID="{2089F585-0A17-B54E-8990-1EBFEC91F836}" presName="node" presStyleLbl="node1" presStyleIdx="0" presStyleCnt="5">
        <dgm:presLayoutVars>
          <dgm:bulletEnabled val="1"/>
        </dgm:presLayoutVars>
      </dgm:prSet>
      <dgm:spPr/>
    </dgm:pt>
    <dgm:pt modelId="{DAC2BA42-DAAC-804E-9DA1-1F571FECA99D}" type="pres">
      <dgm:prSet presAssocID="{D7AF811A-33CD-4044-BDB9-E6794BAEE972}" presName="sibTrans" presStyleLbl="sibTrans2D1" presStyleIdx="0" presStyleCnt="5"/>
      <dgm:spPr/>
    </dgm:pt>
    <dgm:pt modelId="{87DFD50C-D0E3-4A41-83F0-7CFDCE53E38C}" type="pres">
      <dgm:prSet presAssocID="{D7AF811A-33CD-4044-BDB9-E6794BAEE972}" presName="connectorText" presStyleLbl="sibTrans2D1" presStyleIdx="0" presStyleCnt="5"/>
      <dgm:spPr/>
    </dgm:pt>
    <dgm:pt modelId="{221542A8-720A-804A-A199-BDAA40040E4B}" type="pres">
      <dgm:prSet presAssocID="{4A21D814-C6CA-DB43-8D55-A3371569C4BA}" presName="node" presStyleLbl="node1" presStyleIdx="1" presStyleCnt="5">
        <dgm:presLayoutVars>
          <dgm:bulletEnabled val="1"/>
        </dgm:presLayoutVars>
      </dgm:prSet>
      <dgm:spPr/>
      <dgm:t>
        <a:bodyPr/>
        <a:lstStyle/>
        <a:p>
          <a:endParaRPr lang="en-GB"/>
        </a:p>
      </dgm:t>
    </dgm:pt>
    <dgm:pt modelId="{0582F8A3-3CBA-DD4E-80E1-18794B2CDE22}" type="pres">
      <dgm:prSet presAssocID="{987B3FD2-817F-B448-AACD-E0CC2B04C5E7}" presName="sibTrans" presStyleLbl="sibTrans2D1" presStyleIdx="1" presStyleCnt="5"/>
      <dgm:spPr/>
    </dgm:pt>
    <dgm:pt modelId="{50D065D0-BCBC-4B4E-9EDB-6EF5A2D0917B}" type="pres">
      <dgm:prSet presAssocID="{987B3FD2-817F-B448-AACD-E0CC2B04C5E7}" presName="connectorText" presStyleLbl="sibTrans2D1" presStyleIdx="1" presStyleCnt="5"/>
      <dgm:spPr/>
    </dgm:pt>
    <dgm:pt modelId="{3B221416-D2E6-E14C-88E5-0E323E2EDA4D}" type="pres">
      <dgm:prSet presAssocID="{455EB54A-C20B-934F-B84A-7A709E14E93D}" presName="node" presStyleLbl="node1" presStyleIdx="2" presStyleCnt="5">
        <dgm:presLayoutVars>
          <dgm:bulletEnabled val="1"/>
        </dgm:presLayoutVars>
      </dgm:prSet>
      <dgm:spPr/>
    </dgm:pt>
    <dgm:pt modelId="{5C68F1CF-E96C-4D4C-A649-07AA21D4D61F}" type="pres">
      <dgm:prSet presAssocID="{0783F320-3584-444C-86A0-807246218F8F}" presName="sibTrans" presStyleLbl="sibTrans2D1" presStyleIdx="2" presStyleCnt="5"/>
      <dgm:spPr/>
    </dgm:pt>
    <dgm:pt modelId="{36B11654-4364-A547-B78D-3B5BC24009DF}" type="pres">
      <dgm:prSet presAssocID="{0783F320-3584-444C-86A0-807246218F8F}" presName="connectorText" presStyleLbl="sibTrans2D1" presStyleIdx="2" presStyleCnt="5"/>
      <dgm:spPr/>
    </dgm:pt>
    <dgm:pt modelId="{7554A6AB-905C-AF48-B7E7-783C35E31561}" type="pres">
      <dgm:prSet presAssocID="{3AE9C20C-E22B-9447-9288-B14D84B2D537}" presName="node" presStyleLbl="node1" presStyleIdx="3" presStyleCnt="5">
        <dgm:presLayoutVars>
          <dgm:bulletEnabled val="1"/>
        </dgm:presLayoutVars>
      </dgm:prSet>
      <dgm:spPr/>
      <dgm:t>
        <a:bodyPr/>
        <a:lstStyle/>
        <a:p>
          <a:endParaRPr lang="en-GB"/>
        </a:p>
      </dgm:t>
    </dgm:pt>
    <dgm:pt modelId="{E9566CBD-B109-9645-AC96-45C47EB7389F}" type="pres">
      <dgm:prSet presAssocID="{713584AF-7E0B-6F4E-A053-C07DAC49F0D2}" presName="sibTrans" presStyleLbl="sibTrans2D1" presStyleIdx="3" presStyleCnt="5" custLinFactX="-263838" custLinFactY="157922" custLinFactNeighborX="-300000" custLinFactNeighborY="200000"/>
      <dgm:spPr/>
    </dgm:pt>
    <dgm:pt modelId="{F579F7C7-D4DB-6446-B6B4-01BBBF088BA5}" type="pres">
      <dgm:prSet presAssocID="{713584AF-7E0B-6F4E-A053-C07DAC49F0D2}" presName="connectorText" presStyleLbl="sibTrans2D1" presStyleIdx="3" presStyleCnt="5"/>
      <dgm:spPr/>
    </dgm:pt>
    <dgm:pt modelId="{7AD73EB3-5BD5-274F-A5C7-7C0404E8D7F3}" type="pres">
      <dgm:prSet presAssocID="{21FD2201-71BE-1B4A-810A-82620814479C}" presName="node" presStyleLbl="node1" presStyleIdx="4" presStyleCnt="5">
        <dgm:presLayoutVars>
          <dgm:bulletEnabled val="1"/>
        </dgm:presLayoutVars>
      </dgm:prSet>
      <dgm:spPr/>
    </dgm:pt>
    <dgm:pt modelId="{80B2CB25-E0BE-BD4F-8DF5-6A8826B7E809}" type="pres">
      <dgm:prSet presAssocID="{CAB8E3E4-3204-2A4C-9440-D100725E56E2}" presName="sibTrans" presStyleLbl="sibTrans2D1" presStyleIdx="4" presStyleCnt="5" custAng="14730619" custLinFactNeighborX="4839" custLinFactNeighborY="-31724"/>
      <dgm:spPr/>
    </dgm:pt>
    <dgm:pt modelId="{7E483DAD-1238-A547-BFC3-2254DB9990E0}" type="pres">
      <dgm:prSet presAssocID="{CAB8E3E4-3204-2A4C-9440-D100725E56E2}" presName="connectorText" presStyleLbl="sibTrans2D1" presStyleIdx="4" presStyleCnt="5"/>
      <dgm:spPr/>
    </dgm:pt>
  </dgm:ptLst>
  <dgm:cxnLst>
    <dgm:cxn modelId="{20223E21-6632-0840-AA71-60C6413F139C}" type="presOf" srcId="{987B3FD2-817F-B448-AACD-E0CC2B04C5E7}" destId="{0582F8A3-3CBA-DD4E-80E1-18794B2CDE22}" srcOrd="0" destOrd="0" presId="urn:microsoft.com/office/officeart/2005/8/layout/cycle2"/>
    <dgm:cxn modelId="{C2FDCD35-F49C-464C-8950-7D2F842F5022}" type="presOf" srcId="{D7AF811A-33CD-4044-BDB9-E6794BAEE972}" destId="{DAC2BA42-DAAC-804E-9DA1-1F571FECA99D}" srcOrd="0" destOrd="0" presId="urn:microsoft.com/office/officeart/2005/8/layout/cycle2"/>
    <dgm:cxn modelId="{7BC0C1DF-0B24-6E40-8FA8-39DF04D77B20}" srcId="{424E6FB2-FCC1-4047-AF39-BB970D2C2D35}" destId="{455EB54A-C20B-934F-B84A-7A709E14E93D}" srcOrd="2" destOrd="0" parTransId="{4872D4B9-67AC-4C4A-AA8B-9CC32103E3A1}" sibTransId="{0783F320-3584-444C-86A0-807246218F8F}"/>
    <dgm:cxn modelId="{BEB6FB39-3226-AB4C-B765-8241E4D8BDE1}" srcId="{424E6FB2-FCC1-4047-AF39-BB970D2C2D35}" destId="{3AE9C20C-E22B-9447-9288-B14D84B2D537}" srcOrd="3" destOrd="0" parTransId="{3C446282-ECC6-AB43-96DD-B38EFEEB7B6C}" sibTransId="{713584AF-7E0B-6F4E-A053-C07DAC49F0D2}"/>
    <dgm:cxn modelId="{4F6BA8FC-69D5-7948-ADC3-925D5FEE23D8}" srcId="{424E6FB2-FCC1-4047-AF39-BB970D2C2D35}" destId="{21FD2201-71BE-1B4A-810A-82620814479C}" srcOrd="4" destOrd="0" parTransId="{4D19E8A9-2A18-9C4E-A64D-ED9365A30CBE}" sibTransId="{CAB8E3E4-3204-2A4C-9440-D100725E56E2}"/>
    <dgm:cxn modelId="{95C45953-4714-9D4F-A839-187097E7913F}" type="presOf" srcId="{CAB8E3E4-3204-2A4C-9440-D100725E56E2}" destId="{7E483DAD-1238-A547-BFC3-2254DB9990E0}" srcOrd="1" destOrd="0" presId="urn:microsoft.com/office/officeart/2005/8/layout/cycle2"/>
    <dgm:cxn modelId="{8D59751F-7E06-014C-92D2-1CC9F6723285}" type="presOf" srcId="{2089F585-0A17-B54E-8990-1EBFEC91F836}" destId="{3D0C1560-D998-FE45-A6B1-E9A15755AB8D}" srcOrd="0" destOrd="0" presId="urn:microsoft.com/office/officeart/2005/8/layout/cycle2"/>
    <dgm:cxn modelId="{E0B0DF81-2E64-2547-A8AA-83F1E575E4E8}" type="presOf" srcId="{3AE9C20C-E22B-9447-9288-B14D84B2D537}" destId="{7554A6AB-905C-AF48-B7E7-783C35E31561}" srcOrd="0" destOrd="0" presId="urn:microsoft.com/office/officeart/2005/8/layout/cycle2"/>
    <dgm:cxn modelId="{1198B148-49F5-F047-8FA0-E0B62547520E}" type="presOf" srcId="{0783F320-3584-444C-86A0-807246218F8F}" destId="{36B11654-4364-A547-B78D-3B5BC24009DF}" srcOrd="1" destOrd="0" presId="urn:microsoft.com/office/officeart/2005/8/layout/cycle2"/>
    <dgm:cxn modelId="{AC0262A4-C5A8-504A-BDC3-A26F7C324072}" type="presOf" srcId="{713584AF-7E0B-6F4E-A053-C07DAC49F0D2}" destId="{E9566CBD-B109-9645-AC96-45C47EB7389F}" srcOrd="0" destOrd="0" presId="urn:microsoft.com/office/officeart/2005/8/layout/cycle2"/>
    <dgm:cxn modelId="{18F7AF85-5808-8546-A97D-81B76C8147CD}" type="presOf" srcId="{D7AF811A-33CD-4044-BDB9-E6794BAEE972}" destId="{87DFD50C-D0E3-4A41-83F0-7CFDCE53E38C}" srcOrd="1" destOrd="0" presId="urn:microsoft.com/office/officeart/2005/8/layout/cycle2"/>
    <dgm:cxn modelId="{2938D7D5-D286-BB41-B070-DCD00C5798F0}" type="presOf" srcId="{21FD2201-71BE-1B4A-810A-82620814479C}" destId="{7AD73EB3-5BD5-274F-A5C7-7C0404E8D7F3}" srcOrd="0" destOrd="0" presId="urn:microsoft.com/office/officeart/2005/8/layout/cycle2"/>
    <dgm:cxn modelId="{D2BB3FB5-AE4E-CA48-94FB-1277AA5AB86A}" type="presOf" srcId="{424E6FB2-FCC1-4047-AF39-BB970D2C2D35}" destId="{E26D4853-FEC8-CC4E-81D7-93F1FEE4BCA6}" srcOrd="0" destOrd="0" presId="urn:microsoft.com/office/officeart/2005/8/layout/cycle2"/>
    <dgm:cxn modelId="{7D63EE4B-5D5F-BF40-8CA0-57CDEAE86AEE}" type="presOf" srcId="{455EB54A-C20B-934F-B84A-7A709E14E93D}" destId="{3B221416-D2E6-E14C-88E5-0E323E2EDA4D}" srcOrd="0" destOrd="0" presId="urn:microsoft.com/office/officeart/2005/8/layout/cycle2"/>
    <dgm:cxn modelId="{F8A205AA-54C1-7547-B425-2F0AF6C8DB1D}" srcId="{424E6FB2-FCC1-4047-AF39-BB970D2C2D35}" destId="{4A21D814-C6CA-DB43-8D55-A3371569C4BA}" srcOrd="1" destOrd="0" parTransId="{4993E2E7-BD4F-F141-888A-80B7911A886A}" sibTransId="{987B3FD2-817F-B448-AACD-E0CC2B04C5E7}"/>
    <dgm:cxn modelId="{82DE932D-E8BF-0141-953D-0279A7ECD5AC}" srcId="{424E6FB2-FCC1-4047-AF39-BB970D2C2D35}" destId="{2089F585-0A17-B54E-8990-1EBFEC91F836}" srcOrd="0" destOrd="0" parTransId="{0A5532E3-748A-1E41-A469-277EB6714CB7}" sibTransId="{D7AF811A-33CD-4044-BDB9-E6794BAEE972}"/>
    <dgm:cxn modelId="{8AF28C3F-00D4-A346-81B0-22394A538EA3}" type="presOf" srcId="{4A21D814-C6CA-DB43-8D55-A3371569C4BA}" destId="{221542A8-720A-804A-A199-BDAA40040E4B}" srcOrd="0" destOrd="0" presId="urn:microsoft.com/office/officeart/2005/8/layout/cycle2"/>
    <dgm:cxn modelId="{1E916095-464F-8740-91ED-463961B24F25}" type="presOf" srcId="{987B3FD2-817F-B448-AACD-E0CC2B04C5E7}" destId="{50D065D0-BCBC-4B4E-9EDB-6EF5A2D0917B}" srcOrd="1" destOrd="0" presId="urn:microsoft.com/office/officeart/2005/8/layout/cycle2"/>
    <dgm:cxn modelId="{F9BDEB6F-55DA-6141-84D5-CA28DB042D1B}" type="presOf" srcId="{0783F320-3584-444C-86A0-807246218F8F}" destId="{5C68F1CF-E96C-4D4C-A649-07AA21D4D61F}" srcOrd="0" destOrd="0" presId="urn:microsoft.com/office/officeart/2005/8/layout/cycle2"/>
    <dgm:cxn modelId="{85829266-057D-2F4C-A842-48A3D78DCD00}" type="presOf" srcId="{CAB8E3E4-3204-2A4C-9440-D100725E56E2}" destId="{80B2CB25-E0BE-BD4F-8DF5-6A8826B7E809}" srcOrd="0" destOrd="0" presId="urn:microsoft.com/office/officeart/2005/8/layout/cycle2"/>
    <dgm:cxn modelId="{ACD37FE2-726E-8749-9A97-43D559F949C9}" type="presOf" srcId="{713584AF-7E0B-6F4E-A053-C07DAC49F0D2}" destId="{F579F7C7-D4DB-6446-B6B4-01BBBF088BA5}" srcOrd="1" destOrd="0" presId="urn:microsoft.com/office/officeart/2005/8/layout/cycle2"/>
    <dgm:cxn modelId="{DCC76C59-60E5-D648-BEFC-FCBA5A1DF264}" type="presParOf" srcId="{E26D4853-FEC8-CC4E-81D7-93F1FEE4BCA6}" destId="{3D0C1560-D998-FE45-A6B1-E9A15755AB8D}" srcOrd="0" destOrd="0" presId="urn:microsoft.com/office/officeart/2005/8/layout/cycle2"/>
    <dgm:cxn modelId="{734C7318-802D-B943-A00A-65E8C6ACE1A3}" type="presParOf" srcId="{E26D4853-FEC8-CC4E-81D7-93F1FEE4BCA6}" destId="{DAC2BA42-DAAC-804E-9DA1-1F571FECA99D}" srcOrd="1" destOrd="0" presId="urn:microsoft.com/office/officeart/2005/8/layout/cycle2"/>
    <dgm:cxn modelId="{A46BBDC4-53AE-9048-9355-7B96F81AA657}" type="presParOf" srcId="{DAC2BA42-DAAC-804E-9DA1-1F571FECA99D}" destId="{87DFD50C-D0E3-4A41-83F0-7CFDCE53E38C}" srcOrd="0" destOrd="0" presId="urn:microsoft.com/office/officeart/2005/8/layout/cycle2"/>
    <dgm:cxn modelId="{84740309-E329-AC48-BF0F-F85F64F7E242}" type="presParOf" srcId="{E26D4853-FEC8-CC4E-81D7-93F1FEE4BCA6}" destId="{221542A8-720A-804A-A199-BDAA40040E4B}" srcOrd="2" destOrd="0" presId="urn:microsoft.com/office/officeart/2005/8/layout/cycle2"/>
    <dgm:cxn modelId="{405495A3-6504-B346-BE3A-1762AD1B0930}" type="presParOf" srcId="{E26D4853-FEC8-CC4E-81D7-93F1FEE4BCA6}" destId="{0582F8A3-3CBA-DD4E-80E1-18794B2CDE22}" srcOrd="3" destOrd="0" presId="urn:microsoft.com/office/officeart/2005/8/layout/cycle2"/>
    <dgm:cxn modelId="{D0147896-4FA0-FC41-8CFF-E4049A937B89}" type="presParOf" srcId="{0582F8A3-3CBA-DD4E-80E1-18794B2CDE22}" destId="{50D065D0-BCBC-4B4E-9EDB-6EF5A2D0917B}" srcOrd="0" destOrd="0" presId="urn:microsoft.com/office/officeart/2005/8/layout/cycle2"/>
    <dgm:cxn modelId="{82C9CFFF-2621-7E49-AB37-5E2619743B7E}" type="presParOf" srcId="{E26D4853-FEC8-CC4E-81D7-93F1FEE4BCA6}" destId="{3B221416-D2E6-E14C-88E5-0E323E2EDA4D}" srcOrd="4" destOrd="0" presId="urn:microsoft.com/office/officeart/2005/8/layout/cycle2"/>
    <dgm:cxn modelId="{8F03B058-BE10-B046-B552-D59CBC92554E}" type="presParOf" srcId="{E26D4853-FEC8-CC4E-81D7-93F1FEE4BCA6}" destId="{5C68F1CF-E96C-4D4C-A649-07AA21D4D61F}" srcOrd="5" destOrd="0" presId="urn:microsoft.com/office/officeart/2005/8/layout/cycle2"/>
    <dgm:cxn modelId="{9971E49E-9569-3643-A6CC-5FDD63C7F4F7}" type="presParOf" srcId="{5C68F1CF-E96C-4D4C-A649-07AA21D4D61F}" destId="{36B11654-4364-A547-B78D-3B5BC24009DF}" srcOrd="0" destOrd="0" presId="urn:microsoft.com/office/officeart/2005/8/layout/cycle2"/>
    <dgm:cxn modelId="{9AEE01DE-249C-2449-8F12-AACD3131781B}" type="presParOf" srcId="{E26D4853-FEC8-CC4E-81D7-93F1FEE4BCA6}" destId="{7554A6AB-905C-AF48-B7E7-783C35E31561}" srcOrd="6" destOrd="0" presId="urn:microsoft.com/office/officeart/2005/8/layout/cycle2"/>
    <dgm:cxn modelId="{81694455-FF35-9D49-BF82-34881978EF9B}" type="presParOf" srcId="{E26D4853-FEC8-CC4E-81D7-93F1FEE4BCA6}" destId="{E9566CBD-B109-9645-AC96-45C47EB7389F}" srcOrd="7" destOrd="0" presId="urn:microsoft.com/office/officeart/2005/8/layout/cycle2"/>
    <dgm:cxn modelId="{20C0D137-70E7-1B48-BD20-8666DD25DD66}" type="presParOf" srcId="{E9566CBD-B109-9645-AC96-45C47EB7389F}" destId="{F579F7C7-D4DB-6446-B6B4-01BBBF088BA5}" srcOrd="0" destOrd="0" presId="urn:microsoft.com/office/officeart/2005/8/layout/cycle2"/>
    <dgm:cxn modelId="{0ED2F80B-3346-FB4B-9889-8788EF4692FF}" type="presParOf" srcId="{E26D4853-FEC8-CC4E-81D7-93F1FEE4BCA6}" destId="{7AD73EB3-5BD5-274F-A5C7-7C0404E8D7F3}" srcOrd="8" destOrd="0" presId="urn:microsoft.com/office/officeart/2005/8/layout/cycle2"/>
    <dgm:cxn modelId="{3B600265-CFC3-DD49-8E20-1DAC689A6717}" type="presParOf" srcId="{E26D4853-FEC8-CC4E-81D7-93F1FEE4BCA6}" destId="{80B2CB25-E0BE-BD4F-8DF5-6A8826B7E809}" srcOrd="9" destOrd="0" presId="urn:microsoft.com/office/officeart/2005/8/layout/cycle2"/>
    <dgm:cxn modelId="{4FEE5A45-0172-074F-A5F4-EE87C7FE942E}" type="presParOf" srcId="{80B2CB25-E0BE-BD4F-8DF5-6A8826B7E809}" destId="{7E483DAD-1238-A547-BFC3-2254DB9990E0}"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0C1560-D998-FE45-A6B1-E9A15755AB8D}">
      <dsp:nvSpPr>
        <dsp:cNvPr id="0" name=""/>
        <dsp:cNvSpPr/>
      </dsp:nvSpPr>
      <dsp:spPr>
        <a:xfrm>
          <a:off x="3275090" y="1389"/>
          <a:ext cx="1908060" cy="1908060"/>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err="1" smtClean="0"/>
            <a:t>Deobandi</a:t>
          </a:r>
          <a:endParaRPr lang="en-GB" sz="2500" kern="1200" dirty="0"/>
        </a:p>
      </dsp:txBody>
      <dsp:txXfrm>
        <a:off x="3554519" y="280818"/>
        <a:ext cx="1349202" cy="1349202"/>
      </dsp:txXfrm>
    </dsp:sp>
    <dsp:sp modelId="{DAC2BA42-DAAC-804E-9DA1-1F571FECA99D}">
      <dsp:nvSpPr>
        <dsp:cNvPr id="0" name=""/>
        <dsp:cNvSpPr/>
      </dsp:nvSpPr>
      <dsp:spPr>
        <a:xfrm rot="2160000">
          <a:off x="5123159" y="1467723"/>
          <a:ext cx="508524" cy="643970"/>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a:off x="5137727" y="1551682"/>
        <a:ext cx="355967" cy="386382"/>
      </dsp:txXfrm>
    </dsp:sp>
    <dsp:sp modelId="{221542A8-720A-804A-A199-BDAA40040E4B}">
      <dsp:nvSpPr>
        <dsp:cNvPr id="0" name=""/>
        <dsp:cNvSpPr/>
      </dsp:nvSpPr>
      <dsp:spPr>
        <a:xfrm>
          <a:off x="5594978" y="1686887"/>
          <a:ext cx="1908060" cy="1908060"/>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err="1" smtClean="0"/>
            <a:t>Tablighi</a:t>
          </a:r>
          <a:r>
            <a:rPr lang="en-GB" sz="2500" kern="1200" dirty="0" smtClean="0"/>
            <a:t> </a:t>
          </a:r>
          <a:r>
            <a:rPr lang="en-GB" sz="2500" kern="1200" dirty="0" err="1" smtClean="0"/>
            <a:t>Jamaat</a:t>
          </a:r>
          <a:endParaRPr lang="en-GB" sz="2500" kern="1200" dirty="0"/>
        </a:p>
      </dsp:txBody>
      <dsp:txXfrm>
        <a:off x="5874407" y="1966316"/>
        <a:ext cx="1349202" cy="1349202"/>
      </dsp:txXfrm>
    </dsp:sp>
    <dsp:sp modelId="{0582F8A3-3CBA-DD4E-80E1-18794B2CDE22}">
      <dsp:nvSpPr>
        <dsp:cNvPr id="0" name=""/>
        <dsp:cNvSpPr/>
      </dsp:nvSpPr>
      <dsp:spPr>
        <a:xfrm rot="6480000">
          <a:off x="5856134" y="3668840"/>
          <a:ext cx="508524" cy="643970"/>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rot="10800000">
        <a:off x="5955984" y="3725089"/>
        <a:ext cx="355967" cy="386382"/>
      </dsp:txXfrm>
    </dsp:sp>
    <dsp:sp modelId="{3B221416-D2E6-E14C-88E5-0E323E2EDA4D}">
      <dsp:nvSpPr>
        <dsp:cNvPr id="0" name=""/>
        <dsp:cNvSpPr/>
      </dsp:nvSpPr>
      <dsp:spPr>
        <a:xfrm>
          <a:off x="4708860" y="4414079"/>
          <a:ext cx="1908060" cy="1908060"/>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err="1" smtClean="0"/>
            <a:t>Salafi</a:t>
          </a:r>
          <a:endParaRPr lang="en-GB" sz="2500" kern="1200" dirty="0"/>
        </a:p>
      </dsp:txBody>
      <dsp:txXfrm>
        <a:off x="4988289" y="4693508"/>
        <a:ext cx="1349202" cy="1349202"/>
      </dsp:txXfrm>
    </dsp:sp>
    <dsp:sp modelId="{5C68F1CF-E96C-4D4C-A649-07AA21D4D61F}">
      <dsp:nvSpPr>
        <dsp:cNvPr id="0" name=""/>
        <dsp:cNvSpPr/>
      </dsp:nvSpPr>
      <dsp:spPr>
        <a:xfrm rot="10800000">
          <a:off x="3989250" y="5046124"/>
          <a:ext cx="508524" cy="643970"/>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rot="10800000">
        <a:off x="4141807" y="5174918"/>
        <a:ext cx="355967" cy="386382"/>
      </dsp:txXfrm>
    </dsp:sp>
    <dsp:sp modelId="{7554A6AB-905C-AF48-B7E7-783C35E31561}">
      <dsp:nvSpPr>
        <dsp:cNvPr id="0" name=""/>
        <dsp:cNvSpPr/>
      </dsp:nvSpPr>
      <dsp:spPr>
        <a:xfrm>
          <a:off x="1841320" y="4414079"/>
          <a:ext cx="1908060" cy="1908060"/>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err="1" smtClean="0"/>
            <a:t>Jamaat</a:t>
          </a:r>
          <a:r>
            <a:rPr lang="en-GB" sz="2500" kern="1200" dirty="0" smtClean="0"/>
            <a:t>-e-</a:t>
          </a:r>
          <a:r>
            <a:rPr lang="en-GB" sz="2500" kern="1200" dirty="0" err="1" smtClean="0"/>
            <a:t>Islami</a:t>
          </a:r>
          <a:endParaRPr lang="en-GB" sz="2500" kern="1200" dirty="0"/>
        </a:p>
      </dsp:txBody>
      <dsp:txXfrm>
        <a:off x="2120749" y="4693508"/>
        <a:ext cx="1349202" cy="1349202"/>
      </dsp:txXfrm>
    </dsp:sp>
    <dsp:sp modelId="{E9566CBD-B109-9645-AC96-45C47EB7389F}">
      <dsp:nvSpPr>
        <dsp:cNvPr id="0" name=""/>
        <dsp:cNvSpPr/>
      </dsp:nvSpPr>
      <dsp:spPr>
        <a:xfrm rot="15120000">
          <a:off x="-254262" y="6001127"/>
          <a:ext cx="508524" cy="643970"/>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rot="10800000">
        <a:off x="-154412" y="6202466"/>
        <a:ext cx="355967" cy="386382"/>
      </dsp:txXfrm>
    </dsp:sp>
    <dsp:sp modelId="{7AD73EB3-5BD5-274F-A5C7-7C0404E8D7F3}">
      <dsp:nvSpPr>
        <dsp:cNvPr id="0" name=""/>
        <dsp:cNvSpPr/>
      </dsp:nvSpPr>
      <dsp:spPr>
        <a:xfrm>
          <a:off x="955202" y="1686887"/>
          <a:ext cx="1908060" cy="1908060"/>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err="1" smtClean="0"/>
            <a:t>Barelwi</a:t>
          </a:r>
          <a:endParaRPr lang="en-GB" sz="2500" kern="1200" dirty="0"/>
        </a:p>
      </dsp:txBody>
      <dsp:txXfrm>
        <a:off x="1234631" y="1966316"/>
        <a:ext cx="1349202" cy="1349202"/>
      </dsp:txXfrm>
    </dsp:sp>
    <dsp:sp modelId="{80B2CB25-E0BE-BD4F-8DF5-6A8826B7E809}">
      <dsp:nvSpPr>
        <dsp:cNvPr id="0" name=""/>
        <dsp:cNvSpPr/>
      </dsp:nvSpPr>
      <dsp:spPr>
        <a:xfrm rot="12570619">
          <a:off x="2827878" y="1280349"/>
          <a:ext cx="508524" cy="643970"/>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a:off x="2970539" y="1446716"/>
        <a:ext cx="355967" cy="38638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Georgia"/>
              </a:defRPr>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Georgia"/>
              </a:defRPr>
            </a:lvl1pPr>
          </a:lstStyle>
          <a:p>
            <a:fld id="{9CC338DD-8147-1044-A9F3-779B44FF3DAE}" type="datetimeFigureOut">
              <a:rPr lang="en-US" smtClean="0"/>
              <a:pPr/>
              <a:t>17/11/2014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Georgia"/>
              </a:defRPr>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Georgia"/>
              </a:defRPr>
            </a:lvl1pPr>
          </a:lstStyle>
          <a:p>
            <a:fld id="{5FF3B402-EB7E-2647-B2ED-E91975487D52}" type="slidenum">
              <a:rPr lang="en-US" smtClean="0"/>
              <a:pPr/>
              <a:t>‹#›</a:t>
            </a:fld>
            <a:endParaRPr lang="en-US" dirty="0"/>
          </a:p>
        </p:txBody>
      </p:sp>
    </p:spTree>
    <p:extLst>
      <p:ext uri="{BB962C8B-B14F-4D97-AF65-F5344CB8AC3E}">
        <p14:creationId xmlns:p14="http://schemas.microsoft.com/office/powerpoint/2010/main" val="376630090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Georgia"/>
        <a:ea typeface="+mn-ea"/>
        <a:cs typeface="+mn-cs"/>
      </a:defRPr>
    </a:lvl1pPr>
    <a:lvl2pPr marL="457200" algn="l" defTabSz="457200" rtl="0" eaLnBrk="1" latinLnBrk="0" hangingPunct="1">
      <a:defRPr sz="1200" kern="1200">
        <a:solidFill>
          <a:schemeClr val="tx1"/>
        </a:solidFill>
        <a:latin typeface="Georgia"/>
        <a:ea typeface="+mn-ea"/>
        <a:cs typeface="+mn-cs"/>
      </a:defRPr>
    </a:lvl2pPr>
    <a:lvl3pPr marL="914400" algn="l" defTabSz="457200" rtl="0" eaLnBrk="1" latinLnBrk="0" hangingPunct="1">
      <a:defRPr sz="1200" kern="1200">
        <a:solidFill>
          <a:schemeClr val="tx1"/>
        </a:solidFill>
        <a:latin typeface="Georgia"/>
        <a:ea typeface="+mn-ea"/>
        <a:cs typeface="+mn-cs"/>
      </a:defRPr>
    </a:lvl3pPr>
    <a:lvl4pPr marL="1371600" algn="l" defTabSz="457200" rtl="0" eaLnBrk="1" latinLnBrk="0" hangingPunct="1">
      <a:defRPr sz="1200" kern="1200">
        <a:solidFill>
          <a:schemeClr val="tx1"/>
        </a:solidFill>
        <a:latin typeface="Georgia"/>
        <a:ea typeface="+mn-ea"/>
        <a:cs typeface="+mn-cs"/>
      </a:defRPr>
    </a:lvl4pPr>
    <a:lvl5pPr marL="1828800" algn="l" defTabSz="457200" rtl="0" eaLnBrk="1" latinLnBrk="0" hangingPunct="1">
      <a:defRPr sz="1200" kern="1200">
        <a:solidFill>
          <a:schemeClr val="tx1"/>
        </a:solidFill>
        <a:latin typeface="Georgia"/>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 Id="rId3" Type="http://schemas.openxmlformats.org/officeDocument/2006/relationships/hyperlink" Target="http://ezproxy.tsd.uwtsd.ac.uk:2112/article/opr/t236MIW/e0546" TargetMode="Externa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2.xml"/><Relationship Id="rId3" Type="http://schemas.openxmlformats.org/officeDocument/2006/relationships/hyperlink" Target="http://ezproxy.tsd.uwtsd.ac.uk:2112/article/opr/t236MIW/e0546" TargetMode="Externa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8.xml"/><Relationship Id="rId3" Type="http://schemas.openxmlformats.org/officeDocument/2006/relationships/hyperlink" Target="http://ezproxy.tsd.uwtsd.ac.uk:2112/article/opr/t236MIW/e0546" TargetMode="Externa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9.xml"/><Relationship Id="rId3" Type="http://schemas.openxmlformats.org/officeDocument/2006/relationships/hyperlink" Target="http://ezproxy.tsd.uwtsd.ac.uk:2112/article/opr/t236MIW/e0546" TargetMode="Externa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0.xml"/><Relationship Id="rId3" Type="http://schemas.openxmlformats.org/officeDocument/2006/relationships/hyperlink" Target="http://ezproxy.tsd.uwtsd.ac.uk:2112/article/opr/t236MIW/e0546" TargetMode="Externa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1.xml"/><Relationship Id="rId3" Type="http://schemas.openxmlformats.org/officeDocument/2006/relationships/hyperlink" Target="http://ezproxy.tsd.uwtsd.ac.uk:2112/article/opr/t236MIW/e0546" TargetMode="Externa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2.xml"/><Relationship Id="rId3" Type="http://schemas.openxmlformats.org/officeDocument/2006/relationships/hyperlink" Target="http://ezproxy.tsd.uwtsd.ac.uk:2112/article/opr/t236MIW/e0546" TargetMode="Externa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3.xml"/><Relationship Id="rId3" Type="http://schemas.openxmlformats.org/officeDocument/2006/relationships/hyperlink" Target="http://ezproxy.tsd.uwtsd.ac.uk:2112/article/opr/t236MIW/e0546" TargetMode="Externa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4.xml"/><Relationship Id="rId3" Type="http://schemas.openxmlformats.org/officeDocument/2006/relationships/hyperlink" Target="http://ezproxy.tsd.uwtsd.ac.uk:2112/article/opr/t236MIW/e0546" TargetMode="Externa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7.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8.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9.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0.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5.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7.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8.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9.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2.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3.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4.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5.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6.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7.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8.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9.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0.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2.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3.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4.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9.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0.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2.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3.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4.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5.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6.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Bowen, 11</a:t>
            </a:r>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pPr/>
              <a:t>4</a:t>
            </a:fld>
            <a:endParaRPr lang="en-US" dirty="0"/>
          </a:p>
        </p:txBody>
      </p:sp>
    </p:spTree>
    <p:extLst>
      <p:ext uri="{BB962C8B-B14F-4D97-AF65-F5344CB8AC3E}">
        <p14:creationId xmlns:p14="http://schemas.microsoft.com/office/powerpoint/2010/main" val="1050061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Bowen</a:t>
            </a:r>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pPr/>
              <a:t>5</a:t>
            </a:fld>
            <a:endParaRPr lang="en-US" dirty="0"/>
          </a:p>
        </p:txBody>
      </p:sp>
    </p:spTree>
    <p:extLst>
      <p:ext uri="{BB962C8B-B14F-4D97-AF65-F5344CB8AC3E}">
        <p14:creationId xmlns:p14="http://schemas.microsoft.com/office/powerpoint/2010/main" val="231626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95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095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829F8294-9BFA-E54C-8FA7-A396F3091168}" type="slidenum">
              <a:rPr lang="en-US">
                <a:latin typeface="Georgia"/>
              </a:rPr>
              <a:pPr fontAlgn="base">
                <a:spcBef>
                  <a:spcPct val="0"/>
                </a:spcBef>
                <a:spcAft>
                  <a:spcPct val="0"/>
                </a:spcAft>
              </a:pPr>
              <a:t>56</a:t>
            </a:fld>
            <a:endParaRPr lang="en-US" dirty="0">
              <a:latin typeface="Georgia"/>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13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0137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F96EB4D8-CA11-0743-AD88-7B36C145C9DF}" type="slidenum">
              <a:rPr lang="en-US">
                <a:latin typeface="Georgia"/>
              </a:rPr>
              <a:pPr fontAlgn="base">
                <a:spcBef>
                  <a:spcPct val="0"/>
                </a:spcBef>
                <a:spcAft>
                  <a:spcPct val="0"/>
                </a:spcAft>
              </a:pPr>
              <a:t>57</a:t>
            </a:fld>
            <a:endParaRPr lang="en-US" dirty="0">
              <a:latin typeface="Georgia"/>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34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034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907B52AF-C5B1-5E4E-9BC3-1F929DC676EB}" type="slidenum">
              <a:rPr lang="en-US">
                <a:latin typeface="Georgia"/>
              </a:rPr>
              <a:pPr fontAlgn="base">
                <a:spcBef>
                  <a:spcPct val="0"/>
                </a:spcBef>
                <a:spcAft>
                  <a:spcPct val="0"/>
                </a:spcAft>
              </a:pPr>
              <a:t>58</a:t>
            </a:fld>
            <a:endParaRPr lang="en-US" dirty="0">
              <a:latin typeface="Georgia"/>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54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054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1383511D-4FF1-4B46-AEFC-E12CB29FC848}" type="slidenum">
              <a:rPr lang="en-US">
                <a:latin typeface="Georgia"/>
              </a:rPr>
              <a:pPr fontAlgn="base">
                <a:spcBef>
                  <a:spcPct val="0"/>
                </a:spcBef>
                <a:spcAft>
                  <a:spcPct val="0"/>
                </a:spcAft>
              </a:pPr>
              <a:t>59</a:t>
            </a:fld>
            <a:endParaRPr lang="en-US" dirty="0">
              <a:latin typeface="Georgia"/>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75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075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0C1EA1C0-44CE-1341-8DF7-09B54DA3723C}" type="slidenum">
              <a:rPr lang="en-US">
                <a:latin typeface="Georgia"/>
              </a:rPr>
              <a:pPr fontAlgn="base">
                <a:spcBef>
                  <a:spcPct val="0"/>
                </a:spcBef>
                <a:spcAft>
                  <a:spcPct val="0"/>
                </a:spcAft>
              </a:pPr>
              <a:t>60</a:t>
            </a:fld>
            <a:endParaRPr lang="en-US" dirty="0">
              <a:latin typeface="Georgia"/>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93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993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B05CF1B9-0E9F-4B46-9B99-83F00A62B328}" type="slidenum">
              <a:rPr lang="en-US">
                <a:latin typeface="Georgia"/>
              </a:rPr>
              <a:pPr fontAlgn="base">
                <a:spcBef>
                  <a:spcPct val="0"/>
                </a:spcBef>
                <a:spcAft>
                  <a:spcPct val="0"/>
                </a:spcAft>
              </a:pPr>
              <a:t>61</a:t>
            </a:fld>
            <a:endParaRPr lang="en-US" dirty="0">
              <a:latin typeface="Georgia"/>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481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ABAE751B-3806-D041-A4CB-029A0F028D96}" type="slidenum">
              <a:rPr lang="en-US">
                <a:latin typeface="Georgia"/>
              </a:rPr>
              <a:pPr fontAlgn="base">
                <a:spcBef>
                  <a:spcPct val="0"/>
                </a:spcBef>
                <a:spcAft>
                  <a:spcPct val="0"/>
                </a:spcAft>
              </a:pPr>
              <a:t>63</a:t>
            </a:fld>
            <a:endParaRPr lang="en-US" dirty="0">
              <a:latin typeface="Georgia"/>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www.freepik.com</a:t>
            </a:r>
            <a:r>
              <a:rPr lang="en-US" dirty="0" smtClean="0"/>
              <a:t>/free-photo/rumi-mausoleum-jalal-mosque-mevlana-ad-din-konya_669928.htm</a:t>
            </a:r>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pPr/>
              <a:t>67</a:t>
            </a:fld>
            <a:endParaRPr lang="en-US" dirty="0"/>
          </a:p>
        </p:txBody>
      </p:sp>
    </p:spTree>
    <p:extLst>
      <p:ext uri="{BB962C8B-B14F-4D97-AF65-F5344CB8AC3E}">
        <p14:creationId xmlns:p14="http://schemas.microsoft.com/office/powerpoint/2010/main" val="2655114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dreamofiran.com</a:t>
            </a:r>
            <a:r>
              <a:rPr lang="en-US" dirty="0" smtClean="0"/>
              <a:t>/</a:t>
            </a:r>
            <a:r>
              <a:rPr lang="en-US" dirty="0" err="1" smtClean="0"/>
              <a:t>wp</a:t>
            </a:r>
            <a:r>
              <a:rPr lang="en-US" dirty="0" smtClean="0"/>
              <a:t>-content/uploads/2013/08/IsfahanImamMosque2_dome.jpg</a:t>
            </a:r>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pPr/>
              <a:t>69</a:t>
            </a:fld>
            <a:endParaRPr lang="en-US" dirty="0"/>
          </a:p>
        </p:txBody>
      </p:sp>
    </p:spTree>
    <p:extLst>
      <p:ext uri="{BB962C8B-B14F-4D97-AF65-F5344CB8AC3E}">
        <p14:creationId xmlns:p14="http://schemas.microsoft.com/office/powerpoint/2010/main" val="7852431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http://ezproxy.tsd.uwtsd.ac.uk:2112/article/opr/t236MIW/e0546</a:t>
            </a:r>
            <a:r>
              <a:rPr lang="en-US" sz="1200" dirty="0" smtClean="0"/>
              <a:t> </a:t>
            </a:r>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t>70</a:t>
            </a:fld>
            <a:endParaRPr lang="en-US"/>
          </a:p>
        </p:txBody>
      </p:sp>
    </p:spTree>
    <p:extLst>
      <p:ext uri="{BB962C8B-B14F-4D97-AF65-F5344CB8AC3E}">
        <p14:creationId xmlns:p14="http://schemas.microsoft.com/office/powerpoint/2010/main" val="3569227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http://ezproxy.tsd.uwtsd.ac.uk:2112/article/opr/t236MIW/e0546</a:t>
            </a:r>
            <a:r>
              <a:rPr lang="en-US" sz="1200" dirty="0" smtClean="0"/>
              <a:t> </a:t>
            </a:r>
            <a:endParaRPr lang="en-US" dirty="0" smtClean="0"/>
          </a:p>
          <a:p>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t>72</a:t>
            </a:fld>
            <a:endParaRPr lang="en-US"/>
          </a:p>
        </p:txBody>
      </p:sp>
    </p:spTree>
    <p:extLst>
      <p:ext uri="{BB962C8B-B14F-4D97-AF65-F5344CB8AC3E}">
        <p14:creationId xmlns:p14="http://schemas.microsoft.com/office/powerpoint/2010/main" val="6937029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islaam_introduction.tripod.com</a:t>
            </a:r>
            <a:r>
              <a:rPr lang="en-US" dirty="0" smtClean="0"/>
              <a:t>/Masajid1/aqsa2-mosque-Dome-of-the-Rock.jpg</a:t>
            </a:r>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pPr/>
              <a:t>77</a:t>
            </a:fld>
            <a:endParaRPr lang="en-US" dirty="0"/>
          </a:p>
        </p:txBody>
      </p:sp>
    </p:spTree>
    <p:extLst>
      <p:ext uri="{BB962C8B-B14F-4D97-AF65-F5344CB8AC3E}">
        <p14:creationId xmlns:p14="http://schemas.microsoft.com/office/powerpoint/2010/main" val="1404386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http://ezproxy.tsd.uwtsd.ac.uk:2112/article/opr/t236MIW/e0546</a:t>
            </a:r>
            <a:r>
              <a:rPr lang="en-US" sz="1200" dirty="0" smtClean="0"/>
              <a:t> </a:t>
            </a:r>
            <a:endParaRPr lang="en-US" dirty="0" smtClean="0"/>
          </a:p>
          <a:p>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t>78</a:t>
            </a:fld>
            <a:endParaRPr lang="en-US"/>
          </a:p>
        </p:txBody>
      </p:sp>
    </p:spTree>
    <p:extLst>
      <p:ext uri="{BB962C8B-B14F-4D97-AF65-F5344CB8AC3E}">
        <p14:creationId xmlns:p14="http://schemas.microsoft.com/office/powerpoint/2010/main" val="31683695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a:t>
            </a:r>
            <a:r>
              <a:rPr lang="en-US" sz="1200" smtClean="0">
                <a:hlinkClick r:id="rId3"/>
              </a:rPr>
              <a:t>/t236MIW/e0546</a:t>
            </a:r>
            <a:r>
              <a:rPr lang="en-US" sz="1200" smtClean="0"/>
              <a:t> </a:t>
            </a:r>
            <a:endParaRPr lang="en-US" smtClean="0"/>
          </a:p>
          <a:p>
            <a:endParaRPr lang="en-US"/>
          </a:p>
        </p:txBody>
      </p:sp>
      <p:sp>
        <p:nvSpPr>
          <p:cNvPr id="4" name="Slide Number Placeholder 3"/>
          <p:cNvSpPr>
            <a:spLocks noGrp="1"/>
          </p:cNvSpPr>
          <p:nvPr>
            <p:ph type="sldNum" sz="quarter" idx="10"/>
          </p:nvPr>
        </p:nvSpPr>
        <p:spPr/>
        <p:txBody>
          <a:bodyPr/>
          <a:lstStyle/>
          <a:p>
            <a:fld id="{5FF3B402-EB7E-2647-B2ED-E91975487D52}" type="slidenum">
              <a:rPr lang="en-US" smtClean="0"/>
              <a:t>79</a:t>
            </a:fld>
            <a:endParaRPr lang="en-US"/>
          </a:p>
        </p:txBody>
      </p:sp>
    </p:spTree>
    <p:extLst>
      <p:ext uri="{BB962C8B-B14F-4D97-AF65-F5344CB8AC3E}">
        <p14:creationId xmlns:p14="http://schemas.microsoft.com/office/powerpoint/2010/main" val="31683695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a:t>
            </a:r>
            <a:r>
              <a:rPr lang="en-US" sz="1200" smtClean="0">
                <a:hlinkClick r:id="rId3"/>
              </a:rPr>
              <a:t>/t236MIW/e0546</a:t>
            </a:r>
            <a:r>
              <a:rPr lang="en-US" sz="1200" smtClean="0"/>
              <a:t> </a:t>
            </a:r>
            <a:endParaRPr lang="en-US" smtClean="0"/>
          </a:p>
          <a:p>
            <a:endParaRPr lang="en-US"/>
          </a:p>
        </p:txBody>
      </p:sp>
      <p:sp>
        <p:nvSpPr>
          <p:cNvPr id="4" name="Slide Number Placeholder 3"/>
          <p:cNvSpPr>
            <a:spLocks noGrp="1"/>
          </p:cNvSpPr>
          <p:nvPr>
            <p:ph type="sldNum" sz="quarter" idx="10"/>
          </p:nvPr>
        </p:nvSpPr>
        <p:spPr/>
        <p:txBody>
          <a:bodyPr/>
          <a:lstStyle/>
          <a:p>
            <a:fld id="{5FF3B402-EB7E-2647-B2ED-E91975487D52}" type="slidenum">
              <a:rPr lang="en-US" smtClean="0"/>
              <a:t>80</a:t>
            </a:fld>
            <a:endParaRPr lang="en-US"/>
          </a:p>
        </p:txBody>
      </p:sp>
    </p:spTree>
    <p:extLst>
      <p:ext uri="{BB962C8B-B14F-4D97-AF65-F5344CB8AC3E}">
        <p14:creationId xmlns:p14="http://schemas.microsoft.com/office/powerpoint/2010/main" val="31683695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http://ezproxy.tsd.uwtsd.ac.uk:2112/article/opr/t236MIW/e0546</a:t>
            </a:r>
            <a:r>
              <a:rPr lang="en-US" sz="1200" dirty="0" smtClean="0"/>
              <a:t> </a:t>
            </a:r>
            <a:endParaRPr lang="en-US" dirty="0" smtClean="0"/>
          </a:p>
          <a:p>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t>81</a:t>
            </a:fld>
            <a:endParaRPr lang="en-US"/>
          </a:p>
        </p:txBody>
      </p:sp>
    </p:spTree>
    <p:extLst>
      <p:ext uri="{BB962C8B-B14F-4D97-AF65-F5344CB8AC3E}">
        <p14:creationId xmlns:p14="http://schemas.microsoft.com/office/powerpoint/2010/main" val="31683695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http://ezproxy.tsd.uwtsd.ac.uk:2112/article/opr/t236MIW/e0546</a:t>
            </a:r>
            <a:r>
              <a:rPr lang="en-US" sz="1200" dirty="0" smtClean="0"/>
              <a:t> </a:t>
            </a:r>
            <a:endParaRPr lang="en-US" dirty="0" smtClean="0"/>
          </a:p>
          <a:p>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t>82</a:t>
            </a:fld>
            <a:endParaRPr lang="en-US"/>
          </a:p>
        </p:txBody>
      </p:sp>
    </p:spTree>
    <p:extLst>
      <p:ext uri="{BB962C8B-B14F-4D97-AF65-F5344CB8AC3E}">
        <p14:creationId xmlns:p14="http://schemas.microsoft.com/office/powerpoint/2010/main" val="3777234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http://ezproxy.tsd.uwtsd.ac.uk:2112/article/opr/t236MIW/e0546</a:t>
            </a:r>
            <a:r>
              <a:rPr lang="en-US" sz="1200" dirty="0" smtClean="0"/>
              <a:t> </a:t>
            </a:r>
            <a:endParaRPr lang="en-US" dirty="0" smtClean="0"/>
          </a:p>
          <a:p>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t>83</a:t>
            </a:fld>
            <a:endParaRPr lang="en-US"/>
          </a:p>
        </p:txBody>
      </p:sp>
    </p:spTree>
    <p:extLst>
      <p:ext uri="{BB962C8B-B14F-4D97-AF65-F5344CB8AC3E}">
        <p14:creationId xmlns:p14="http://schemas.microsoft.com/office/powerpoint/2010/main" val="1383528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Campo, Juan Eduardo , </a:t>
            </a:r>
            <a:r>
              <a:rPr lang="en-US" sz="1200" dirty="0" err="1" smtClean="0"/>
              <a:t>Aptullah</a:t>
            </a:r>
            <a:r>
              <a:rPr lang="en-US" sz="1200" dirty="0" smtClean="0"/>
              <a:t> </a:t>
            </a:r>
            <a:r>
              <a:rPr lang="en-US" sz="1200" dirty="0" err="1" smtClean="0"/>
              <a:t>Kuran</a:t>
            </a:r>
            <a:r>
              <a:rPr lang="en-US" sz="1200" dirty="0" smtClean="0"/>
              <a:t>, Akbar S. Ahmed, Patrick D. Gaffney and Jacques </a:t>
            </a:r>
            <a:r>
              <a:rPr lang="en-US" sz="1200" dirty="0" err="1" smtClean="0"/>
              <a:t>Waardenburg</a:t>
            </a:r>
            <a:r>
              <a:rPr lang="en-US" sz="1200" dirty="0" smtClean="0"/>
              <a:t>. "Mosque." In </a:t>
            </a:r>
            <a:r>
              <a:rPr lang="en-US" sz="1200" i="1" dirty="0" smtClean="0"/>
              <a:t>The Oxford Encyclopedia of the Modern Islamic World</a:t>
            </a:r>
            <a:r>
              <a:rPr lang="en-US" sz="1200" dirty="0" smtClean="0"/>
              <a:t>. Ed. John L. Esposito. </a:t>
            </a:r>
            <a:r>
              <a:rPr lang="en-US" sz="1200" i="1" dirty="0" smtClean="0"/>
              <a:t>Oxford Islamic Studies Online</a:t>
            </a:r>
            <a:r>
              <a:rPr lang="en-US" sz="1200" dirty="0" smtClean="0"/>
              <a:t>. </a:t>
            </a:r>
            <a:r>
              <a:rPr lang="en-US" sz="1200" dirty="0" smtClean="0">
                <a:hlinkClick r:id="rId3"/>
              </a:rPr>
              <a:t>http://ezproxy.tsd.uwtsd.ac.uk:2112/article/opr</a:t>
            </a:r>
            <a:r>
              <a:rPr lang="en-US" sz="1200" smtClean="0">
                <a:hlinkClick r:id="rId3"/>
              </a:rPr>
              <a:t>/t236MIW/e0546</a:t>
            </a:r>
            <a:r>
              <a:rPr lang="en-US" sz="1200" smtClean="0"/>
              <a:t> </a:t>
            </a:r>
            <a:endParaRPr lang="en-US" smtClean="0"/>
          </a:p>
          <a:p>
            <a:endParaRPr lang="en-US"/>
          </a:p>
        </p:txBody>
      </p:sp>
      <p:sp>
        <p:nvSpPr>
          <p:cNvPr id="4" name="Slide Number Placeholder 3"/>
          <p:cNvSpPr>
            <a:spLocks noGrp="1"/>
          </p:cNvSpPr>
          <p:nvPr>
            <p:ph type="sldNum" sz="quarter" idx="10"/>
          </p:nvPr>
        </p:nvSpPr>
        <p:spPr/>
        <p:txBody>
          <a:bodyPr/>
          <a:lstStyle/>
          <a:p>
            <a:fld id="{5FF3B402-EB7E-2647-B2ED-E91975487D52}" type="slidenum">
              <a:rPr lang="en-US" smtClean="0"/>
              <a:t>84</a:t>
            </a:fld>
            <a:endParaRPr lang="en-US"/>
          </a:p>
        </p:txBody>
      </p:sp>
    </p:spTree>
    <p:extLst>
      <p:ext uri="{BB962C8B-B14F-4D97-AF65-F5344CB8AC3E}">
        <p14:creationId xmlns:p14="http://schemas.microsoft.com/office/powerpoint/2010/main" val="1383528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4F668FF4-4DC6-334B-A71B-7592BBE35C91}" type="slidenum">
              <a:rPr lang="en-GB">
                <a:latin typeface="Georgia"/>
              </a:rPr>
              <a:pPr fontAlgn="base">
                <a:spcBef>
                  <a:spcPct val="0"/>
                </a:spcBef>
                <a:spcAft>
                  <a:spcPct val="0"/>
                </a:spcAft>
              </a:pPr>
              <a:t>97</a:t>
            </a:fld>
            <a:endParaRPr lang="en-GB" dirty="0">
              <a:latin typeface="Georgia"/>
            </a:endParaRPr>
          </a:p>
        </p:txBody>
      </p:sp>
      <p:sp>
        <p:nvSpPr>
          <p:cNvPr id="5632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56323"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algn="ctr">
              <a:spcBef>
                <a:spcPct val="0"/>
              </a:spcBef>
            </a:pPr>
            <a:r>
              <a:rPr lang="en-GB">
                <a:latin typeface="Verdana" charset="0"/>
              </a:rPr>
              <a:t>grb</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52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952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E249BB81-EC19-FD42-BB34-A6F7204BE0B1}" type="slidenum">
              <a:rPr lang="en-US">
                <a:latin typeface="Georgia"/>
              </a:rPr>
              <a:pPr fontAlgn="base">
                <a:spcBef>
                  <a:spcPct val="0"/>
                </a:spcBef>
                <a:spcAft>
                  <a:spcPct val="0"/>
                </a:spcAft>
              </a:pPr>
              <a:t>98</a:t>
            </a:fld>
            <a:endParaRPr lang="en-US" dirty="0">
              <a:latin typeface="Georgia"/>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9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29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P23 </a:t>
            </a:r>
          </a:p>
        </p:txBody>
      </p:sp>
      <p:sp>
        <p:nvSpPr>
          <p:cNvPr id="195588"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fld id="{53A10677-6A1E-5C4F-ACF2-7A293E090ACD}" type="slidenum">
              <a:rPr lang="en-US">
                <a:latin typeface="Georgia"/>
              </a:rPr>
              <a:pPr eaLnBrk="1" hangingPunct="1"/>
              <a:t>114</a:t>
            </a:fld>
            <a:endParaRPr lang="en-US" dirty="0">
              <a:latin typeface="Georgia"/>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30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dirty="0"/>
          </a:p>
        </p:txBody>
      </p:sp>
      <p:sp>
        <p:nvSpPr>
          <p:cNvPr id="196612"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fld id="{E8FAD85B-894C-5447-8AD3-82A8E1BCE420}" type="slidenum">
              <a:rPr lang="en-US">
                <a:latin typeface="Georgia"/>
              </a:rPr>
              <a:pPr eaLnBrk="1" hangingPunct="1"/>
              <a:t>115</a:t>
            </a:fld>
            <a:endParaRPr lang="en-US" dirty="0">
              <a:latin typeface="Georgia"/>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31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dirty="0"/>
          </a:p>
        </p:txBody>
      </p:sp>
      <p:sp>
        <p:nvSpPr>
          <p:cNvPr id="197636"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fld id="{19B42069-2ABD-5748-9C76-E4C2C1863533}" type="slidenum">
              <a:rPr lang="en-US">
                <a:latin typeface="Georgia"/>
              </a:rPr>
              <a:pPr eaLnBrk="1" hangingPunct="1"/>
              <a:t>116</a:t>
            </a:fld>
            <a:endParaRPr lang="en-US" dirty="0">
              <a:latin typeface="Georgia"/>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2E2840B7-C9F0-1D40-BB49-E1DC0E9B02FE}" type="slidenum">
              <a:rPr lang="en-GB">
                <a:latin typeface="Georgia"/>
              </a:rPr>
              <a:pPr fontAlgn="base">
                <a:spcBef>
                  <a:spcPct val="0"/>
                </a:spcBef>
                <a:spcAft>
                  <a:spcPct val="0"/>
                </a:spcAft>
              </a:pPr>
              <a:t>119</a:t>
            </a:fld>
            <a:endParaRPr lang="en-GB" dirty="0">
              <a:latin typeface="Georgia"/>
            </a:endParaRPr>
          </a:p>
        </p:txBody>
      </p:sp>
      <p:sp>
        <p:nvSpPr>
          <p:cNvPr id="54274"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54275"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algn="ctr">
              <a:spcBef>
                <a:spcPct val="0"/>
              </a:spcBef>
            </a:pPr>
            <a:r>
              <a:rPr lang="en-GB">
                <a:latin typeface="Verdana" charset="0"/>
              </a:rPr>
              <a:t>grb</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5B0F92EB-4DC1-984F-8CE6-1FA1D3A56A04}" type="slidenum">
              <a:rPr lang="en-GB">
                <a:latin typeface="Georgia"/>
              </a:rPr>
              <a:pPr fontAlgn="base">
                <a:spcBef>
                  <a:spcPct val="0"/>
                </a:spcBef>
                <a:spcAft>
                  <a:spcPct val="0"/>
                </a:spcAft>
              </a:pPr>
              <a:t>120</a:t>
            </a:fld>
            <a:endParaRPr lang="en-GB" dirty="0">
              <a:latin typeface="Georgia"/>
            </a:endParaRPr>
          </a:p>
        </p:txBody>
      </p:sp>
      <p:sp>
        <p:nvSpPr>
          <p:cNvPr id="5837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83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a:t>Gary R Bunt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English Heritage &amp; Wikipedia</a:t>
            </a:r>
            <a:endParaRPr lang="en-US" dirty="0"/>
          </a:p>
        </p:txBody>
      </p:sp>
      <p:sp>
        <p:nvSpPr>
          <p:cNvPr id="4" name="Slide Number Placeholder 3"/>
          <p:cNvSpPr>
            <a:spLocks noGrp="1"/>
          </p:cNvSpPr>
          <p:nvPr>
            <p:ph type="sldNum" sz="quarter" idx="10"/>
          </p:nvPr>
        </p:nvSpPr>
        <p:spPr/>
        <p:txBody>
          <a:bodyPr/>
          <a:lstStyle/>
          <a:p>
            <a:fld id="{5FF3B402-EB7E-2647-B2ED-E91975487D52}" type="slidenum">
              <a:rPr lang="en-US" smtClean="0"/>
              <a:pPr/>
              <a:t>121</a:t>
            </a:fld>
            <a:endParaRPr lang="en-US" dirty="0"/>
          </a:p>
        </p:txBody>
      </p:sp>
    </p:spTree>
    <p:extLst>
      <p:ext uri="{BB962C8B-B14F-4D97-AF65-F5344CB8AC3E}">
        <p14:creationId xmlns:p14="http://schemas.microsoft.com/office/powerpoint/2010/main" val="19538421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EFB98EBA-97F3-3E49-BA29-1142ED7C5DDB}" type="slidenum">
              <a:rPr lang="en-GB">
                <a:latin typeface="Georgia"/>
              </a:rPr>
              <a:pPr fontAlgn="base">
                <a:spcBef>
                  <a:spcPct val="0"/>
                </a:spcBef>
                <a:spcAft>
                  <a:spcPct val="0"/>
                </a:spcAft>
              </a:pPr>
              <a:t>125</a:t>
            </a:fld>
            <a:endParaRPr lang="en-GB" dirty="0">
              <a:latin typeface="Georgia"/>
            </a:endParaRPr>
          </a:p>
        </p:txBody>
      </p:sp>
      <p:sp>
        <p:nvSpPr>
          <p:cNvPr id="5017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50179"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algn="ctr">
              <a:spcBef>
                <a:spcPct val="0"/>
              </a:spcBef>
            </a:pPr>
            <a:r>
              <a:rPr lang="en-GB">
                <a:solidFill>
                  <a:srgbClr val="FFFFFF"/>
                </a:solidFill>
                <a:latin typeface="Verdana" charset="0"/>
              </a:rPr>
              <a:t>© Courtesy of Bradford Heritage Recording Unit</a:t>
            </a:r>
            <a:r>
              <a:rPr lang="en-GB">
                <a:latin typeface="Verdana" charset="0"/>
              </a:rPr>
              <a:t> </a:t>
            </a:r>
          </a:p>
          <a:p>
            <a:pPr>
              <a:spcBef>
                <a:spcPct val="0"/>
              </a:spcBef>
            </a:pPr>
            <a:r>
              <a:rPr lang="en-GB">
                <a:latin typeface="Verdana" charset="0"/>
              </a:rPr>
              <a:t>Photo: Tim Smith</a:t>
            </a:r>
            <a:br>
              <a:rPr lang="en-GB">
                <a:latin typeface="Verdana" charset="0"/>
              </a:rPr>
            </a:br>
            <a:r>
              <a:rPr lang="en-GB">
                <a:latin typeface="Verdana" charset="0"/>
              </a:rPr>
              <a:t>Manningham</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8B8D340B-D7D8-1C42-B8B8-46BDCE05A1E8}" type="slidenum">
              <a:rPr lang="en-GB">
                <a:latin typeface="Georgia"/>
              </a:rPr>
              <a:pPr fontAlgn="base">
                <a:spcBef>
                  <a:spcPct val="0"/>
                </a:spcBef>
                <a:spcAft>
                  <a:spcPct val="0"/>
                </a:spcAft>
              </a:pPr>
              <a:t>127</a:t>
            </a:fld>
            <a:endParaRPr lang="en-GB" dirty="0">
              <a:latin typeface="Georgia"/>
            </a:endParaRPr>
          </a:p>
        </p:txBody>
      </p:sp>
      <p:sp>
        <p:nvSpPr>
          <p:cNvPr id="52226"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52227"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algn="ctr">
              <a:spcBef>
                <a:spcPct val="0"/>
              </a:spcBef>
            </a:pPr>
            <a:r>
              <a:rPr lang="en-GB">
                <a:latin typeface="Verdana" charset="0"/>
              </a:rPr>
              <a:t>GRB</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3B11A8CF-7967-3F44-978F-15251364D482}" type="slidenum">
              <a:rPr lang="en-GB">
                <a:latin typeface="Georgia"/>
              </a:rPr>
              <a:pPr fontAlgn="base">
                <a:spcBef>
                  <a:spcPct val="0"/>
                </a:spcBef>
                <a:spcAft>
                  <a:spcPct val="0"/>
                </a:spcAft>
              </a:pPr>
              <a:t>128</a:t>
            </a:fld>
            <a:endParaRPr lang="en-GB" dirty="0">
              <a:latin typeface="Georgia"/>
            </a:endParaRPr>
          </a:p>
        </p:txBody>
      </p:sp>
      <p:sp>
        <p:nvSpPr>
          <p:cNvPr id="6041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60419"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GB" dirty="0"/>
              <a:t>Gary R Bunt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24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6246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C3D26B71-0520-9445-90FA-C53278344932}" type="slidenum">
              <a:rPr lang="en-US">
                <a:latin typeface="Georgia"/>
              </a:rPr>
              <a:pPr fontAlgn="base">
                <a:spcBef>
                  <a:spcPct val="0"/>
                </a:spcBef>
                <a:spcAft>
                  <a:spcPct val="0"/>
                </a:spcAft>
              </a:pPr>
              <a:t>129</a:t>
            </a:fld>
            <a:endParaRPr lang="en-US" dirty="0">
              <a:latin typeface="Georgia"/>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45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645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1F081AD3-B5ED-3145-8A42-E3ED8A5C1C76}" type="slidenum">
              <a:rPr lang="en-US">
                <a:latin typeface="Georgia"/>
              </a:rPr>
              <a:pPr fontAlgn="base">
                <a:spcBef>
                  <a:spcPct val="0"/>
                </a:spcBef>
                <a:spcAft>
                  <a:spcPct val="0"/>
                </a:spcAft>
              </a:pPr>
              <a:t>131</a:t>
            </a:fld>
            <a:endParaRPr lang="en-US" dirty="0">
              <a:latin typeface="Georgia"/>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65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665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7DBFC925-6C36-F341-9818-9B573FCC0A5D}" type="slidenum">
              <a:rPr lang="en-US">
                <a:latin typeface="Georgia"/>
              </a:rPr>
              <a:pPr fontAlgn="base">
                <a:spcBef>
                  <a:spcPct val="0"/>
                </a:spcBef>
                <a:spcAft>
                  <a:spcPct val="0"/>
                </a:spcAft>
              </a:pPr>
              <a:t>132</a:t>
            </a:fld>
            <a:endParaRPr lang="en-US" dirty="0">
              <a:latin typeface="Georgia"/>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86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686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523F58CB-5D87-104A-8447-7EA4F6E57BAD}" type="slidenum">
              <a:rPr lang="en-US">
                <a:latin typeface="Georgia"/>
              </a:rPr>
              <a:pPr fontAlgn="base">
                <a:spcBef>
                  <a:spcPct val="0"/>
                </a:spcBef>
                <a:spcAft>
                  <a:spcPct val="0"/>
                </a:spcAft>
              </a:pPr>
              <a:t>133</a:t>
            </a:fld>
            <a:endParaRPr lang="en-US" dirty="0">
              <a:latin typeface="Georgia"/>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06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706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C25033C3-DB8A-1C46-9A33-795A0E5E351C}" type="slidenum">
              <a:rPr lang="en-US">
                <a:latin typeface="Georgia"/>
              </a:rPr>
              <a:pPr fontAlgn="base">
                <a:spcBef>
                  <a:spcPct val="0"/>
                </a:spcBef>
                <a:spcAft>
                  <a:spcPct val="0"/>
                </a:spcAft>
              </a:pPr>
              <a:t>134</a:t>
            </a:fld>
            <a:endParaRPr lang="en-US" dirty="0">
              <a:latin typeface="Georgia"/>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27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7270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60504CD9-7BA8-C040-A1CF-AEB37816FE4F}" type="slidenum">
              <a:rPr lang="en-US">
                <a:latin typeface="Georgia"/>
              </a:rPr>
              <a:pPr fontAlgn="base">
                <a:spcBef>
                  <a:spcPct val="0"/>
                </a:spcBef>
                <a:spcAft>
                  <a:spcPct val="0"/>
                </a:spcAft>
              </a:pPr>
              <a:t>135</a:t>
            </a:fld>
            <a:endParaRPr lang="en-US" dirty="0">
              <a:latin typeface="Georgia"/>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47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747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2B33E7F9-83D9-CD47-BCC3-AD5C08E70317}" type="slidenum">
              <a:rPr lang="en-US">
                <a:latin typeface="Georgia"/>
              </a:rPr>
              <a:pPr fontAlgn="base">
                <a:spcBef>
                  <a:spcPct val="0"/>
                </a:spcBef>
                <a:spcAft>
                  <a:spcPct val="0"/>
                </a:spcAft>
              </a:pPr>
              <a:t>136</a:t>
            </a:fld>
            <a:endParaRPr lang="en-US" dirty="0">
              <a:latin typeface="Georgia"/>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680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768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028191A4-80B1-034A-A0FB-567B84672F1D}" type="slidenum">
              <a:rPr lang="en-US">
                <a:latin typeface="Georgia"/>
              </a:rPr>
              <a:pPr fontAlgn="base">
                <a:spcBef>
                  <a:spcPct val="0"/>
                </a:spcBef>
                <a:spcAft>
                  <a:spcPct val="0"/>
                </a:spcAft>
              </a:pPr>
              <a:t>137</a:t>
            </a:fld>
            <a:endParaRPr lang="en-US" dirty="0">
              <a:latin typeface="Georgia"/>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885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7885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597F6F96-618C-8B49-B63D-D8A5F07BCAE6}" type="slidenum">
              <a:rPr lang="en-US">
                <a:latin typeface="Georgia"/>
              </a:rPr>
              <a:pPr fontAlgn="base">
                <a:spcBef>
                  <a:spcPct val="0"/>
                </a:spcBef>
                <a:spcAft>
                  <a:spcPct val="0"/>
                </a:spcAft>
              </a:pPr>
              <a:t>138</a:t>
            </a:fld>
            <a:endParaRPr lang="en-US" dirty="0">
              <a:latin typeface="Georgia"/>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08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808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E20785EE-94E4-E649-9994-9599C484DCE9}" type="slidenum">
              <a:rPr lang="en-US">
                <a:latin typeface="Georgia"/>
              </a:rPr>
              <a:pPr fontAlgn="base">
                <a:spcBef>
                  <a:spcPct val="0"/>
                </a:spcBef>
                <a:spcAft>
                  <a:spcPct val="0"/>
                </a:spcAft>
              </a:pPr>
              <a:t>139</a:t>
            </a:fld>
            <a:endParaRPr lang="en-US" dirty="0">
              <a:latin typeface="Georgia"/>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294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8294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2D89ADA6-4EF4-0146-ADC5-5C264E113B0C}" type="slidenum">
              <a:rPr lang="en-US">
                <a:latin typeface="Georgia"/>
              </a:rPr>
              <a:pPr fontAlgn="base">
                <a:spcBef>
                  <a:spcPct val="0"/>
                </a:spcBef>
                <a:spcAft>
                  <a:spcPct val="0"/>
                </a:spcAft>
              </a:pPr>
              <a:t>140</a:t>
            </a:fld>
            <a:endParaRPr lang="en-US" dirty="0">
              <a:latin typeface="Georgia"/>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49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849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82267E14-EA89-5442-BCBE-62AC1F4B1AF6}" type="slidenum">
              <a:rPr lang="en-US">
                <a:latin typeface="Georgia"/>
              </a:rPr>
              <a:pPr fontAlgn="base">
                <a:spcBef>
                  <a:spcPct val="0"/>
                </a:spcBef>
                <a:spcAft>
                  <a:spcPct val="0"/>
                </a:spcAft>
              </a:pPr>
              <a:t>141</a:t>
            </a:fld>
            <a:endParaRPr lang="en-US" dirty="0">
              <a:latin typeface="Georgia"/>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70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870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0F5BE5EF-2438-4B4D-8918-EDED4412E033}" type="slidenum">
              <a:rPr lang="en-US">
                <a:latin typeface="Georgia"/>
              </a:rPr>
              <a:pPr fontAlgn="base">
                <a:spcBef>
                  <a:spcPct val="0"/>
                </a:spcBef>
                <a:spcAft>
                  <a:spcPct val="0"/>
                </a:spcAft>
              </a:pPr>
              <a:t>142</a:t>
            </a:fld>
            <a:endParaRPr lang="en-US" dirty="0">
              <a:latin typeface="Georgia"/>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90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890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6B9DE509-79AC-AE48-A9E5-0F7C981DEE66}" type="slidenum">
              <a:rPr lang="en-US">
                <a:latin typeface="Georgia"/>
              </a:rPr>
              <a:pPr fontAlgn="base">
                <a:spcBef>
                  <a:spcPct val="0"/>
                </a:spcBef>
                <a:spcAft>
                  <a:spcPct val="0"/>
                </a:spcAft>
              </a:pPr>
              <a:t>143</a:t>
            </a:fld>
            <a:endParaRPr lang="en-US" dirty="0">
              <a:latin typeface="Georgia"/>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11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911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43DD174B-0507-4C4D-A23E-53B5605285B7}" type="slidenum">
              <a:rPr lang="en-US">
                <a:latin typeface="Georgia"/>
              </a:rPr>
              <a:pPr fontAlgn="base">
                <a:spcBef>
                  <a:spcPct val="0"/>
                </a:spcBef>
                <a:spcAft>
                  <a:spcPct val="0"/>
                </a:spcAft>
              </a:pPr>
              <a:t>144</a:t>
            </a:fld>
            <a:endParaRPr lang="en-US" dirty="0">
              <a:latin typeface="Georgia"/>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931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931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72C8FF53-D1EA-C34B-9305-7864024D9305}" type="slidenum">
              <a:rPr lang="en-US">
                <a:latin typeface="Georgia"/>
              </a:rPr>
              <a:pPr fontAlgn="base">
                <a:spcBef>
                  <a:spcPct val="0"/>
                </a:spcBef>
                <a:spcAft>
                  <a:spcPct val="0"/>
                </a:spcAft>
              </a:pPr>
              <a:t>159</a:t>
            </a:fld>
            <a:endParaRPr lang="en-US" dirty="0">
              <a:latin typeface="Georgia"/>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161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1161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698966B7-7260-6841-B890-6990A0DD0238}" type="slidenum">
              <a:rPr lang="en-US">
                <a:latin typeface="Georgia"/>
              </a:rPr>
              <a:pPr fontAlgn="base">
                <a:spcBef>
                  <a:spcPct val="0"/>
                </a:spcBef>
                <a:spcAft>
                  <a:spcPct val="0"/>
                </a:spcAft>
              </a:pPr>
              <a:t>160</a:t>
            </a:fld>
            <a:endParaRPr lang="en-US" dirty="0">
              <a:latin typeface="Georgia"/>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36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1366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ABE9238C-9A71-CC42-8CA0-4827FC40AB08}" type="slidenum">
              <a:rPr lang="en-US">
                <a:latin typeface="Georgia"/>
              </a:rPr>
              <a:pPr fontAlgn="base">
                <a:spcBef>
                  <a:spcPct val="0"/>
                </a:spcBef>
                <a:spcAft>
                  <a:spcPct val="0"/>
                </a:spcAft>
              </a:pPr>
              <a:t>161</a:t>
            </a:fld>
            <a:endParaRPr lang="en-US" dirty="0">
              <a:latin typeface="Georgia"/>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57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157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28649AA1-0ED2-A64C-B3FD-97CB15E83F49}" type="slidenum">
              <a:rPr lang="en-US">
                <a:latin typeface="Georgia"/>
              </a:rPr>
              <a:pPr fontAlgn="base">
                <a:spcBef>
                  <a:spcPct val="0"/>
                </a:spcBef>
                <a:spcAft>
                  <a:spcPct val="0"/>
                </a:spcAft>
              </a:pPr>
              <a:t>162</a:t>
            </a:fld>
            <a:endParaRPr lang="en-US" dirty="0">
              <a:latin typeface="Georgia"/>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77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177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D5E6C9EC-F6B7-7847-B1BC-091D0982C89C}" type="slidenum">
              <a:rPr lang="en-US">
                <a:latin typeface="Georgia"/>
              </a:rPr>
              <a:pPr fontAlgn="base">
                <a:spcBef>
                  <a:spcPct val="0"/>
                </a:spcBef>
                <a:spcAft>
                  <a:spcPct val="0"/>
                </a:spcAft>
              </a:pPr>
              <a:t>163</a:t>
            </a:fld>
            <a:endParaRPr lang="en-US" dirty="0">
              <a:latin typeface="Georgia"/>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198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198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612AA9EE-EC1A-A148-9335-49380A7751F0}" type="slidenum">
              <a:rPr lang="en-US">
                <a:latin typeface="Georgia"/>
              </a:rPr>
              <a:pPr fontAlgn="base">
                <a:spcBef>
                  <a:spcPct val="0"/>
                </a:spcBef>
                <a:spcAft>
                  <a:spcPct val="0"/>
                </a:spcAft>
              </a:pPr>
              <a:t>164</a:t>
            </a:fld>
            <a:endParaRPr lang="en-US" dirty="0">
              <a:latin typeface="Georgia"/>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771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771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AFF217D4-B96F-1D49-B7E6-7426C550E101}" type="slidenum">
              <a:rPr lang="en-US">
                <a:latin typeface="Georgia"/>
              </a:rPr>
              <a:pPr fontAlgn="base">
                <a:spcBef>
                  <a:spcPct val="0"/>
                </a:spcBef>
                <a:spcAft>
                  <a:spcPct val="0"/>
                </a:spcAft>
              </a:pPr>
              <a:t>165</a:t>
            </a:fld>
            <a:endParaRPr lang="en-US" dirty="0">
              <a:latin typeface="Georgia"/>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7920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GB" dirty="0"/>
          </a:p>
        </p:txBody>
      </p:sp>
      <p:sp>
        <p:nvSpPr>
          <p:cNvPr id="1792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pPr fontAlgn="base">
              <a:spcBef>
                <a:spcPct val="0"/>
              </a:spcBef>
              <a:spcAft>
                <a:spcPct val="0"/>
              </a:spcAft>
            </a:pPr>
            <a:fld id="{D9FF6205-3AF1-D24E-BA9A-B26F62CEB229}" type="slidenum">
              <a:rPr lang="en-US">
                <a:latin typeface="Georgia"/>
              </a:rPr>
              <a:pPr fontAlgn="base">
                <a:spcBef>
                  <a:spcPct val="0"/>
                </a:spcBef>
                <a:spcAft>
                  <a:spcPct val="0"/>
                </a:spcAft>
              </a:pPr>
              <a:t>166</a:t>
            </a:fld>
            <a:endParaRPr lang="en-US" dirty="0">
              <a:latin typeface="Georgia"/>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3AA79E0-C806-E54A-934B-8AB75AECEAC4}" type="slidenum">
              <a:rPr lang="en-US" smtClean="0"/>
              <a:pPr/>
              <a:t>186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5C6AB1C-69DB-A744-8D98-FE7B86CD29AA}" type="datetimeFigureOut">
              <a:rPr lang="en-US" smtClean="0"/>
              <a:t>17/11/2014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2101220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5C6AB1C-69DB-A744-8D98-FE7B86CD29AA}" type="datetimeFigureOut">
              <a:rPr lang="en-US" smtClean="0"/>
              <a:t>17/11/2014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258266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5C6AB1C-69DB-A744-8D98-FE7B86CD29AA}" type="datetimeFigureOut">
              <a:rPr lang="en-US" smtClean="0"/>
              <a:t>17/11/2014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1546634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5C6AB1C-69DB-A744-8D98-FE7B86CD29AA}" type="datetimeFigureOut">
              <a:rPr lang="en-US" smtClean="0"/>
              <a:t>17/11/2014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516620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5C6AB1C-69DB-A744-8D98-FE7B86CD29AA}" type="datetimeFigureOut">
              <a:rPr lang="en-US" smtClean="0"/>
              <a:t>17/11/2014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2079050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5C6AB1C-69DB-A744-8D98-FE7B86CD29AA}" type="datetimeFigureOut">
              <a:rPr lang="en-US" smtClean="0"/>
              <a:t>17/11/2014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1881149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C6AB1C-69DB-A744-8D98-FE7B86CD29AA}" type="datetimeFigureOut">
              <a:rPr lang="en-US" smtClean="0"/>
              <a:t>17/11/2014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66870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5C6AB1C-69DB-A744-8D98-FE7B86CD29AA}" type="datetimeFigureOut">
              <a:rPr lang="en-US" smtClean="0"/>
              <a:t>17/11/2014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2053082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5C6AB1C-69DB-A744-8D98-FE7B86CD29AA}" type="datetimeFigureOut">
              <a:rPr lang="en-US" smtClean="0"/>
              <a:t>17/11/2014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729190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5C6AB1C-69DB-A744-8D98-FE7B86CD29AA}" type="datetimeFigureOut">
              <a:rPr lang="en-US" smtClean="0"/>
              <a:t>17/11/2014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1019287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5C6AB1C-69DB-A744-8D98-FE7B86CD29AA}" type="datetimeFigureOut">
              <a:rPr lang="en-US" smtClean="0"/>
              <a:t>17/11/2014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7F7FE6-3DAF-D94A-8165-46B4A0090F39}" type="slidenum">
              <a:rPr lang="en-US" smtClean="0"/>
              <a:t>‹#›</a:t>
            </a:fld>
            <a:endParaRPr lang="en-US"/>
          </a:p>
        </p:txBody>
      </p:sp>
    </p:spTree>
    <p:extLst>
      <p:ext uri="{BB962C8B-B14F-4D97-AF65-F5344CB8AC3E}">
        <p14:creationId xmlns:p14="http://schemas.microsoft.com/office/powerpoint/2010/main" val="40001921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Georgia"/>
              </a:defRPr>
            </a:lvl1pPr>
          </a:lstStyle>
          <a:p>
            <a:fld id="{55C6AB1C-69DB-A744-8D98-FE7B86CD29AA}" type="datetimeFigureOut">
              <a:rPr lang="en-US" smtClean="0"/>
              <a:pPr/>
              <a:t>17/11/2014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Georgia"/>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Georgia"/>
              </a:defRPr>
            </a:lvl1pPr>
          </a:lstStyle>
          <a:p>
            <a:fld id="{B67F7FE6-3DAF-D94A-8165-46B4A0090F39}" type="slidenum">
              <a:rPr lang="en-US" smtClean="0"/>
              <a:pPr/>
              <a:t>‹#›</a:t>
            </a:fld>
            <a:endParaRPr lang="en-US" dirty="0"/>
          </a:p>
        </p:txBody>
      </p:sp>
    </p:spTree>
    <p:extLst>
      <p:ext uri="{BB962C8B-B14F-4D97-AF65-F5344CB8AC3E}">
        <p14:creationId xmlns:p14="http://schemas.microsoft.com/office/powerpoint/2010/main" val="3118518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Georgia"/>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Georgia"/>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Georgia"/>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Georgia"/>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Georgia"/>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Georgi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7.xml"/><Relationship Id="rId2"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facebook.com/Darululoombury"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hyperlink" Target="https://www.youtube.com/user/AlKawtharAcademy"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daruliftaa.com" TargetMode="External"/><Relationship Id="rId3" Type="http://schemas.openxmlformats.org/officeDocument/2006/relationships/image" Target="../media/image3.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tif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salafipublications.com/sp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tif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ukim.org"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5.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6.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7.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8.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6.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9.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0.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1.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32.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33.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4.jpe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35.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36.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37.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hyperlink" Target="http://archnet.org/library/images/sites.jsp?key=mosque&amp;collection_id=-1&amp;select=usage" TargetMode="External"/><Relationship Id="rId4" Type="http://schemas.openxmlformats.org/officeDocument/2006/relationships/hyperlink" Target="http://www.saudiaramcoworld.com/issue/201304/" TargetMode="External"/><Relationship Id="rId5" Type="http://schemas.openxmlformats.org/officeDocument/2006/relationships/hyperlink" Target="http://www.bbc.co.uk/religion/religions/islam/prayer/mosque.shtml" TargetMode="External"/><Relationship Id="rId6" Type="http://schemas.openxmlformats.org/officeDocument/2006/relationships/hyperlink" Target="http://goo.gl/maps/Vo4d5" TargetMode="External"/><Relationship Id="rId7" Type="http://schemas.openxmlformats.org/officeDocument/2006/relationships/hyperlink" Target="http://goo.gl/maps/0dJmF" TargetMode="External"/><Relationship Id="rId1" Type="http://schemas.openxmlformats.org/officeDocument/2006/relationships/slideLayout" Target="../slideLayouts/slideLayout7.xml"/><Relationship Id="rId2" Type="http://schemas.openxmlformats.org/officeDocument/2006/relationships/hyperlink" Target="http://ezproxy.tsd.uwtsd.ac.uk:2112/article/opr/t236MIW/e0546"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38.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39.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0.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1.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2.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3.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44.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5.pn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6.png"/><Relationship Id="rId3" Type="http://schemas.openxmlformats.org/officeDocument/2006/relationships/hyperlink" Target="http://www.shahjahanmosque.org.uk/" TargetMode="Externa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7.png"/><Relationship Id="rId3" Type="http://schemas.openxmlformats.org/officeDocument/2006/relationships/hyperlink" Target="http://www.shahjahanmosque.org.uk/" TargetMode="Externa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8.png"/><Relationship Id="rId3" Type="http://schemas.openxmlformats.org/officeDocument/2006/relationships/hyperlink" Target="http://www.shahjahanmosque.org.uk/" TargetMode="Externa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9.png"/><Relationship Id="rId3" Type="http://schemas.openxmlformats.org/officeDocument/2006/relationships/hyperlink" Target="http://www.shahjahanmosque.org.uk/" TargetMode="Externa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www.eastlondonmosque.org.uk/content/history" TargetMode="External"/><Relationship Id="rId3" Type="http://schemas.openxmlformats.org/officeDocument/2006/relationships/hyperlink" Target="https://www.youtube.com/watch?v=vsIZZlekURU" TargetMode="Externa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50.jpe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image" Target="../media/image51.jpe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2.pn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ExP4Cmlyoyo" TargetMode="Externa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3.pn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pn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pn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tiff"/></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 Id="rId3" Type="http://schemas.openxmlformats.org/officeDocument/2006/relationships/image" Target="../media/image57.png"/></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58.png"/></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6.xml"/><Relationship Id="rId3" Type="http://schemas.openxmlformats.org/officeDocument/2006/relationships/image" Target="../media/image59.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0.png"/></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1.png"/></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62.jpe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63.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9.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GpZjHhsCpE4" TargetMode="External"/><Relationship Id="rId3" Type="http://schemas.openxmlformats.org/officeDocument/2006/relationships/hyperlink" Target="http://www.bricklanejammemasjid.co.uk" TargetMode="Externa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iccuk.org" TargetMode="External"/><Relationship Id="rId3" Type="http://schemas.openxmlformats.org/officeDocument/2006/relationships/hyperlink" Target="https://www.youtube.com/watch?v=2sI7suYOuN4" TargetMode="Externa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64.pn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5.pn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66.jpeg"/></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67.png"/></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image" Target="../media/image68.jpeg"/></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image" Target="../media/image69.jpeg"/></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 Id="rId3" Type="http://schemas.openxmlformats.org/officeDocument/2006/relationships/image" Target="../media/image70.jpeg"/></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 Id="rId3" Type="http://schemas.openxmlformats.org/officeDocument/2006/relationships/image" Target="../media/image71.jpeg"/></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 Id="rId3" Type="http://schemas.openxmlformats.org/officeDocument/2006/relationships/image" Target="../media/image72.jpeg"/></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 Id="rId3" Type="http://schemas.openxmlformats.org/officeDocument/2006/relationships/image" Target="../media/image73.jpeg"/></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image" Target="../media/image74.jpeg"/></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image" Target="../media/image75.jpeg"/></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 Id="rId3" Type="http://schemas.openxmlformats.org/officeDocument/2006/relationships/image" Target="../media/image76.jpeg"/></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 Id="rId3" Type="http://schemas.openxmlformats.org/officeDocument/2006/relationships/image" Target="../media/image77.jpeg"/></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 Id="rId3" Type="http://schemas.openxmlformats.org/officeDocument/2006/relationships/image" Target="../media/image78.jpeg"/></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 Id="rId3" Type="http://schemas.openxmlformats.org/officeDocument/2006/relationships/image" Target="../media/image79.jpeg"/></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Relationship Id="rId3" Type="http://schemas.openxmlformats.org/officeDocument/2006/relationships/image" Target="../media/image80.jpeg"/></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Relationship Id="rId3" Type="http://schemas.openxmlformats.org/officeDocument/2006/relationships/image" Target="../media/image81.jpeg"/></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7.xml"/><Relationship Id="rId3" Type="http://schemas.openxmlformats.org/officeDocument/2006/relationships/image" Target="../media/image82.jpe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83.jpeg"/></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84.jpe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5.png"/></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6.png"/></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7.pn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8.png"/></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9.png"/></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0.png"/></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1.png"/></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2.png"/></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3.png"/></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4.png"/></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5.png"/></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8.xml"/><Relationship Id="rId3" Type="http://schemas.openxmlformats.org/officeDocument/2006/relationships/image" Target="../media/image96.png"/></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9.xml"/><Relationship Id="rId3" Type="http://schemas.openxmlformats.org/officeDocument/2006/relationships/image" Target="../media/image97.png"/></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0.xml"/><Relationship Id="rId3" Type="http://schemas.openxmlformats.org/officeDocument/2006/relationships/image" Target="../media/image98.png"/></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1.xml"/><Relationship Id="rId3" Type="http://schemas.openxmlformats.org/officeDocument/2006/relationships/image" Target="../media/image99.png"/></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2.xml"/><Relationship Id="rId3" Type="http://schemas.openxmlformats.org/officeDocument/2006/relationships/image" Target="../media/image100.png"/></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3.xml"/><Relationship Id="rId3" Type="http://schemas.openxmlformats.org/officeDocument/2006/relationships/image" Target="../media/image98.png"/></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4.xml"/><Relationship Id="rId3" Type="http://schemas.openxmlformats.org/officeDocument/2006/relationships/image" Target="../media/image83.jpeg"/></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5.xml"/><Relationship Id="rId3" Type="http://schemas.openxmlformats.org/officeDocument/2006/relationships/image" Target="../media/image84.jpeg"/></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1.jpeg"/></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2.jpeg"/></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3.jpeg"/></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4.jpeg"/></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5.jpeg"/></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6.jpeg"/></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vimeo.com/85362804" TargetMode="External"/><Relationship Id="rId3" Type="http://schemas.openxmlformats.org/officeDocument/2006/relationships/hyperlink" Target="http://vimeo.com/19598947" TargetMode="Externa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7.tiff"/></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8.jpeg"/></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9.png"/></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0.jpeg"/></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1.jpeg"/></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2.jpeg"/></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3.png"/></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4.png"/></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5.png"/></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6.png"/></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7.png"/></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6.xml"/><Relationship Id="rId3" Type="http://schemas.openxmlformats.org/officeDocument/2006/relationships/image" Target="../media/image118.png"/></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9.png"/></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0.png"/></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1.png"/></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2.png"/></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3.png"/></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4.png"/></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8.png"/></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9.png"/></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0.png"/></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457200" y="274638"/>
            <a:ext cx="8229600" cy="1143000"/>
          </a:xfrm>
        </p:spPr>
        <p:txBody>
          <a:bodyPr>
            <a:normAutofit fontScale="90000"/>
          </a:bodyPr>
          <a:lstStyle/>
          <a:p>
            <a:r>
              <a:rPr lang="en-US" dirty="0" smtClean="0"/>
              <a:t>Diversity of Muslim Perspectives </a:t>
            </a:r>
            <a:br>
              <a:rPr lang="en-US" dirty="0" smtClean="0"/>
            </a:br>
            <a:r>
              <a:rPr lang="en-US" dirty="0" smtClean="0"/>
              <a:t>in the UK</a:t>
            </a:r>
            <a:endParaRPr lang="en-US" dirty="0"/>
          </a:p>
        </p:txBody>
      </p:sp>
    </p:spTree>
    <p:extLst>
      <p:ext uri="{BB962C8B-B14F-4D97-AF65-F5344CB8AC3E}">
        <p14:creationId xmlns:p14="http://schemas.microsoft.com/office/powerpoint/2010/main" val="1351016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Diversity of Muslim Perspectives </a:t>
            </a:r>
            <a:br>
              <a:rPr lang="en-US" dirty="0" smtClean="0"/>
            </a:br>
            <a:r>
              <a:rPr lang="en-US" dirty="0" smtClean="0"/>
              <a:t>in the UK</a:t>
            </a:r>
            <a:endParaRPr lang="en-US" dirty="0"/>
          </a:p>
        </p:txBody>
      </p:sp>
      <p:sp>
        <p:nvSpPr>
          <p:cNvPr id="3" name="TextBox 2"/>
          <p:cNvSpPr txBox="1"/>
          <p:nvPr/>
        </p:nvSpPr>
        <p:spPr>
          <a:xfrm>
            <a:off x="1668146" y="2776844"/>
            <a:ext cx="4807626" cy="2677656"/>
          </a:xfrm>
          <a:prstGeom prst="rect">
            <a:avLst/>
          </a:prstGeom>
          <a:noFill/>
        </p:spPr>
        <p:txBody>
          <a:bodyPr wrap="none" rtlCol="0">
            <a:spAutoFit/>
          </a:bodyPr>
          <a:lstStyle/>
          <a:p>
            <a:r>
              <a:rPr lang="en-GB" sz="2400" dirty="0" smtClean="0"/>
              <a:t>In terms of complexity, goes beyond:</a:t>
            </a:r>
          </a:p>
          <a:p>
            <a:endParaRPr lang="en-GB" sz="2400" dirty="0"/>
          </a:p>
          <a:p>
            <a:r>
              <a:rPr lang="en-GB" sz="2400" dirty="0" smtClean="0"/>
              <a:t>Sunni</a:t>
            </a:r>
          </a:p>
          <a:p>
            <a:endParaRPr lang="en-GB" sz="2400" dirty="0"/>
          </a:p>
          <a:p>
            <a:r>
              <a:rPr lang="en-GB" sz="2400" dirty="0" smtClean="0"/>
              <a:t>Shi’a</a:t>
            </a:r>
          </a:p>
          <a:p>
            <a:endParaRPr lang="en-GB" sz="2400" dirty="0"/>
          </a:p>
          <a:p>
            <a:r>
              <a:rPr lang="en-GB" sz="2400" dirty="0" smtClean="0"/>
              <a:t>Sufi</a:t>
            </a:r>
            <a:endParaRPr lang="en-GB" sz="2400" dirty="0"/>
          </a:p>
        </p:txBody>
      </p:sp>
    </p:spTree>
    <p:extLst>
      <p:ext uri="{BB962C8B-B14F-4D97-AF65-F5344CB8AC3E}">
        <p14:creationId xmlns:p14="http://schemas.microsoft.com/office/powerpoint/2010/main" val="2049861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461808309"/>
              </p:ext>
            </p:extLst>
          </p:nvPr>
        </p:nvGraphicFramePr>
        <p:xfrm>
          <a:off x="290048" y="193288"/>
          <a:ext cx="8458241" cy="6323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410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2298" y="927836"/>
            <a:ext cx="7566924" cy="4801314"/>
          </a:xfrm>
          <a:prstGeom prst="rect">
            <a:avLst/>
          </a:prstGeom>
          <a:noFill/>
        </p:spPr>
        <p:txBody>
          <a:bodyPr wrap="square" rtlCol="0">
            <a:spAutoFit/>
          </a:bodyPr>
          <a:lstStyle/>
          <a:p>
            <a:r>
              <a:rPr lang="en-GB" sz="2400" b="1" dirty="0" err="1" smtClean="0">
                <a:latin typeface="Georgia"/>
              </a:rPr>
              <a:t>Deobandi</a:t>
            </a:r>
            <a:r>
              <a:rPr lang="en-GB" sz="2400" b="1" dirty="0" smtClean="0">
                <a:latin typeface="Georgia"/>
              </a:rPr>
              <a:t> Mosques</a:t>
            </a:r>
          </a:p>
          <a:p>
            <a:endParaRPr lang="en-GB" sz="2400" dirty="0">
              <a:latin typeface="Georgia"/>
            </a:endParaRPr>
          </a:p>
          <a:p>
            <a:endParaRPr lang="en-GB" sz="2400" dirty="0" smtClean="0">
              <a:latin typeface="Georgia"/>
            </a:endParaRPr>
          </a:p>
          <a:p>
            <a:r>
              <a:rPr lang="en-GB" sz="2400" dirty="0" smtClean="0">
                <a:latin typeface="Georgia"/>
              </a:rPr>
              <a:t>44% of UK mosques</a:t>
            </a:r>
          </a:p>
          <a:p>
            <a:endParaRPr lang="en-GB" sz="2400" dirty="0">
              <a:latin typeface="Georgia"/>
            </a:endParaRPr>
          </a:p>
          <a:p>
            <a:r>
              <a:rPr lang="en-GB" sz="2400" dirty="0" smtClean="0">
                <a:latin typeface="Georgia"/>
              </a:rPr>
              <a:t>Diversity of perspectives</a:t>
            </a:r>
          </a:p>
          <a:p>
            <a:endParaRPr lang="en-GB" sz="2400" dirty="0">
              <a:latin typeface="Georgia"/>
            </a:endParaRPr>
          </a:p>
          <a:p>
            <a:r>
              <a:rPr lang="en-GB" sz="2400" dirty="0" smtClean="0">
                <a:latin typeface="Georgia"/>
              </a:rPr>
              <a:t>Spectrum of outlooks and agendas</a:t>
            </a:r>
          </a:p>
          <a:p>
            <a:endParaRPr lang="en-GB" sz="2400" dirty="0">
              <a:latin typeface="Georgia"/>
            </a:endParaRPr>
          </a:p>
          <a:p>
            <a:r>
              <a:rPr lang="en-GB" sz="2400" dirty="0" smtClean="0">
                <a:latin typeface="Georgia"/>
              </a:rPr>
              <a:t>Linked to ‘conservative’ or ‘orthodox’ perspectives</a:t>
            </a:r>
          </a:p>
          <a:p>
            <a:endParaRPr lang="en-GB" sz="2400" dirty="0">
              <a:latin typeface="Georgia"/>
            </a:endParaRPr>
          </a:p>
          <a:p>
            <a:r>
              <a:rPr lang="en-GB" sz="2400" dirty="0" smtClean="0">
                <a:latin typeface="Georgia"/>
              </a:rPr>
              <a:t>19</a:t>
            </a:r>
            <a:r>
              <a:rPr lang="en-GB" sz="2400" baseline="30000" dirty="0" smtClean="0">
                <a:latin typeface="Georgia"/>
              </a:rPr>
              <a:t>th</a:t>
            </a:r>
            <a:r>
              <a:rPr lang="en-GB" sz="2400" dirty="0" smtClean="0">
                <a:latin typeface="Georgia"/>
              </a:rPr>
              <a:t> century origins in India</a:t>
            </a:r>
          </a:p>
          <a:p>
            <a:endParaRPr lang="en-GB" dirty="0">
              <a:latin typeface="Georgia"/>
            </a:endParaRPr>
          </a:p>
        </p:txBody>
      </p:sp>
    </p:spTree>
    <p:extLst>
      <p:ext uri="{BB962C8B-B14F-4D97-AF65-F5344CB8AC3E}">
        <p14:creationId xmlns:p14="http://schemas.microsoft.com/office/powerpoint/2010/main" val="1415577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2490" y="809206"/>
            <a:ext cx="7273421" cy="3693319"/>
          </a:xfrm>
          <a:prstGeom prst="rect">
            <a:avLst/>
          </a:prstGeom>
        </p:spPr>
        <p:txBody>
          <a:bodyPr wrap="square">
            <a:spAutoFit/>
          </a:bodyPr>
          <a:lstStyle/>
          <a:p>
            <a:r>
              <a:rPr lang="en-GB" sz="2400" dirty="0">
                <a:latin typeface="Georgia"/>
              </a:rPr>
              <a:t>Founders Mohammed </a:t>
            </a:r>
            <a:r>
              <a:rPr lang="en-GB" sz="2400" dirty="0" err="1">
                <a:latin typeface="Georgia"/>
              </a:rPr>
              <a:t>Qasim</a:t>
            </a:r>
            <a:r>
              <a:rPr lang="en-GB" sz="2400" dirty="0">
                <a:latin typeface="Georgia"/>
              </a:rPr>
              <a:t> </a:t>
            </a:r>
            <a:r>
              <a:rPr lang="en-GB" sz="2400" dirty="0" err="1">
                <a:latin typeface="Georgia"/>
              </a:rPr>
              <a:t>Nanaotawi</a:t>
            </a:r>
            <a:r>
              <a:rPr lang="en-GB" sz="2400" dirty="0">
                <a:latin typeface="Georgia"/>
              </a:rPr>
              <a:t> and Rashid Ahmad </a:t>
            </a:r>
            <a:r>
              <a:rPr lang="en-GB" sz="2400" dirty="0" err="1">
                <a:latin typeface="Georgia"/>
              </a:rPr>
              <a:t>Gangohi</a:t>
            </a:r>
            <a:r>
              <a:rPr lang="en-GB" sz="2400" dirty="0">
                <a:latin typeface="Georgia"/>
              </a:rPr>
              <a:t> fought British in 1857 rebellion</a:t>
            </a:r>
          </a:p>
          <a:p>
            <a:endParaRPr lang="en-GB" sz="2400" dirty="0">
              <a:latin typeface="Georgia"/>
            </a:endParaRPr>
          </a:p>
          <a:p>
            <a:r>
              <a:rPr lang="en-GB" sz="2400" dirty="0">
                <a:latin typeface="Georgia"/>
              </a:rPr>
              <a:t>Rebellion failed – focus on religious practice and </a:t>
            </a:r>
            <a:r>
              <a:rPr lang="en-GB" sz="2400" dirty="0" smtClean="0">
                <a:latin typeface="Georgia"/>
              </a:rPr>
              <a:t>identity</a:t>
            </a:r>
          </a:p>
          <a:p>
            <a:endParaRPr lang="en-GB" sz="2400" dirty="0">
              <a:latin typeface="Georgia"/>
            </a:endParaRPr>
          </a:p>
          <a:p>
            <a:r>
              <a:rPr lang="en-GB" sz="2400" dirty="0" smtClean="0">
                <a:latin typeface="Georgia"/>
              </a:rPr>
              <a:t>Established </a:t>
            </a:r>
            <a:r>
              <a:rPr lang="en-GB" sz="2400" i="1" dirty="0" err="1" smtClean="0">
                <a:latin typeface="Georgia"/>
              </a:rPr>
              <a:t>Darul</a:t>
            </a:r>
            <a:r>
              <a:rPr lang="en-GB" sz="2400" i="1" dirty="0" smtClean="0">
                <a:latin typeface="Georgia"/>
              </a:rPr>
              <a:t> </a:t>
            </a:r>
            <a:r>
              <a:rPr lang="en-GB" sz="2400" i="1" dirty="0" err="1" smtClean="0">
                <a:latin typeface="Georgia"/>
              </a:rPr>
              <a:t>Uloom</a:t>
            </a:r>
            <a:r>
              <a:rPr lang="en-GB" sz="2400" i="1" dirty="0" smtClean="0">
                <a:latin typeface="Georgia"/>
              </a:rPr>
              <a:t> </a:t>
            </a:r>
            <a:r>
              <a:rPr lang="en-GB" sz="2400" dirty="0" smtClean="0">
                <a:latin typeface="Georgia"/>
              </a:rPr>
              <a:t>– “House of Knowledge” in </a:t>
            </a:r>
            <a:r>
              <a:rPr lang="en-GB" sz="2400" dirty="0" err="1" smtClean="0">
                <a:latin typeface="Georgia"/>
              </a:rPr>
              <a:t>Deoband</a:t>
            </a:r>
            <a:r>
              <a:rPr lang="en-GB" sz="2400" dirty="0" smtClean="0">
                <a:latin typeface="Georgia"/>
              </a:rPr>
              <a:t> (130 miles north of Delhi, Uttar Pradesh)</a:t>
            </a:r>
          </a:p>
          <a:p>
            <a:endParaRPr lang="en-GB" dirty="0">
              <a:latin typeface="Georgia"/>
            </a:endParaRPr>
          </a:p>
        </p:txBody>
      </p:sp>
    </p:spTree>
    <p:extLst>
      <p:ext uri="{BB962C8B-B14F-4D97-AF65-F5344CB8AC3E}">
        <p14:creationId xmlns:p14="http://schemas.microsoft.com/office/powerpoint/2010/main" val="1415577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3186" y="1305342"/>
            <a:ext cx="8030826" cy="4893647"/>
          </a:xfrm>
          <a:prstGeom prst="rect">
            <a:avLst/>
          </a:prstGeom>
        </p:spPr>
        <p:txBody>
          <a:bodyPr wrap="square">
            <a:spAutoFit/>
          </a:bodyPr>
          <a:lstStyle/>
          <a:p>
            <a:r>
              <a:rPr lang="en-GB" sz="2400" b="1" dirty="0">
                <a:latin typeface="Georgia"/>
              </a:rPr>
              <a:t>Aspired to:</a:t>
            </a:r>
          </a:p>
          <a:p>
            <a:endParaRPr lang="en-GB" sz="2400" dirty="0">
              <a:latin typeface="Georgia"/>
            </a:endParaRPr>
          </a:p>
          <a:p>
            <a:r>
              <a:rPr lang="en-GB" sz="2400" dirty="0">
                <a:latin typeface="Georgia"/>
              </a:rPr>
              <a:t>Protect Muslim identity against British influence</a:t>
            </a:r>
          </a:p>
          <a:p>
            <a:endParaRPr lang="en-GB" sz="2400" dirty="0">
              <a:latin typeface="Georgia"/>
            </a:endParaRPr>
          </a:p>
          <a:p>
            <a:r>
              <a:rPr lang="en-GB" sz="2400" dirty="0">
                <a:latin typeface="Georgia"/>
              </a:rPr>
              <a:t>Shift away from ‘innovative’ religious practices (some associated with Sufism) – although </a:t>
            </a:r>
            <a:r>
              <a:rPr lang="en-GB" sz="2400" dirty="0" err="1">
                <a:latin typeface="Georgia"/>
              </a:rPr>
              <a:t>Deobandis</a:t>
            </a:r>
            <a:r>
              <a:rPr lang="en-GB" sz="2400" dirty="0">
                <a:latin typeface="Georgia"/>
              </a:rPr>
              <a:t> can retain some Sufi attributes</a:t>
            </a:r>
          </a:p>
          <a:p>
            <a:endParaRPr lang="en-GB" sz="2400" dirty="0">
              <a:latin typeface="Georgia"/>
            </a:endParaRPr>
          </a:p>
          <a:p>
            <a:pPr marL="285750" indent="-285750">
              <a:buFont typeface="Arial"/>
              <a:buChar char="•"/>
            </a:pPr>
            <a:r>
              <a:rPr lang="en-GB" sz="2400" dirty="0">
                <a:latin typeface="Georgia"/>
              </a:rPr>
              <a:t>i.e. </a:t>
            </a:r>
            <a:r>
              <a:rPr lang="en-GB" sz="2400" i="1" dirty="0" err="1">
                <a:latin typeface="Georgia"/>
              </a:rPr>
              <a:t>milad</a:t>
            </a:r>
            <a:r>
              <a:rPr lang="en-GB" sz="2400" i="1" dirty="0">
                <a:latin typeface="Georgia"/>
              </a:rPr>
              <a:t> al-</a:t>
            </a:r>
            <a:r>
              <a:rPr lang="en-GB" sz="2400" i="1" dirty="0" err="1">
                <a:latin typeface="Georgia"/>
              </a:rPr>
              <a:t>nabi</a:t>
            </a:r>
            <a:r>
              <a:rPr lang="en-GB" sz="2400" i="1" dirty="0">
                <a:latin typeface="Georgia"/>
              </a:rPr>
              <a:t> </a:t>
            </a:r>
            <a:r>
              <a:rPr lang="en-GB" sz="2400" dirty="0">
                <a:latin typeface="Georgia"/>
              </a:rPr>
              <a:t>(Prophet’s birthday)</a:t>
            </a:r>
            <a:r>
              <a:rPr lang="en-GB" sz="2400" i="1" dirty="0">
                <a:latin typeface="Georgia"/>
              </a:rPr>
              <a:t>, </a:t>
            </a:r>
          </a:p>
          <a:p>
            <a:pPr marL="285750" indent="-285750">
              <a:buFont typeface="Arial"/>
              <a:buChar char="•"/>
            </a:pPr>
            <a:endParaRPr lang="en-GB" sz="2400" i="1" dirty="0">
              <a:latin typeface="Georgia"/>
            </a:endParaRPr>
          </a:p>
          <a:p>
            <a:pPr marL="285750" indent="-285750">
              <a:buFont typeface="Arial"/>
              <a:buChar char="•"/>
            </a:pPr>
            <a:r>
              <a:rPr lang="en-GB" sz="2400" i="1" dirty="0" err="1">
                <a:latin typeface="Georgia"/>
              </a:rPr>
              <a:t>urs</a:t>
            </a:r>
            <a:r>
              <a:rPr lang="en-GB" sz="2400" i="1" dirty="0">
                <a:latin typeface="Georgia"/>
              </a:rPr>
              <a:t> </a:t>
            </a:r>
            <a:r>
              <a:rPr lang="en-GB" sz="2400" dirty="0">
                <a:latin typeface="Georgia"/>
              </a:rPr>
              <a:t>(saint worship), </a:t>
            </a:r>
          </a:p>
          <a:p>
            <a:pPr marL="285750" indent="-285750">
              <a:buFont typeface="Arial"/>
              <a:buChar char="•"/>
            </a:pPr>
            <a:endParaRPr lang="en-GB" sz="2400" dirty="0">
              <a:latin typeface="Georgia"/>
            </a:endParaRPr>
          </a:p>
          <a:p>
            <a:pPr marL="285750" indent="-285750">
              <a:buFont typeface="Arial"/>
              <a:buChar char="•"/>
            </a:pPr>
            <a:r>
              <a:rPr lang="en-GB" sz="2400" dirty="0">
                <a:latin typeface="Georgia"/>
              </a:rPr>
              <a:t>worship at graves</a:t>
            </a:r>
            <a:endParaRPr lang="en-GB" sz="2400" dirty="0">
              <a:latin typeface="Georgia"/>
            </a:endParaRPr>
          </a:p>
        </p:txBody>
      </p:sp>
    </p:spTree>
    <p:extLst>
      <p:ext uri="{BB962C8B-B14F-4D97-AF65-F5344CB8AC3E}">
        <p14:creationId xmlns:p14="http://schemas.microsoft.com/office/powerpoint/2010/main" val="3737520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3433" y="1346123"/>
            <a:ext cx="6920504" cy="5016758"/>
          </a:xfrm>
          <a:prstGeom prst="rect">
            <a:avLst/>
          </a:prstGeom>
          <a:noFill/>
        </p:spPr>
        <p:txBody>
          <a:bodyPr wrap="square" rtlCol="0">
            <a:spAutoFit/>
          </a:bodyPr>
          <a:lstStyle/>
          <a:p>
            <a:r>
              <a:rPr lang="en-GB" sz="2000" dirty="0" smtClean="0">
                <a:latin typeface="Georgia"/>
              </a:rPr>
              <a:t>Division re jihad:</a:t>
            </a:r>
          </a:p>
          <a:p>
            <a:endParaRPr lang="en-GB" sz="2000" dirty="0">
              <a:latin typeface="Georgia"/>
            </a:endParaRPr>
          </a:p>
          <a:p>
            <a:r>
              <a:rPr lang="en-GB" sz="2000" dirty="0" err="1" smtClean="0">
                <a:latin typeface="Georgia"/>
              </a:rPr>
              <a:t>Nanaotawi</a:t>
            </a:r>
            <a:r>
              <a:rPr lang="en-GB" sz="2000" dirty="0" smtClean="0">
                <a:latin typeface="Georgia"/>
              </a:rPr>
              <a:t> through ‘jihad’ against British inappropriate</a:t>
            </a:r>
          </a:p>
          <a:p>
            <a:endParaRPr lang="en-GB" sz="2000" dirty="0">
              <a:latin typeface="Georgia"/>
            </a:endParaRPr>
          </a:p>
          <a:p>
            <a:r>
              <a:rPr lang="en-GB" sz="2000" dirty="0" smtClean="0">
                <a:latin typeface="Georgia"/>
              </a:rPr>
              <a:t>Other scholars thought it was appropriate (i.e. Sheikh Mahmud al-</a:t>
            </a:r>
            <a:r>
              <a:rPr lang="en-GB" sz="2000" dirty="0" err="1" smtClean="0">
                <a:latin typeface="Georgia"/>
              </a:rPr>
              <a:t>Hasan</a:t>
            </a:r>
            <a:r>
              <a:rPr lang="en-GB" sz="2000" dirty="0" smtClean="0">
                <a:latin typeface="Georgia"/>
              </a:rPr>
              <a:t>)</a:t>
            </a:r>
          </a:p>
          <a:p>
            <a:endParaRPr lang="en-GB" sz="2000" dirty="0" smtClean="0">
              <a:latin typeface="Georgia"/>
            </a:endParaRPr>
          </a:p>
          <a:p>
            <a:r>
              <a:rPr lang="en-GB" sz="2000" dirty="0" smtClean="0">
                <a:latin typeface="Georgia"/>
              </a:rPr>
              <a:t>This led to Silk Letter Conspiracy to support British enemies in WW1 – including the Ottoman </a:t>
            </a:r>
            <a:r>
              <a:rPr lang="en-GB" sz="2000" dirty="0" err="1" smtClean="0">
                <a:latin typeface="Georgia"/>
              </a:rPr>
              <a:t>caliphage</a:t>
            </a:r>
            <a:endParaRPr lang="en-GB" sz="2000" dirty="0" smtClean="0">
              <a:latin typeface="Georgia"/>
            </a:endParaRPr>
          </a:p>
          <a:p>
            <a:endParaRPr lang="en-GB" sz="2000" dirty="0">
              <a:latin typeface="Georgia"/>
            </a:endParaRPr>
          </a:p>
          <a:p>
            <a:r>
              <a:rPr lang="en-GB" sz="2000" dirty="0" smtClean="0">
                <a:latin typeface="Georgia"/>
              </a:rPr>
              <a:t>Plotters were detained</a:t>
            </a:r>
          </a:p>
          <a:p>
            <a:endParaRPr lang="en-GB" sz="2000" dirty="0">
              <a:latin typeface="Georgia"/>
            </a:endParaRPr>
          </a:p>
          <a:p>
            <a:r>
              <a:rPr lang="en-GB" sz="2000" dirty="0" smtClean="0">
                <a:latin typeface="Georgia"/>
              </a:rPr>
              <a:t>Rest of </a:t>
            </a:r>
            <a:r>
              <a:rPr lang="en-GB" sz="2000" dirty="0" err="1" smtClean="0">
                <a:latin typeface="Georgia"/>
              </a:rPr>
              <a:t>Deoband</a:t>
            </a:r>
            <a:r>
              <a:rPr lang="en-GB" sz="2000" dirty="0" smtClean="0">
                <a:latin typeface="Georgia"/>
              </a:rPr>
              <a:t> school separated from conspirators</a:t>
            </a:r>
          </a:p>
          <a:p>
            <a:endParaRPr lang="en-GB" sz="2000" dirty="0">
              <a:latin typeface="Georgia"/>
            </a:endParaRPr>
          </a:p>
          <a:p>
            <a:r>
              <a:rPr lang="en-GB" sz="2000" dirty="0" smtClean="0">
                <a:latin typeface="Georgia"/>
              </a:rPr>
              <a:t>Mahmud </a:t>
            </a:r>
            <a:r>
              <a:rPr lang="en-GB" sz="2000" dirty="0" err="1" smtClean="0">
                <a:latin typeface="Georgia"/>
              </a:rPr>
              <a:t>Hasan</a:t>
            </a:r>
            <a:r>
              <a:rPr lang="en-GB" sz="2000" dirty="0" smtClean="0">
                <a:latin typeface="Georgia"/>
              </a:rPr>
              <a:t> was to set up </a:t>
            </a:r>
            <a:r>
              <a:rPr lang="en-GB" sz="2000" dirty="0" err="1" smtClean="0">
                <a:latin typeface="Georgia"/>
              </a:rPr>
              <a:t>Jamiat</a:t>
            </a:r>
            <a:r>
              <a:rPr lang="en-GB" sz="2000" dirty="0" smtClean="0">
                <a:latin typeface="Georgia"/>
              </a:rPr>
              <a:t> </a:t>
            </a:r>
            <a:r>
              <a:rPr lang="en-GB" sz="2000" dirty="0" err="1" smtClean="0">
                <a:latin typeface="Georgia"/>
              </a:rPr>
              <a:t>Ulama</a:t>
            </a:r>
            <a:r>
              <a:rPr lang="en-GB" sz="2000" dirty="0" smtClean="0">
                <a:latin typeface="Georgia"/>
              </a:rPr>
              <a:t> Hind (</a:t>
            </a:r>
            <a:r>
              <a:rPr lang="en-GB" sz="2000" dirty="0" err="1" smtClean="0">
                <a:latin typeface="Georgia"/>
              </a:rPr>
              <a:t>JuH</a:t>
            </a:r>
            <a:r>
              <a:rPr lang="en-GB" sz="2000" dirty="0" smtClean="0">
                <a:latin typeface="Georgia"/>
              </a:rPr>
              <a:t>, Party of Indian Islamic Scholars)</a:t>
            </a:r>
          </a:p>
        </p:txBody>
      </p:sp>
    </p:spTree>
    <p:extLst>
      <p:ext uri="{BB962C8B-B14F-4D97-AF65-F5344CB8AC3E}">
        <p14:creationId xmlns:p14="http://schemas.microsoft.com/office/powerpoint/2010/main" val="1415577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9235" y="737706"/>
            <a:ext cx="8249660" cy="3754874"/>
          </a:xfrm>
          <a:prstGeom prst="rect">
            <a:avLst/>
          </a:prstGeom>
          <a:noFill/>
        </p:spPr>
        <p:txBody>
          <a:bodyPr wrap="square" rtlCol="0">
            <a:spAutoFit/>
          </a:bodyPr>
          <a:lstStyle/>
          <a:p>
            <a:r>
              <a:rPr lang="en-GB" sz="2000" dirty="0" err="1" smtClean="0">
                <a:latin typeface="Georgia"/>
              </a:rPr>
              <a:t>JuH</a:t>
            </a:r>
            <a:r>
              <a:rPr lang="en-GB" sz="2000" dirty="0" smtClean="0">
                <a:latin typeface="Georgia"/>
              </a:rPr>
              <a:t> non-violent opposition to British</a:t>
            </a:r>
          </a:p>
          <a:p>
            <a:endParaRPr lang="en-GB" sz="2000" dirty="0">
              <a:latin typeface="Georgia"/>
            </a:endParaRPr>
          </a:p>
          <a:p>
            <a:r>
              <a:rPr lang="en-GB" sz="2000" dirty="0" smtClean="0">
                <a:latin typeface="Georgia"/>
              </a:rPr>
              <a:t>Supported Congress Party to have unified India (with </a:t>
            </a:r>
            <a:r>
              <a:rPr lang="en-GB" sz="2000" dirty="0" err="1" smtClean="0">
                <a:latin typeface="Georgia"/>
              </a:rPr>
              <a:t>shariah</a:t>
            </a:r>
            <a:r>
              <a:rPr lang="en-GB" sz="2000" dirty="0" smtClean="0">
                <a:latin typeface="Georgia"/>
              </a:rPr>
              <a:t> influence)</a:t>
            </a:r>
          </a:p>
          <a:p>
            <a:endParaRPr lang="en-GB" sz="2000" dirty="0">
              <a:latin typeface="Georgia"/>
            </a:endParaRPr>
          </a:p>
          <a:p>
            <a:r>
              <a:rPr lang="en-GB" sz="2000" dirty="0" err="1" smtClean="0">
                <a:latin typeface="Georgia"/>
              </a:rPr>
              <a:t>Deoband</a:t>
            </a:r>
            <a:r>
              <a:rPr lang="en-GB" sz="2000" dirty="0" smtClean="0">
                <a:latin typeface="Georgia"/>
              </a:rPr>
              <a:t> split further: </a:t>
            </a:r>
            <a:r>
              <a:rPr lang="en-GB" sz="2000" dirty="0" err="1" smtClean="0">
                <a:latin typeface="Georgia"/>
              </a:rPr>
              <a:t>Uamiat</a:t>
            </a:r>
            <a:r>
              <a:rPr lang="en-GB" sz="2000" dirty="0" smtClean="0">
                <a:latin typeface="Georgia"/>
              </a:rPr>
              <a:t> </a:t>
            </a:r>
            <a:r>
              <a:rPr lang="en-GB" sz="2000" dirty="0" err="1" smtClean="0">
                <a:latin typeface="Georgia"/>
              </a:rPr>
              <a:t>Ulama</a:t>
            </a:r>
            <a:r>
              <a:rPr lang="en-GB" sz="2000" dirty="0" smtClean="0">
                <a:latin typeface="Georgia"/>
              </a:rPr>
              <a:t> </a:t>
            </a:r>
            <a:r>
              <a:rPr lang="en-GB" sz="2000" dirty="0" err="1" smtClean="0">
                <a:latin typeface="Georgia"/>
              </a:rPr>
              <a:t>ul</a:t>
            </a:r>
            <a:r>
              <a:rPr lang="en-GB" sz="2000" dirty="0" smtClean="0">
                <a:latin typeface="Georgia"/>
              </a:rPr>
              <a:t>-Islam (</a:t>
            </a:r>
            <a:r>
              <a:rPr lang="en-GB" sz="2000" dirty="0" err="1" smtClean="0">
                <a:latin typeface="Georgia"/>
              </a:rPr>
              <a:t>JuI</a:t>
            </a:r>
            <a:r>
              <a:rPr lang="en-GB" sz="2000" dirty="0" smtClean="0">
                <a:latin typeface="Georgia"/>
              </a:rPr>
              <a:t>) seek Pakistan formation</a:t>
            </a:r>
          </a:p>
          <a:p>
            <a:endParaRPr lang="en-GB" sz="2000" dirty="0">
              <a:latin typeface="Georgia"/>
            </a:endParaRPr>
          </a:p>
          <a:p>
            <a:r>
              <a:rPr lang="en-GB" sz="2000" dirty="0" smtClean="0">
                <a:latin typeface="Georgia"/>
              </a:rPr>
              <a:t>These splits are represented in UK</a:t>
            </a:r>
          </a:p>
          <a:p>
            <a:endParaRPr lang="en-GB" sz="2000" dirty="0">
              <a:latin typeface="Georgia"/>
            </a:endParaRPr>
          </a:p>
          <a:p>
            <a:r>
              <a:rPr lang="en-GB" sz="2000" dirty="0" err="1" smtClean="0">
                <a:latin typeface="Georgia"/>
              </a:rPr>
              <a:t>JuI</a:t>
            </a:r>
            <a:r>
              <a:rPr lang="en-GB" sz="2000" dirty="0" smtClean="0">
                <a:latin typeface="Georgia"/>
              </a:rPr>
              <a:t> &gt; </a:t>
            </a:r>
            <a:r>
              <a:rPr lang="en-GB" sz="2000" dirty="0" err="1" smtClean="0">
                <a:latin typeface="Georgia"/>
              </a:rPr>
              <a:t>Jamiat</a:t>
            </a:r>
            <a:r>
              <a:rPr lang="en-GB" sz="2000" dirty="0" smtClean="0">
                <a:latin typeface="Georgia"/>
              </a:rPr>
              <a:t> </a:t>
            </a:r>
            <a:r>
              <a:rPr lang="en-GB" sz="2000" dirty="0" err="1" smtClean="0">
                <a:latin typeface="Georgia"/>
              </a:rPr>
              <a:t>Ulama</a:t>
            </a:r>
            <a:r>
              <a:rPr lang="en-GB" sz="2000" dirty="0">
                <a:latin typeface="Georgia"/>
              </a:rPr>
              <a:t>-</a:t>
            </a:r>
            <a:r>
              <a:rPr lang="en-GB" sz="2000" dirty="0" smtClean="0">
                <a:latin typeface="Georgia"/>
              </a:rPr>
              <a:t>e-Britain f.1975  - active in chaplaincy, mosque advice</a:t>
            </a:r>
          </a:p>
          <a:p>
            <a:endParaRPr lang="en-GB" dirty="0" smtClean="0">
              <a:latin typeface="Georgia"/>
            </a:endParaRPr>
          </a:p>
        </p:txBody>
      </p:sp>
    </p:spTree>
    <p:extLst>
      <p:ext uri="{BB962C8B-B14F-4D97-AF65-F5344CB8AC3E}">
        <p14:creationId xmlns:p14="http://schemas.microsoft.com/office/powerpoint/2010/main" val="1415577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7088" y="905020"/>
            <a:ext cx="7566924" cy="4247317"/>
          </a:xfrm>
          <a:prstGeom prst="rect">
            <a:avLst/>
          </a:prstGeom>
          <a:noFill/>
        </p:spPr>
        <p:txBody>
          <a:bodyPr wrap="square" rtlCol="0">
            <a:spAutoFit/>
          </a:bodyPr>
          <a:lstStyle/>
          <a:p>
            <a:r>
              <a:rPr lang="en-GB" b="1" dirty="0" err="1" smtClean="0">
                <a:latin typeface="Georgia"/>
              </a:rPr>
              <a:t>Darul</a:t>
            </a:r>
            <a:r>
              <a:rPr lang="en-GB" b="1" dirty="0" smtClean="0">
                <a:latin typeface="Georgia"/>
              </a:rPr>
              <a:t> </a:t>
            </a:r>
            <a:r>
              <a:rPr lang="en-GB" b="1" dirty="0" err="1" smtClean="0">
                <a:latin typeface="Georgia"/>
              </a:rPr>
              <a:t>Uloom</a:t>
            </a:r>
            <a:r>
              <a:rPr lang="en-GB" b="1" dirty="0" smtClean="0">
                <a:latin typeface="Georgia"/>
              </a:rPr>
              <a:t> al-Arabiya al-</a:t>
            </a:r>
            <a:r>
              <a:rPr lang="en-GB" b="1" dirty="0" err="1" smtClean="0">
                <a:latin typeface="Georgia"/>
              </a:rPr>
              <a:t>Islamiya</a:t>
            </a:r>
            <a:r>
              <a:rPr lang="en-GB" b="1" dirty="0" smtClean="0">
                <a:latin typeface="Georgia"/>
              </a:rPr>
              <a:t> = </a:t>
            </a:r>
            <a:r>
              <a:rPr lang="en-GB" b="1" dirty="0" err="1" smtClean="0">
                <a:latin typeface="Georgia"/>
              </a:rPr>
              <a:t>Darul</a:t>
            </a:r>
            <a:r>
              <a:rPr lang="en-GB" b="1" dirty="0" smtClean="0">
                <a:latin typeface="Georgia"/>
              </a:rPr>
              <a:t> </a:t>
            </a:r>
            <a:r>
              <a:rPr lang="en-GB" b="1" dirty="0" err="1" smtClean="0">
                <a:latin typeface="Georgia"/>
              </a:rPr>
              <a:t>Uloom</a:t>
            </a:r>
            <a:r>
              <a:rPr lang="en-GB" b="1" dirty="0" smtClean="0">
                <a:latin typeface="Georgia"/>
              </a:rPr>
              <a:t> Bury</a:t>
            </a:r>
          </a:p>
          <a:p>
            <a:endParaRPr lang="en-GB" b="1" dirty="0">
              <a:latin typeface="Georgia"/>
            </a:endParaRPr>
          </a:p>
          <a:p>
            <a:r>
              <a:rPr lang="en-GB" dirty="0" smtClean="0">
                <a:latin typeface="Georgia"/>
              </a:rPr>
              <a:t>Seminary (+ standard UK curriculum) f.1979</a:t>
            </a:r>
          </a:p>
          <a:p>
            <a:endParaRPr lang="en-GB" dirty="0">
              <a:latin typeface="Georgia"/>
            </a:endParaRPr>
          </a:p>
          <a:p>
            <a:r>
              <a:rPr lang="en-GB" dirty="0" smtClean="0">
                <a:latin typeface="Georgia"/>
              </a:rPr>
              <a:t>Prominent leader Sheikh Yusuf </a:t>
            </a:r>
            <a:r>
              <a:rPr lang="en-GB" dirty="0" err="1" smtClean="0">
                <a:latin typeface="Georgia"/>
              </a:rPr>
              <a:t>Motala</a:t>
            </a:r>
            <a:r>
              <a:rPr lang="en-GB" dirty="0" smtClean="0">
                <a:latin typeface="Georgia"/>
              </a:rPr>
              <a:t> (sent by Sheikh Mohammad </a:t>
            </a:r>
            <a:r>
              <a:rPr lang="en-GB" dirty="0" err="1" smtClean="0">
                <a:latin typeface="Georgia"/>
              </a:rPr>
              <a:t>Zakariya</a:t>
            </a:r>
            <a:r>
              <a:rPr lang="en-GB" dirty="0" smtClean="0">
                <a:latin typeface="Georgia"/>
              </a:rPr>
              <a:t> (1898-1982), significant sheikh and leader</a:t>
            </a:r>
          </a:p>
          <a:p>
            <a:endParaRPr lang="en-GB" dirty="0">
              <a:latin typeface="Georgia"/>
            </a:endParaRPr>
          </a:p>
          <a:p>
            <a:r>
              <a:rPr lang="en-GB" dirty="0" err="1" smtClean="0">
                <a:latin typeface="Georgia"/>
              </a:rPr>
              <a:t>Zakariya</a:t>
            </a:r>
            <a:r>
              <a:rPr lang="en-GB" dirty="0" smtClean="0">
                <a:latin typeface="Georgia"/>
              </a:rPr>
              <a:t> – Sufi, linked to spiritual authority of Muhammad</a:t>
            </a:r>
          </a:p>
          <a:p>
            <a:endParaRPr lang="en-GB" dirty="0">
              <a:latin typeface="Georgia"/>
            </a:endParaRPr>
          </a:p>
          <a:p>
            <a:endParaRPr lang="en-GB" dirty="0" smtClean="0">
              <a:latin typeface="Georgia"/>
            </a:endParaRPr>
          </a:p>
          <a:p>
            <a:endParaRPr lang="en-GB" dirty="0">
              <a:latin typeface="Georgia"/>
            </a:endParaRPr>
          </a:p>
          <a:p>
            <a:endParaRPr lang="en-GB" dirty="0" smtClean="0">
              <a:latin typeface="Georgia"/>
            </a:endParaRPr>
          </a:p>
          <a:p>
            <a:r>
              <a:rPr lang="en-GB" dirty="0">
                <a:latin typeface="Georgia"/>
                <a:hlinkClick r:id="rId2"/>
              </a:rPr>
              <a:t>https://</a:t>
            </a:r>
            <a:r>
              <a:rPr lang="en-GB" dirty="0" err="1">
                <a:latin typeface="Georgia"/>
                <a:hlinkClick r:id="rId2"/>
              </a:rPr>
              <a:t>www.facebook.com</a:t>
            </a:r>
            <a:r>
              <a:rPr lang="en-GB" dirty="0">
                <a:latin typeface="Georgia"/>
                <a:hlinkClick r:id="rId2"/>
              </a:rPr>
              <a:t>/</a:t>
            </a:r>
            <a:r>
              <a:rPr lang="en-GB" dirty="0" err="1">
                <a:latin typeface="Georgia"/>
                <a:hlinkClick r:id="rId2"/>
              </a:rPr>
              <a:t>Darululoombury</a:t>
            </a:r>
            <a:endParaRPr lang="en-GB" dirty="0" smtClean="0">
              <a:latin typeface="Georgia"/>
            </a:endParaRPr>
          </a:p>
          <a:p>
            <a:endParaRPr lang="en-GB" dirty="0">
              <a:latin typeface="Georgia"/>
            </a:endParaRPr>
          </a:p>
          <a:p>
            <a:endParaRPr lang="en-GB" dirty="0">
              <a:latin typeface="Georgia"/>
            </a:endParaRPr>
          </a:p>
        </p:txBody>
      </p:sp>
    </p:spTree>
    <p:extLst>
      <p:ext uri="{BB962C8B-B14F-4D97-AF65-F5344CB8AC3E}">
        <p14:creationId xmlns:p14="http://schemas.microsoft.com/office/powerpoint/2010/main" val="1415577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7088" y="1779620"/>
            <a:ext cx="7353985" cy="2862323"/>
          </a:xfrm>
          <a:prstGeom prst="rect">
            <a:avLst/>
          </a:prstGeom>
          <a:noFill/>
        </p:spPr>
        <p:txBody>
          <a:bodyPr wrap="square" rtlCol="0">
            <a:spAutoFit/>
          </a:bodyPr>
          <a:lstStyle/>
          <a:p>
            <a:r>
              <a:rPr lang="en-GB" b="1" dirty="0" smtClean="0">
                <a:latin typeface="Georgia"/>
              </a:rPr>
              <a:t>Institute of Islamic Education</a:t>
            </a:r>
          </a:p>
          <a:p>
            <a:endParaRPr lang="en-GB" dirty="0">
              <a:latin typeface="Georgia"/>
            </a:endParaRPr>
          </a:p>
          <a:p>
            <a:r>
              <a:rPr lang="en-GB" dirty="0" smtClean="0">
                <a:latin typeface="Georgia"/>
              </a:rPr>
              <a:t>Boarding school, run by </a:t>
            </a:r>
            <a:r>
              <a:rPr lang="en-GB" dirty="0" err="1" smtClean="0">
                <a:latin typeface="Georgia"/>
              </a:rPr>
              <a:t>Tablighi</a:t>
            </a:r>
            <a:r>
              <a:rPr lang="en-GB" dirty="0" smtClean="0">
                <a:latin typeface="Georgia"/>
              </a:rPr>
              <a:t> </a:t>
            </a:r>
            <a:r>
              <a:rPr lang="en-GB" dirty="0" err="1" smtClean="0">
                <a:latin typeface="Georgia"/>
              </a:rPr>
              <a:t>Jamaat</a:t>
            </a:r>
            <a:r>
              <a:rPr lang="en-GB" dirty="0" smtClean="0">
                <a:latin typeface="Georgia"/>
              </a:rPr>
              <a:t> (‘missionary’ focused </a:t>
            </a:r>
            <a:r>
              <a:rPr lang="en-GB" dirty="0" err="1" smtClean="0">
                <a:latin typeface="Georgia"/>
              </a:rPr>
              <a:t>Deobandis</a:t>
            </a:r>
            <a:r>
              <a:rPr lang="en-GB" dirty="0" smtClean="0">
                <a:latin typeface="Georgia"/>
              </a:rPr>
              <a:t>), based in Dewsbury.</a:t>
            </a:r>
          </a:p>
          <a:p>
            <a:endParaRPr lang="en-GB" dirty="0">
              <a:latin typeface="Georgia"/>
            </a:endParaRPr>
          </a:p>
          <a:p>
            <a:r>
              <a:rPr lang="en-GB" dirty="0" smtClean="0">
                <a:latin typeface="Georgia"/>
              </a:rPr>
              <a:t>Have to follow curriculum, and are inspected by Ofsted.</a:t>
            </a:r>
          </a:p>
          <a:p>
            <a:endParaRPr lang="en-GB" dirty="0">
              <a:latin typeface="Georgia"/>
            </a:endParaRPr>
          </a:p>
          <a:p>
            <a:r>
              <a:rPr lang="en-GB" b="1" dirty="0" err="1" smtClean="0">
                <a:latin typeface="Georgia"/>
              </a:rPr>
              <a:t>Jamea</a:t>
            </a:r>
            <a:r>
              <a:rPr lang="en-GB" b="1" dirty="0" smtClean="0">
                <a:latin typeface="Georgia"/>
              </a:rPr>
              <a:t> al-</a:t>
            </a:r>
            <a:r>
              <a:rPr lang="en-GB" b="1" dirty="0" err="1" smtClean="0">
                <a:latin typeface="Georgia"/>
              </a:rPr>
              <a:t>Kauthar</a:t>
            </a:r>
            <a:endParaRPr lang="en-GB" dirty="0" smtClean="0">
              <a:latin typeface="Georgia"/>
            </a:endParaRPr>
          </a:p>
          <a:p>
            <a:endParaRPr lang="en-GB" b="1" dirty="0">
              <a:latin typeface="Georgia"/>
            </a:endParaRPr>
          </a:p>
          <a:p>
            <a:r>
              <a:rPr lang="en-GB" dirty="0" smtClean="0">
                <a:latin typeface="Georgia"/>
              </a:rPr>
              <a:t>Girls’ boarding school near Preston, </a:t>
            </a:r>
            <a:r>
              <a:rPr lang="en-GB" dirty="0">
                <a:latin typeface="Georgia"/>
              </a:rPr>
              <a:t>L</a:t>
            </a:r>
            <a:r>
              <a:rPr lang="en-GB" dirty="0" smtClean="0">
                <a:latin typeface="Georgia"/>
              </a:rPr>
              <a:t>ancs. </a:t>
            </a:r>
            <a:endParaRPr lang="en-GB" dirty="0">
              <a:latin typeface="Georgia"/>
            </a:endParaRPr>
          </a:p>
        </p:txBody>
      </p:sp>
    </p:spTree>
    <p:extLst>
      <p:ext uri="{BB962C8B-B14F-4D97-AF65-F5344CB8AC3E}">
        <p14:creationId xmlns:p14="http://schemas.microsoft.com/office/powerpoint/2010/main" val="1628581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1878" y="1155992"/>
            <a:ext cx="7612553" cy="1200329"/>
          </a:xfrm>
          <a:prstGeom prst="rect">
            <a:avLst/>
          </a:prstGeom>
          <a:noFill/>
        </p:spPr>
        <p:txBody>
          <a:bodyPr wrap="square" rtlCol="0">
            <a:spAutoFit/>
          </a:bodyPr>
          <a:lstStyle/>
          <a:p>
            <a:r>
              <a:rPr lang="en-GB" b="1" dirty="0" err="1" smtClean="0">
                <a:latin typeface="Georgia"/>
              </a:rPr>
              <a:t>Deobandi</a:t>
            </a:r>
            <a:r>
              <a:rPr lang="en-GB" b="1" dirty="0" smtClean="0">
                <a:latin typeface="Georgia"/>
              </a:rPr>
              <a:t> differences </a:t>
            </a:r>
          </a:p>
          <a:p>
            <a:endParaRPr lang="en-GB" dirty="0">
              <a:latin typeface="Georgia"/>
            </a:endParaRPr>
          </a:p>
          <a:p>
            <a:r>
              <a:rPr lang="en-GB" dirty="0" smtClean="0">
                <a:latin typeface="Georgia"/>
              </a:rPr>
              <a:t>Influence of Sufism (Bury may be more Sufi oriented), but no ‘exuberant’ religious expression (chanting, celebrating Prophet’s birthday)</a:t>
            </a:r>
            <a:endParaRPr lang="en-GB" dirty="0">
              <a:latin typeface="Georgia"/>
            </a:endParaRPr>
          </a:p>
        </p:txBody>
      </p:sp>
    </p:spTree>
    <p:extLst>
      <p:ext uri="{BB962C8B-B14F-4D97-AF65-F5344CB8AC3E}">
        <p14:creationId xmlns:p14="http://schemas.microsoft.com/office/powerpoint/2010/main" val="1628581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864" y="1437385"/>
            <a:ext cx="8682485" cy="4893647"/>
          </a:xfrm>
          <a:prstGeom prst="rect">
            <a:avLst/>
          </a:prstGeom>
          <a:noFill/>
        </p:spPr>
        <p:txBody>
          <a:bodyPr wrap="none" rtlCol="0">
            <a:spAutoFit/>
          </a:bodyPr>
          <a:lstStyle/>
          <a:p>
            <a:r>
              <a:rPr lang="en-GB" sz="2400" b="1" dirty="0" smtClean="0">
                <a:latin typeface="Georgia"/>
              </a:rPr>
              <a:t>Key figure</a:t>
            </a:r>
          </a:p>
          <a:p>
            <a:endParaRPr lang="en-GB" sz="2400" dirty="0">
              <a:latin typeface="Georgia"/>
            </a:endParaRPr>
          </a:p>
          <a:p>
            <a:r>
              <a:rPr lang="en-GB" sz="2400" dirty="0" smtClean="0">
                <a:latin typeface="Georgia"/>
              </a:rPr>
              <a:t>Sheikh Riyadh </a:t>
            </a:r>
            <a:r>
              <a:rPr lang="en-GB" sz="2400" dirty="0" err="1" smtClean="0">
                <a:latin typeface="Georgia"/>
              </a:rPr>
              <a:t>ul-Haq</a:t>
            </a:r>
            <a:endParaRPr lang="en-GB" sz="2400" dirty="0" smtClean="0">
              <a:latin typeface="Georgia"/>
            </a:endParaRPr>
          </a:p>
          <a:p>
            <a:endParaRPr lang="en-GB" sz="2400" dirty="0">
              <a:latin typeface="Georgia"/>
            </a:endParaRPr>
          </a:p>
          <a:p>
            <a:r>
              <a:rPr lang="en-GB" sz="2400" dirty="0" smtClean="0">
                <a:latin typeface="Georgia"/>
              </a:rPr>
              <a:t>b. </a:t>
            </a:r>
            <a:r>
              <a:rPr lang="en-GB" sz="2400" dirty="0" err="1" smtClean="0">
                <a:latin typeface="Georgia"/>
              </a:rPr>
              <a:t>Gujurat</a:t>
            </a:r>
            <a:r>
              <a:rPr lang="en-GB" sz="2400" dirty="0" smtClean="0">
                <a:latin typeface="Georgia"/>
              </a:rPr>
              <a:t>, 1971. Moved to Leicester in 1974.</a:t>
            </a:r>
          </a:p>
          <a:p>
            <a:endParaRPr lang="en-GB" sz="2400" dirty="0">
              <a:latin typeface="Georgia"/>
            </a:endParaRPr>
          </a:p>
          <a:p>
            <a:r>
              <a:rPr lang="en-GB" sz="2400" dirty="0" smtClean="0">
                <a:latin typeface="Georgia"/>
              </a:rPr>
              <a:t>Trained at </a:t>
            </a:r>
            <a:r>
              <a:rPr lang="en-GB" sz="2400" dirty="0" err="1" smtClean="0">
                <a:latin typeface="Georgia"/>
              </a:rPr>
              <a:t>Darul</a:t>
            </a:r>
            <a:r>
              <a:rPr lang="en-GB" sz="2400" dirty="0" smtClean="0">
                <a:latin typeface="Georgia"/>
              </a:rPr>
              <a:t> </a:t>
            </a:r>
            <a:r>
              <a:rPr lang="en-GB" sz="2400" dirty="0" err="1" smtClean="0">
                <a:latin typeface="Georgia"/>
              </a:rPr>
              <a:t>Uloom</a:t>
            </a:r>
            <a:r>
              <a:rPr lang="en-GB" sz="2400" dirty="0" smtClean="0">
                <a:latin typeface="Georgia"/>
              </a:rPr>
              <a:t> Bury.</a:t>
            </a:r>
          </a:p>
          <a:p>
            <a:endParaRPr lang="en-GB" sz="2400" dirty="0">
              <a:latin typeface="Georgia"/>
            </a:endParaRPr>
          </a:p>
          <a:p>
            <a:r>
              <a:rPr lang="en-GB" sz="2400" dirty="0" smtClean="0">
                <a:latin typeface="Georgia"/>
              </a:rPr>
              <a:t>Headed Kidderminster school in 1992</a:t>
            </a:r>
          </a:p>
          <a:p>
            <a:endParaRPr lang="en-GB" sz="2400" dirty="0">
              <a:latin typeface="Georgia"/>
            </a:endParaRPr>
          </a:p>
          <a:p>
            <a:r>
              <a:rPr lang="en-GB" sz="2400" dirty="0" smtClean="0">
                <a:latin typeface="Georgia"/>
              </a:rPr>
              <a:t>Also head imam at Birmingham Central Mosque</a:t>
            </a:r>
          </a:p>
          <a:p>
            <a:endParaRPr lang="en-GB" sz="2400" dirty="0">
              <a:latin typeface="Georgia"/>
            </a:endParaRPr>
          </a:p>
          <a:p>
            <a:r>
              <a:rPr lang="en-GB" sz="2400" dirty="0" smtClean="0">
                <a:latin typeface="Georgia"/>
              </a:rPr>
              <a:t>Influential on YouTube/podcasts – recorded lectures, websites</a:t>
            </a:r>
            <a:endParaRPr lang="en-GB" sz="2400" dirty="0">
              <a:latin typeface="Georgia"/>
            </a:endParaRPr>
          </a:p>
        </p:txBody>
      </p:sp>
      <p:pic>
        <p:nvPicPr>
          <p:cNvPr id="3" name="Picture 2"/>
          <p:cNvPicPr>
            <a:picLocks noChangeAspect="1"/>
          </p:cNvPicPr>
          <p:nvPr/>
        </p:nvPicPr>
        <p:blipFill>
          <a:blip r:embed="rId2"/>
          <a:stretch>
            <a:fillRect/>
          </a:stretch>
        </p:blipFill>
        <p:spPr>
          <a:xfrm>
            <a:off x="5802575" y="107659"/>
            <a:ext cx="3093475" cy="2073935"/>
          </a:xfrm>
          <a:prstGeom prst="rect">
            <a:avLst/>
          </a:prstGeom>
        </p:spPr>
      </p:pic>
      <p:sp>
        <p:nvSpPr>
          <p:cNvPr id="4" name="Rectangle 3"/>
          <p:cNvSpPr/>
          <p:nvPr/>
        </p:nvSpPr>
        <p:spPr>
          <a:xfrm>
            <a:off x="98864" y="6488668"/>
            <a:ext cx="6416913" cy="369332"/>
          </a:xfrm>
          <a:prstGeom prst="rect">
            <a:avLst/>
          </a:prstGeom>
        </p:spPr>
        <p:txBody>
          <a:bodyPr wrap="square">
            <a:spAutoFit/>
          </a:bodyPr>
          <a:lstStyle/>
          <a:p>
            <a:r>
              <a:rPr lang="en-US" dirty="0">
                <a:hlinkClick r:id="rId3"/>
              </a:rPr>
              <a:t>https://</a:t>
            </a:r>
            <a:r>
              <a:rPr lang="en-US" dirty="0" err="1">
                <a:hlinkClick r:id="rId3"/>
              </a:rPr>
              <a:t>www.youtube.com</a:t>
            </a:r>
            <a:r>
              <a:rPr lang="en-US" dirty="0">
                <a:hlinkClick r:id="rId3"/>
              </a:rPr>
              <a:t>/user/</a:t>
            </a:r>
            <a:r>
              <a:rPr lang="en-US" dirty="0" err="1">
                <a:hlinkClick r:id="rId3"/>
              </a:rPr>
              <a:t>AlKawtharAcademy</a:t>
            </a:r>
            <a:endParaRPr lang="en-US" dirty="0"/>
          </a:p>
        </p:txBody>
      </p:sp>
    </p:spTree>
    <p:extLst>
      <p:ext uri="{BB962C8B-B14F-4D97-AF65-F5344CB8AC3E}">
        <p14:creationId xmlns:p14="http://schemas.microsoft.com/office/powerpoint/2010/main" val="1628581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lkawthar.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76300"/>
            <a:ext cx="9144000" cy="5081149"/>
          </a:xfrm>
          <a:prstGeom prst="rect">
            <a:avLst/>
          </a:prstGeom>
        </p:spPr>
      </p:pic>
    </p:spTree>
    <p:extLst>
      <p:ext uri="{BB962C8B-B14F-4D97-AF65-F5344CB8AC3E}">
        <p14:creationId xmlns:p14="http://schemas.microsoft.com/office/powerpoint/2010/main" val="2734745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2718" y="692074"/>
            <a:ext cx="7387472" cy="1477328"/>
          </a:xfrm>
          <a:prstGeom prst="rect">
            <a:avLst/>
          </a:prstGeom>
          <a:noFill/>
        </p:spPr>
        <p:txBody>
          <a:bodyPr wrap="none" rtlCol="0">
            <a:spAutoFit/>
          </a:bodyPr>
          <a:lstStyle/>
          <a:p>
            <a:r>
              <a:rPr lang="en-GB" dirty="0" smtClean="0">
                <a:latin typeface="Georgia"/>
              </a:rPr>
              <a:t>Authority issues</a:t>
            </a:r>
          </a:p>
          <a:p>
            <a:endParaRPr lang="en-GB" dirty="0">
              <a:latin typeface="Georgia"/>
            </a:endParaRPr>
          </a:p>
          <a:p>
            <a:r>
              <a:rPr lang="en-GB" dirty="0" smtClean="0">
                <a:latin typeface="Georgia"/>
              </a:rPr>
              <a:t>Mufti </a:t>
            </a:r>
            <a:r>
              <a:rPr lang="en-GB" dirty="0" err="1" smtClean="0">
                <a:latin typeface="Georgia"/>
              </a:rPr>
              <a:t>Muhammed</a:t>
            </a:r>
            <a:r>
              <a:rPr lang="en-GB" dirty="0" smtClean="0">
                <a:latin typeface="Georgia"/>
              </a:rPr>
              <a:t> </a:t>
            </a:r>
            <a:r>
              <a:rPr lang="en-GB" dirty="0" err="1" smtClean="0">
                <a:latin typeface="Georgia"/>
              </a:rPr>
              <a:t>ibn</a:t>
            </a:r>
            <a:r>
              <a:rPr lang="en-GB" dirty="0" smtClean="0">
                <a:latin typeface="Georgia"/>
              </a:rPr>
              <a:t> Adam al-</a:t>
            </a:r>
            <a:r>
              <a:rPr lang="en-GB" dirty="0" err="1" smtClean="0">
                <a:latin typeface="Georgia"/>
              </a:rPr>
              <a:t>Kawthari</a:t>
            </a:r>
            <a:r>
              <a:rPr lang="en-GB" dirty="0" smtClean="0">
                <a:latin typeface="Georgia"/>
              </a:rPr>
              <a:t> has </a:t>
            </a:r>
            <a:r>
              <a:rPr lang="en-GB" dirty="0" err="1" smtClean="0">
                <a:latin typeface="Georgia"/>
                <a:hlinkClick r:id="rId2"/>
              </a:rPr>
              <a:t>daruliftaa.com</a:t>
            </a:r>
            <a:r>
              <a:rPr lang="en-GB" dirty="0" smtClean="0">
                <a:latin typeface="Georgia"/>
              </a:rPr>
              <a:t> Q&amp;A sites</a:t>
            </a:r>
          </a:p>
          <a:p>
            <a:endParaRPr lang="en-GB" dirty="0">
              <a:latin typeface="Georgia"/>
            </a:endParaRPr>
          </a:p>
          <a:p>
            <a:endParaRPr lang="en-GB" dirty="0">
              <a:latin typeface="Georgia"/>
            </a:endParaRPr>
          </a:p>
        </p:txBody>
      </p:sp>
      <p:pic>
        <p:nvPicPr>
          <p:cNvPr id="3" name="Picture 2" descr="daruliftaa.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3927" y="1625917"/>
            <a:ext cx="4827949" cy="5163635"/>
          </a:xfrm>
          <a:prstGeom prst="rect">
            <a:avLst/>
          </a:prstGeom>
        </p:spPr>
      </p:pic>
    </p:spTree>
    <p:extLst>
      <p:ext uri="{BB962C8B-B14F-4D97-AF65-F5344CB8AC3E}">
        <p14:creationId xmlns:p14="http://schemas.microsoft.com/office/powerpoint/2010/main" val="1628581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2519" y="1095151"/>
            <a:ext cx="8593592" cy="5632310"/>
          </a:xfrm>
          <a:prstGeom prst="rect">
            <a:avLst/>
          </a:prstGeom>
          <a:noFill/>
        </p:spPr>
        <p:txBody>
          <a:bodyPr wrap="square" rtlCol="0">
            <a:spAutoFit/>
          </a:bodyPr>
          <a:lstStyle/>
          <a:p>
            <a:r>
              <a:rPr lang="en-GB" sz="2400" dirty="0" smtClean="0">
                <a:latin typeface="Georgia"/>
              </a:rPr>
              <a:t>Some </a:t>
            </a:r>
            <a:r>
              <a:rPr lang="en-GB" sz="2400" dirty="0" err="1" smtClean="0">
                <a:latin typeface="Georgia"/>
              </a:rPr>
              <a:t>Deobandi</a:t>
            </a:r>
            <a:r>
              <a:rPr lang="en-GB" sz="2400" dirty="0" smtClean="0">
                <a:latin typeface="Georgia"/>
              </a:rPr>
              <a:t> groups have had links with the Taliban and al-Qaeda</a:t>
            </a:r>
          </a:p>
          <a:p>
            <a:endParaRPr lang="en-GB" sz="2400" dirty="0">
              <a:latin typeface="Georgia"/>
            </a:endParaRPr>
          </a:p>
          <a:p>
            <a:r>
              <a:rPr lang="en-GB" sz="2400" dirty="0" smtClean="0">
                <a:latin typeface="Georgia"/>
              </a:rPr>
              <a:t>i.e. Afghanistan refugees in </a:t>
            </a:r>
            <a:r>
              <a:rPr lang="en-GB" sz="2400" dirty="0" err="1" smtClean="0">
                <a:latin typeface="Georgia"/>
              </a:rPr>
              <a:t>Pakisttan</a:t>
            </a:r>
            <a:r>
              <a:rPr lang="en-GB" sz="2400" dirty="0" smtClean="0">
                <a:latin typeface="Georgia"/>
              </a:rPr>
              <a:t> have influence</a:t>
            </a:r>
          </a:p>
          <a:p>
            <a:endParaRPr lang="en-GB" sz="2400" dirty="0">
              <a:latin typeface="Georgia"/>
            </a:endParaRPr>
          </a:p>
          <a:p>
            <a:r>
              <a:rPr lang="en-GB" sz="2400" dirty="0" smtClean="0">
                <a:latin typeface="Georgia"/>
              </a:rPr>
              <a:t>Taliban consulted with </a:t>
            </a:r>
            <a:r>
              <a:rPr lang="en-GB" sz="2400" dirty="0" err="1" smtClean="0">
                <a:latin typeface="Georgia"/>
              </a:rPr>
              <a:t>Deobandis</a:t>
            </a:r>
            <a:r>
              <a:rPr lang="en-GB" sz="2400" dirty="0" smtClean="0">
                <a:latin typeface="Georgia"/>
              </a:rPr>
              <a:t> when establishing Islamic emirate in 1997</a:t>
            </a:r>
          </a:p>
          <a:p>
            <a:endParaRPr lang="en-GB" sz="2400" dirty="0">
              <a:latin typeface="Georgia"/>
            </a:endParaRPr>
          </a:p>
          <a:p>
            <a:r>
              <a:rPr lang="en-GB" sz="2400" dirty="0" smtClean="0">
                <a:latin typeface="Georgia"/>
              </a:rPr>
              <a:t>Links were to dissipate after 9-11</a:t>
            </a:r>
          </a:p>
          <a:p>
            <a:endParaRPr lang="en-GB" sz="2400" dirty="0">
              <a:latin typeface="Georgia"/>
            </a:endParaRPr>
          </a:p>
          <a:p>
            <a:r>
              <a:rPr lang="en-GB" sz="2400" dirty="0" smtClean="0">
                <a:latin typeface="Georgia"/>
              </a:rPr>
              <a:t>Kashmiri jihad groups </a:t>
            </a:r>
            <a:r>
              <a:rPr lang="en-GB" sz="2400" dirty="0" err="1" smtClean="0">
                <a:latin typeface="Georgia"/>
              </a:rPr>
              <a:t>Jaish</a:t>
            </a:r>
            <a:r>
              <a:rPr lang="en-GB" sz="2400" dirty="0" smtClean="0">
                <a:latin typeface="Georgia"/>
              </a:rPr>
              <a:t>-e-Mohammed and </a:t>
            </a:r>
            <a:r>
              <a:rPr lang="en-GB" sz="2400" dirty="0" err="1" smtClean="0">
                <a:latin typeface="Georgia"/>
              </a:rPr>
              <a:t>Harakat-ul-Mujahideen</a:t>
            </a:r>
            <a:r>
              <a:rPr lang="en-GB" sz="2400" dirty="0" smtClean="0">
                <a:latin typeface="Georgia"/>
              </a:rPr>
              <a:t> have </a:t>
            </a:r>
            <a:r>
              <a:rPr lang="en-GB" sz="2400" dirty="0" err="1" smtClean="0">
                <a:latin typeface="Georgia"/>
              </a:rPr>
              <a:t>Deobandi</a:t>
            </a:r>
            <a:r>
              <a:rPr lang="en-GB" sz="2400" dirty="0" smtClean="0">
                <a:latin typeface="Georgia"/>
              </a:rPr>
              <a:t> links, and were alleged to be linked ideologically to al-Qaeda</a:t>
            </a:r>
          </a:p>
          <a:p>
            <a:endParaRPr lang="en-GB" sz="2400" dirty="0">
              <a:latin typeface="Georgia"/>
            </a:endParaRPr>
          </a:p>
          <a:p>
            <a:r>
              <a:rPr lang="en-GB" sz="2400" dirty="0" smtClean="0">
                <a:solidFill>
                  <a:srgbClr val="FF0000"/>
                </a:solidFill>
                <a:latin typeface="Georgia"/>
              </a:rPr>
              <a:t>This is not endorsed by other </a:t>
            </a:r>
            <a:r>
              <a:rPr lang="en-GB" sz="2400" dirty="0" err="1" smtClean="0">
                <a:solidFill>
                  <a:srgbClr val="FF0000"/>
                </a:solidFill>
                <a:latin typeface="Georgia"/>
              </a:rPr>
              <a:t>Deobandi</a:t>
            </a:r>
            <a:r>
              <a:rPr lang="en-GB" sz="2400" dirty="0" smtClean="0">
                <a:solidFill>
                  <a:srgbClr val="FF0000"/>
                </a:solidFill>
                <a:latin typeface="Georgia"/>
              </a:rPr>
              <a:t> groups</a:t>
            </a:r>
            <a:endParaRPr lang="en-GB" sz="2400" dirty="0">
              <a:solidFill>
                <a:srgbClr val="FF0000"/>
              </a:solidFill>
              <a:latin typeface="Georgia"/>
            </a:endParaRPr>
          </a:p>
        </p:txBody>
      </p:sp>
    </p:spTree>
    <p:extLst>
      <p:ext uri="{BB962C8B-B14F-4D97-AF65-F5344CB8AC3E}">
        <p14:creationId xmlns:p14="http://schemas.microsoft.com/office/powerpoint/2010/main" val="1628581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5705" y="1194018"/>
            <a:ext cx="6812225" cy="4154983"/>
          </a:xfrm>
          <a:prstGeom prst="rect">
            <a:avLst/>
          </a:prstGeom>
          <a:noFill/>
        </p:spPr>
        <p:txBody>
          <a:bodyPr wrap="square" rtlCol="0">
            <a:spAutoFit/>
          </a:bodyPr>
          <a:lstStyle/>
          <a:p>
            <a:r>
              <a:rPr lang="en-GB" sz="2400" b="1" dirty="0" err="1" smtClean="0">
                <a:latin typeface="Georgia"/>
              </a:rPr>
              <a:t>Tablighi</a:t>
            </a:r>
            <a:r>
              <a:rPr lang="en-GB" sz="2400" b="1" dirty="0" smtClean="0">
                <a:latin typeface="Georgia"/>
              </a:rPr>
              <a:t> </a:t>
            </a:r>
            <a:r>
              <a:rPr lang="en-GB" sz="2400" b="1" dirty="0" err="1" smtClean="0">
                <a:latin typeface="Georgia"/>
              </a:rPr>
              <a:t>Jamaat</a:t>
            </a:r>
            <a:endParaRPr lang="en-GB" sz="2400" b="1" dirty="0" smtClean="0">
              <a:latin typeface="Georgia"/>
            </a:endParaRPr>
          </a:p>
          <a:p>
            <a:endParaRPr lang="en-GB" sz="2400" dirty="0">
              <a:latin typeface="Georgia"/>
            </a:endParaRPr>
          </a:p>
          <a:p>
            <a:r>
              <a:rPr lang="en-GB" sz="2400" dirty="0" smtClean="0">
                <a:latin typeface="Georgia"/>
              </a:rPr>
              <a:t>Quietist ‘mission’ oriented group</a:t>
            </a:r>
          </a:p>
          <a:p>
            <a:endParaRPr lang="en-GB" sz="2400" dirty="0">
              <a:latin typeface="Georgia"/>
            </a:endParaRPr>
          </a:p>
          <a:p>
            <a:r>
              <a:rPr lang="en-GB" sz="2400" i="1" dirty="0" err="1" smtClean="0">
                <a:latin typeface="Georgia"/>
              </a:rPr>
              <a:t>Dawa</a:t>
            </a:r>
            <a:r>
              <a:rPr lang="en-GB" sz="2400" i="1" dirty="0" smtClean="0">
                <a:latin typeface="Georgia"/>
              </a:rPr>
              <a:t> </a:t>
            </a:r>
            <a:r>
              <a:rPr lang="en-GB" sz="2400" dirty="0" smtClean="0">
                <a:latin typeface="Georgia"/>
              </a:rPr>
              <a:t>missionary work (UK and elsewhere)</a:t>
            </a:r>
          </a:p>
          <a:p>
            <a:endParaRPr lang="en-GB" sz="2400" i="1" dirty="0">
              <a:latin typeface="Georgia"/>
            </a:endParaRPr>
          </a:p>
          <a:p>
            <a:r>
              <a:rPr lang="en-GB" sz="2400" dirty="0" smtClean="0">
                <a:latin typeface="Georgia"/>
              </a:rPr>
              <a:t>Links to </a:t>
            </a:r>
            <a:r>
              <a:rPr lang="en-GB" sz="2400" dirty="0" err="1" smtClean="0">
                <a:latin typeface="Georgia"/>
              </a:rPr>
              <a:t>Deobandis</a:t>
            </a:r>
            <a:endParaRPr lang="en-GB" sz="2400" dirty="0" smtClean="0">
              <a:latin typeface="Georgia"/>
            </a:endParaRPr>
          </a:p>
          <a:p>
            <a:endParaRPr lang="en-GB" sz="2400" dirty="0">
              <a:latin typeface="Georgia"/>
            </a:endParaRPr>
          </a:p>
          <a:p>
            <a:r>
              <a:rPr lang="en-GB" sz="2400" dirty="0" smtClean="0">
                <a:latin typeface="Georgia"/>
              </a:rPr>
              <a:t>Emphasis on face-to-face communication</a:t>
            </a:r>
          </a:p>
          <a:p>
            <a:endParaRPr lang="en-GB" sz="2400" dirty="0">
              <a:latin typeface="Georgia"/>
            </a:endParaRPr>
          </a:p>
          <a:p>
            <a:r>
              <a:rPr lang="en-GB" sz="2400" dirty="0" smtClean="0">
                <a:latin typeface="Georgia"/>
              </a:rPr>
              <a:t>Behind the ‘mega mosque’ plan</a:t>
            </a:r>
            <a:endParaRPr lang="en-GB" sz="2400" dirty="0">
              <a:latin typeface="Georgia"/>
            </a:endParaRPr>
          </a:p>
        </p:txBody>
      </p:sp>
      <p:sp>
        <p:nvSpPr>
          <p:cNvPr id="3" name="TextBox 2"/>
          <p:cNvSpPr txBox="1"/>
          <p:nvPr/>
        </p:nvSpPr>
        <p:spPr>
          <a:xfrm>
            <a:off x="909898" y="1431070"/>
            <a:ext cx="184666"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628581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bbeymills.bmp"/>
          <p:cNvPicPr>
            <a:picLocks noChangeAspect="1"/>
          </p:cNvPicPr>
          <p:nvPr/>
        </p:nvPicPr>
        <p:blipFill>
          <a:blip r:embed="rId2"/>
          <a:stretch>
            <a:fillRect/>
          </a:stretch>
        </p:blipFill>
        <p:spPr>
          <a:xfrm>
            <a:off x="-1" y="207963"/>
            <a:ext cx="9144001" cy="6858000"/>
          </a:xfrm>
          <a:prstGeom prst="rect">
            <a:avLst/>
          </a:prstGeom>
        </p:spPr>
      </p:pic>
    </p:spTree>
    <p:extLst>
      <p:ext uri="{BB962C8B-B14F-4D97-AF65-F5344CB8AC3E}">
        <p14:creationId xmlns:p14="http://schemas.microsoft.com/office/powerpoint/2010/main" val="1853529734"/>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bbeymillsyoutube2007.jpg"/>
          <p:cNvPicPr>
            <a:picLocks noChangeAspect="1"/>
          </p:cNvPicPr>
          <p:nvPr/>
        </p:nvPicPr>
        <p:blipFill>
          <a:blip r:embed="rId2"/>
          <a:stretch>
            <a:fillRect/>
          </a:stretch>
        </p:blipFill>
        <p:spPr>
          <a:xfrm>
            <a:off x="0" y="128217"/>
            <a:ext cx="9144000" cy="6601565"/>
          </a:xfrm>
          <a:prstGeom prst="rect">
            <a:avLst/>
          </a:prstGeom>
        </p:spPr>
      </p:pic>
    </p:spTree>
    <p:extLst>
      <p:ext uri="{BB962C8B-B14F-4D97-AF65-F5344CB8AC3E}">
        <p14:creationId xmlns:p14="http://schemas.microsoft.com/office/powerpoint/2010/main" val="328607473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bbeymillsyoutube2.jpg"/>
          <p:cNvPicPr>
            <a:picLocks noChangeAspect="1"/>
          </p:cNvPicPr>
          <p:nvPr/>
        </p:nvPicPr>
        <p:blipFill>
          <a:blip r:embed="rId2"/>
          <a:stretch>
            <a:fillRect/>
          </a:stretch>
        </p:blipFill>
        <p:spPr>
          <a:xfrm>
            <a:off x="0" y="336176"/>
            <a:ext cx="9144000" cy="6185647"/>
          </a:xfrm>
          <a:prstGeom prst="rect">
            <a:avLst/>
          </a:prstGeom>
        </p:spPr>
      </p:pic>
    </p:spTree>
    <p:extLst>
      <p:ext uri="{BB962C8B-B14F-4D97-AF65-F5344CB8AC3E}">
        <p14:creationId xmlns:p14="http://schemas.microsoft.com/office/powerpoint/2010/main" val="122241052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3977" y="1368938"/>
            <a:ext cx="7855912" cy="5632312"/>
          </a:xfrm>
          <a:prstGeom prst="rect">
            <a:avLst/>
          </a:prstGeom>
          <a:noFill/>
        </p:spPr>
        <p:txBody>
          <a:bodyPr wrap="square" rtlCol="0">
            <a:spAutoFit/>
          </a:bodyPr>
          <a:lstStyle/>
          <a:p>
            <a:r>
              <a:rPr lang="en-GB" b="1" dirty="0" err="1" smtClean="0">
                <a:latin typeface="Georgia"/>
              </a:rPr>
              <a:t>Salafis</a:t>
            </a:r>
            <a:endParaRPr lang="en-GB" b="1" dirty="0" smtClean="0">
              <a:latin typeface="Georgia"/>
            </a:endParaRPr>
          </a:p>
          <a:p>
            <a:endParaRPr lang="en-GB" dirty="0">
              <a:latin typeface="Georgia"/>
            </a:endParaRPr>
          </a:p>
          <a:p>
            <a:r>
              <a:rPr lang="en-GB" dirty="0" smtClean="0">
                <a:latin typeface="Georgia"/>
              </a:rPr>
              <a:t>Can be synonymous (erroneously) with </a:t>
            </a:r>
            <a:r>
              <a:rPr lang="en-GB" dirty="0" err="1" smtClean="0">
                <a:latin typeface="Georgia"/>
              </a:rPr>
              <a:t>Wahhabism</a:t>
            </a:r>
            <a:r>
              <a:rPr lang="en-GB" dirty="0" smtClean="0">
                <a:latin typeface="Georgia"/>
              </a:rPr>
              <a:t> and Saudi Arabia – has commonality with </a:t>
            </a:r>
            <a:r>
              <a:rPr lang="en-GB" dirty="0" err="1" smtClean="0">
                <a:latin typeface="Georgia"/>
              </a:rPr>
              <a:t>Ahl</a:t>
            </a:r>
            <a:r>
              <a:rPr lang="en-GB" dirty="0" smtClean="0">
                <a:latin typeface="Georgia"/>
              </a:rPr>
              <a:t>-e-Hadith </a:t>
            </a:r>
          </a:p>
          <a:p>
            <a:endParaRPr lang="en-GB" dirty="0">
              <a:latin typeface="Georgia"/>
            </a:endParaRPr>
          </a:p>
          <a:p>
            <a:r>
              <a:rPr lang="en-GB" dirty="0" smtClean="0">
                <a:latin typeface="Georgia"/>
              </a:rPr>
              <a:t>Can be divided into </a:t>
            </a:r>
          </a:p>
          <a:p>
            <a:endParaRPr lang="en-GB" dirty="0">
              <a:latin typeface="Georgia"/>
            </a:endParaRPr>
          </a:p>
          <a:p>
            <a:pPr marL="285750" indent="-285750">
              <a:buFont typeface="Arial"/>
              <a:buChar char="•"/>
            </a:pPr>
            <a:r>
              <a:rPr lang="en-GB" dirty="0" smtClean="0">
                <a:latin typeface="Georgia"/>
              </a:rPr>
              <a:t>Pious</a:t>
            </a:r>
          </a:p>
          <a:p>
            <a:pPr marL="285750" indent="-285750">
              <a:buFont typeface="Arial"/>
              <a:buChar char="•"/>
            </a:pPr>
            <a:endParaRPr lang="en-GB" dirty="0">
              <a:latin typeface="Georgia"/>
            </a:endParaRPr>
          </a:p>
          <a:p>
            <a:pPr marL="285750" indent="-285750">
              <a:buFont typeface="Arial"/>
              <a:buChar char="•"/>
            </a:pPr>
            <a:r>
              <a:rPr lang="en-GB" dirty="0" smtClean="0">
                <a:latin typeface="Georgia"/>
              </a:rPr>
              <a:t>Political</a:t>
            </a:r>
          </a:p>
          <a:p>
            <a:pPr marL="285750" indent="-285750">
              <a:buFont typeface="Arial"/>
              <a:buChar char="•"/>
            </a:pPr>
            <a:endParaRPr lang="en-GB" dirty="0">
              <a:latin typeface="Georgia"/>
            </a:endParaRPr>
          </a:p>
          <a:p>
            <a:pPr marL="285750" indent="-285750">
              <a:buFont typeface="Arial"/>
              <a:buChar char="•"/>
            </a:pPr>
            <a:r>
              <a:rPr lang="en-GB" dirty="0" smtClean="0">
                <a:latin typeface="Georgia"/>
              </a:rPr>
              <a:t>Jihadi</a:t>
            </a:r>
          </a:p>
          <a:p>
            <a:endParaRPr lang="en-GB" dirty="0">
              <a:latin typeface="Georgia"/>
            </a:endParaRPr>
          </a:p>
          <a:p>
            <a:r>
              <a:rPr lang="en-GB" dirty="0" smtClean="0">
                <a:latin typeface="Georgia"/>
              </a:rPr>
              <a:t>Key figure: </a:t>
            </a:r>
            <a:r>
              <a:rPr lang="en-GB" dirty="0" err="1" smtClean="0">
                <a:latin typeface="Georgia"/>
              </a:rPr>
              <a:t>Manwar</a:t>
            </a:r>
            <a:r>
              <a:rPr lang="en-GB" dirty="0" smtClean="0">
                <a:latin typeface="Georgia"/>
              </a:rPr>
              <a:t> Ali (from London) who founded  	</a:t>
            </a:r>
          </a:p>
          <a:p>
            <a:r>
              <a:rPr lang="en-GB" dirty="0" err="1" smtClean="0">
                <a:latin typeface="Georgia"/>
              </a:rPr>
              <a:t>Jam’iat</a:t>
            </a:r>
            <a:r>
              <a:rPr lang="en-GB" dirty="0" smtClean="0">
                <a:latin typeface="Georgia"/>
              </a:rPr>
              <a:t> </a:t>
            </a:r>
            <a:r>
              <a:rPr lang="en-GB" dirty="0" err="1" smtClean="0">
                <a:latin typeface="Georgia"/>
              </a:rPr>
              <a:t>Ihyaa</a:t>
            </a:r>
            <a:r>
              <a:rPr lang="en-GB" dirty="0" smtClean="0">
                <a:latin typeface="Georgia"/>
              </a:rPr>
              <a:t> </a:t>
            </a:r>
            <a:r>
              <a:rPr lang="en-GB" dirty="0" err="1" smtClean="0">
                <a:latin typeface="Georgia"/>
              </a:rPr>
              <a:t>Minhaaj</a:t>
            </a:r>
            <a:r>
              <a:rPr lang="en-GB" dirty="0" smtClean="0">
                <a:latin typeface="Georgia"/>
              </a:rPr>
              <a:t> al-</a:t>
            </a:r>
            <a:r>
              <a:rPr lang="en-GB" dirty="0" err="1" smtClean="0">
                <a:latin typeface="Georgia"/>
              </a:rPr>
              <a:t>Sunnah</a:t>
            </a:r>
            <a:r>
              <a:rPr lang="en-GB" dirty="0" smtClean="0">
                <a:latin typeface="Georgia"/>
              </a:rPr>
              <a:t> in 1984</a:t>
            </a:r>
          </a:p>
          <a:p>
            <a:endParaRPr lang="en-GB" dirty="0">
              <a:latin typeface="Georgia"/>
            </a:endParaRPr>
          </a:p>
          <a:p>
            <a:r>
              <a:rPr lang="en-GB" dirty="0" smtClean="0">
                <a:latin typeface="Georgia"/>
              </a:rPr>
              <a:t>Splits in ideology has seen emergence of several offshoots (some against jihad)</a:t>
            </a:r>
          </a:p>
          <a:p>
            <a:endParaRPr lang="en-GB" dirty="0">
              <a:latin typeface="Georgia"/>
            </a:endParaRPr>
          </a:p>
          <a:p>
            <a:endParaRPr lang="en-GB" dirty="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imas.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04800"/>
            <a:ext cx="9144000" cy="6247880"/>
          </a:xfrm>
          <a:prstGeom prst="rect">
            <a:avLst/>
          </a:prstGeom>
        </p:spPr>
      </p:pic>
    </p:spTree>
    <p:extLst>
      <p:ext uri="{BB962C8B-B14F-4D97-AF65-F5344CB8AC3E}">
        <p14:creationId xmlns:p14="http://schemas.microsoft.com/office/powerpoint/2010/main" val="9933060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1458" y="1049519"/>
            <a:ext cx="6243663" cy="2585323"/>
          </a:xfrm>
          <a:prstGeom prst="rect">
            <a:avLst/>
          </a:prstGeom>
          <a:noFill/>
        </p:spPr>
        <p:txBody>
          <a:bodyPr wrap="square" rtlCol="0">
            <a:spAutoFit/>
          </a:bodyPr>
          <a:lstStyle/>
          <a:p>
            <a:r>
              <a:rPr lang="en-GB" dirty="0" smtClean="0">
                <a:latin typeface="Georgia"/>
              </a:rPr>
              <a:t>FACTIONS INCLUDE</a:t>
            </a:r>
          </a:p>
          <a:p>
            <a:endParaRPr lang="en-GB" dirty="0">
              <a:latin typeface="Georgia"/>
            </a:endParaRPr>
          </a:p>
          <a:p>
            <a:r>
              <a:rPr lang="en-GB" b="1" dirty="0" err="1" smtClean="0">
                <a:latin typeface="Georgia"/>
                <a:hlinkClick r:id="rId2"/>
              </a:rPr>
              <a:t>Salafi</a:t>
            </a:r>
            <a:r>
              <a:rPr lang="en-GB" b="1" dirty="0" smtClean="0">
                <a:latin typeface="Georgia"/>
                <a:hlinkClick r:id="rId2"/>
              </a:rPr>
              <a:t> Publications</a:t>
            </a:r>
            <a:endParaRPr lang="en-GB" b="1" dirty="0" smtClean="0">
              <a:latin typeface="Georgia"/>
            </a:endParaRPr>
          </a:p>
          <a:p>
            <a:endParaRPr lang="en-GB" dirty="0">
              <a:latin typeface="Georgia"/>
            </a:endParaRPr>
          </a:p>
          <a:p>
            <a:r>
              <a:rPr lang="en-GB" dirty="0" smtClean="0">
                <a:latin typeface="Georgia"/>
              </a:rPr>
              <a:t>Anti-jihad</a:t>
            </a:r>
          </a:p>
          <a:p>
            <a:endParaRPr lang="en-GB" dirty="0" smtClean="0">
              <a:latin typeface="Georgia"/>
            </a:endParaRPr>
          </a:p>
          <a:p>
            <a:r>
              <a:rPr lang="en-GB" dirty="0" smtClean="0">
                <a:latin typeface="Georgia"/>
              </a:rPr>
              <a:t>Owns bookshops across UK</a:t>
            </a:r>
          </a:p>
          <a:p>
            <a:endParaRPr lang="en-GB" dirty="0">
              <a:latin typeface="Georgia"/>
            </a:endParaRPr>
          </a:p>
          <a:p>
            <a:endParaRPr lang="en-GB" dirty="0" smtClean="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alafipublications.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500" y="0"/>
            <a:ext cx="6456947" cy="6858000"/>
          </a:xfrm>
          <a:prstGeom prst="rect">
            <a:avLst/>
          </a:prstGeom>
        </p:spPr>
      </p:pic>
    </p:spTree>
    <p:extLst>
      <p:ext uri="{BB962C8B-B14F-4D97-AF65-F5344CB8AC3E}">
        <p14:creationId xmlns:p14="http://schemas.microsoft.com/office/powerpoint/2010/main" val="40985150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606508"/>
            <a:ext cx="4572000" cy="1477328"/>
          </a:xfrm>
          <a:prstGeom prst="rect">
            <a:avLst/>
          </a:prstGeom>
        </p:spPr>
        <p:txBody>
          <a:bodyPr>
            <a:spAutoFit/>
          </a:bodyPr>
          <a:lstStyle/>
          <a:p>
            <a:r>
              <a:rPr lang="en-GB" b="1" dirty="0">
                <a:latin typeface="Georgia"/>
              </a:rPr>
              <a:t>Brixton Mosque </a:t>
            </a:r>
          </a:p>
          <a:p>
            <a:endParaRPr lang="en-GB" b="1" dirty="0">
              <a:latin typeface="Georgia"/>
            </a:endParaRPr>
          </a:p>
          <a:p>
            <a:r>
              <a:rPr lang="en-GB" dirty="0">
                <a:latin typeface="Georgia"/>
              </a:rPr>
              <a:t>Runs de-radicalisation programme</a:t>
            </a:r>
          </a:p>
          <a:p>
            <a:endParaRPr lang="en-GB" dirty="0">
              <a:latin typeface="Georgia"/>
            </a:endParaRPr>
          </a:p>
          <a:p>
            <a:r>
              <a:rPr lang="en-GB" dirty="0">
                <a:latin typeface="Georgia"/>
              </a:rPr>
              <a:t>Draws on textual approaches</a:t>
            </a:r>
            <a:endParaRPr lang="en-GB" dirty="0">
              <a:latin typeface="Georgia"/>
            </a:endParaRPr>
          </a:p>
        </p:txBody>
      </p:sp>
    </p:spTree>
    <p:extLst>
      <p:ext uri="{BB962C8B-B14F-4D97-AF65-F5344CB8AC3E}">
        <p14:creationId xmlns:p14="http://schemas.microsoft.com/office/powerpoint/2010/main" val="3436391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2050" y="1064730"/>
            <a:ext cx="7521294" cy="4247317"/>
          </a:xfrm>
          <a:prstGeom prst="rect">
            <a:avLst/>
          </a:prstGeom>
          <a:noFill/>
        </p:spPr>
        <p:txBody>
          <a:bodyPr wrap="square" rtlCol="0">
            <a:spAutoFit/>
          </a:bodyPr>
          <a:lstStyle/>
          <a:p>
            <a:r>
              <a:rPr lang="en-GB" b="1" dirty="0" err="1" smtClean="0">
                <a:latin typeface="Georgia"/>
              </a:rPr>
              <a:t>Jamaat</a:t>
            </a:r>
            <a:r>
              <a:rPr lang="en-GB" b="1" dirty="0" smtClean="0">
                <a:latin typeface="Georgia"/>
              </a:rPr>
              <a:t>-e-</a:t>
            </a:r>
            <a:r>
              <a:rPr lang="en-GB" b="1" dirty="0" err="1" smtClean="0">
                <a:latin typeface="Georgia"/>
              </a:rPr>
              <a:t>Islami</a:t>
            </a:r>
            <a:endParaRPr lang="en-GB" b="1" dirty="0" smtClean="0">
              <a:latin typeface="Georgia"/>
            </a:endParaRPr>
          </a:p>
          <a:p>
            <a:endParaRPr lang="en-GB" dirty="0">
              <a:latin typeface="Georgia"/>
            </a:endParaRPr>
          </a:p>
          <a:p>
            <a:r>
              <a:rPr lang="en-GB" dirty="0" smtClean="0">
                <a:latin typeface="Georgia"/>
              </a:rPr>
              <a:t>Runs 42 mosques</a:t>
            </a:r>
          </a:p>
          <a:p>
            <a:endParaRPr lang="en-GB" dirty="0">
              <a:latin typeface="Georgia"/>
            </a:endParaRPr>
          </a:p>
          <a:p>
            <a:r>
              <a:rPr lang="en-GB" dirty="0" smtClean="0">
                <a:latin typeface="Georgia"/>
              </a:rPr>
              <a:t>Offshoot from Pakistan political party, founded by </a:t>
            </a:r>
            <a:r>
              <a:rPr lang="en-GB" dirty="0" err="1" smtClean="0">
                <a:latin typeface="Georgia"/>
              </a:rPr>
              <a:t>Abul</a:t>
            </a:r>
            <a:r>
              <a:rPr lang="en-GB" dirty="0" smtClean="0">
                <a:latin typeface="Georgia"/>
              </a:rPr>
              <a:t> </a:t>
            </a:r>
            <a:r>
              <a:rPr lang="en-GB" dirty="0" err="1" smtClean="0">
                <a:latin typeface="Georgia"/>
              </a:rPr>
              <a:t>A’la</a:t>
            </a:r>
            <a:r>
              <a:rPr lang="en-GB" dirty="0" smtClean="0">
                <a:latin typeface="Georgia"/>
              </a:rPr>
              <a:t> </a:t>
            </a:r>
            <a:r>
              <a:rPr lang="en-GB" dirty="0" err="1" smtClean="0">
                <a:latin typeface="Georgia"/>
              </a:rPr>
              <a:t>Maududi</a:t>
            </a:r>
            <a:r>
              <a:rPr lang="en-GB" dirty="0" smtClean="0">
                <a:latin typeface="Georgia"/>
              </a:rPr>
              <a:t> (who saw potential political ideology in Islam); wrote commentaries and other works promoting this; former journalist </a:t>
            </a:r>
          </a:p>
          <a:p>
            <a:endParaRPr lang="en-GB" dirty="0">
              <a:latin typeface="Georgia"/>
            </a:endParaRPr>
          </a:p>
          <a:p>
            <a:r>
              <a:rPr lang="en-GB" dirty="0" smtClean="0">
                <a:latin typeface="Georgia"/>
              </a:rPr>
              <a:t>Key institutions</a:t>
            </a:r>
          </a:p>
          <a:p>
            <a:endParaRPr lang="en-GB" dirty="0">
              <a:latin typeface="Georgia"/>
            </a:endParaRPr>
          </a:p>
          <a:p>
            <a:r>
              <a:rPr lang="en-GB" dirty="0" err="1" smtClean="0">
                <a:latin typeface="Georgia"/>
              </a:rPr>
              <a:t>Markfield</a:t>
            </a:r>
            <a:r>
              <a:rPr lang="en-GB" dirty="0" smtClean="0">
                <a:latin typeface="Georgia"/>
              </a:rPr>
              <a:t> Institute (Leicester)</a:t>
            </a:r>
          </a:p>
          <a:p>
            <a:endParaRPr lang="en-GB" dirty="0">
              <a:latin typeface="Georgia"/>
            </a:endParaRPr>
          </a:p>
          <a:p>
            <a:r>
              <a:rPr lang="en-GB" dirty="0" smtClean="0">
                <a:latin typeface="Georgia"/>
              </a:rPr>
              <a:t>East London Mosque</a:t>
            </a:r>
          </a:p>
          <a:p>
            <a:endParaRPr lang="en-GB" dirty="0" smtClean="0">
              <a:latin typeface="Georgia"/>
            </a:endParaRPr>
          </a:p>
          <a:p>
            <a:r>
              <a:rPr lang="en-GB" dirty="0" smtClean="0">
                <a:latin typeface="Georgia"/>
              </a:rPr>
              <a:t>Influential in the Muslim Council of Britain</a:t>
            </a:r>
            <a:endParaRPr lang="en-GB" dirty="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7109" y="1397675"/>
            <a:ext cx="4572000" cy="3139321"/>
          </a:xfrm>
          <a:prstGeom prst="rect">
            <a:avLst/>
          </a:prstGeom>
        </p:spPr>
        <p:txBody>
          <a:bodyPr>
            <a:spAutoFit/>
          </a:bodyPr>
          <a:lstStyle/>
          <a:p>
            <a:r>
              <a:rPr lang="en-GB" b="1" dirty="0">
                <a:latin typeface="Georgia"/>
              </a:rPr>
              <a:t>Islamic Foundation </a:t>
            </a:r>
            <a:r>
              <a:rPr lang="en-GB" dirty="0">
                <a:latin typeface="Georgia"/>
              </a:rPr>
              <a:t>(</a:t>
            </a:r>
            <a:r>
              <a:rPr lang="en-GB" dirty="0" err="1">
                <a:latin typeface="Georgia"/>
              </a:rPr>
              <a:t>JeI</a:t>
            </a:r>
            <a:r>
              <a:rPr lang="en-GB" dirty="0">
                <a:latin typeface="Georgia"/>
              </a:rPr>
              <a:t> offshoot) est. 1973</a:t>
            </a:r>
          </a:p>
          <a:p>
            <a:endParaRPr lang="en-GB" dirty="0">
              <a:latin typeface="Georgia"/>
            </a:endParaRPr>
          </a:p>
          <a:p>
            <a:r>
              <a:rPr lang="en-GB" dirty="0" err="1">
                <a:latin typeface="Georgia"/>
              </a:rPr>
              <a:t>Markfield</a:t>
            </a:r>
            <a:r>
              <a:rPr lang="en-GB" dirty="0">
                <a:latin typeface="Georgia"/>
              </a:rPr>
              <a:t> Institute of Higher Education</a:t>
            </a:r>
          </a:p>
          <a:p>
            <a:endParaRPr lang="en-GB" dirty="0">
              <a:latin typeface="Georgia"/>
            </a:endParaRPr>
          </a:p>
          <a:p>
            <a:r>
              <a:rPr lang="en-GB" dirty="0">
                <a:latin typeface="Georgia"/>
              </a:rPr>
              <a:t>Young Muslims UK  </a:t>
            </a:r>
          </a:p>
          <a:p>
            <a:endParaRPr lang="en-GB" dirty="0">
              <a:latin typeface="Georgia"/>
            </a:endParaRPr>
          </a:p>
          <a:p>
            <a:r>
              <a:rPr lang="en-GB" dirty="0">
                <a:latin typeface="Georgia"/>
              </a:rPr>
              <a:t>Islamic Society of </a:t>
            </a:r>
            <a:r>
              <a:rPr lang="en-GB" dirty="0" smtClean="0">
                <a:latin typeface="Georgia"/>
              </a:rPr>
              <a:t>Britain</a:t>
            </a:r>
          </a:p>
          <a:p>
            <a:endParaRPr lang="en-GB" dirty="0">
              <a:latin typeface="Georgia"/>
            </a:endParaRPr>
          </a:p>
          <a:p>
            <a:r>
              <a:rPr lang="en-GB" dirty="0" smtClean="0">
                <a:latin typeface="Georgia"/>
              </a:rPr>
              <a:t>Changed direction and has ‘makeover’, re-evaluating its influences </a:t>
            </a:r>
            <a:endParaRPr lang="en-GB" dirty="0">
              <a:latin typeface="Georgia"/>
            </a:endParaRPr>
          </a:p>
        </p:txBody>
      </p:sp>
    </p:spTree>
    <p:extLst>
      <p:ext uri="{BB962C8B-B14F-4D97-AF65-F5344CB8AC3E}">
        <p14:creationId xmlns:p14="http://schemas.microsoft.com/office/powerpoint/2010/main" val="1898841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16387" name="Rectangle 3"/>
          <p:cNvSpPr>
            <a:spLocks noGrp="1" noChangeArrowheads="1"/>
          </p:cNvSpPr>
          <p:nvPr>
            <p:ph type="ctrTitle" idx="4294967295"/>
          </p:nvPr>
        </p:nvSpPr>
        <p:spPr/>
        <p:txBody>
          <a:bodyPr/>
          <a:lstStyle/>
          <a:p>
            <a:r>
              <a:rPr lang="en-GB" sz="800"/>
              <a:t>Islamic Foundation</a:t>
            </a:r>
          </a:p>
        </p:txBody>
      </p:sp>
    </p:spTree>
    <p:extLst>
      <p:ext uri="{BB962C8B-B14F-4D97-AF65-F5344CB8AC3E}">
        <p14:creationId xmlns:p14="http://schemas.microsoft.com/office/powerpoint/2010/main" val="2359253645"/>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lamicfoundation1.jpg"/>
          <p:cNvPicPr>
            <a:picLocks noChangeAspect="1"/>
          </p:cNvPicPr>
          <p:nvPr/>
        </p:nvPicPr>
        <p:blipFill>
          <a:blip r:embed="rId2"/>
          <a:stretch>
            <a:fillRect/>
          </a:stretch>
        </p:blipFill>
        <p:spPr>
          <a:xfrm>
            <a:off x="157449" y="739585"/>
            <a:ext cx="9144001" cy="5715000"/>
          </a:xfrm>
          <a:prstGeom prst="rect">
            <a:avLst/>
          </a:prstGeom>
        </p:spPr>
      </p:pic>
    </p:spTree>
    <p:extLst>
      <p:ext uri="{BB962C8B-B14F-4D97-AF65-F5344CB8AC3E}">
        <p14:creationId xmlns:p14="http://schemas.microsoft.com/office/powerpoint/2010/main" val="2509764358"/>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youngmuslimsukFB.jpg"/>
          <p:cNvPicPr>
            <a:picLocks noChangeAspect="1"/>
          </p:cNvPicPr>
          <p:nvPr/>
        </p:nvPicPr>
        <p:blipFill>
          <a:blip r:embed="rId2"/>
          <a:stretch>
            <a:fillRect/>
          </a:stretch>
        </p:blipFill>
        <p:spPr>
          <a:xfrm>
            <a:off x="0" y="446175"/>
            <a:ext cx="9144000" cy="5965649"/>
          </a:xfrm>
          <a:prstGeom prst="rect">
            <a:avLst/>
          </a:prstGeom>
        </p:spPr>
      </p:pic>
    </p:spTree>
    <p:extLst>
      <p:ext uri="{BB962C8B-B14F-4D97-AF65-F5344CB8AC3E}">
        <p14:creationId xmlns:p14="http://schemas.microsoft.com/office/powerpoint/2010/main" val="1079377396"/>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6915" y="1201624"/>
            <a:ext cx="7049788" cy="3693319"/>
          </a:xfrm>
          <a:prstGeom prst="rect">
            <a:avLst/>
          </a:prstGeom>
          <a:noFill/>
        </p:spPr>
        <p:txBody>
          <a:bodyPr wrap="square" rtlCol="0">
            <a:spAutoFit/>
          </a:bodyPr>
          <a:lstStyle/>
          <a:p>
            <a:r>
              <a:rPr lang="en-GB" dirty="0" smtClean="0">
                <a:latin typeface="Georgia"/>
                <a:hlinkClick r:id="rId2"/>
              </a:rPr>
              <a:t>UKIM – UK Islamic Mission</a:t>
            </a:r>
            <a:endParaRPr lang="en-GB" dirty="0" smtClean="0">
              <a:latin typeface="Georgia"/>
            </a:endParaRPr>
          </a:p>
          <a:p>
            <a:endParaRPr lang="en-GB" dirty="0">
              <a:latin typeface="Georgia"/>
            </a:endParaRPr>
          </a:p>
          <a:p>
            <a:r>
              <a:rPr lang="en-GB" dirty="0" smtClean="0">
                <a:latin typeface="Georgia"/>
              </a:rPr>
              <a:t>f.1962 </a:t>
            </a:r>
            <a:r>
              <a:rPr lang="en-GB" dirty="0" err="1" smtClean="0">
                <a:latin typeface="Georgia"/>
              </a:rPr>
              <a:t>Jamaat</a:t>
            </a:r>
            <a:r>
              <a:rPr lang="en-GB" dirty="0" smtClean="0">
                <a:latin typeface="Georgia"/>
              </a:rPr>
              <a:t>-e-</a:t>
            </a:r>
            <a:r>
              <a:rPr lang="en-GB" dirty="0" err="1" smtClean="0">
                <a:latin typeface="Georgia"/>
              </a:rPr>
              <a:t>Islami</a:t>
            </a:r>
            <a:r>
              <a:rPr lang="en-GB" dirty="0" smtClean="0">
                <a:latin typeface="Georgia"/>
              </a:rPr>
              <a:t> offshoot</a:t>
            </a:r>
          </a:p>
          <a:p>
            <a:endParaRPr lang="en-GB" dirty="0">
              <a:latin typeface="Georgia"/>
            </a:endParaRPr>
          </a:p>
          <a:p>
            <a:r>
              <a:rPr lang="en-GB" dirty="0" smtClean="0">
                <a:latin typeface="Georgia"/>
              </a:rPr>
              <a:t>Draws some Pakistani migrants (but not all were supportive); not attractive to Bangladeshi migrants (and their descendants) due to war between east and west Pakistan </a:t>
            </a:r>
          </a:p>
          <a:p>
            <a:endParaRPr lang="en-GB" dirty="0">
              <a:latin typeface="Georgia"/>
            </a:endParaRPr>
          </a:p>
          <a:p>
            <a:r>
              <a:rPr lang="en-GB" dirty="0" err="1" smtClean="0">
                <a:latin typeface="Georgia"/>
              </a:rPr>
              <a:t>Dawatul</a:t>
            </a:r>
            <a:r>
              <a:rPr lang="en-GB" dirty="0" smtClean="0">
                <a:latin typeface="Georgia"/>
              </a:rPr>
              <a:t> Islam became Bangladesh equivalent of UKIM; gains control of East London Mosque in the 1990s</a:t>
            </a:r>
          </a:p>
          <a:p>
            <a:endParaRPr lang="en-GB" dirty="0">
              <a:latin typeface="Georgia"/>
            </a:endParaRPr>
          </a:p>
          <a:p>
            <a:endParaRPr lang="en-GB" dirty="0" smtClean="0">
              <a:latin typeface="Georgia"/>
            </a:endParaRPr>
          </a:p>
          <a:p>
            <a:endParaRPr lang="en-GB" dirty="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13315" name="Rectangle 3"/>
          <p:cNvSpPr>
            <a:spLocks noGrp="1" noChangeArrowheads="1"/>
          </p:cNvSpPr>
          <p:nvPr>
            <p:ph type="ctrTitle" idx="4294967295"/>
          </p:nvPr>
        </p:nvSpPr>
        <p:spPr/>
        <p:txBody>
          <a:bodyPr/>
          <a:lstStyle/>
          <a:p>
            <a:r>
              <a:rPr lang="en-GB" sz="800"/>
              <a:t>UKIM</a:t>
            </a:r>
          </a:p>
        </p:txBody>
      </p:sp>
    </p:spTree>
    <p:extLst>
      <p:ext uri="{BB962C8B-B14F-4D97-AF65-F5344CB8AC3E}">
        <p14:creationId xmlns:p14="http://schemas.microsoft.com/office/powerpoint/2010/main" val="1311144020"/>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205827" name="Rectangle 3"/>
          <p:cNvSpPr>
            <a:spLocks noGrp="1" noChangeArrowheads="1"/>
          </p:cNvSpPr>
          <p:nvPr>
            <p:ph type="title" idx="4294967295"/>
          </p:nvPr>
        </p:nvSpPr>
        <p:spPr/>
        <p:txBody>
          <a:bodyPr/>
          <a:lstStyle/>
          <a:p>
            <a:pPr algn="l"/>
            <a:r>
              <a:rPr lang="en-GB" sz="1200"/>
              <a:t>UK Islamic Mission 03</a:t>
            </a:r>
          </a:p>
        </p:txBody>
      </p:sp>
    </p:spTree>
    <p:extLst>
      <p:ext uri="{BB962C8B-B14F-4D97-AF65-F5344CB8AC3E}">
        <p14:creationId xmlns:p14="http://schemas.microsoft.com/office/powerpoint/2010/main" val="2251349549"/>
      </p:ext>
    </p:extLst>
  </p:cSld>
  <p:clrMapOvr>
    <a:masterClrMapping/>
  </p:clrMapOvr>
  <p:transition xmlns:p14="http://schemas.microsoft.com/office/powerpoint/2010/mai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idx="4294967295"/>
          </p:nvPr>
        </p:nvSpPr>
        <p:spPr/>
        <p:txBody>
          <a:bodyPr/>
          <a:lstStyle/>
          <a:p>
            <a:pPr algn="l"/>
            <a:r>
              <a:rPr lang="en-GB" sz="1200"/>
              <a:t>UK Islamic Mission 01</a:t>
            </a:r>
          </a:p>
        </p:txBody>
      </p:sp>
      <p:pic>
        <p:nvPicPr>
          <p:cNvPr id="203779" name="Picture 3"/>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Tree>
    <p:extLst>
      <p:ext uri="{BB962C8B-B14F-4D97-AF65-F5344CB8AC3E}">
        <p14:creationId xmlns:p14="http://schemas.microsoft.com/office/powerpoint/2010/main" val="4134171012"/>
      </p:ext>
    </p:extLst>
  </p:cSld>
  <p:clrMapOvr>
    <a:masterClrMapping/>
  </p:clrMapOvr>
  <p:transition xmlns:p14="http://schemas.microsoft.com/office/powerpoint/2010/mai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1458" y="859389"/>
            <a:ext cx="7308356" cy="4524316"/>
          </a:xfrm>
          <a:prstGeom prst="rect">
            <a:avLst/>
          </a:prstGeom>
          <a:noFill/>
        </p:spPr>
        <p:txBody>
          <a:bodyPr wrap="square" rtlCol="0">
            <a:spAutoFit/>
          </a:bodyPr>
          <a:lstStyle/>
          <a:p>
            <a:r>
              <a:rPr lang="en-GB" b="1" dirty="0" smtClean="0">
                <a:latin typeface="Georgia"/>
              </a:rPr>
              <a:t>Muslim Council of Britain</a:t>
            </a:r>
          </a:p>
          <a:p>
            <a:endParaRPr lang="en-GB" dirty="0">
              <a:latin typeface="Georgia"/>
            </a:endParaRPr>
          </a:p>
          <a:p>
            <a:r>
              <a:rPr lang="en-GB" dirty="0" smtClean="0">
                <a:latin typeface="Georgia"/>
              </a:rPr>
              <a:t>f.1997</a:t>
            </a:r>
          </a:p>
          <a:p>
            <a:endParaRPr lang="en-GB" dirty="0">
              <a:latin typeface="Georgia"/>
            </a:endParaRPr>
          </a:p>
          <a:p>
            <a:r>
              <a:rPr lang="en-GB" dirty="0" smtClean="0">
                <a:latin typeface="Georgia"/>
              </a:rPr>
              <a:t>Sought to be umbrella organisation for Muslims – although ‘moderate’, was under J-e-I influence </a:t>
            </a:r>
          </a:p>
          <a:p>
            <a:endParaRPr lang="en-GB" dirty="0">
              <a:latin typeface="Georgia"/>
            </a:endParaRPr>
          </a:p>
          <a:p>
            <a:r>
              <a:rPr lang="en-GB" dirty="0" smtClean="0">
                <a:latin typeface="Georgia"/>
              </a:rPr>
              <a:t>Emerged out of UK Action Committee on Islamic Affairs (Rushdie response)</a:t>
            </a:r>
          </a:p>
          <a:p>
            <a:endParaRPr lang="en-GB" dirty="0">
              <a:latin typeface="Georgia"/>
            </a:endParaRPr>
          </a:p>
          <a:p>
            <a:r>
              <a:rPr lang="en-GB" dirty="0" smtClean="0">
                <a:latin typeface="Georgia"/>
              </a:rPr>
              <a:t>Seen as ‘official’, but not necessarily representative</a:t>
            </a:r>
          </a:p>
          <a:p>
            <a:endParaRPr lang="en-GB" dirty="0">
              <a:latin typeface="Georgia"/>
            </a:endParaRPr>
          </a:p>
          <a:p>
            <a:r>
              <a:rPr lang="en-GB" dirty="0" smtClean="0">
                <a:latin typeface="Georgia"/>
              </a:rPr>
              <a:t>Questions of its role were raised post 7/7; accused of links to anti-Holocaust Groups, and its political links with J-e-I Pakistan.</a:t>
            </a:r>
          </a:p>
          <a:p>
            <a:endParaRPr lang="en-GB" dirty="0">
              <a:latin typeface="Georgia"/>
            </a:endParaRPr>
          </a:p>
          <a:p>
            <a:r>
              <a:rPr lang="en-GB" dirty="0" smtClean="0">
                <a:latin typeface="Georgia"/>
              </a:rPr>
              <a:t>Issue of </a:t>
            </a:r>
            <a:r>
              <a:rPr lang="en-GB" dirty="0" err="1" smtClean="0">
                <a:latin typeface="Georgia"/>
              </a:rPr>
              <a:t>Maududi’s</a:t>
            </a:r>
            <a:r>
              <a:rPr lang="en-GB" dirty="0" smtClean="0">
                <a:latin typeface="Georgia"/>
              </a:rPr>
              <a:t> influence (seen as negative)</a:t>
            </a:r>
            <a:endParaRPr lang="en-GB" dirty="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cb2.jpg"/>
          <p:cNvPicPr>
            <a:picLocks noChangeAspect="1"/>
          </p:cNvPicPr>
          <p:nvPr/>
        </p:nvPicPr>
        <p:blipFill>
          <a:blip r:embed="rId2"/>
          <a:stretch>
            <a:fillRect/>
          </a:stretch>
        </p:blipFill>
        <p:spPr>
          <a:xfrm>
            <a:off x="228431" y="768350"/>
            <a:ext cx="9144000" cy="5715000"/>
          </a:xfrm>
          <a:prstGeom prst="rect">
            <a:avLst/>
          </a:prstGeom>
        </p:spPr>
      </p:pic>
    </p:spTree>
    <p:extLst>
      <p:ext uri="{BB962C8B-B14F-4D97-AF65-F5344CB8AC3E}">
        <p14:creationId xmlns:p14="http://schemas.microsoft.com/office/powerpoint/2010/main" val="3076484221"/>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cb3.jpg"/>
          <p:cNvPicPr>
            <a:picLocks noChangeAspect="1"/>
          </p:cNvPicPr>
          <p:nvPr/>
        </p:nvPicPr>
        <p:blipFill>
          <a:blip r:embed="rId2"/>
          <a:stretch>
            <a:fillRect/>
          </a:stretch>
        </p:blipFill>
        <p:spPr>
          <a:xfrm>
            <a:off x="0" y="505672"/>
            <a:ext cx="9144001" cy="5715000"/>
          </a:xfrm>
          <a:prstGeom prst="rect">
            <a:avLst/>
          </a:prstGeom>
        </p:spPr>
      </p:pic>
    </p:spTree>
    <p:extLst>
      <p:ext uri="{BB962C8B-B14F-4D97-AF65-F5344CB8AC3E}">
        <p14:creationId xmlns:p14="http://schemas.microsoft.com/office/powerpoint/2010/main" val="2390134110"/>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cb2011.jpg"/>
          <p:cNvPicPr>
            <a:picLocks noChangeAspect="1"/>
          </p:cNvPicPr>
          <p:nvPr/>
        </p:nvPicPr>
        <p:blipFill>
          <a:blip r:embed="rId2"/>
          <a:stretch>
            <a:fillRect/>
          </a:stretch>
        </p:blipFill>
        <p:spPr>
          <a:xfrm>
            <a:off x="0" y="1100735"/>
            <a:ext cx="9144000" cy="5549900"/>
          </a:xfrm>
          <a:prstGeom prst="rect">
            <a:avLst/>
          </a:prstGeom>
        </p:spPr>
      </p:pic>
    </p:spTree>
    <p:extLst>
      <p:ext uri="{BB962C8B-B14F-4D97-AF65-F5344CB8AC3E}">
        <p14:creationId xmlns:p14="http://schemas.microsoft.com/office/powerpoint/2010/main" val="2315690669"/>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cb180211.jpg"/>
          <p:cNvPicPr>
            <a:picLocks noChangeAspect="1"/>
          </p:cNvPicPr>
          <p:nvPr/>
        </p:nvPicPr>
        <p:blipFill>
          <a:blip r:embed="rId2"/>
          <a:stretch>
            <a:fillRect/>
          </a:stretch>
        </p:blipFill>
        <p:spPr>
          <a:xfrm>
            <a:off x="50800" y="401036"/>
            <a:ext cx="9144000" cy="5124451"/>
          </a:xfrm>
          <a:prstGeom prst="rect">
            <a:avLst/>
          </a:prstGeom>
        </p:spPr>
      </p:pic>
    </p:spTree>
    <p:extLst>
      <p:ext uri="{BB962C8B-B14F-4D97-AF65-F5344CB8AC3E}">
        <p14:creationId xmlns:p14="http://schemas.microsoft.com/office/powerpoint/2010/main" val="3691930585"/>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8195" name="Rectangle 3"/>
          <p:cNvSpPr>
            <a:spLocks noGrp="1" noChangeArrowheads="1"/>
          </p:cNvSpPr>
          <p:nvPr>
            <p:ph type="ctrTitle" idx="4294967295"/>
          </p:nvPr>
        </p:nvSpPr>
        <p:spPr>
          <a:xfrm>
            <a:off x="0" y="0"/>
            <a:ext cx="7772400" cy="1143000"/>
          </a:xfrm>
        </p:spPr>
        <p:txBody>
          <a:bodyPr/>
          <a:lstStyle/>
          <a:p>
            <a:r>
              <a:rPr lang="en-GB" sz="800"/>
              <a:t>Muslim Council of Britain 1</a:t>
            </a:r>
          </a:p>
        </p:txBody>
      </p:sp>
    </p:spTree>
    <p:extLst>
      <p:ext uri="{BB962C8B-B14F-4D97-AF65-F5344CB8AC3E}">
        <p14:creationId xmlns:p14="http://schemas.microsoft.com/office/powerpoint/2010/main" val="128946372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9219" name="Rectangle 3"/>
          <p:cNvSpPr>
            <a:spLocks noGrp="1" noChangeArrowheads="1"/>
          </p:cNvSpPr>
          <p:nvPr>
            <p:ph type="ctrTitle" idx="4294967295"/>
          </p:nvPr>
        </p:nvSpPr>
        <p:spPr>
          <a:xfrm>
            <a:off x="0" y="0"/>
            <a:ext cx="7772400" cy="1143000"/>
          </a:xfrm>
        </p:spPr>
        <p:txBody>
          <a:bodyPr/>
          <a:lstStyle/>
          <a:p>
            <a:r>
              <a:rPr lang="en-GB" sz="800"/>
              <a:t>Muslim Council of Britain 2</a:t>
            </a:r>
          </a:p>
        </p:txBody>
      </p:sp>
    </p:spTree>
    <p:extLst>
      <p:ext uri="{BB962C8B-B14F-4D97-AF65-F5344CB8AC3E}">
        <p14:creationId xmlns:p14="http://schemas.microsoft.com/office/powerpoint/2010/main" val="1654290116"/>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cb9-11-1.jpg"/>
          <p:cNvPicPr>
            <a:picLocks noChangeAspect="1"/>
          </p:cNvPicPr>
          <p:nvPr/>
        </p:nvPicPr>
        <p:blipFill>
          <a:blip r:embed="rId2"/>
          <a:stretch>
            <a:fillRect/>
          </a:stretch>
        </p:blipFill>
        <p:spPr>
          <a:xfrm>
            <a:off x="1780468" y="0"/>
            <a:ext cx="6197600" cy="6858001"/>
          </a:xfrm>
          <a:prstGeom prst="rect">
            <a:avLst/>
          </a:prstGeom>
        </p:spPr>
      </p:pic>
    </p:spTree>
    <p:extLst>
      <p:ext uri="{BB962C8B-B14F-4D97-AF65-F5344CB8AC3E}">
        <p14:creationId xmlns:p14="http://schemas.microsoft.com/office/powerpoint/2010/main" val="38122383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cb-9-11-2.jpg"/>
          <p:cNvPicPr>
            <a:picLocks noChangeAspect="1"/>
          </p:cNvPicPr>
          <p:nvPr/>
        </p:nvPicPr>
        <p:blipFill>
          <a:blip r:embed="rId2"/>
          <a:stretch>
            <a:fillRect/>
          </a:stretch>
        </p:blipFill>
        <p:spPr>
          <a:xfrm>
            <a:off x="2220901" y="0"/>
            <a:ext cx="5822950" cy="6858000"/>
          </a:xfrm>
          <a:prstGeom prst="rect">
            <a:avLst/>
          </a:prstGeom>
        </p:spPr>
      </p:pic>
    </p:spTree>
    <p:extLst>
      <p:ext uri="{BB962C8B-B14F-4D97-AF65-F5344CB8AC3E}">
        <p14:creationId xmlns:p14="http://schemas.microsoft.com/office/powerpoint/2010/main" val="30583996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154" name="Picture 2" descr="C:\My Documents\Research Projects and Writing\Virtually Islamic Lecture 2002\update01\mcb02.bmp"/>
          <p:cNvPicPr>
            <a:picLocks noChangeAspect="1" noChangeArrowheads="1"/>
          </p:cNvPicPr>
          <p:nvPr/>
        </p:nvPicPr>
        <p:blipFill>
          <a:blip r:embed="rId2"/>
          <a:srcRect/>
          <a:stretch>
            <a:fillRect/>
          </a:stretch>
        </p:blipFill>
        <p:spPr bwMode="auto">
          <a:xfrm>
            <a:off x="762000" y="571500"/>
            <a:ext cx="7618413" cy="5715000"/>
          </a:xfrm>
          <a:prstGeom prst="rect">
            <a:avLst/>
          </a:prstGeom>
          <a:noFill/>
        </p:spPr>
      </p:pic>
      <p:sp>
        <p:nvSpPr>
          <p:cNvPr id="177155" name="Rectangle 3"/>
          <p:cNvSpPr>
            <a:spLocks noGrp="1" noChangeArrowheads="1"/>
          </p:cNvSpPr>
          <p:nvPr>
            <p:ph type="title" idx="4294967295"/>
          </p:nvPr>
        </p:nvSpPr>
        <p:spPr/>
        <p:txBody>
          <a:bodyPr/>
          <a:lstStyle/>
          <a:p>
            <a:pPr algn="l"/>
            <a:r>
              <a:rPr lang="en-GB" sz="1200"/>
              <a:t>Muslim Council of Britain 02</a:t>
            </a:r>
          </a:p>
        </p:txBody>
      </p:sp>
    </p:spTree>
    <p:extLst>
      <p:ext uri="{BB962C8B-B14F-4D97-AF65-F5344CB8AC3E}">
        <p14:creationId xmlns:p14="http://schemas.microsoft.com/office/powerpoint/2010/main" val="3396644522"/>
      </p:ext>
    </p:extLst>
  </p:cSld>
  <p:clrMapOvr>
    <a:masterClrMapping/>
  </p:clrMapOvr>
  <p:transition xmlns:p14="http://schemas.microsoft.com/office/powerpoint/2010/mai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cb-9-11-4-j.jpg"/>
          <p:cNvPicPr>
            <a:picLocks noChangeAspect="1"/>
          </p:cNvPicPr>
          <p:nvPr/>
        </p:nvPicPr>
        <p:blipFill>
          <a:blip r:embed="rId2"/>
          <a:stretch>
            <a:fillRect/>
          </a:stretch>
        </p:blipFill>
        <p:spPr>
          <a:xfrm>
            <a:off x="1700213" y="-57150"/>
            <a:ext cx="6124575" cy="6858000"/>
          </a:xfrm>
          <a:prstGeom prst="rect">
            <a:avLst/>
          </a:prstGeom>
        </p:spPr>
      </p:pic>
    </p:spTree>
    <p:extLst>
      <p:ext uri="{BB962C8B-B14F-4D97-AF65-F5344CB8AC3E}">
        <p14:creationId xmlns:p14="http://schemas.microsoft.com/office/powerpoint/2010/main" val="5761625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cb911-3j.jpg"/>
          <p:cNvPicPr>
            <a:picLocks noChangeAspect="1"/>
          </p:cNvPicPr>
          <p:nvPr/>
        </p:nvPicPr>
        <p:blipFill>
          <a:blip r:embed="rId2"/>
          <a:stretch>
            <a:fillRect/>
          </a:stretch>
        </p:blipFill>
        <p:spPr>
          <a:xfrm>
            <a:off x="1084263" y="-1"/>
            <a:ext cx="6064250" cy="6858001"/>
          </a:xfrm>
          <a:prstGeom prst="rect">
            <a:avLst/>
          </a:prstGeom>
        </p:spPr>
      </p:pic>
    </p:spTree>
    <p:extLst>
      <p:ext uri="{BB962C8B-B14F-4D97-AF65-F5344CB8AC3E}">
        <p14:creationId xmlns:p14="http://schemas.microsoft.com/office/powerpoint/2010/main" val="42299344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cb"/>
          <p:cNvPicPr/>
          <p:nvPr/>
        </p:nvPicPr>
        <p:blipFill>
          <a:blip r:embed="rId2"/>
          <a:srcRect/>
          <a:stretch>
            <a:fillRect/>
          </a:stretch>
        </p:blipFill>
        <p:spPr bwMode="auto">
          <a:xfrm>
            <a:off x="336506" y="325668"/>
            <a:ext cx="8347512" cy="6024836"/>
          </a:xfrm>
          <a:prstGeom prst="rect">
            <a:avLst/>
          </a:prstGeom>
          <a:noFill/>
          <a:ln w="9525">
            <a:noFill/>
            <a:miter lim="800000"/>
            <a:headEnd/>
            <a:tailEnd/>
          </a:ln>
        </p:spPr>
      </p:pic>
    </p:spTree>
    <p:extLst>
      <p:ext uri="{BB962C8B-B14F-4D97-AF65-F5344CB8AC3E}">
        <p14:creationId xmlns:p14="http://schemas.microsoft.com/office/powerpoint/2010/main" val="1307052808"/>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14339" name="Rectangle 3"/>
          <p:cNvSpPr>
            <a:spLocks noGrp="1" noChangeArrowheads="1"/>
          </p:cNvSpPr>
          <p:nvPr>
            <p:ph type="ctrTitle" idx="4294967295"/>
          </p:nvPr>
        </p:nvSpPr>
        <p:spPr>
          <a:xfrm>
            <a:off x="0" y="0"/>
            <a:ext cx="7772400" cy="1143000"/>
          </a:xfrm>
        </p:spPr>
        <p:txBody>
          <a:bodyPr/>
          <a:lstStyle/>
          <a:p>
            <a:r>
              <a:rPr lang="en-GB" sz="800"/>
              <a:t>Sala@m</a:t>
            </a:r>
          </a:p>
        </p:txBody>
      </p:sp>
    </p:spTree>
    <p:extLst>
      <p:ext uri="{BB962C8B-B14F-4D97-AF65-F5344CB8AC3E}">
        <p14:creationId xmlns:p14="http://schemas.microsoft.com/office/powerpoint/2010/main" val="2236944246"/>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srcRect/>
          <a:stretch>
            <a:fillRect/>
          </a:stretch>
        </p:blipFill>
        <p:spPr bwMode="auto">
          <a:xfrm>
            <a:off x="762000" y="533400"/>
            <a:ext cx="7620000" cy="5715000"/>
          </a:xfrm>
          <a:prstGeom prst="rect">
            <a:avLst/>
          </a:prstGeom>
          <a:noFill/>
          <a:ln w="9525">
            <a:noFill/>
            <a:miter lim="800000"/>
            <a:headEnd/>
            <a:tailEnd/>
          </a:ln>
          <a:effectLst/>
        </p:spPr>
      </p:pic>
      <p:sp>
        <p:nvSpPr>
          <p:cNvPr id="15363" name="Rectangle 3"/>
          <p:cNvSpPr>
            <a:spLocks noGrp="1" noChangeArrowheads="1"/>
          </p:cNvSpPr>
          <p:nvPr>
            <p:ph type="ctrTitle" idx="4294967295"/>
          </p:nvPr>
        </p:nvSpPr>
        <p:spPr>
          <a:xfrm>
            <a:off x="0" y="0"/>
            <a:ext cx="7772400" cy="1143000"/>
          </a:xfrm>
        </p:spPr>
        <p:txBody>
          <a:bodyPr/>
          <a:lstStyle/>
          <a:p>
            <a:r>
              <a:rPr lang="en-GB" sz="800"/>
              <a:t>Sala@m</a:t>
            </a:r>
          </a:p>
        </p:txBody>
      </p:sp>
    </p:spTree>
    <p:extLst>
      <p:ext uri="{BB962C8B-B14F-4D97-AF65-F5344CB8AC3E}">
        <p14:creationId xmlns:p14="http://schemas.microsoft.com/office/powerpoint/2010/main" val="1909312282"/>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85147" y="1262465"/>
            <a:ext cx="6814123" cy="5078314"/>
          </a:xfrm>
          <a:prstGeom prst="rect">
            <a:avLst/>
          </a:prstGeom>
          <a:noFill/>
        </p:spPr>
        <p:txBody>
          <a:bodyPr wrap="square" rtlCol="0">
            <a:spAutoFit/>
          </a:bodyPr>
          <a:lstStyle/>
          <a:p>
            <a:r>
              <a:rPr lang="en-GB" b="1" dirty="0" err="1" smtClean="0">
                <a:latin typeface="Georgia"/>
              </a:rPr>
              <a:t>Barelwis</a:t>
            </a:r>
            <a:endParaRPr lang="en-GB" b="1" dirty="0" smtClean="0">
              <a:latin typeface="Georgia"/>
            </a:endParaRPr>
          </a:p>
          <a:p>
            <a:endParaRPr lang="en-GB" dirty="0">
              <a:latin typeface="Georgia"/>
            </a:endParaRPr>
          </a:p>
          <a:p>
            <a:endParaRPr lang="en-GB" dirty="0" smtClean="0">
              <a:latin typeface="Georgia"/>
            </a:endParaRPr>
          </a:p>
          <a:p>
            <a:r>
              <a:rPr lang="en-GB" dirty="0" smtClean="0">
                <a:latin typeface="Georgia"/>
              </a:rPr>
              <a:t>39% of UK mosques (</a:t>
            </a:r>
            <a:r>
              <a:rPr lang="en-GB" dirty="0" err="1" smtClean="0">
                <a:latin typeface="Georgia"/>
              </a:rPr>
              <a:t>muslimsinbritain.org</a:t>
            </a:r>
            <a:r>
              <a:rPr lang="en-GB" dirty="0" smtClean="0">
                <a:latin typeface="Georgia"/>
              </a:rPr>
              <a:t>)</a:t>
            </a:r>
          </a:p>
          <a:p>
            <a:endParaRPr lang="en-GB" dirty="0">
              <a:latin typeface="Georgia"/>
            </a:endParaRPr>
          </a:p>
          <a:p>
            <a:r>
              <a:rPr lang="en-GB" dirty="0" smtClean="0">
                <a:latin typeface="Georgia"/>
              </a:rPr>
              <a:t>Sufi oriented</a:t>
            </a:r>
          </a:p>
          <a:p>
            <a:endParaRPr lang="en-GB" dirty="0">
              <a:latin typeface="Georgia"/>
            </a:endParaRPr>
          </a:p>
          <a:p>
            <a:r>
              <a:rPr lang="en-GB" dirty="0" smtClean="0">
                <a:latin typeface="Georgia"/>
              </a:rPr>
              <a:t>Founder Ahmed </a:t>
            </a:r>
            <a:r>
              <a:rPr lang="en-GB" dirty="0" err="1" smtClean="0">
                <a:latin typeface="Georgia"/>
              </a:rPr>
              <a:t>Riza</a:t>
            </a:r>
            <a:r>
              <a:rPr lang="en-GB" dirty="0" smtClean="0">
                <a:latin typeface="Georgia"/>
              </a:rPr>
              <a:t> Khan defended Sufism against </a:t>
            </a:r>
            <a:r>
              <a:rPr lang="en-GB" dirty="0" err="1" smtClean="0">
                <a:latin typeface="Georgia"/>
              </a:rPr>
              <a:t>Deobandis</a:t>
            </a:r>
            <a:endParaRPr lang="en-GB" dirty="0" smtClean="0">
              <a:latin typeface="Georgia"/>
            </a:endParaRPr>
          </a:p>
          <a:p>
            <a:endParaRPr lang="en-GB" dirty="0">
              <a:latin typeface="Georgia"/>
            </a:endParaRPr>
          </a:p>
          <a:p>
            <a:r>
              <a:rPr lang="en-GB" dirty="0" smtClean="0">
                <a:latin typeface="Georgia"/>
              </a:rPr>
              <a:t>f. Bareilly C19th north India</a:t>
            </a:r>
          </a:p>
          <a:p>
            <a:endParaRPr lang="en-GB" dirty="0">
              <a:latin typeface="Georgia"/>
            </a:endParaRPr>
          </a:p>
          <a:p>
            <a:r>
              <a:rPr lang="en-GB" dirty="0" smtClean="0">
                <a:latin typeface="Georgia"/>
              </a:rPr>
              <a:t>Significant in </a:t>
            </a:r>
            <a:r>
              <a:rPr lang="en-GB" dirty="0" err="1" smtClean="0">
                <a:latin typeface="Georgia"/>
              </a:rPr>
              <a:t>Mirpur</a:t>
            </a:r>
            <a:r>
              <a:rPr lang="en-GB" dirty="0" smtClean="0">
                <a:latin typeface="Georgia"/>
              </a:rPr>
              <a:t>, where many Pakistani origin Muslims came from</a:t>
            </a:r>
          </a:p>
          <a:p>
            <a:endParaRPr lang="en-GB" dirty="0">
              <a:latin typeface="Georgia"/>
            </a:endParaRPr>
          </a:p>
          <a:p>
            <a:r>
              <a:rPr lang="en-GB" dirty="0" smtClean="0">
                <a:latin typeface="Georgia"/>
              </a:rPr>
              <a:t>Established own network of mosques, under </a:t>
            </a:r>
            <a:r>
              <a:rPr lang="en-GB" i="1" dirty="0" err="1" smtClean="0">
                <a:latin typeface="Georgia"/>
              </a:rPr>
              <a:t>pirs</a:t>
            </a:r>
            <a:r>
              <a:rPr lang="en-GB" i="1" dirty="0" smtClean="0">
                <a:latin typeface="Georgia"/>
              </a:rPr>
              <a:t> </a:t>
            </a:r>
            <a:r>
              <a:rPr lang="en-GB" dirty="0" smtClean="0">
                <a:latin typeface="Georgia"/>
              </a:rPr>
              <a:t>(spiritual guides), some of whom claim </a:t>
            </a:r>
            <a:r>
              <a:rPr lang="en-GB" dirty="0" err="1" smtClean="0">
                <a:latin typeface="Georgia"/>
              </a:rPr>
              <a:t>descendance</a:t>
            </a:r>
            <a:r>
              <a:rPr lang="en-GB" dirty="0" smtClean="0">
                <a:latin typeface="Georgia"/>
              </a:rPr>
              <a:t> from Sufi masters</a:t>
            </a:r>
          </a:p>
          <a:p>
            <a:endParaRPr lang="en-GB" dirty="0">
              <a:latin typeface="Georgia"/>
            </a:endParaRPr>
          </a:p>
          <a:p>
            <a:r>
              <a:rPr lang="en-GB" dirty="0" smtClean="0">
                <a:latin typeface="Georgia"/>
              </a:rPr>
              <a:t>Use of internet to spread the message </a:t>
            </a:r>
            <a:endParaRPr lang="en-GB" dirty="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5113" y="806152"/>
            <a:ext cx="6234662" cy="3693319"/>
          </a:xfrm>
          <a:prstGeom prst="rect">
            <a:avLst/>
          </a:prstGeom>
          <a:noFill/>
        </p:spPr>
        <p:txBody>
          <a:bodyPr wrap="none" rtlCol="0">
            <a:spAutoFit/>
          </a:bodyPr>
          <a:lstStyle/>
          <a:p>
            <a:r>
              <a:rPr lang="en-GB" b="1" dirty="0" err="1" smtClean="0">
                <a:latin typeface="Georgia"/>
              </a:rPr>
              <a:t>Barelwis</a:t>
            </a:r>
            <a:endParaRPr lang="en-GB" b="1" dirty="0" smtClean="0">
              <a:latin typeface="Georgia"/>
            </a:endParaRPr>
          </a:p>
          <a:p>
            <a:endParaRPr lang="en-GB" dirty="0">
              <a:latin typeface="Georgia"/>
            </a:endParaRPr>
          </a:p>
          <a:p>
            <a:r>
              <a:rPr lang="en-GB" dirty="0" err="1" smtClean="0">
                <a:latin typeface="Georgia"/>
              </a:rPr>
              <a:t>Minhaj</a:t>
            </a:r>
            <a:r>
              <a:rPr lang="en-GB" dirty="0" smtClean="0">
                <a:latin typeface="Georgia"/>
              </a:rPr>
              <a:t> </a:t>
            </a:r>
            <a:r>
              <a:rPr lang="en-GB" dirty="0" err="1" smtClean="0">
                <a:latin typeface="Georgia"/>
              </a:rPr>
              <a:t>ul</a:t>
            </a:r>
            <a:r>
              <a:rPr lang="en-GB" dirty="0" smtClean="0">
                <a:latin typeface="Georgia"/>
              </a:rPr>
              <a:t>-Qur’an</a:t>
            </a:r>
          </a:p>
          <a:p>
            <a:endParaRPr lang="en-GB" dirty="0">
              <a:latin typeface="Georgia"/>
            </a:endParaRPr>
          </a:p>
          <a:p>
            <a:r>
              <a:rPr lang="en-GB" dirty="0" smtClean="0">
                <a:latin typeface="Georgia"/>
              </a:rPr>
              <a:t>HQ Dewsbury</a:t>
            </a:r>
          </a:p>
          <a:p>
            <a:endParaRPr lang="en-GB" dirty="0">
              <a:latin typeface="Georgia"/>
            </a:endParaRPr>
          </a:p>
          <a:p>
            <a:r>
              <a:rPr lang="en-GB" dirty="0" smtClean="0">
                <a:latin typeface="Georgia"/>
              </a:rPr>
              <a:t>Founded in Pakistan in 1980 by </a:t>
            </a:r>
            <a:r>
              <a:rPr lang="en-GB" dirty="0" err="1" smtClean="0">
                <a:latin typeface="Georgia"/>
              </a:rPr>
              <a:t>Muhammed</a:t>
            </a:r>
            <a:r>
              <a:rPr lang="en-GB" dirty="0" smtClean="0">
                <a:latin typeface="Georgia"/>
              </a:rPr>
              <a:t> </a:t>
            </a:r>
            <a:r>
              <a:rPr lang="en-GB" dirty="0" err="1" smtClean="0">
                <a:latin typeface="Georgia"/>
              </a:rPr>
              <a:t>Tahir</a:t>
            </a:r>
            <a:r>
              <a:rPr lang="en-GB" dirty="0" smtClean="0">
                <a:latin typeface="Georgia"/>
              </a:rPr>
              <a:t> al-</a:t>
            </a:r>
            <a:r>
              <a:rPr lang="en-GB" dirty="0" err="1" smtClean="0">
                <a:latin typeface="Georgia"/>
              </a:rPr>
              <a:t>Qadri</a:t>
            </a:r>
            <a:endParaRPr lang="en-GB" dirty="0" smtClean="0">
              <a:latin typeface="Georgia"/>
            </a:endParaRPr>
          </a:p>
          <a:p>
            <a:endParaRPr lang="en-GB" dirty="0">
              <a:latin typeface="Georgia"/>
            </a:endParaRPr>
          </a:p>
          <a:p>
            <a:r>
              <a:rPr lang="en-GB" dirty="0" smtClean="0">
                <a:latin typeface="Georgia"/>
              </a:rPr>
              <a:t>Branches across UK</a:t>
            </a:r>
          </a:p>
          <a:p>
            <a:endParaRPr lang="en-GB" dirty="0">
              <a:latin typeface="Georgia"/>
            </a:endParaRPr>
          </a:p>
          <a:p>
            <a:r>
              <a:rPr lang="en-GB" dirty="0" smtClean="0">
                <a:latin typeface="Georgia"/>
              </a:rPr>
              <a:t>Has mission oriented wing </a:t>
            </a:r>
            <a:r>
              <a:rPr lang="en-GB" dirty="0" err="1" smtClean="0">
                <a:latin typeface="Georgia"/>
              </a:rPr>
              <a:t>Dawat</a:t>
            </a:r>
            <a:r>
              <a:rPr lang="en-GB" dirty="0" smtClean="0">
                <a:latin typeface="Georgia"/>
              </a:rPr>
              <a:t>-e-Islam</a:t>
            </a:r>
          </a:p>
          <a:p>
            <a:endParaRPr lang="en-GB" dirty="0">
              <a:latin typeface="Georgia"/>
            </a:endParaRPr>
          </a:p>
          <a:p>
            <a:r>
              <a:rPr lang="en-GB" dirty="0" smtClean="0">
                <a:latin typeface="Georgia"/>
              </a:rPr>
              <a:t>Draws on media to spread its message</a:t>
            </a:r>
            <a:endParaRPr lang="en-GB" dirty="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inhaj2011.jpg"/>
          <p:cNvPicPr>
            <a:picLocks noChangeAspect="1"/>
          </p:cNvPicPr>
          <p:nvPr/>
        </p:nvPicPr>
        <p:blipFill>
          <a:blip r:embed="rId2"/>
          <a:stretch>
            <a:fillRect/>
          </a:stretch>
        </p:blipFill>
        <p:spPr>
          <a:xfrm>
            <a:off x="-12700" y="-165100"/>
            <a:ext cx="9144000" cy="5715000"/>
          </a:xfrm>
          <a:prstGeom prst="rect">
            <a:avLst/>
          </a:prstGeom>
        </p:spPr>
      </p:pic>
    </p:spTree>
    <p:extLst>
      <p:ext uri="{BB962C8B-B14F-4D97-AF65-F5344CB8AC3E}">
        <p14:creationId xmlns:p14="http://schemas.microsoft.com/office/powerpoint/2010/main" val="2319897478"/>
      </p:ext>
    </p:extLst>
  </p:cSld>
  <p:clrMapOvr>
    <a:masterClrMapping/>
  </p:clrMapOvr>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a:srcRect/>
          <a:stretch>
            <a:fillRect/>
          </a:stretch>
        </p:blipFill>
        <p:spPr bwMode="auto">
          <a:xfrm>
            <a:off x="0" y="0"/>
            <a:ext cx="9104971" cy="6828728"/>
          </a:xfrm>
          <a:prstGeom prst="rect">
            <a:avLst/>
          </a:prstGeom>
          <a:noFill/>
          <a:ln w="9525">
            <a:noFill/>
            <a:miter lim="800000"/>
            <a:headEnd/>
            <a:tailEnd/>
          </a:ln>
          <a:effectLst/>
        </p:spPr>
      </p:pic>
      <p:sp>
        <p:nvSpPr>
          <p:cNvPr id="52227" name="Rectangle 3"/>
          <p:cNvSpPr>
            <a:spLocks noGrp="1" noChangeArrowheads="1"/>
          </p:cNvSpPr>
          <p:nvPr>
            <p:ph type="ctrTitle" idx="4294967295"/>
          </p:nvPr>
        </p:nvSpPr>
        <p:spPr>
          <a:xfrm>
            <a:off x="0" y="0"/>
            <a:ext cx="7772400" cy="1143000"/>
          </a:xfrm>
        </p:spPr>
        <p:txBody>
          <a:bodyPr/>
          <a:lstStyle/>
          <a:p>
            <a:r>
              <a:rPr lang="en-GB" sz="800"/>
              <a:t>Revival.co.uk</a:t>
            </a:r>
          </a:p>
        </p:txBody>
      </p:sp>
    </p:spTree>
    <p:extLst>
      <p:ext uri="{BB962C8B-B14F-4D97-AF65-F5344CB8AC3E}">
        <p14:creationId xmlns:p14="http://schemas.microsoft.com/office/powerpoint/2010/main" val="250295891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9607" y="1528648"/>
            <a:ext cx="6141901" cy="3139321"/>
          </a:xfrm>
          <a:prstGeom prst="rect">
            <a:avLst/>
          </a:prstGeom>
          <a:noFill/>
        </p:spPr>
        <p:txBody>
          <a:bodyPr wrap="none" rtlCol="0">
            <a:spAutoFit/>
          </a:bodyPr>
          <a:lstStyle/>
          <a:p>
            <a:r>
              <a:rPr lang="en-GB" dirty="0" smtClean="0">
                <a:latin typeface="Georgia"/>
              </a:rPr>
              <a:t>Sufis in UK set up their own organisations to counter MCB</a:t>
            </a:r>
          </a:p>
          <a:p>
            <a:endParaRPr lang="en-GB" dirty="0">
              <a:latin typeface="Georgia"/>
            </a:endParaRPr>
          </a:p>
          <a:p>
            <a:r>
              <a:rPr lang="en-GB" dirty="0" smtClean="0">
                <a:latin typeface="Georgia"/>
              </a:rPr>
              <a:t>2003 – British Muslim Forum</a:t>
            </a:r>
          </a:p>
          <a:p>
            <a:endParaRPr lang="en-GB" dirty="0">
              <a:latin typeface="Georgia"/>
            </a:endParaRPr>
          </a:p>
          <a:p>
            <a:r>
              <a:rPr lang="en-GB" dirty="0" smtClean="0">
                <a:latin typeface="Georgia"/>
              </a:rPr>
              <a:t>2006 – Sufi Muslim Council </a:t>
            </a:r>
          </a:p>
          <a:p>
            <a:endParaRPr lang="en-GB" dirty="0">
              <a:latin typeface="Georgia"/>
            </a:endParaRPr>
          </a:p>
          <a:p>
            <a:endParaRPr lang="en-GB" dirty="0" smtClean="0">
              <a:latin typeface="Georgia"/>
            </a:endParaRPr>
          </a:p>
          <a:p>
            <a:endParaRPr lang="en-GB" dirty="0">
              <a:latin typeface="Georgia"/>
            </a:endParaRPr>
          </a:p>
          <a:p>
            <a:r>
              <a:rPr lang="en-GB" dirty="0" smtClean="0">
                <a:latin typeface="Georgia"/>
              </a:rPr>
              <a:t>Less influential than other groups</a:t>
            </a:r>
          </a:p>
          <a:p>
            <a:endParaRPr lang="en-GB" dirty="0">
              <a:latin typeface="Georgia"/>
            </a:endParaRPr>
          </a:p>
          <a:p>
            <a:r>
              <a:rPr lang="en-GB" dirty="0" smtClean="0">
                <a:latin typeface="Georgia"/>
              </a:rPr>
              <a:t>Not ‘liberal’ on all issues.</a:t>
            </a:r>
          </a:p>
        </p:txBody>
      </p:sp>
    </p:spTree>
    <p:extLst>
      <p:ext uri="{BB962C8B-B14F-4D97-AF65-F5344CB8AC3E}">
        <p14:creationId xmlns:p14="http://schemas.microsoft.com/office/powerpoint/2010/main" val="25714513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ufi-muslim-council"/>
          <p:cNvPicPr/>
          <p:nvPr/>
        </p:nvPicPr>
        <p:blipFill>
          <a:blip r:embed="rId2"/>
          <a:srcRect/>
          <a:stretch>
            <a:fillRect/>
          </a:stretch>
        </p:blipFill>
        <p:spPr bwMode="auto">
          <a:xfrm>
            <a:off x="227955" y="217112"/>
            <a:ext cx="8781714" cy="6491624"/>
          </a:xfrm>
          <a:prstGeom prst="rect">
            <a:avLst/>
          </a:prstGeom>
          <a:noFill/>
          <a:ln w="9525">
            <a:noFill/>
            <a:miter lim="800000"/>
            <a:headEnd/>
            <a:tailEnd/>
          </a:ln>
        </p:spPr>
      </p:pic>
    </p:spTree>
    <p:extLst>
      <p:ext uri="{BB962C8B-B14F-4D97-AF65-F5344CB8AC3E}">
        <p14:creationId xmlns:p14="http://schemas.microsoft.com/office/powerpoint/2010/main" val="3505335923"/>
      </p:ext>
    </p:extLst>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1333" y="1711173"/>
            <a:ext cx="7384405" cy="3970318"/>
          </a:xfrm>
          <a:prstGeom prst="rect">
            <a:avLst/>
          </a:prstGeom>
          <a:noFill/>
        </p:spPr>
        <p:txBody>
          <a:bodyPr wrap="square" rtlCol="0">
            <a:spAutoFit/>
          </a:bodyPr>
          <a:lstStyle/>
          <a:p>
            <a:r>
              <a:rPr lang="en-GB" b="1" dirty="0" err="1" smtClean="0">
                <a:latin typeface="Georgia"/>
              </a:rPr>
              <a:t>Shi’ism</a:t>
            </a:r>
            <a:endParaRPr lang="en-GB" b="1" dirty="0" smtClean="0">
              <a:latin typeface="Georgia"/>
            </a:endParaRPr>
          </a:p>
          <a:p>
            <a:endParaRPr lang="en-GB" dirty="0">
              <a:latin typeface="Georgia"/>
            </a:endParaRPr>
          </a:p>
          <a:p>
            <a:r>
              <a:rPr lang="en-GB" dirty="0" smtClean="0">
                <a:latin typeface="Georgia"/>
              </a:rPr>
              <a:t>Represented in diverse branches </a:t>
            </a:r>
          </a:p>
          <a:p>
            <a:endParaRPr lang="en-GB" dirty="0">
              <a:latin typeface="Georgia"/>
            </a:endParaRPr>
          </a:p>
          <a:p>
            <a:r>
              <a:rPr lang="en-GB" dirty="0" smtClean="0">
                <a:latin typeface="Georgia"/>
              </a:rPr>
              <a:t>Significant in Muslim population centres, especially North London</a:t>
            </a:r>
          </a:p>
          <a:p>
            <a:endParaRPr lang="en-GB" dirty="0">
              <a:latin typeface="Georgia"/>
            </a:endParaRPr>
          </a:p>
          <a:p>
            <a:r>
              <a:rPr lang="en-GB" dirty="0" smtClean="0">
                <a:latin typeface="Georgia"/>
              </a:rPr>
              <a:t>Links to Arab Shi’a i.e. Iraq, </a:t>
            </a:r>
            <a:r>
              <a:rPr lang="en-GB" dirty="0">
                <a:latin typeface="Georgia"/>
              </a:rPr>
              <a:t>Lebanon</a:t>
            </a:r>
            <a:endParaRPr lang="en-GB" dirty="0" smtClean="0">
              <a:latin typeface="Georgia"/>
            </a:endParaRPr>
          </a:p>
          <a:p>
            <a:endParaRPr lang="en-GB" dirty="0">
              <a:latin typeface="Georgia"/>
            </a:endParaRPr>
          </a:p>
          <a:p>
            <a:r>
              <a:rPr lang="en-GB" dirty="0" smtClean="0">
                <a:latin typeface="Georgia"/>
              </a:rPr>
              <a:t>Also other regions/countries: Iran,, India, Central Asian Republic – many complex affiliations and organisations. </a:t>
            </a:r>
          </a:p>
          <a:p>
            <a:endParaRPr lang="en-GB" dirty="0">
              <a:latin typeface="Georgia"/>
            </a:endParaRPr>
          </a:p>
          <a:p>
            <a:r>
              <a:rPr lang="en-GB" dirty="0" err="1" smtClean="0">
                <a:latin typeface="Georgia"/>
              </a:rPr>
              <a:t>Ithna</a:t>
            </a:r>
            <a:r>
              <a:rPr lang="en-GB" dirty="0" smtClean="0">
                <a:latin typeface="Georgia"/>
              </a:rPr>
              <a:t> </a:t>
            </a:r>
            <a:r>
              <a:rPr lang="en-GB" dirty="0" err="1" smtClean="0">
                <a:latin typeface="Georgia"/>
              </a:rPr>
              <a:t>Ashari</a:t>
            </a:r>
            <a:r>
              <a:rPr lang="en-GB" dirty="0" smtClean="0">
                <a:latin typeface="Georgia"/>
              </a:rPr>
              <a:t> </a:t>
            </a:r>
            <a:r>
              <a:rPr lang="en-GB" dirty="0" err="1" smtClean="0">
                <a:latin typeface="Georgia"/>
              </a:rPr>
              <a:t>Twelvers</a:t>
            </a:r>
            <a:endParaRPr lang="en-GB" dirty="0" smtClean="0">
              <a:latin typeface="Georgia"/>
            </a:endParaRPr>
          </a:p>
          <a:p>
            <a:endParaRPr lang="en-GB" dirty="0">
              <a:latin typeface="Georgia"/>
            </a:endParaRPr>
          </a:p>
          <a:p>
            <a:r>
              <a:rPr lang="en-GB" dirty="0" err="1" smtClean="0">
                <a:latin typeface="Georgia"/>
              </a:rPr>
              <a:t>Ismailis</a:t>
            </a:r>
            <a:r>
              <a:rPr lang="en-GB" dirty="0" smtClean="0">
                <a:latin typeface="Georgia"/>
              </a:rPr>
              <a:t>: </a:t>
            </a:r>
            <a:r>
              <a:rPr lang="en-GB" dirty="0" err="1" smtClean="0">
                <a:latin typeface="Georgia"/>
              </a:rPr>
              <a:t>Dawoodi</a:t>
            </a:r>
            <a:r>
              <a:rPr lang="en-GB" dirty="0" smtClean="0">
                <a:latin typeface="Georgia"/>
              </a:rPr>
              <a:t> </a:t>
            </a:r>
            <a:r>
              <a:rPr lang="en-GB" dirty="0" err="1" smtClean="0">
                <a:latin typeface="Georgia"/>
              </a:rPr>
              <a:t>Bohras</a:t>
            </a:r>
            <a:r>
              <a:rPr lang="en-GB" dirty="0" smtClean="0">
                <a:latin typeface="Georgia"/>
              </a:rPr>
              <a:t>, Aga Khan followers  </a:t>
            </a:r>
            <a:endParaRPr lang="en-GB" dirty="0">
              <a:latin typeface="Georgia"/>
            </a:endParaRPr>
          </a:p>
        </p:txBody>
      </p:sp>
    </p:spTree>
    <p:extLst>
      <p:ext uri="{BB962C8B-B14F-4D97-AF65-F5344CB8AC3E}">
        <p14:creationId xmlns:p14="http://schemas.microsoft.com/office/powerpoint/2010/main" val="25714513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6" name="Rectangle 3"/>
          <p:cNvSpPr>
            <a:spLocks noGrp="1" noChangeArrowheads="1"/>
          </p:cNvSpPr>
          <p:nvPr>
            <p:ph type="ctrTitle" idx="4294967295"/>
          </p:nvPr>
        </p:nvSpPr>
        <p:spPr>
          <a:xfrm>
            <a:off x="0" y="2286000"/>
            <a:ext cx="7772400" cy="1143000"/>
          </a:xfrm>
        </p:spPr>
        <p:txBody>
          <a:bodyPr/>
          <a:lstStyle/>
          <a:p>
            <a:r>
              <a:rPr lang="en-GB" sz="800" dirty="0"/>
              <a:t>Shia </a:t>
            </a:r>
            <a:r>
              <a:rPr lang="en-GB" sz="800" dirty="0" err="1"/>
              <a:t>Ithnasheri</a:t>
            </a:r>
            <a:r>
              <a:rPr lang="en-GB" sz="800" dirty="0"/>
              <a:t> Community</a:t>
            </a:r>
          </a:p>
        </p:txBody>
      </p:sp>
    </p:spTree>
    <p:extLst>
      <p:ext uri="{BB962C8B-B14F-4D97-AF65-F5344CB8AC3E}">
        <p14:creationId xmlns:p14="http://schemas.microsoft.com/office/powerpoint/2010/main" val="2553804325"/>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3" name="Picture 1" descr="shiaksimcbirmingha,.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477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4" name="TextBox 2"/>
          <p:cNvSpPr txBox="1">
            <a:spLocks noChangeArrowheads="1"/>
          </p:cNvSpPr>
          <p:nvPr/>
        </p:nvSpPr>
        <p:spPr bwMode="auto">
          <a:xfrm>
            <a:off x="635000" y="317500"/>
            <a:ext cx="63595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r>
              <a:rPr lang="en-US" dirty="0" err="1">
                <a:latin typeface="Georgia"/>
              </a:rPr>
              <a:t>Khoja</a:t>
            </a:r>
            <a:r>
              <a:rPr lang="en-US" dirty="0">
                <a:latin typeface="Georgia"/>
              </a:rPr>
              <a:t> Shia </a:t>
            </a:r>
            <a:r>
              <a:rPr lang="en-US" dirty="0" err="1">
                <a:latin typeface="Georgia"/>
              </a:rPr>
              <a:t>Ithna-Asheri</a:t>
            </a:r>
            <a:r>
              <a:rPr lang="en-US" dirty="0">
                <a:latin typeface="Georgia"/>
              </a:rPr>
              <a:t> Muslim Community of Birmingham</a:t>
            </a:r>
          </a:p>
        </p:txBody>
      </p:sp>
    </p:spTree>
    <p:extLst>
      <p:ext uri="{BB962C8B-B14F-4D97-AF65-F5344CB8AC3E}">
        <p14:creationId xmlns:p14="http://schemas.microsoft.com/office/powerpoint/2010/main" val="2370229451"/>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1" name="Picture 1" descr="shiabham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8001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2" name="TextBox 2"/>
          <p:cNvSpPr txBox="1">
            <a:spLocks noChangeArrowheads="1"/>
          </p:cNvSpPr>
          <p:nvPr/>
        </p:nvSpPr>
        <p:spPr bwMode="auto">
          <a:xfrm>
            <a:off x="635000" y="317500"/>
            <a:ext cx="63595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r>
              <a:rPr lang="en-US" dirty="0" err="1">
                <a:latin typeface="Georgia"/>
              </a:rPr>
              <a:t>Khoja</a:t>
            </a:r>
            <a:r>
              <a:rPr lang="en-US" dirty="0">
                <a:latin typeface="Georgia"/>
              </a:rPr>
              <a:t> Shia </a:t>
            </a:r>
            <a:r>
              <a:rPr lang="en-US" dirty="0" err="1">
                <a:latin typeface="Georgia"/>
              </a:rPr>
              <a:t>Ithna-Asheri</a:t>
            </a:r>
            <a:r>
              <a:rPr lang="en-US" dirty="0">
                <a:latin typeface="Georgia"/>
              </a:rPr>
              <a:t> Muslim Community of Birmingham</a:t>
            </a:r>
          </a:p>
        </p:txBody>
      </p:sp>
    </p:spTree>
    <p:extLst>
      <p:ext uri="{BB962C8B-B14F-4D97-AF65-F5344CB8AC3E}">
        <p14:creationId xmlns:p14="http://schemas.microsoft.com/office/powerpoint/2010/main" val="3944464414"/>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49" name="Picture 1" descr="shiasksimcbham3.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50863"/>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50" name="TextBox 2"/>
          <p:cNvSpPr txBox="1">
            <a:spLocks noChangeArrowheads="1"/>
          </p:cNvSpPr>
          <p:nvPr/>
        </p:nvSpPr>
        <p:spPr bwMode="auto">
          <a:xfrm>
            <a:off x="635000" y="182563"/>
            <a:ext cx="63595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r>
              <a:rPr lang="en-US" dirty="0" err="1">
                <a:latin typeface="Georgia"/>
              </a:rPr>
              <a:t>Khoja</a:t>
            </a:r>
            <a:r>
              <a:rPr lang="en-US" dirty="0">
                <a:latin typeface="Georgia"/>
              </a:rPr>
              <a:t> Shia </a:t>
            </a:r>
            <a:r>
              <a:rPr lang="en-US" dirty="0" err="1">
                <a:latin typeface="Georgia"/>
              </a:rPr>
              <a:t>Ithna-Asheri</a:t>
            </a:r>
            <a:r>
              <a:rPr lang="en-US" dirty="0">
                <a:latin typeface="Georgia"/>
              </a:rPr>
              <a:t> Muslim Community of Birmingham</a:t>
            </a:r>
          </a:p>
        </p:txBody>
      </p:sp>
    </p:spTree>
    <p:extLst>
      <p:ext uri="{BB962C8B-B14F-4D97-AF65-F5344CB8AC3E}">
        <p14:creationId xmlns:p14="http://schemas.microsoft.com/office/powerpoint/2010/main" val="2313960455"/>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498" name="Rectangle 3"/>
          <p:cNvSpPr>
            <a:spLocks noGrp="1" noChangeArrowheads="1"/>
          </p:cNvSpPr>
          <p:nvPr>
            <p:ph type="ctrTitle" idx="4294967295"/>
          </p:nvPr>
        </p:nvSpPr>
        <p:spPr>
          <a:xfrm>
            <a:off x="0" y="274638"/>
            <a:ext cx="8229600" cy="1143000"/>
          </a:xfrm>
        </p:spPr>
        <p:txBody>
          <a:bodyPr/>
          <a:lstStyle/>
          <a:p>
            <a:r>
              <a:rPr lang="en-GB" sz="800" dirty="0"/>
              <a:t>Swansea </a:t>
            </a:r>
            <a:r>
              <a:rPr lang="en-GB" sz="800" dirty="0" err="1"/>
              <a:t>Khoei</a:t>
            </a:r>
            <a:endParaRPr lang="en-GB" sz="800" dirty="0"/>
          </a:p>
        </p:txBody>
      </p:sp>
    </p:spTree>
    <p:extLst>
      <p:ext uri="{BB962C8B-B14F-4D97-AF65-F5344CB8AC3E}">
        <p14:creationId xmlns:p14="http://schemas.microsoft.com/office/powerpoint/2010/main" val="2951398316"/>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5" name="Picture 1" descr="khoei0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6525" y="412750"/>
            <a:ext cx="8767763" cy="567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101127"/>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14513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extBox 1"/>
          <p:cNvSpPr txBox="1">
            <a:spLocks noChangeArrowheads="1"/>
          </p:cNvSpPr>
          <p:nvPr/>
        </p:nvSpPr>
        <p:spPr bwMode="auto">
          <a:xfrm>
            <a:off x="617889" y="1793875"/>
            <a:ext cx="382905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oudy Old Style" charset="0"/>
                <a:ea typeface="ＭＳ Ｐゴシック" charset="0"/>
                <a:cs typeface="ＭＳ Ｐゴシック" charset="0"/>
              </a:defRPr>
            </a:lvl1pPr>
            <a:lvl2pPr marL="742950" indent="-285750">
              <a:defRPr>
                <a:solidFill>
                  <a:schemeClr val="tx1"/>
                </a:solidFill>
                <a:latin typeface="Goudy Old Style" charset="0"/>
                <a:ea typeface="ＭＳ Ｐゴシック" charset="0"/>
              </a:defRPr>
            </a:lvl2pPr>
            <a:lvl3pPr marL="1143000" indent="-228600">
              <a:defRPr>
                <a:solidFill>
                  <a:schemeClr val="tx1"/>
                </a:solidFill>
                <a:latin typeface="Goudy Old Style" charset="0"/>
                <a:ea typeface="ＭＳ Ｐゴシック" charset="0"/>
              </a:defRPr>
            </a:lvl3pPr>
            <a:lvl4pPr marL="1600200" indent="-228600">
              <a:defRPr>
                <a:solidFill>
                  <a:schemeClr val="tx1"/>
                </a:solidFill>
                <a:latin typeface="Goudy Old Style" charset="0"/>
                <a:ea typeface="ＭＳ Ｐゴシック" charset="0"/>
              </a:defRPr>
            </a:lvl4pPr>
            <a:lvl5pPr marL="2057400" indent="-228600">
              <a:defRPr>
                <a:solidFill>
                  <a:schemeClr val="tx1"/>
                </a:solidFill>
                <a:latin typeface="Goudy Old Style" charset="0"/>
                <a:ea typeface="ＭＳ Ｐゴシック" charset="0"/>
              </a:defRPr>
            </a:lvl5pPr>
            <a:lvl6pPr marL="2514600" indent="-228600" fontAlgn="base">
              <a:spcBef>
                <a:spcPct val="0"/>
              </a:spcBef>
              <a:spcAft>
                <a:spcPct val="0"/>
              </a:spcAft>
              <a:defRPr>
                <a:solidFill>
                  <a:schemeClr val="tx1"/>
                </a:solidFill>
                <a:latin typeface="Goudy Old Style" charset="0"/>
                <a:ea typeface="ＭＳ Ｐゴシック" charset="0"/>
              </a:defRPr>
            </a:lvl6pPr>
            <a:lvl7pPr marL="2971800" indent="-228600" fontAlgn="base">
              <a:spcBef>
                <a:spcPct val="0"/>
              </a:spcBef>
              <a:spcAft>
                <a:spcPct val="0"/>
              </a:spcAft>
              <a:defRPr>
                <a:solidFill>
                  <a:schemeClr val="tx1"/>
                </a:solidFill>
                <a:latin typeface="Goudy Old Style" charset="0"/>
                <a:ea typeface="ＭＳ Ｐゴシック" charset="0"/>
              </a:defRPr>
            </a:lvl7pPr>
            <a:lvl8pPr marL="3429000" indent="-228600" fontAlgn="base">
              <a:spcBef>
                <a:spcPct val="0"/>
              </a:spcBef>
              <a:spcAft>
                <a:spcPct val="0"/>
              </a:spcAft>
              <a:defRPr>
                <a:solidFill>
                  <a:schemeClr val="tx1"/>
                </a:solidFill>
                <a:latin typeface="Goudy Old Style" charset="0"/>
                <a:ea typeface="ＭＳ Ｐゴシック" charset="0"/>
              </a:defRPr>
            </a:lvl8pPr>
            <a:lvl9pPr marL="3886200" indent="-228600" fontAlgn="base">
              <a:spcBef>
                <a:spcPct val="0"/>
              </a:spcBef>
              <a:spcAft>
                <a:spcPct val="0"/>
              </a:spcAft>
              <a:defRPr>
                <a:solidFill>
                  <a:schemeClr val="tx1"/>
                </a:solidFill>
                <a:latin typeface="Goudy Old Style" charset="0"/>
                <a:ea typeface="ＭＳ Ｐゴシック" charset="0"/>
              </a:defRPr>
            </a:lvl9pPr>
          </a:lstStyle>
          <a:p>
            <a:r>
              <a:rPr lang="en-GB" sz="4400" dirty="0">
                <a:latin typeface="Georgia"/>
              </a:rPr>
              <a:t>Mosques</a:t>
            </a:r>
          </a:p>
        </p:txBody>
      </p:sp>
      <p:sp>
        <p:nvSpPr>
          <p:cNvPr id="2" name="Rectangle 1"/>
          <p:cNvSpPr/>
          <p:nvPr/>
        </p:nvSpPr>
        <p:spPr>
          <a:xfrm>
            <a:off x="603251" y="3776960"/>
            <a:ext cx="8096250" cy="1200328"/>
          </a:xfrm>
          <a:prstGeom prst="rect">
            <a:avLst/>
          </a:prstGeom>
        </p:spPr>
        <p:txBody>
          <a:bodyPr wrap="square">
            <a:spAutoFit/>
          </a:bodyPr>
          <a:lstStyle/>
          <a:p>
            <a:r>
              <a:rPr lang="en-US" sz="2400" dirty="0">
                <a:solidFill>
                  <a:srgbClr val="008000"/>
                </a:solidFill>
                <a:latin typeface="Georgia"/>
              </a:rPr>
              <a:t>“The earth is a mosque for you, so pray wherever you happen to be when prayer time comes” (Muslim, </a:t>
            </a:r>
            <a:r>
              <a:rPr lang="en-US" sz="2400" dirty="0" err="1">
                <a:solidFill>
                  <a:srgbClr val="008000"/>
                </a:solidFill>
                <a:latin typeface="Georgia"/>
              </a:rPr>
              <a:t>Ṣaḥīḥ</a:t>
            </a:r>
            <a:r>
              <a:rPr lang="en-US" sz="2400" dirty="0">
                <a:solidFill>
                  <a:srgbClr val="008000"/>
                </a:solidFill>
                <a:latin typeface="Georgia"/>
              </a:rPr>
              <a:t>, </a:t>
            </a:r>
            <a:r>
              <a:rPr lang="en-US" sz="2400" dirty="0" err="1">
                <a:solidFill>
                  <a:srgbClr val="008000"/>
                </a:solidFill>
                <a:latin typeface="Georgia"/>
              </a:rPr>
              <a:t>Masājid</a:t>
            </a:r>
            <a:r>
              <a:rPr lang="en-US" sz="2400" dirty="0">
                <a:solidFill>
                  <a:srgbClr val="008000"/>
                </a:solidFill>
                <a:latin typeface="Georgia"/>
              </a:rPr>
              <a:t> 1).</a:t>
            </a:r>
          </a:p>
        </p:txBody>
      </p:sp>
    </p:spTree>
    <p:extLst>
      <p:ext uri="{BB962C8B-B14F-4D97-AF65-F5344CB8AC3E}">
        <p14:creationId xmlns:p14="http://schemas.microsoft.com/office/powerpoint/2010/main" val="3037328942"/>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6544" y="1102756"/>
            <a:ext cx="8257827" cy="369332"/>
          </a:xfrm>
          <a:prstGeom prst="rect">
            <a:avLst/>
          </a:prstGeom>
          <a:noFill/>
        </p:spPr>
        <p:txBody>
          <a:bodyPr wrap="none" rtlCol="0">
            <a:spAutoFit/>
          </a:bodyPr>
          <a:lstStyle/>
          <a:p>
            <a:r>
              <a:rPr lang="en-GB" dirty="0" smtClean="0">
                <a:latin typeface="Georgia"/>
              </a:rPr>
              <a:t>Mosques = reflections of communities, religious perspectives, political outlooks</a:t>
            </a:r>
            <a:endParaRPr lang="en-GB" dirty="0">
              <a:latin typeface="Georgia"/>
            </a:endParaRPr>
          </a:p>
        </p:txBody>
      </p:sp>
    </p:spTree>
    <p:extLst>
      <p:ext uri="{BB962C8B-B14F-4D97-AF65-F5344CB8AC3E}">
        <p14:creationId xmlns:p14="http://schemas.microsoft.com/office/powerpoint/2010/main" val="2656169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88" y="613956"/>
            <a:ext cx="7715250" cy="5816976"/>
          </a:xfrm>
          <a:prstGeom prst="rect">
            <a:avLst/>
          </a:prstGeom>
        </p:spPr>
        <p:txBody>
          <a:bodyPr wrap="square">
            <a:spAutoFit/>
          </a:bodyPr>
          <a:lstStyle/>
          <a:p>
            <a:r>
              <a:rPr lang="en-US" sz="1200" dirty="0">
                <a:latin typeface="Georgia"/>
              </a:rPr>
              <a:t>"</a:t>
            </a:r>
            <a:r>
              <a:rPr lang="en-US" sz="1200" dirty="0" err="1">
                <a:latin typeface="Georgia"/>
              </a:rPr>
              <a:t>Masd̲j̲id</a:t>
            </a:r>
            <a:r>
              <a:rPr lang="en-US" sz="1200" dirty="0">
                <a:latin typeface="Georgia"/>
              </a:rPr>
              <a:t>." </a:t>
            </a:r>
            <a:r>
              <a:rPr lang="en-US" sz="1200" dirty="0" err="1">
                <a:latin typeface="Georgia"/>
              </a:rPr>
              <a:t>Encyclopaedia</a:t>
            </a:r>
            <a:r>
              <a:rPr lang="en-US" sz="1200" dirty="0">
                <a:latin typeface="Georgia"/>
              </a:rPr>
              <a:t> of Islam, Second Edition. Edited by: P. </a:t>
            </a:r>
            <a:r>
              <a:rPr lang="en-US" sz="1200" dirty="0" err="1">
                <a:latin typeface="Georgia"/>
              </a:rPr>
              <a:t>Bearman</a:t>
            </a:r>
            <a:r>
              <a:rPr lang="en-US" sz="1200" dirty="0">
                <a:latin typeface="Georgia"/>
              </a:rPr>
              <a:t>, Th. </a:t>
            </a:r>
            <a:r>
              <a:rPr lang="en-US" sz="1200" dirty="0" err="1">
                <a:latin typeface="Georgia"/>
              </a:rPr>
              <a:t>Bianquis</a:t>
            </a:r>
            <a:r>
              <a:rPr lang="en-US" sz="1200" dirty="0">
                <a:latin typeface="Georgia"/>
              </a:rPr>
              <a:t>, C.E. Bosworth, E. van </a:t>
            </a:r>
            <a:r>
              <a:rPr lang="en-US" sz="1200" dirty="0" err="1">
                <a:latin typeface="Georgia"/>
              </a:rPr>
              <a:t>Donzel</a:t>
            </a:r>
            <a:r>
              <a:rPr lang="en-US" sz="1200" dirty="0">
                <a:latin typeface="Georgia"/>
              </a:rPr>
              <a:t>, W.P. </a:t>
            </a:r>
            <a:r>
              <a:rPr lang="en-US" sz="1200" dirty="0" err="1">
                <a:latin typeface="Georgia"/>
              </a:rPr>
              <a:t>Heinrichs</a:t>
            </a:r>
            <a:r>
              <a:rPr lang="en-US" sz="1200" dirty="0">
                <a:latin typeface="Georgia"/>
              </a:rPr>
              <a:t>. Brill Online, 2013. Reference. University of Wales Trinity Saint David. &lt;http://</a:t>
            </a:r>
            <a:r>
              <a:rPr lang="en-US" sz="1200" dirty="0" err="1">
                <a:latin typeface="Georgia"/>
              </a:rPr>
              <a:t>referenceworks.brillonline.com</a:t>
            </a:r>
            <a:r>
              <a:rPr lang="en-US" sz="1200" dirty="0">
                <a:latin typeface="Georgia"/>
              </a:rPr>
              <a:t>/entries/encyclopaedia-of-islam-2/masdjid-COM_0694&gt; - this is a comprehensive article, which also leads onto related articles associated with specific mosques.  It is highly recommended that you read this article.</a:t>
            </a:r>
          </a:p>
          <a:p>
            <a:endParaRPr lang="en-US" sz="1200" dirty="0">
              <a:latin typeface="Georgia"/>
            </a:endParaRPr>
          </a:p>
          <a:p>
            <a:r>
              <a:rPr lang="en-US" sz="1200" dirty="0">
                <a:latin typeface="Georgia"/>
              </a:rPr>
              <a:t>Campo, Juan Eduardo , </a:t>
            </a:r>
            <a:r>
              <a:rPr lang="en-US" sz="1200" dirty="0" err="1">
                <a:latin typeface="Georgia"/>
              </a:rPr>
              <a:t>Aptullah</a:t>
            </a:r>
            <a:r>
              <a:rPr lang="en-US" sz="1200" dirty="0">
                <a:latin typeface="Georgia"/>
              </a:rPr>
              <a:t> </a:t>
            </a:r>
            <a:r>
              <a:rPr lang="en-US" sz="1200" dirty="0" err="1">
                <a:latin typeface="Georgia"/>
              </a:rPr>
              <a:t>Kuran</a:t>
            </a:r>
            <a:r>
              <a:rPr lang="en-US" sz="1200" dirty="0">
                <a:latin typeface="Georgia"/>
              </a:rPr>
              <a:t>, Akbar S. Ahmed, Patrick D. Gaffney and Jacques </a:t>
            </a:r>
            <a:r>
              <a:rPr lang="en-US" sz="1200" dirty="0" err="1">
                <a:latin typeface="Georgia"/>
              </a:rPr>
              <a:t>Waardenburg</a:t>
            </a:r>
            <a:r>
              <a:rPr lang="en-US" sz="1200" dirty="0">
                <a:latin typeface="Georgia"/>
              </a:rPr>
              <a:t>. "Mosque." In </a:t>
            </a:r>
            <a:r>
              <a:rPr lang="en-US" sz="1200" i="1" dirty="0">
                <a:latin typeface="Georgia"/>
              </a:rPr>
              <a:t>The Oxford Encyclopedia of the Modern Islamic World</a:t>
            </a:r>
            <a:r>
              <a:rPr lang="en-US" sz="1200" dirty="0">
                <a:latin typeface="Georgia"/>
              </a:rPr>
              <a:t>. Ed. John L. Esposito. </a:t>
            </a:r>
            <a:r>
              <a:rPr lang="en-US" sz="1200" i="1" dirty="0">
                <a:latin typeface="Georgia"/>
              </a:rPr>
              <a:t>Oxford Islamic Studies Online</a:t>
            </a:r>
            <a:r>
              <a:rPr lang="en-US" sz="1200" dirty="0" smtClean="0">
                <a:latin typeface="Georgia"/>
              </a:rPr>
              <a:t>. </a:t>
            </a:r>
            <a:r>
              <a:rPr lang="en-US" sz="1200" dirty="0" smtClean="0">
                <a:latin typeface="Georgia"/>
                <a:hlinkClick r:id="rId2"/>
              </a:rPr>
              <a:t>http</a:t>
            </a:r>
            <a:r>
              <a:rPr lang="en-US" sz="1200" dirty="0">
                <a:latin typeface="Georgia"/>
                <a:hlinkClick r:id="rId2"/>
              </a:rPr>
              <a:t>://ezproxy.tsd.uwtsd.ac.uk:2112/article/opr/t236MIW/</a:t>
            </a:r>
            <a:r>
              <a:rPr lang="en-US" sz="1200" dirty="0" smtClean="0">
                <a:latin typeface="Georgia"/>
                <a:hlinkClick r:id="rId2"/>
              </a:rPr>
              <a:t>e0546</a:t>
            </a:r>
            <a:r>
              <a:rPr lang="en-US" sz="1200" dirty="0" smtClean="0">
                <a:latin typeface="Georgia"/>
              </a:rPr>
              <a:t> </a:t>
            </a:r>
            <a:r>
              <a:rPr lang="en-US" sz="1200" dirty="0">
                <a:latin typeface="Georgia"/>
              </a:rPr>
              <a:t>This detailed article provides insight into mosque issues associated with architecture, politics, society and education. It also highlights some issues of diversity relating to mosques.</a:t>
            </a:r>
          </a:p>
          <a:p>
            <a:endParaRPr lang="en-US" sz="1200" dirty="0">
              <a:latin typeface="Georgia"/>
            </a:endParaRPr>
          </a:p>
          <a:p>
            <a:r>
              <a:rPr lang="en-US" sz="1200" dirty="0">
                <a:latin typeface="Georgia"/>
              </a:rPr>
              <a:t>These articles offer insight into the ritual aspects of mosques, and their complexity. There is consistency from the building of the first mosque during the lifetime of the Prophet Muhammad, through to the factors that we see within modern buildings today</a:t>
            </a:r>
            <a:r>
              <a:rPr lang="en-US" sz="1200" dirty="0" smtClean="0">
                <a:latin typeface="Georgia"/>
              </a:rPr>
              <a:t>.</a:t>
            </a:r>
          </a:p>
          <a:p>
            <a:endParaRPr lang="en-US" sz="1200" dirty="0">
              <a:latin typeface="Georgia"/>
            </a:endParaRPr>
          </a:p>
          <a:p>
            <a:r>
              <a:rPr lang="en-US" sz="1200" dirty="0" err="1" smtClean="0">
                <a:latin typeface="Georgia"/>
              </a:rPr>
              <a:t>Archnet.org</a:t>
            </a:r>
            <a:r>
              <a:rPr lang="en-US" sz="1200" dirty="0" smtClean="0">
                <a:latin typeface="Georgia"/>
              </a:rPr>
              <a:t> </a:t>
            </a:r>
            <a:r>
              <a:rPr lang="en-US" sz="1200" dirty="0">
                <a:latin typeface="Georgia"/>
              </a:rPr>
              <a:t>– this contains an excellent archive of images relating to a variety of buildings, including religious buildings, which can be located according to a specific search parameters. It is necessary to fill in a registration form to enter this site (there is no cost).  A selection of mosques can be found here: </a:t>
            </a:r>
            <a:r>
              <a:rPr lang="en-US" sz="1200" dirty="0">
                <a:latin typeface="Georgia"/>
                <a:hlinkClick r:id="rId3"/>
              </a:rPr>
              <a:t>http://</a:t>
            </a:r>
            <a:r>
              <a:rPr lang="en-US" sz="1200" dirty="0" err="1">
                <a:latin typeface="Georgia"/>
                <a:hlinkClick r:id="rId3"/>
              </a:rPr>
              <a:t>archnet.org</a:t>
            </a:r>
            <a:r>
              <a:rPr lang="en-US" sz="1200" dirty="0">
                <a:latin typeface="Georgia"/>
                <a:hlinkClick r:id="rId3"/>
              </a:rPr>
              <a:t>/library/images/</a:t>
            </a:r>
            <a:r>
              <a:rPr lang="en-US" sz="1200" dirty="0" err="1">
                <a:latin typeface="Georgia"/>
                <a:hlinkClick r:id="rId3"/>
              </a:rPr>
              <a:t>sites.jsp?key</a:t>
            </a:r>
            <a:r>
              <a:rPr lang="en-US" sz="1200" dirty="0">
                <a:latin typeface="Georgia"/>
                <a:hlinkClick r:id="rId3"/>
              </a:rPr>
              <a:t>=</a:t>
            </a:r>
            <a:r>
              <a:rPr lang="en-US" sz="1200" dirty="0" err="1">
                <a:latin typeface="Georgia"/>
                <a:hlinkClick r:id="rId3"/>
              </a:rPr>
              <a:t>mosque&amp;collection_id</a:t>
            </a:r>
            <a:r>
              <a:rPr lang="en-US" sz="1200" dirty="0">
                <a:latin typeface="Georgia"/>
                <a:hlinkClick r:id="rId3"/>
              </a:rPr>
              <a:t>=-1&amp;select=usage</a:t>
            </a:r>
            <a:endParaRPr lang="en-US" sz="1200" dirty="0">
              <a:latin typeface="Georgia"/>
            </a:endParaRPr>
          </a:p>
          <a:p>
            <a:endParaRPr lang="en-US" sz="1200" dirty="0">
              <a:latin typeface="Georgia"/>
            </a:endParaRPr>
          </a:p>
          <a:p>
            <a:r>
              <a:rPr lang="en-US" sz="1200" dirty="0">
                <a:latin typeface="Georgia"/>
              </a:rPr>
              <a:t>Saudi Aramco World has an archive of images and articles, which include information on mosques and other religious buildings. The site includes virtual tours of the Alhambra, </a:t>
            </a:r>
            <a:r>
              <a:rPr lang="en-US" sz="1200" dirty="0" err="1">
                <a:latin typeface="Georgia"/>
              </a:rPr>
              <a:t>Suleymaniye</a:t>
            </a:r>
            <a:r>
              <a:rPr lang="en-US" sz="1200" dirty="0">
                <a:latin typeface="Georgia"/>
              </a:rPr>
              <a:t> Mosque, and Dome of the Rock/al-Aqsa Mosque.  It is also possible to subscribe to the magazine.  </a:t>
            </a:r>
            <a:r>
              <a:rPr lang="en-US" sz="1200" dirty="0">
                <a:latin typeface="Georgia"/>
                <a:hlinkClick r:id="rId4"/>
              </a:rPr>
              <a:t>http://www.saudiaramcoworld.com/issue/201304/</a:t>
            </a:r>
            <a:r>
              <a:rPr lang="en-US" sz="1200" dirty="0">
                <a:latin typeface="Georgia"/>
              </a:rPr>
              <a:t> </a:t>
            </a:r>
            <a:endParaRPr lang="en-US" sz="1200" dirty="0" smtClean="0">
              <a:latin typeface="Georgia"/>
            </a:endParaRPr>
          </a:p>
          <a:p>
            <a:endParaRPr lang="en-US" sz="1200" dirty="0">
              <a:latin typeface="Georgia"/>
            </a:endParaRPr>
          </a:p>
          <a:p>
            <a:r>
              <a:rPr lang="en-US" sz="1200" dirty="0">
                <a:latin typeface="Georgia"/>
              </a:rPr>
              <a:t>BBC Religion: Mosques </a:t>
            </a:r>
            <a:r>
              <a:rPr lang="en-US" sz="1200" dirty="0">
                <a:latin typeface="Georgia"/>
                <a:hlinkClick r:id="rId5"/>
              </a:rPr>
              <a:t>http://www.bbc.co.uk/religion/religions/islam/prayer/mosque.shtml </a:t>
            </a:r>
            <a:endParaRPr lang="en-US" sz="1200" dirty="0" smtClean="0">
              <a:latin typeface="Georgia"/>
            </a:endParaRPr>
          </a:p>
          <a:p>
            <a:r>
              <a:rPr lang="en-US" sz="1200" dirty="0" smtClean="0">
                <a:latin typeface="Georgia"/>
              </a:rPr>
              <a:t>This </a:t>
            </a:r>
            <a:r>
              <a:rPr lang="en-US" sz="1200" dirty="0">
                <a:latin typeface="Georgia"/>
              </a:rPr>
              <a:t>is an introductory resource, linking to some aspects of ritual practice.</a:t>
            </a:r>
          </a:p>
          <a:p>
            <a:endParaRPr lang="en-US" sz="1200" dirty="0" smtClean="0">
              <a:latin typeface="Georgia"/>
            </a:endParaRPr>
          </a:p>
          <a:p>
            <a:r>
              <a:rPr lang="en-US" sz="1200" dirty="0" smtClean="0">
                <a:latin typeface="Georgia"/>
              </a:rPr>
              <a:t>Mosques </a:t>
            </a:r>
            <a:r>
              <a:rPr lang="en-US" sz="1200" dirty="0">
                <a:latin typeface="Georgia"/>
              </a:rPr>
              <a:t>in London are here: </a:t>
            </a:r>
            <a:r>
              <a:rPr lang="en-US" sz="1200" dirty="0">
                <a:latin typeface="Georgia"/>
                <a:hlinkClick r:id="rId6"/>
              </a:rPr>
              <a:t>http://goo.gl/maps/Vo4d5  </a:t>
            </a:r>
            <a:endParaRPr lang="en-US" sz="1200" dirty="0" smtClean="0">
              <a:latin typeface="Georgia"/>
            </a:endParaRPr>
          </a:p>
          <a:p>
            <a:r>
              <a:rPr lang="en-US" sz="1200" dirty="0" smtClean="0">
                <a:latin typeface="Georgia"/>
              </a:rPr>
              <a:t>Mosques </a:t>
            </a:r>
            <a:r>
              <a:rPr lang="en-US" sz="1200" dirty="0">
                <a:latin typeface="Georgia"/>
              </a:rPr>
              <a:t>in Cardiff are here: </a:t>
            </a:r>
            <a:r>
              <a:rPr lang="en-US" sz="1200" dirty="0">
                <a:latin typeface="Georgia"/>
                <a:hlinkClick r:id="rId7"/>
              </a:rPr>
              <a:t>http://goo.gl/maps/</a:t>
            </a:r>
            <a:r>
              <a:rPr lang="en-US" sz="1200" dirty="0" smtClean="0">
                <a:latin typeface="Georgia"/>
                <a:hlinkClick r:id="rId7"/>
              </a:rPr>
              <a:t>0dJmF</a:t>
            </a:r>
            <a:endParaRPr lang="en-US" sz="1200" dirty="0">
              <a:latin typeface="Georgia"/>
            </a:endParaRPr>
          </a:p>
        </p:txBody>
      </p:sp>
    </p:spTree>
    <p:extLst>
      <p:ext uri="{BB962C8B-B14F-4D97-AF65-F5344CB8AC3E}">
        <p14:creationId xmlns:p14="http://schemas.microsoft.com/office/powerpoint/2010/main" val="38319740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12813" y="658813"/>
            <a:ext cx="7691437" cy="5262979"/>
          </a:xfrm>
          <a:prstGeom prst="rect">
            <a:avLst/>
          </a:prstGeom>
        </p:spPr>
        <p:txBody>
          <a:bodyPr wrap="square">
            <a:spAutoFit/>
          </a:bodyPr>
          <a:lstStyle/>
          <a:p>
            <a:r>
              <a:rPr lang="en-US" sz="2400" dirty="0">
                <a:latin typeface="Georgia"/>
              </a:rPr>
              <a:t>Mosques are a critical element within our understanding of the diversity of expression within Islam. </a:t>
            </a:r>
            <a:endParaRPr lang="en-US" sz="2400" dirty="0" smtClean="0">
              <a:latin typeface="Georgia"/>
            </a:endParaRPr>
          </a:p>
          <a:p>
            <a:endParaRPr lang="en-US" sz="2400" dirty="0">
              <a:latin typeface="Georgia"/>
            </a:endParaRPr>
          </a:p>
          <a:p>
            <a:r>
              <a:rPr lang="en-US" sz="2400" dirty="0" smtClean="0">
                <a:latin typeface="Georgia"/>
              </a:rPr>
              <a:t>This </a:t>
            </a:r>
            <a:r>
              <a:rPr lang="en-US" sz="2400" dirty="0">
                <a:latin typeface="Georgia"/>
              </a:rPr>
              <a:t>diversity can be represented by the significant differences between mosque structures and buildings, which relate to historical, cultural, architectural and religious factors. </a:t>
            </a:r>
            <a:endParaRPr lang="en-US" sz="2400" dirty="0" smtClean="0">
              <a:latin typeface="Georgia"/>
            </a:endParaRPr>
          </a:p>
          <a:p>
            <a:endParaRPr lang="en-US" sz="2400" dirty="0">
              <a:latin typeface="Georgia"/>
            </a:endParaRPr>
          </a:p>
          <a:p>
            <a:r>
              <a:rPr lang="en-US" sz="2400" dirty="0" smtClean="0">
                <a:latin typeface="Georgia"/>
              </a:rPr>
              <a:t>There </a:t>
            </a:r>
            <a:r>
              <a:rPr lang="en-US" sz="2400" dirty="0">
                <a:latin typeface="Georgia"/>
              </a:rPr>
              <a:t>are also financial elements, associated with the cost of establishing a place of prayer. </a:t>
            </a:r>
            <a:endParaRPr lang="en-US" sz="2400" dirty="0" smtClean="0">
              <a:latin typeface="Georgia"/>
            </a:endParaRPr>
          </a:p>
          <a:p>
            <a:endParaRPr lang="en-US" sz="2400" dirty="0" smtClean="0">
              <a:latin typeface="Georgia"/>
            </a:endParaRPr>
          </a:p>
          <a:p>
            <a:r>
              <a:rPr lang="en-US" sz="2400" dirty="0" smtClean="0">
                <a:latin typeface="Georgia"/>
              </a:rPr>
              <a:t>It </a:t>
            </a:r>
            <a:r>
              <a:rPr lang="en-US" sz="2400" dirty="0">
                <a:latin typeface="Georgia"/>
              </a:rPr>
              <a:t>may be a place for a small community, or a substantial urban conurbation.</a:t>
            </a:r>
          </a:p>
        </p:txBody>
      </p:sp>
      <p:sp>
        <p:nvSpPr>
          <p:cNvPr id="4" name="TextBox 3"/>
          <p:cNvSpPr txBox="1"/>
          <p:nvPr/>
        </p:nvSpPr>
        <p:spPr>
          <a:xfrm>
            <a:off x="555161" y="6220595"/>
            <a:ext cx="6314549" cy="307777"/>
          </a:xfrm>
          <a:prstGeom prst="rect">
            <a:avLst/>
          </a:prstGeom>
          <a:noFill/>
        </p:spPr>
        <p:txBody>
          <a:bodyPr wrap="none" rtlCol="0">
            <a:spAutoFit/>
          </a:bodyPr>
          <a:lstStyle/>
          <a:p>
            <a:r>
              <a:rPr lang="en-US" sz="1400" dirty="0" smtClean="0">
                <a:latin typeface="Georgia"/>
              </a:rPr>
              <a:t>Source: </a:t>
            </a:r>
            <a:r>
              <a:rPr lang="en-US" sz="1400" dirty="0">
                <a:latin typeface="Georgia"/>
              </a:rPr>
              <a:t>"Mosque." In </a:t>
            </a:r>
            <a:r>
              <a:rPr lang="en-US" sz="1400" i="1" dirty="0">
                <a:latin typeface="Georgia"/>
              </a:rPr>
              <a:t>The Oxford Encyclopedia of the Modern Islamic World</a:t>
            </a:r>
            <a:endParaRPr lang="en-US" sz="1400" dirty="0">
              <a:latin typeface="Georgia"/>
            </a:endParaRPr>
          </a:p>
        </p:txBody>
      </p:sp>
    </p:spTree>
    <p:extLst>
      <p:ext uri="{BB962C8B-B14F-4D97-AF65-F5344CB8AC3E}">
        <p14:creationId xmlns:p14="http://schemas.microsoft.com/office/powerpoint/2010/main" val="233104354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96900" y="444500"/>
            <a:ext cx="7950200" cy="5956300"/>
          </a:xfrm>
          <a:prstGeom prst="rect">
            <a:avLst/>
          </a:prstGeom>
        </p:spPr>
      </p:pic>
      <p:sp>
        <p:nvSpPr>
          <p:cNvPr id="3" name="TextBox 2"/>
          <p:cNvSpPr txBox="1"/>
          <p:nvPr/>
        </p:nvSpPr>
        <p:spPr>
          <a:xfrm>
            <a:off x="456297" y="6511484"/>
            <a:ext cx="4624245" cy="369332"/>
          </a:xfrm>
          <a:prstGeom prst="rect">
            <a:avLst/>
          </a:prstGeom>
          <a:noFill/>
        </p:spPr>
        <p:txBody>
          <a:bodyPr wrap="none" rtlCol="0">
            <a:spAutoFit/>
          </a:bodyPr>
          <a:lstStyle/>
          <a:p>
            <a:r>
              <a:rPr lang="en-US" dirty="0" smtClean="0">
                <a:latin typeface="Georgia"/>
              </a:rPr>
              <a:t>Jalal Mosque and Rumi Mausoleum, Konya</a:t>
            </a:r>
            <a:endParaRPr lang="en-US" dirty="0">
              <a:latin typeface="Georgia"/>
            </a:endParaRPr>
          </a:p>
        </p:txBody>
      </p:sp>
    </p:spTree>
    <p:extLst>
      <p:ext uri="{BB962C8B-B14F-4D97-AF65-F5344CB8AC3E}">
        <p14:creationId xmlns:p14="http://schemas.microsoft.com/office/powerpoint/2010/main" val="36081301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063" y="2413338"/>
            <a:ext cx="7866062" cy="2308324"/>
          </a:xfrm>
          <a:prstGeom prst="rect">
            <a:avLst/>
          </a:prstGeom>
        </p:spPr>
        <p:txBody>
          <a:bodyPr wrap="square">
            <a:spAutoFit/>
          </a:bodyPr>
          <a:lstStyle/>
          <a:p>
            <a:r>
              <a:rPr lang="en-US" sz="2400" dirty="0">
                <a:latin typeface="Georgia"/>
              </a:rPr>
              <a:t>The building may contain traditional elements, and have a history that goes back centuries; it may also represent the latest in cutting edge architecture and </a:t>
            </a:r>
            <a:r>
              <a:rPr lang="en-US" sz="2400" dirty="0" smtClean="0">
                <a:latin typeface="Georgia"/>
              </a:rPr>
              <a:t>design, including </a:t>
            </a:r>
            <a:r>
              <a:rPr lang="en-US" sz="2400" dirty="0">
                <a:latin typeface="Georgia"/>
              </a:rPr>
              <a:t>computer-controlled systems of lighting, transmission of sermons, and enhanced design and management.</a:t>
            </a:r>
          </a:p>
        </p:txBody>
      </p:sp>
      <p:sp>
        <p:nvSpPr>
          <p:cNvPr id="3" name="TextBox 2"/>
          <p:cNvSpPr txBox="1"/>
          <p:nvPr/>
        </p:nvSpPr>
        <p:spPr>
          <a:xfrm>
            <a:off x="752890" y="5894039"/>
            <a:ext cx="6314549" cy="307777"/>
          </a:xfrm>
          <a:prstGeom prst="rect">
            <a:avLst/>
          </a:prstGeom>
          <a:noFill/>
        </p:spPr>
        <p:txBody>
          <a:bodyPr wrap="none" rtlCol="0">
            <a:spAutoFit/>
          </a:bodyPr>
          <a:lstStyle/>
          <a:p>
            <a:r>
              <a:rPr lang="en-US" sz="1400" dirty="0" smtClean="0">
                <a:latin typeface="Georgia"/>
              </a:rPr>
              <a:t>Source: </a:t>
            </a:r>
            <a:r>
              <a:rPr lang="en-US" sz="1400" dirty="0">
                <a:latin typeface="Georgia"/>
              </a:rPr>
              <a:t>"Mosque." In </a:t>
            </a:r>
            <a:r>
              <a:rPr lang="en-US" sz="1400" i="1" dirty="0">
                <a:latin typeface="Georgia"/>
              </a:rPr>
              <a:t>The Oxford Encyclopedia of the Modern Islamic World</a:t>
            </a:r>
            <a:endParaRPr lang="en-US" sz="1400" dirty="0">
              <a:latin typeface="Georgia"/>
            </a:endParaRPr>
          </a:p>
        </p:txBody>
      </p:sp>
    </p:spTree>
    <p:extLst>
      <p:ext uri="{BB962C8B-B14F-4D97-AF65-F5344CB8AC3E}">
        <p14:creationId xmlns:p14="http://schemas.microsoft.com/office/powerpoint/2010/main" val="34673436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7000" y="88900"/>
            <a:ext cx="8890000" cy="6667500"/>
          </a:xfrm>
          <a:prstGeom prst="rect">
            <a:avLst/>
          </a:prstGeom>
        </p:spPr>
      </p:pic>
      <p:sp>
        <p:nvSpPr>
          <p:cNvPr id="3" name="TextBox 2"/>
          <p:cNvSpPr txBox="1"/>
          <p:nvPr/>
        </p:nvSpPr>
        <p:spPr>
          <a:xfrm>
            <a:off x="266173" y="6367224"/>
            <a:ext cx="2551036" cy="369332"/>
          </a:xfrm>
          <a:prstGeom prst="rect">
            <a:avLst/>
          </a:prstGeom>
          <a:noFill/>
        </p:spPr>
        <p:txBody>
          <a:bodyPr wrap="none" rtlCol="0">
            <a:spAutoFit/>
          </a:bodyPr>
          <a:lstStyle/>
          <a:p>
            <a:r>
              <a:rPr lang="en-US" dirty="0" smtClean="0">
                <a:solidFill>
                  <a:schemeClr val="bg1"/>
                </a:solidFill>
                <a:latin typeface="Georgia"/>
              </a:rPr>
              <a:t>Imam Mosque, Isfahan</a:t>
            </a:r>
            <a:endParaRPr lang="en-US" dirty="0">
              <a:solidFill>
                <a:schemeClr val="bg1"/>
              </a:solidFill>
              <a:latin typeface="Georgia"/>
            </a:endParaRPr>
          </a:p>
        </p:txBody>
      </p:sp>
    </p:spTree>
    <p:extLst>
      <p:ext uri="{BB962C8B-B14F-4D97-AF65-F5344CB8AC3E}">
        <p14:creationId xmlns:p14="http://schemas.microsoft.com/office/powerpoint/2010/main" val="355461110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3750" y="2136339"/>
            <a:ext cx="7850188" cy="2585323"/>
          </a:xfrm>
          <a:prstGeom prst="rect">
            <a:avLst/>
          </a:prstGeom>
        </p:spPr>
        <p:txBody>
          <a:bodyPr wrap="square">
            <a:spAutoFit/>
          </a:bodyPr>
          <a:lstStyle/>
          <a:p>
            <a:r>
              <a:rPr lang="en-US" dirty="0">
                <a:latin typeface="Georgia"/>
              </a:rPr>
              <a:t>The word “mosque” is derived from the Arabic masjid “place for (ritual) prostration.” </a:t>
            </a:r>
            <a:endParaRPr lang="en-US" dirty="0" smtClean="0">
              <a:latin typeface="Georgia"/>
            </a:endParaRPr>
          </a:p>
          <a:p>
            <a:endParaRPr lang="en-US" dirty="0">
              <a:latin typeface="Georgia"/>
            </a:endParaRPr>
          </a:p>
          <a:p>
            <a:r>
              <a:rPr lang="en-US" dirty="0" err="1" smtClean="0">
                <a:latin typeface="Georgia"/>
              </a:rPr>
              <a:t>Jāmi</a:t>
            </a:r>
            <a:r>
              <a:rPr lang="en-US" dirty="0">
                <a:latin typeface="Georgia"/>
              </a:rPr>
              <a:t>῾ is a designation for the congregational mosque dedicated to Friday communal prayer; in modern times it is used interchangeably with masjid. </a:t>
            </a:r>
            <a:endParaRPr lang="en-US" dirty="0" smtClean="0">
              <a:latin typeface="Georgia"/>
            </a:endParaRPr>
          </a:p>
          <a:p>
            <a:endParaRPr lang="en-US" dirty="0">
              <a:latin typeface="Georgia"/>
            </a:endParaRPr>
          </a:p>
          <a:p>
            <a:r>
              <a:rPr lang="en-US" dirty="0" smtClean="0">
                <a:latin typeface="Georgia"/>
              </a:rPr>
              <a:t>The </a:t>
            </a:r>
            <a:r>
              <a:rPr lang="en-US" dirty="0">
                <a:latin typeface="Georgia"/>
              </a:rPr>
              <a:t>term </a:t>
            </a:r>
            <a:r>
              <a:rPr lang="en-US" dirty="0" err="1">
                <a:latin typeface="Georgia"/>
              </a:rPr>
              <a:t>musallā</a:t>
            </a:r>
            <a:r>
              <a:rPr lang="en-US" dirty="0">
                <a:latin typeface="Georgia"/>
              </a:rPr>
              <a:t> designates informal areas set aside for prayers and open‐air spaces used for prayer on the major feast days, outside cities or in town squares. </a:t>
            </a:r>
          </a:p>
        </p:txBody>
      </p:sp>
      <p:sp>
        <p:nvSpPr>
          <p:cNvPr id="3" name="TextBox 2"/>
          <p:cNvSpPr txBox="1"/>
          <p:nvPr/>
        </p:nvSpPr>
        <p:spPr>
          <a:xfrm>
            <a:off x="752890" y="5894039"/>
            <a:ext cx="6314549" cy="307777"/>
          </a:xfrm>
          <a:prstGeom prst="rect">
            <a:avLst/>
          </a:prstGeom>
          <a:noFill/>
        </p:spPr>
        <p:txBody>
          <a:bodyPr wrap="none" rtlCol="0">
            <a:spAutoFit/>
          </a:bodyPr>
          <a:lstStyle/>
          <a:p>
            <a:r>
              <a:rPr lang="en-US" sz="1400" dirty="0" smtClean="0">
                <a:latin typeface="Georgia"/>
              </a:rPr>
              <a:t>Source: </a:t>
            </a:r>
            <a:r>
              <a:rPr lang="en-US" sz="1400" dirty="0">
                <a:latin typeface="Georgia"/>
              </a:rPr>
              <a:t>"Mosque." In </a:t>
            </a:r>
            <a:r>
              <a:rPr lang="en-US" sz="1400" i="1" dirty="0">
                <a:latin typeface="Georgia"/>
              </a:rPr>
              <a:t>The Oxford Encyclopedia of the Modern Islamic World</a:t>
            </a:r>
            <a:endParaRPr lang="en-US" sz="1400" dirty="0">
              <a:latin typeface="Georgia"/>
            </a:endParaRPr>
          </a:p>
        </p:txBody>
      </p:sp>
    </p:spTree>
    <p:extLst>
      <p:ext uri="{BB962C8B-B14F-4D97-AF65-F5344CB8AC3E}">
        <p14:creationId xmlns:p14="http://schemas.microsoft.com/office/powerpoint/2010/main" val="164849225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772264"/>
            <a:ext cx="7620000" cy="5207000"/>
          </a:xfrm>
          <a:prstGeom prst="rect">
            <a:avLst/>
          </a:prstGeom>
        </p:spPr>
      </p:pic>
      <p:sp>
        <p:nvSpPr>
          <p:cNvPr id="3" name="Rectangle 2"/>
          <p:cNvSpPr/>
          <p:nvPr/>
        </p:nvSpPr>
        <p:spPr>
          <a:xfrm>
            <a:off x="575983" y="6286419"/>
            <a:ext cx="4493162" cy="369332"/>
          </a:xfrm>
          <a:prstGeom prst="rect">
            <a:avLst/>
          </a:prstGeom>
        </p:spPr>
        <p:txBody>
          <a:bodyPr wrap="none">
            <a:spAutoFit/>
          </a:bodyPr>
          <a:lstStyle/>
          <a:p>
            <a:r>
              <a:rPr lang="en-US" dirty="0" smtClean="0">
                <a:latin typeface="Georgia"/>
              </a:rPr>
              <a:t>‘Pink Mosque’, </a:t>
            </a:r>
            <a:r>
              <a:rPr lang="en-US" dirty="0" err="1" smtClean="0">
                <a:latin typeface="Georgia"/>
              </a:rPr>
              <a:t>Maguindanao</a:t>
            </a:r>
            <a:r>
              <a:rPr lang="en-US" dirty="0" smtClean="0">
                <a:latin typeface="Georgia"/>
              </a:rPr>
              <a:t>, </a:t>
            </a:r>
            <a:r>
              <a:rPr lang="en-US" dirty="0" err="1" smtClean="0">
                <a:latin typeface="Georgia"/>
              </a:rPr>
              <a:t>Phillippines</a:t>
            </a:r>
            <a:r>
              <a:rPr lang="en-US" dirty="0" smtClean="0">
                <a:latin typeface="Georgia"/>
              </a:rPr>
              <a:t> </a:t>
            </a:r>
            <a:endParaRPr lang="en-US" dirty="0">
              <a:latin typeface="Georgia"/>
            </a:endParaRPr>
          </a:p>
        </p:txBody>
      </p:sp>
    </p:spTree>
    <p:extLst>
      <p:ext uri="{BB962C8B-B14F-4D97-AF65-F5344CB8AC3E}">
        <p14:creationId xmlns:p14="http://schemas.microsoft.com/office/powerpoint/2010/main" val="40788493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9125" y="2413338"/>
            <a:ext cx="8453437" cy="2677656"/>
          </a:xfrm>
          <a:prstGeom prst="rect">
            <a:avLst/>
          </a:prstGeom>
        </p:spPr>
        <p:txBody>
          <a:bodyPr wrap="square">
            <a:spAutoFit/>
          </a:bodyPr>
          <a:lstStyle/>
          <a:p>
            <a:r>
              <a:rPr lang="en-US" sz="2400" dirty="0">
                <a:latin typeface="Georgia"/>
              </a:rPr>
              <a:t>Mosques have served as the focal points for the religious and social life of the Muslim community throughout its history. </a:t>
            </a:r>
            <a:endParaRPr lang="en-US" sz="2400" dirty="0" smtClean="0">
              <a:latin typeface="Georgia"/>
            </a:endParaRPr>
          </a:p>
          <a:p>
            <a:endParaRPr lang="en-US" sz="2400" dirty="0">
              <a:latin typeface="Georgia"/>
            </a:endParaRPr>
          </a:p>
          <a:p>
            <a:r>
              <a:rPr lang="en-US" sz="2400" dirty="0" smtClean="0">
                <a:latin typeface="Georgia"/>
              </a:rPr>
              <a:t>Depending </a:t>
            </a:r>
            <a:r>
              <a:rPr lang="en-US" sz="2400" dirty="0">
                <a:latin typeface="Georgia"/>
              </a:rPr>
              <a:t>on circumstances, as is the case for places of worship in other religions, they may serve both as shrines for contact with the sacred and as </a:t>
            </a:r>
            <a:r>
              <a:rPr lang="en-US" sz="2400" dirty="0" smtClean="0">
                <a:latin typeface="Georgia"/>
              </a:rPr>
              <a:t>meeting places </a:t>
            </a:r>
            <a:r>
              <a:rPr lang="en-US" sz="2400" dirty="0">
                <a:latin typeface="Georgia"/>
              </a:rPr>
              <a:t>for the community. </a:t>
            </a:r>
          </a:p>
        </p:txBody>
      </p:sp>
      <p:sp>
        <p:nvSpPr>
          <p:cNvPr id="3" name="TextBox 2"/>
          <p:cNvSpPr txBox="1"/>
          <p:nvPr/>
        </p:nvSpPr>
        <p:spPr>
          <a:xfrm>
            <a:off x="752890" y="5894039"/>
            <a:ext cx="6314549" cy="307777"/>
          </a:xfrm>
          <a:prstGeom prst="rect">
            <a:avLst/>
          </a:prstGeom>
          <a:noFill/>
        </p:spPr>
        <p:txBody>
          <a:bodyPr wrap="none" rtlCol="0">
            <a:spAutoFit/>
          </a:bodyPr>
          <a:lstStyle/>
          <a:p>
            <a:r>
              <a:rPr lang="en-US" sz="1400" dirty="0" smtClean="0">
                <a:latin typeface="Georgia"/>
              </a:rPr>
              <a:t>Source: </a:t>
            </a:r>
            <a:r>
              <a:rPr lang="en-US" sz="1400" dirty="0">
                <a:latin typeface="Georgia"/>
              </a:rPr>
              <a:t>"Mosque." In </a:t>
            </a:r>
            <a:r>
              <a:rPr lang="en-US" sz="1400" i="1" dirty="0">
                <a:latin typeface="Georgia"/>
              </a:rPr>
              <a:t>The Oxford Encyclopedia of the Modern Islamic World</a:t>
            </a:r>
            <a:endParaRPr lang="en-US" sz="1400" dirty="0">
              <a:latin typeface="Georgia"/>
            </a:endParaRPr>
          </a:p>
        </p:txBody>
      </p:sp>
    </p:spTree>
    <p:extLst>
      <p:ext uri="{BB962C8B-B14F-4D97-AF65-F5344CB8AC3E}">
        <p14:creationId xmlns:p14="http://schemas.microsoft.com/office/powerpoint/2010/main" val="192818589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85900" y="1155700"/>
            <a:ext cx="6172200" cy="4546600"/>
          </a:xfrm>
          <a:prstGeom prst="rect">
            <a:avLst/>
          </a:prstGeom>
        </p:spPr>
      </p:pic>
    </p:spTree>
    <p:extLst>
      <p:ext uri="{BB962C8B-B14F-4D97-AF65-F5344CB8AC3E}">
        <p14:creationId xmlns:p14="http://schemas.microsoft.com/office/powerpoint/2010/main" val="275850442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2890" y="835848"/>
            <a:ext cx="6873875" cy="4524315"/>
          </a:xfrm>
          <a:prstGeom prst="rect">
            <a:avLst/>
          </a:prstGeom>
        </p:spPr>
        <p:txBody>
          <a:bodyPr wrap="square">
            <a:spAutoFit/>
          </a:bodyPr>
          <a:lstStyle/>
          <a:p>
            <a:r>
              <a:rPr lang="en-US" sz="2400" dirty="0">
                <a:latin typeface="Georgia"/>
              </a:rPr>
              <a:t>From the </a:t>
            </a:r>
            <a:r>
              <a:rPr lang="en-US" sz="2400" dirty="0" err="1">
                <a:latin typeface="Georgia"/>
              </a:rPr>
              <a:t>Qur'ān</a:t>
            </a:r>
            <a:r>
              <a:rPr lang="en-US" sz="2400" dirty="0">
                <a:latin typeface="Georgia"/>
              </a:rPr>
              <a:t>, we know that the Mecca mosque is God's “sacred house,” a setting for ritual activity, and a “meeting place for the people” (2.125); </a:t>
            </a:r>
            <a:endParaRPr lang="en-US" sz="2400" dirty="0" smtClean="0">
              <a:latin typeface="Georgia"/>
            </a:endParaRPr>
          </a:p>
          <a:p>
            <a:endParaRPr lang="en-US" sz="2400" dirty="0">
              <a:latin typeface="Georgia"/>
            </a:endParaRPr>
          </a:p>
          <a:p>
            <a:r>
              <a:rPr lang="en-US" sz="2400" dirty="0" smtClean="0">
                <a:latin typeface="Georgia"/>
              </a:rPr>
              <a:t>It </a:t>
            </a:r>
            <a:r>
              <a:rPr lang="en-US" sz="2400" dirty="0">
                <a:latin typeface="Georgia"/>
              </a:rPr>
              <a:t>is even declared to be “the first house founded for people” (3.96). </a:t>
            </a:r>
            <a:endParaRPr lang="en-US" sz="2400" dirty="0" smtClean="0">
              <a:latin typeface="Georgia"/>
            </a:endParaRPr>
          </a:p>
          <a:p>
            <a:endParaRPr lang="en-US" sz="2400" dirty="0">
              <a:latin typeface="Georgia"/>
            </a:endParaRPr>
          </a:p>
          <a:p>
            <a:r>
              <a:rPr lang="en-US" sz="2400" dirty="0" smtClean="0">
                <a:latin typeface="Georgia"/>
              </a:rPr>
              <a:t>The </a:t>
            </a:r>
            <a:r>
              <a:rPr lang="en-US" sz="2400" dirty="0">
                <a:latin typeface="Georgia"/>
              </a:rPr>
              <a:t>founding of the prophet </a:t>
            </a:r>
            <a:r>
              <a:rPr lang="en-US" sz="2400" dirty="0" err="1">
                <a:latin typeface="Georgia"/>
              </a:rPr>
              <a:t>Muḥammad's</a:t>
            </a:r>
            <a:r>
              <a:rPr lang="en-US" sz="2400" dirty="0">
                <a:latin typeface="Georgia"/>
              </a:rPr>
              <a:t> house‐mosque in Medina (622) was one of the first events connected with the establishment of an autonomous Islamic community. </a:t>
            </a:r>
          </a:p>
        </p:txBody>
      </p:sp>
      <p:sp>
        <p:nvSpPr>
          <p:cNvPr id="3" name="TextBox 2"/>
          <p:cNvSpPr txBox="1"/>
          <p:nvPr/>
        </p:nvSpPr>
        <p:spPr>
          <a:xfrm>
            <a:off x="752890" y="5894039"/>
            <a:ext cx="6314549" cy="307777"/>
          </a:xfrm>
          <a:prstGeom prst="rect">
            <a:avLst/>
          </a:prstGeom>
          <a:noFill/>
        </p:spPr>
        <p:txBody>
          <a:bodyPr wrap="none" rtlCol="0">
            <a:spAutoFit/>
          </a:bodyPr>
          <a:lstStyle/>
          <a:p>
            <a:r>
              <a:rPr lang="en-US" sz="1400" dirty="0" smtClean="0">
                <a:latin typeface="Georgia"/>
              </a:rPr>
              <a:t>Source: </a:t>
            </a:r>
            <a:r>
              <a:rPr lang="en-US" sz="1400" dirty="0">
                <a:latin typeface="Georgia"/>
              </a:rPr>
              <a:t>"Mosque." In </a:t>
            </a:r>
            <a:r>
              <a:rPr lang="en-US" sz="1400" i="1" dirty="0">
                <a:latin typeface="Georgia"/>
              </a:rPr>
              <a:t>The Oxford Encyclopedia of the Modern Islamic World</a:t>
            </a:r>
            <a:endParaRPr lang="en-US" sz="1400" dirty="0">
              <a:latin typeface="Georgia"/>
            </a:endParaRPr>
          </a:p>
        </p:txBody>
      </p:sp>
      <p:pic>
        <p:nvPicPr>
          <p:cNvPr id="5" name="Picture 4"/>
          <p:cNvPicPr>
            <a:picLocks noChangeAspect="1"/>
          </p:cNvPicPr>
          <p:nvPr/>
        </p:nvPicPr>
        <p:blipFill>
          <a:blip r:embed="rId2"/>
          <a:stretch>
            <a:fillRect/>
          </a:stretch>
        </p:blipFill>
        <p:spPr>
          <a:xfrm>
            <a:off x="6747945" y="5483882"/>
            <a:ext cx="1625600" cy="1079500"/>
          </a:xfrm>
          <a:prstGeom prst="rect">
            <a:avLst/>
          </a:prstGeom>
        </p:spPr>
      </p:pic>
    </p:spTree>
    <p:extLst>
      <p:ext uri="{BB962C8B-B14F-4D97-AF65-F5344CB8AC3E}">
        <p14:creationId xmlns:p14="http://schemas.microsoft.com/office/powerpoint/2010/main" val="1325151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850900"/>
            <a:ext cx="9144000" cy="5143500"/>
          </a:xfrm>
          <a:prstGeom prst="rect">
            <a:avLst/>
          </a:prstGeom>
        </p:spPr>
      </p:pic>
    </p:spTree>
    <p:extLst>
      <p:ext uri="{BB962C8B-B14F-4D97-AF65-F5344CB8AC3E}">
        <p14:creationId xmlns:p14="http://schemas.microsoft.com/office/powerpoint/2010/main" val="130253621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5010" y="1750079"/>
            <a:ext cx="7714508" cy="2677656"/>
          </a:xfrm>
          <a:prstGeom prst="rect">
            <a:avLst/>
          </a:prstGeom>
        </p:spPr>
        <p:txBody>
          <a:bodyPr wrap="square">
            <a:spAutoFit/>
          </a:bodyPr>
          <a:lstStyle/>
          <a:p>
            <a:r>
              <a:rPr lang="en-US" sz="2400" dirty="0">
                <a:latin typeface="Georgia"/>
              </a:rPr>
              <a:t>Later tradition would elevate the status of the Mecca and Medina mosques, together with that in Jerusalem, to cosmological proportions. Thus the </a:t>
            </a:r>
            <a:r>
              <a:rPr lang="en-US" sz="2400" dirty="0" err="1">
                <a:latin typeface="Georgia"/>
              </a:rPr>
              <a:t>Ka῾bah</a:t>
            </a:r>
            <a:r>
              <a:rPr lang="en-US" sz="2400" dirty="0">
                <a:latin typeface="Georgia"/>
              </a:rPr>
              <a:t> marked the spot where the earth was created and was an earthly image of the divine throne in heaven. Muslims are required to face toward it when they pray and to perform </a:t>
            </a:r>
            <a:r>
              <a:rPr lang="en-US" sz="2400" dirty="0" err="1">
                <a:latin typeface="Georgia"/>
              </a:rPr>
              <a:t>ḥajj</a:t>
            </a:r>
            <a:r>
              <a:rPr lang="en-US" sz="2400" dirty="0">
                <a:latin typeface="Georgia"/>
              </a:rPr>
              <a:t> rites there if they are able. </a:t>
            </a:r>
          </a:p>
        </p:txBody>
      </p:sp>
    </p:spTree>
    <p:extLst>
      <p:ext uri="{BB962C8B-B14F-4D97-AF65-F5344CB8AC3E}">
        <p14:creationId xmlns:p14="http://schemas.microsoft.com/office/powerpoint/2010/main" val="53221930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00100" y="571500"/>
            <a:ext cx="7543800" cy="5715000"/>
          </a:xfrm>
          <a:prstGeom prst="rect">
            <a:avLst/>
          </a:prstGeom>
        </p:spPr>
      </p:pic>
      <p:sp>
        <p:nvSpPr>
          <p:cNvPr id="3" name="TextBox 2"/>
          <p:cNvSpPr txBox="1"/>
          <p:nvPr/>
        </p:nvSpPr>
        <p:spPr>
          <a:xfrm>
            <a:off x="479112" y="6510062"/>
            <a:ext cx="6402714" cy="369332"/>
          </a:xfrm>
          <a:prstGeom prst="rect">
            <a:avLst/>
          </a:prstGeom>
          <a:noFill/>
        </p:spPr>
        <p:txBody>
          <a:bodyPr wrap="none" rtlCol="0">
            <a:spAutoFit/>
          </a:bodyPr>
          <a:lstStyle/>
          <a:p>
            <a:r>
              <a:rPr lang="en-US" dirty="0">
                <a:latin typeface="Georgia"/>
              </a:rPr>
              <a:t>Al Masjid Al Aqsa (Bait Al </a:t>
            </a:r>
            <a:r>
              <a:rPr lang="en-US" dirty="0" err="1">
                <a:latin typeface="Georgia"/>
              </a:rPr>
              <a:t>Maqdis</a:t>
            </a:r>
            <a:r>
              <a:rPr lang="en-US" dirty="0">
                <a:latin typeface="Georgia"/>
              </a:rPr>
              <a:t>) - Aqsa Mosque Jerusalem</a:t>
            </a:r>
          </a:p>
        </p:txBody>
      </p:sp>
    </p:spTree>
    <p:extLst>
      <p:ext uri="{BB962C8B-B14F-4D97-AF65-F5344CB8AC3E}">
        <p14:creationId xmlns:p14="http://schemas.microsoft.com/office/powerpoint/2010/main" val="73859030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7875" y="2274838"/>
            <a:ext cx="7977188" cy="3046988"/>
          </a:xfrm>
          <a:prstGeom prst="rect">
            <a:avLst/>
          </a:prstGeom>
        </p:spPr>
        <p:txBody>
          <a:bodyPr wrap="square">
            <a:spAutoFit/>
          </a:bodyPr>
          <a:lstStyle/>
          <a:p>
            <a:r>
              <a:rPr lang="en-US" sz="2400" dirty="0">
                <a:latin typeface="Georgia"/>
              </a:rPr>
              <a:t>The Medina mosque became the Prophet's mausoleum, and </a:t>
            </a:r>
            <a:r>
              <a:rPr lang="en-US" sz="2400" dirty="0" err="1">
                <a:latin typeface="Georgia"/>
              </a:rPr>
              <a:t>ḥadīths</a:t>
            </a:r>
            <a:r>
              <a:rPr lang="en-US" sz="2400" dirty="0">
                <a:latin typeface="Georgia"/>
              </a:rPr>
              <a:t> instructed the faithful that this was one of the gardens of paradise; visiting it would win the Prophet's intercession on judgment day. </a:t>
            </a:r>
            <a:endParaRPr lang="en-US" sz="2400" dirty="0" smtClean="0">
              <a:latin typeface="Georgia"/>
            </a:endParaRPr>
          </a:p>
          <a:p>
            <a:endParaRPr lang="en-US" sz="2400" dirty="0">
              <a:latin typeface="Georgia"/>
            </a:endParaRPr>
          </a:p>
          <a:p>
            <a:r>
              <a:rPr lang="en-US" sz="2400" dirty="0" smtClean="0">
                <a:latin typeface="Georgia"/>
              </a:rPr>
              <a:t>The </a:t>
            </a:r>
            <a:r>
              <a:rPr lang="en-US" sz="2400" dirty="0">
                <a:latin typeface="Georgia"/>
              </a:rPr>
              <a:t>Jerusalem al‐</a:t>
            </a:r>
            <a:r>
              <a:rPr lang="en-US" sz="2400" dirty="0" err="1">
                <a:latin typeface="Georgia"/>
              </a:rPr>
              <a:t>Aqṣā</a:t>
            </a:r>
            <a:r>
              <a:rPr lang="en-US" sz="2400" dirty="0">
                <a:latin typeface="Georgia"/>
              </a:rPr>
              <a:t> mosque was identified as the site of the Prophet's miraculous night journey and ascent through the heavens. </a:t>
            </a:r>
          </a:p>
        </p:txBody>
      </p:sp>
    </p:spTree>
    <p:extLst>
      <p:ext uri="{BB962C8B-B14F-4D97-AF65-F5344CB8AC3E}">
        <p14:creationId xmlns:p14="http://schemas.microsoft.com/office/powerpoint/2010/main" val="376218974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4063" y="245006"/>
            <a:ext cx="8143875" cy="6370974"/>
          </a:xfrm>
          <a:prstGeom prst="rect">
            <a:avLst/>
          </a:prstGeom>
        </p:spPr>
        <p:txBody>
          <a:bodyPr wrap="square">
            <a:spAutoFit/>
          </a:bodyPr>
          <a:lstStyle/>
          <a:p>
            <a:r>
              <a:rPr lang="en-US" sz="2400" dirty="0">
                <a:latin typeface="Georgia"/>
              </a:rPr>
              <a:t>A mosque exists ostensibly to serve as a place for formal worship in the daily and Friday prayers. </a:t>
            </a:r>
            <a:endParaRPr lang="en-US" sz="2400" dirty="0" smtClean="0">
              <a:latin typeface="Georgia"/>
            </a:endParaRPr>
          </a:p>
          <a:p>
            <a:endParaRPr lang="en-US" sz="2400" dirty="0">
              <a:latin typeface="Georgia"/>
            </a:endParaRPr>
          </a:p>
          <a:p>
            <a:r>
              <a:rPr lang="en-US" sz="2400" dirty="0" smtClean="0">
                <a:latin typeface="Georgia"/>
              </a:rPr>
              <a:t>Men </a:t>
            </a:r>
            <a:r>
              <a:rPr lang="en-US" sz="2400" dirty="0">
                <a:latin typeface="Georgia"/>
              </a:rPr>
              <a:t>are supposed to be its chief patrons, but women are permitted also, preferably in the back, segregated by a screen, in a separate chamber, or up in a gallery. </a:t>
            </a:r>
            <a:endParaRPr lang="en-US" sz="2400" dirty="0" smtClean="0">
              <a:latin typeface="Georgia"/>
            </a:endParaRPr>
          </a:p>
          <a:p>
            <a:endParaRPr lang="en-US" sz="2400" dirty="0">
              <a:latin typeface="Georgia"/>
            </a:endParaRPr>
          </a:p>
          <a:p>
            <a:r>
              <a:rPr lang="en-US" sz="2400" dirty="0" smtClean="0">
                <a:latin typeface="Georgia"/>
              </a:rPr>
              <a:t>According </a:t>
            </a:r>
            <a:r>
              <a:rPr lang="en-US" sz="2400" dirty="0">
                <a:latin typeface="Georgia"/>
              </a:rPr>
              <a:t>to some jurists, the preferred place for female prayers is at home, because of the distraction or ritual impurity women might otherwise bring. Because of the purity rules applying to prayer, most mosques have a spot set aside for performing ablutions away from the main prayer area. </a:t>
            </a:r>
            <a:endParaRPr lang="en-US" sz="2400" dirty="0" smtClean="0">
              <a:latin typeface="Georgia"/>
            </a:endParaRPr>
          </a:p>
          <a:p>
            <a:endParaRPr lang="en-US" sz="2400" dirty="0">
              <a:latin typeface="Georgia"/>
            </a:endParaRPr>
          </a:p>
          <a:p>
            <a:r>
              <a:rPr lang="en-US" sz="2400" dirty="0" smtClean="0">
                <a:latin typeface="Georgia"/>
              </a:rPr>
              <a:t>Mosques </a:t>
            </a:r>
            <a:r>
              <a:rPr lang="en-US" sz="2400" dirty="0">
                <a:latin typeface="Georgia"/>
              </a:rPr>
              <a:t>are also the sites for the delivery of Friday sermons, homilies, and </a:t>
            </a:r>
            <a:r>
              <a:rPr lang="en-US" sz="2400" dirty="0" err="1">
                <a:latin typeface="Georgia"/>
              </a:rPr>
              <a:t>Qur'ānic</a:t>
            </a:r>
            <a:r>
              <a:rPr lang="en-US" sz="2400" dirty="0">
                <a:latin typeface="Georgia"/>
              </a:rPr>
              <a:t> recitation. </a:t>
            </a:r>
            <a:r>
              <a:rPr lang="en-US" sz="2400" dirty="0" err="1">
                <a:latin typeface="Georgia"/>
              </a:rPr>
              <a:t>Ṣūfīs</a:t>
            </a:r>
            <a:r>
              <a:rPr lang="en-US" sz="2400" dirty="0">
                <a:latin typeface="Georgia"/>
              </a:rPr>
              <a:t> have sometimes used mosques for conducting </a:t>
            </a:r>
            <a:r>
              <a:rPr lang="en-US" sz="2400" dirty="0" err="1">
                <a:latin typeface="Georgia"/>
              </a:rPr>
              <a:t>dhikr</a:t>
            </a:r>
            <a:r>
              <a:rPr lang="en-US" sz="2400" dirty="0">
                <a:latin typeface="Georgia"/>
              </a:rPr>
              <a:t> rites. </a:t>
            </a:r>
          </a:p>
        </p:txBody>
      </p:sp>
    </p:spTree>
    <p:extLst>
      <p:ext uri="{BB962C8B-B14F-4D97-AF65-F5344CB8AC3E}">
        <p14:creationId xmlns:p14="http://schemas.microsoft.com/office/powerpoint/2010/main" val="38572904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4813" y="1859340"/>
            <a:ext cx="7453312" cy="3046988"/>
          </a:xfrm>
          <a:prstGeom prst="rect">
            <a:avLst/>
          </a:prstGeom>
        </p:spPr>
        <p:txBody>
          <a:bodyPr wrap="square">
            <a:spAutoFit/>
          </a:bodyPr>
          <a:lstStyle/>
          <a:p>
            <a:r>
              <a:rPr lang="en-US" sz="2400" dirty="0">
                <a:latin typeface="Georgia"/>
              </a:rPr>
              <a:t>The </a:t>
            </a:r>
            <a:r>
              <a:rPr lang="en-US" sz="2400" dirty="0" err="1">
                <a:latin typeface="Georgia"/>
              </a:rPr>
              <a:t>khuṭbah</a:t>
            </a:r>
            <a:r>
              <a:rPr lang="en-US" sz="2400" dirty="0">
                <a:latin typeface="Georgia"/>
              </a:rPr>
              <a:t> is not necessarily an academic or structured discourse. It ranges from a high idealism that borrows from early Islam to a radical populism that appeals to the young</a:t>
            </a:r>
            <a:r>
              <a:rPr lang="en-US" sz="2400" dirty="0" smtClean="0">
                <a:latin typeface="Georgia"/>
              </a:rPr>
              <a:t>. </a:t>
            </a:r>
          </a:p>
          <a:p>
            <a:endParaRPr lang="en-US" sz="2400" dirty="0">
              <a:latin typeface="Georgia"/>
            </a:endParaRPr>
          </a:p>
          <a:p>
            <a:r>
              <a:rPr lang="en-US" sz="2400" dirty="0" smtClean="0">
                <a:latin typeface="Georgia"/>
              </a:rPr>
              <a:t>The sermon </a:t>
            </a:r>
            <a:r>
              <a:rPr lang="en-US" sz="2400" dirty="0">
                <a:latin typeface="Georgia"/>
              </a:rPr>
              <a:t>in the mosque </a:t>
            </a:r>
            <a:r>
              <a:rPr lang="en-US" sz="2400" dirty="0" smtClean="0">
                <a:latin typeface="Georgia"/>
              </a:rPr>
              <a:t>[acts] as </a:t>
            </a:r>
            <a:r>
              <a:rPr lang="en-US" sz="2400" dirty="0">
                <a:latin typeface="Georgia"/>
              </a:rPr>
              <a:t>the key indicator of social and political Muslim thinking, especially the Friday sermon. </a:t>
            </a:r>
          </a:p>
        </p:txBody>
      </p:sp>
    </p:spTree>
    <p:extLst>
      <p:ext uri="{BB962C8B-B14F-4D97-AF65-F5344CB8AC3E}">
        <p14:creationId xmlns:p14="http://schemas.microsoft.com/office/powerpoint/2010/main" val="38572904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5937" y="2274838"/>
            <a:ext cx="7913687" cy="3785652"/>
          </a:xfrm>
          <a:prstGeom prst="rect">
            <a:avLst/>
          </a:prstGeom>
        </p:spPr>
        <p:txBody>
          <a:bodyPr wrap="square">
            <a:spAutoFit/>
          </a:bodyPr>
          <a:lstStyle/>
          <a:p>
            <a:r>
              <a:rPr lang="en-US" sz="2400" dirty="0">
                <a:latin typeface="Georgia"/>
              </a:rPr>
              <a:t>A typical Friday sermon focuses on three areas: </a:t>
            </a:r>
            <a:endParaRPr lang="en-US" sz="2400" dirty="0" smtClean="0">
              <a:latin typeface="Georgia"/>
            </a:endParaRPr>
          </a:p>
          <a:p>
            <a:endParaRPr lang="en-US" sz="2400" dirty="0">
              <a:latin typeface="Georgia"/>
            </a:endParaRPr>
          </a:p>
          <a:p>
            <a:r>
              <a:rPr lang="en-US" sz="2400" dirty="0" smtClean="0">
                <a:latin typeface="Georgia"/>
              </a:rPr>
              <a:t>mainstream </a:t>
            </a:r>
            <a:r>
              <a:rPr lang="en-US" sz="2400" dirty="0">
                <a:latin typeface="Georgia"/>
              </a:rPr>
              <a:t>Islamic thinking, with well‐known historical events recounted, supported by anecdotes and stories; </a:t>
            </a:r>
            <a:endParaRPr lang="en-US" sz="2400" dirty="0" smtClean="0">
              <a:latin typeface="Georgia"/>
            </a:endParaRPr>
          </a:p>
          <a:p>
            <a:endParaRPr lang="en-US" sz="2400" dirty="0">
              <a:latin typeface="Georgia"/>
            </a:endParaRPr>
          </a:p>
          <a:p>
            <a:r>
              <a:rPr lang="en-US" sz="2400" dirty="0" smtClean="0">
                <a:latin typeface="Georgia"/>
              </a:rPr>
              <a:t>national </a:t>
            </a:r>
            <a:r>
              <a:rPr lang="en-US" sz="2400" dirty="0">
                <a:latin typeface="Georgia"/>
              </a:rPr>
              <a:t>problems and crises, especially in the context of local politics; </a:t>
            </a:r>
            <a:endParaRPr lang="en-US" sz="2400" dirty="0" smtClean="0">
              <a:latin typeface="Georgia"/>
            </a:endParaRPr>
          </a:p>
          <a:p>
            <a:endParaRPr lang="en-US" sz="2400" dirty="0">
              <a:latin typeface="Georgia"/>
            </a:endParaRPr>
          </a:p>
          <a:p>
            <a:r>
              <a:rPr lang="en-US" sz="2400" dirty="0" smtClean="0">
                <a:latin typeface="Georgia"/>
              </a:rPr>
              <a:t>international </a:t>
            </a:r>
            <a:r>
              <a:rPr lang="en-US" sz="2400" dirty="0">
                <a:latin typeface="Georgia"/>
              </a:rPr>
              <a:t>crises that link Muslims throughout the world. </a:t>
            </a:r>
          </a:p>
        </p:txBody>
      </p:sp>
    </p:spTree>
    <p:extLst>
      <p:ext uri="{BB962C8B-B14F-4D97-AF65-F5344CB8AC3E}">
        <p14:creationId xmlns:p14="http://schemas.microsoft.com/office/powerpoint/2010/main" val="38572904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063" y="1859340"/>
            <a:ext cx="8072437" cy="3416320"/>
          </a:xfrm>
          <a:prstGeom prst="rect">
            <a:avLst/>
          </a:prstGeom>
        </p:spPr>
        <p:txBody>
          <a:bodyPr wrap="square">
            <a:spAutoFit/>
          </a:bodyPr>
          <a:lstStyle/>
          <a:p>
            <a:r>
              <a:rPr lang="en-US" sz="2400" dirty="0">
                <a:latin typeface="Georgia"/>
              </a:rPr>
              <a:t>In addition to being a place where preaching and worship take place and where the community assembles, the mosque has also been from the beginning a place of instruction in religion and its application in life. The </a:t>
            </a:r>
            <a:r>
              <a:rPr lang="en-US" sz="2400" dirty="0" err="1">
                <a:latin typeface="Georgia"/>
              </a:rPr>
              <a:t>Qur'ān</a:t>
            </a:r>
            <a:r>
              <a:rPr lang="en-US" sz="2400" dirty="0">
                <a:latin typeface="Georgia"/>
              </a:rPr>
              <a:t> speaks of religion as something that can be known and communicated with the help of reason. </a:t>
            </a:r>
            <a:r>
              <a:rPr lang="en-US" sz="2400" dirty="0" err="1">
                <a:latin typeface="Georgia"/>
              </a:rPr>
              <a:t>Muḥammad</a:t>
            </a:r>
            <a:r>
              <a:rPr lang="en-US" sz="2400" dirty="0">
                <a:latin typeface="Georgia"/>
              </a:rPr>
              <a:t> is said to have taught and answered questions in the mosque of Medina, and throughout Islamic history study of religion has been constantly encouraged. </a:t>
            </a:r>
          </a:p>
        </p:txBody>
      </p:sp>
    </p:spTree>
    <p:extLst>
      <p:ext uri="{BB962C8B-B14F-4D97-AF65-F5344CB8AC3E}">
        <p14:creationId xmlns:p14="http://schemas.microsoft.com/office/powerpoint/2010/main" val="37930098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9437" y="1443841"/>
            <a:ext cx="7381875" cy="3416320"/>
          </a:xfrm>
          <a:prstGeom prst="rect">
            <a:avLst/>
          </a:prstGeom>
        </p:spPr>
        <p:txBody>
          <a:bodyPr wrap="square">
            <a:spAutoFit/>
          </a:bodyPr>
          <a:lstStyle/>
          <a:p>
            <a:r>
              <a:rPr lang="en-US" dirty="0">
                <a:latin typeface="Georgia"/>
              </a:rPr>
              <a:t>The mosques that came into use after the Arab conquests were the natural places to learn about religion. On an elementary level this implied simply learning by heart verses from the </a:t>
            </a:r>
            <a:r>
              <a:rPr lang="en-US" dirty="0" err="1">
                <a:latin typeface="Georgia"/>
              </a:rPr>
              <a:t>Qur'ān</a:t>
            </a:r>
            <a:r>
              <a:rPr lang="en-US" dirty="0">
                <a:latin typeface="Georgia"/>
              </a:rPr>
              <a:t> and </a:t>
            </a:r>
            <a:r>
              <a:rPr lang="en-US" dirty="0" err="1">
                <a:latin typeface="Georgia"/>
              </a:rPr>
              <a:t>ḥādiths</a:t>
            </a:r>
            <a:r>
              <a:rPr lang="en-US" dirty="0">
                <a:latin typeface="Georgia"/>
              </a:rPr>
              <a:t>. </a:t>
            </a:r>
            <a:endParaRPr lang="en-US" dirty="0" smtClean="0">
              <a:latin typeface="Georgia"/>
            </a:endParaRPr>
          </a:p>
          <a:p>
            <a:endParaRPr lang="en-US" dirty="0">
              <a:latin typeface="Georgia"/>
            </a:endParaRPr>
          </a:p>
          <a:p>
            <a:r>
              <a:rPr lang="en-US" dirty="0" smtClean="0">
                <a:latin typeface="Georgia"/>
              </a:rPr>
              <a:t>Already </a:t>
            </a:r>
            <a:r>
              <a:rPr lang="en-US" dirty="0">
                <a:latin typeface="Georgia"/>
              </a:rPr>
              <a:t>at an early stage children were encouraged to memorize verses and passages of the </a:t>
            </a:r>
            <a:r>
              <a:rPr lang="en-US" dirty="0" err="1">
                <a:latin typeface="Georgia"/>
              </a:rPr>
              <a:t>Qur'ān</a:t>
            </a:r>
            <a:r>
              <a:rPr lang="en-US" dirty="0">
                <a:latin typeface="Georgia"/>
              </a:rPr>
              <a:t>, as they are still today. </a:t>
            </a:r>
            <a:endParaRPr lang="en-US" dirty="0" smtClean="0">
              <a:latin typeface="Georgia"/>
            </a:endParaRPr>
          </a:p>
          <a:p>
            <a:endParaRPr lang="en-US" dirty="0">
              <a:latin typeface="Georgia"/>
            </a:endParaRPr>
          </a:p>
          <a:p>
            <a:r>
              <a:rPr lang="en-US" dirty="0" smtClean="0">
                <a:latin typeface="Georgia"/>
              </a:rPr>
              <a:t>This </a:t>
            </a:r>
            <a:r>
              <a:rPr lang="en-US" dirty="0">
                <a:latin typeface="Georgia"/>
              </a:rPr>
              <a:t>tradition has spread to the </a:t>
            </a:r>
            <a:r>
              <a:rPr lang="en-US" dirty="0" err="1">
                <a:latin typeface="Georgia"/>
              </a:rPr>
              <a:t>kuttābs</a:t>
            </a:r>
            <a:r>
              <a:rPr lang="en-US" dirty="0">
                <a:latin typeface="Georgia"/>
              </a:rPr>
              <a:t> (</a:t>
            </a:r>
            <a:r>
              <a:rPr lang="en-US" dirty="0" err="1">
                <a:latin typeface="Georgia"/>
              </a:rPr>
              <a:t>Qur'ānic</a:t>
            </a:r>
            <a:r>
              <a:rPr lang="en-US" dirty="0">
                <a:latin typeface="Georgia"/>
              </a:rPr>
              <a:t> schools) everywhere in the Muslim world, which are found mostly in or beside mosques, even in regions where Arabic is not spoken. Equally, up to the present day selections of famous </a:t>
            </a:r>
            <a:r>
              <a:rPr lang="en-US" dirty="0" err="1">
                <a:latin typeface="Georgia"/>
              </a:rPr>
              <a:t>ḥadīths</a:t>
            </a:r>
            <a:r>
              <a:rPr lang="en-US" dirty="0">
                <a:latin typeface="Georgia"/>
              </a:rPr>
              <a:t> are' memorized and recited on numerous occasions. </a:t>
            </a:r>
          </a:p>
        </p:txBody>
      </p:sp>
    </p:spTree>
    <p:extLst>
      <p:ext uri="{BB962C8B-B14F-4D97-AF65-F5344CB8AC3E}">
        <p14:creationId xmlns:p14="http://schemas.microsoft.com/office/powerpoint/2010/main" val="54502295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1813" y="2690336"/>
            <a:ext cx="8159750" cy="923330"/>
          </a:xfrm>
          <a:prstGeom prst="rect">
            <a:avLst/>
          </a:prstGeom>
        </p:spPr>
        <p:txBody>
          <a:bodyPr wrap="square">
            <a:spAutoFit/>
          </a:bodyPr>
          <a:lstStyle/>
          <a:p>
            <a:r>
              <a:rPr lang="en-US" dirty="0">
                <a:latin typeface="Georgia"/>
              </a:rPr>
              <a:t>On a less elementary level, mosques were also places of religious inquiry, discussion and debate, besides serving as places for communal worship and assembly, private study, and meditation.</a:t>
            </a:r>
          </a:p>
        </p:txBody>
      </p:sp>
    </p:spTree>
    <p:extLst>
      <p:ext uri="{BB962C8B-B14F-4D97-AF65-F5344CB8AC3E}">
        <p14:creationId xmlns:p14="http://schemas.microsoft.com/office/powerpoint/2010/main" val="127167868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286000" y="0"/>
            <a:ext cx="4572000" cy="6858000"/>
          </a:xfrm>
          <a:prstGeom prst="rect">
            <a:avLst/>
          </a:prstGeom>
        </p:spPr>
      </p:pic>
    </p:spTree>
    <p:extLst>
      <p:ext uri="{BB962C8B-B14F-4D97-AF65-F5344CB8AC3E}">
        <p14:creationId xmlns:p14="http://schemas.microsoft.com/office/powerpoint/2010/main" val="175576008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spTree>
    <p:extLst>
      <p:ext uri="{BB962C8B-B14F-4D97-AF65-F5344CB8AC3E}">
        <p14:creationId xmlns:p14="http://schemas.microsoft.com/office/powerpoint/2010/main" val="148125248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sp>
        <p:nvSpPr>
          <p:cNvPr id="3" name="TextBox 2"/>
          <p:cNvSpPr txBox="1"/>
          <p:nvPr/>
        </p:nvSpPr>
        <p:spPr>
          <a:xfrm>
            <a:off x="806124" y="1772014"/>
            <a:ext cx="2365139" cy="1200329"/>
          </a:xfrm>
          <a:prstGeom prst="rect">
            <a:avLst/>
          </a:prstGeom>
          <a:noFill/>
        </p:spPr>
        <p:txBody>
          <a:bodyPr wrap="square" rtlCol="0">
            <a:spAutoFit/>
          </a:bodyPr>
          <a:lstStyle/>
          <a:p>
            <a:r>
              <a:rPr lang="en-US" dirty="0" smtClean="0">
                <a:latin typeface="Georgia"/>
              </a:rPr>
              <a:t>Numbers of mosques?</a:t>
            </a:r>
          </a:p>
          <a:p>
            <a:endParaRPr lang="en-US" dirty="0">
              <a:latin typeface="Georgia"/>
            </a:endParaRPr>
          </a:p>
          <a:p>
            <a:endParaRPr lang="en-US" dirty="0">
              <a:latin typeface="Georgia"/>
            </a:endParaRPr>
          </a:p>
        </p:txBody>
      </p:sp>
      <p:sp>
        <p:nvSpPr>
          <p:cNvPr id="4" name="TextBox 3"/>
          <p:cNvSpPr txBox="1"/>
          <p:nvPr/>
        </p:nvSpPr>
        <p:spPr>
          <a:xfrm>
            <a:off x="806124" y="2510678"/>
            <a:ext cx="4318122" cy="1477328"/>
          </a:xfrm>
          <a:prstGeom prst="rect">
            <a:avLst/>
          </a:prstGeom>
          <a:noFill/>
        </p:spPr>
        <p:txBody>
          <a:bodyPr wrap="none" rtlCol="0">
            <a:spAutoFit/>
          </a:bodyPr>
          <a:lstStyle/>
          <a:p>
            <a:r>
              <a:rPr lang="en-US" dirty="0" smtClean="0">
                <a:latin typeface="Georgia"/>
              </a:rPr>
              <a:t>850 &gt; 1,500 mosques in the UK today?</a:t>
            </a:r>
          </a:p>
          <a:p>
            <a:endParaRPr lang="en-US" dirty="0">
              <a:latin typeface="Georgia"/>
            </a:endParaRPr>
          </a:p>
          <a:p>
            <a:r>
              <a:rPr lang="en-US" dirty="0" smtClean="0">
                <a:latin typeface="Georgia"/>
              </a:rPr>
              <a:t>Muslim Directory 08/09 – 849 mosques</a:t>
            </a:r>
          </a:p>
          <a:p>
            <a:endParaRPr lang="en-US" dirty="0">
              <a:latin typeface="Georgia"/>
            </a:endParaRPr>
          </a:p>
          <a:p>
            <a:r>
              <a:rPr lang="en-US" dirty="0" smtClean="0">
                <a:latin typeface="Georgia"/>
              </a:rPr>
              <a:t>Islam Channel – 1,500 mosques</a:t>
            </a:r>
            <a:endParaRPr lang="en-US" dirty="0">
              <a:latin typeface="Georgia"/>
            </a:endParaRPr>
          </a:p>
        </p:txBody>
      </p:sp>
    </p:spTree>
    <p:extLst>
      <p:ext uri="{BB962C8B-B14F-4D97-AF65-F5344CB8AC3E}">
        <p14:creationId xmlns:p14="http://schemas.microsoft.com/office/powerpoint/2010/main" val="145514429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sp>
        <p:nvSpPr>
          <p:cNvPr id="4" name="TextBox 3"/>
          <p:cNvSpPr txBox="1"/>
          <p:nvPr/>
        </p:nvSpPr>
        <p:spPr>
          <a:xfrm>
            <a:off x="1330866" y="2068618"/>
            <a:ext cx="3780602" cy="2031325"/>
          </a:xfrm>
          <a:prstGeom prst="rect">
            <a:avLst/>
          </a:prstGeom>
          <a:noFill/>
        </p:spPr>
        <p:txBody>
          <a:bodyPr wrap="none" rtlCol="0">
            <a:spAutoFit/>
          </a:bodyPr>
          <a:lstStyle/>
          <a:p>
            <a:r>
              <a:rPr lang="en-US" dirty="0" smtClean="0">
                <a:latin typeface="Georgia"/>
              </a:rPr>
              <a:t>Difficult to calculate: </a:t>
            </a:r>
          </a:p>
          <a:p>
            <a:endParaRPr lang="en-US" dirty="0">
              <a:latin typeface="Georgia"/>
            </a:endParaRPr>
          </a:p>
          <a:p>
            <a:r>
              <a:rPr lang="en-US" dirty="0" smtClean="0">
                <a:latin typeface="Georgia"/>
              </a:rPr>
              <a:t>Different buildings can be mosques</a:t>
            </a:r>
          </a:p>
          <a:p>
            <a:endParaRPr lang="en-US" dirty="0">
              <a:latin typeface="Georgia"/>
            </a:endParaRPr>
          </a:p>
          <a:p>
            <a:r>
              <a:rPr lang="en-US" dirty="0" smtClean="0">
                <a:latin typeface="Georgia"/>
              </a:rPr>
              <a:t>Houses to purpose built </a:t>
            </a:r>
            <a:r>
              <a:rPr lang="en-US" dirty="0" err="1" smtClean="0">
                <a:latin typeface="Georgia"/>
              </a:rPr>
              <a:t>centres</a:t>
            </a:r>
            <a:endParaRPr lang="en-US" dirty="0" smtClean="0">
              <a:latin typeface="Georgia"/>
            </a:endParaRPr>
          </a:p>
          <a:p>
            <a:endParaRPr lang="en-US" dirty="0">
              <a:latin typeface="Georgia"/>
            </a:endParaRPr>
          </a:p>
          <a:p>
            <a:endParaRPr lang="en-US" dirty="0">
              <a:latin typeface="Georgia"/>
            </a:endParaRPr>
          </a:p>
        </p:txBody>
      </p:sp>
    </p:spTree>
    <p:extLst>
      <p:ext uri="{BB962C8B-B14F-4D97-AF65-F5344CB8AC3E}">
        <p14:creationId xmlns:p14="http://schemas.microsoft.com/office/powerpoint/2010/main" val="145514429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sp>
        <p:nvSpPr>
          <p:cNvPr id="3" name="TextBox 2"/>
          <p:cNvSpPr txBox="1"/>
          <p:nvPr/>
        </p:nvSpPr>
        <p:spPr>
          <a:xfrm>
            <a:off x="1011458" y="1916513"/>
            <a:ext cx="7414825" cy="3970318"/>
          </a:xfrm>
          <a:prstGeom prst="rect">
            <a:avLst/>
          </a:prstGeom>
          <a:noFill/>
        </p:spPr>
        <p:txBody>
          <a:bodyPr wrap="square" rtlCol="0">
            <a:spAutoFit/>
          </a:bodyPr>
          <a:lstStyle/>
          <a:p>
            <a:r>
              <a:rPr lang="en-US" dirty="0" smtClean="0">
                <a:latin typeface="Georgia"/>
              </a:rPr>
              <a:t>First mosques </a:t>
            </a:r>
          </a:p>
          <a:p>
            <a:endParaRPr lang="en-US" dirty="0">
              <a:latin typeface="Georgia"/>
            </a:endParaRPr>
          </a:p>
          <a:p>
            <a:r>
              <a:rPr lang="en-US" dirty="0" smtClean="0">
                <a:latin typeface="Georgia"/>
              </a:rPr>
              <a:t>Liverpool Mosque and Institute (using existing building) – Abdullah </a:t>
            </a:r>
            <a:r>
              <a:rPr lang="en-US" dirty="0" err="1" smtClean="0">
                <a:latin typeface="Georgia"/>
              </a:rPr>
              <a:t>Quilliam</a:t>
            </a:r>
            <a:endParaRPr lang="en-US" dirty="0" smtClean="0">
              <a:latin typeface="Georgia"/>
            </a:endParaRPr>
          </a:p>
          <a:p>
            <a:endParaRPr lang="en-US" dirty="0">
              <a:latin typeface="Georgia"/>
            </a:endParaRPr>
          </a:p>
          <a:p>
            <a:r>
              <a:rPr lang="en-US" dirty="0" err="1" smtClean="0">
                <a:latin typeface="Georgia"/>
              </a:rPr>
              <a:t>Woking</a:t>
            </a:r>
            <a:r>
              <a:rPr lang="en-US" dirty="0" smtClean="0">
                <a:latin typeface="Georgia"/>
              </a:rPr>
              <a:t> Mosque – 1889 (Shah </a:t>
            </a:r>
            <a:r>
              <a:rPr lang="en-US" dirty="0" err="1" smtClean="0">
                <a:latin typeface="Georgia"/>
              </a:rPr>
              <a:t>Jahan</a:t>
            </a:r>
            <a:r>
              <a:rPr lang="en-US" dirty="0" smtClean="0">
                <a:latin typeface="Georgia"/>
              </a:rPr>
              <a:t>, Begum of Bhopal sponsored the mosque</a:t>
            </a:r>
          </a:p>
          <a:p>
            <a:endParaRPr lang="en-US" dirty="0">
              <a:latin typeface="Georgia"/>
            </a:endParaRPr>
          </a:p>
          <a:p>
            <a:r>
              <a:rPr lang="en-US" dirty="0" smtClean="0">
                <a:latin typeface="Georgia"/>
              </a:rPr>
              <a:t>Designed by W.I. Chambers</a:t>
            </a:r>
          </a:p>
          <a:p>
            <a:endParaRPr lang="en-US" dirty="0">
              <a:latin typeface="Georgia"/>
            </a:endParaRPr>
          </a:p>
          <a:p>
            <a:r>
              <a:rPr lang="en-US" dirty="0" err="1" smtClean="0">
                <a:latin typeface="Georgia"/>
              </a:rPr>
              <a:t>Organised</a:t>
            </a:r>
            <a:r>
              <a:rPr lang="en-US" dirty="0" smtClean="0">
                <a:latin typeface="Georgia"/>
              </a:rPr>
              <a:t> by </a:t>
            </a:r>
            <a:r>
              <a:rPr lang="en-US" dirty="0" err="1" smtClean="0">
                <a:latin typeface="Georgia"/>
              </a:rPr>
              <a:t>Dr</a:t>
            </a:r>
            <a:r>
              <a:rPr lang="en-US" dirty="0" smtClean="0">
                <a:latin typeface="Georgia"/>
              </a:rPr>
              <a:t> Gottlieb </a:t>
            </a:r>
            <a:r>
              <a:rPr lang="en-US" dirty="0" err="1" smtClean="0">
                <a:latin typeface="Georgia"/>
              </a:rPr>
              <a:t>Leitner</a:t>
            </a:r>
            <a:r>
              <a:rPr lang="en-US" dirty="0" smtClean="0">
                <a:latin typeface="Georgia"/>
              </a:rPr>
              <a:t> (ex Registrar, University of Punjab, founder of Oriental Institute</a:t>
            </a:r>
          </a:p>
          <a:p>
            <a:endParaRPr lang="en-US" dirty="0">
              <a:latin typeface="Georgia"/>
            </a:endParaRPr>
          </a:p>
          <a:p>
            <a:endParaRPr lang="en-US" dirty="0">
              <a:latin typeface="Georgia"/>
            </a:endParaRPr>
          </a:p>
        </p:txBody>
      </p:sp>
    </p:spTree>
    <p:extLst>
      <p:ext uri="{BB962C8B-B14F-4D97-AF65-F5344CB8AC3E}">
        <p14:creationId xmlns:p14="http://schemas.microsoft.com/office/powerpoint/2010/main" val="333264789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pic>
        <p:nvPicPr>
          <p:cNvPr id="3" name="Picture 2"/>
          <p:cNvPicPr>
            <a:picLocks noChangeAspect="1"/>
          </p:cNvPicPr>
          <p:nvPr/>
        </p:nvPicPr>
        <p:blipFill>
          <a:blip r:embed="rId2"/>
          <a:stretch>
            <a:fillRect/>
          </a:stretch>
        </p:blipFill>
        <p:spPr>
          <a:xfrm>
            <a:off x="762000" y="1206500"/>
            <a:ext cx="7620000" cy="4445000"/>
          </a:xfrm>
          <a:prstGeom prst="rect">
            <a:avLst/>
          </a:prstGeom>
        </p:spPr>
      </p:pic>
      <p:sp>
        <p:nvSpPr>
          <p:cNvPr id="4" name="TextBox 3"/>
          <p:cNvSpPr txBox="1"/>
          <p:nvPr/>
        </p:nvSpPr>
        <p:spPr>
          <a:xfrm>
            <a:off x="1034273" y="6000512"/>
            <a:ext cx="3339376" cy="369332"/>
          </a:xfrm>
          <a:prstGeom prst="rect">
            <a:avLst/>
          </a:prstGeom>
          <a:noFill/>
        </p:spPr>
        <p:txBody>
          <a:bodyPr wrap="none" rtlCol="0">
            <a:spAutoFit/>
          </a:bodyPr>
          <a:lstStyle/>
          <a:p>
            <a:r>
              <a:rPr lang="en-US" dirty="0" smtClean="0">
                <a:latin typeface="Georgia"/>
                <a:hlinkClick r:id="rId3"/>
              </a:rPr>
              <a:t>www.shahjahanmosque.org.uk</a:t>
            </a:r>
            <a:endParaRPr lang="en-US" dirty="0">
              <a:latin typeface="Georgia"/>
            </a:endParaRPr>
          </a:p>
        </p:txBody>
      </p:sp>
    </p:spTree>
    <p:extLst>
      <p:ext uri="{BB962C8B-B14F-4D97-AF65-F5344CB8AC3E}">
        <p14:creationId xmlns:p14="http://schemas.microsoft.com/office/powerpoint/2010/main" val="333264789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pic>
        <p:nvPicPr>
          <p:cNvPr id="3" name="Picture 2"/>
          <p:cNvPicPr>
            <a:picLocks noChangeAspect="1"/>
          </p:cNvPicPr>
          <p:nvPr/>
        </p:nvPicPr>
        <p:blipFill>
          <a:blip r:embed="rId2"/>
          <a:stretch>
            <a:fillRect/>
          </a:stretch>
        </p:blipFill>
        <p:spPr>
          <a:xfrm>
            <a:off x="762000" y="1206500"/>
            <a:ext cx="7620000" cy="4445000"/>
          </a:xfrm>
          <a:prstGeom prst="rect">
            <a:avLst/>
          </a:prstGeom>
        </p:spPr>
      </p:pic>
      <p:sp>
        <p:nvSpPr>
          <p:cNvPr id="4" name="TextBox 3"/>
          <p:cNvSpPr txBox="1"/>
          <p:nvPr/>
        </p:nvSpPr>
        <p:spPr>
          <a:xfrm>
            <a:off x="1034273" y="6000512"/>
            <a:ext cx="3339376" cy="369332"/>
          </a:xfrm>
          <a:prstGeom prst="rect">
            <a:avLst/>
          </a:prstGeom>
          <a:noFill/>
        </p:spPr>
        <p:txBody>
          <a:bodyPr wrap="none" rtlCol="0">
            <a:spAutoFit/>
          </a:bodyPr>
          <a:lstStyle/>
          <a:p>
            <a:r>
              <a:rPr lang="en-US" dirty="0" smtClean="0">
                <a:latin typeface="Georgia"/>
                <a:hlinkClick r:id="rId3"/>
              </a:rPr>
              <a:t>www.shahjahanmosque.org.uk</a:t>
            </a:r>
            <a:endParaRPr lang="en-US" dirty="0">
              <a:latin typeface="Georgia"/>
            </a:endParaRPr>
          </a:p>
        </p:txBody>
      </p:sp>
    </p:spTree>
    <p:extLst>
      <p:ext uri="{BB962C8B-B14F-4D97-AF65-F5344CB8AC3E}">
        <p14:creationId xmlns:p14="http://schemas.microsoft.com/office/powerpoint/2010/main" val="333264789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pic>
        <p:nvPicPr>
          <p:cNvPr id="3" name="Picture 2"/>
          <p:cNvPicPr>
            <a:picLocks noChangeAspect="1"/>
          </p:cNvPicPr>
          <p:nvPr/>
        </p:nvPicPr>
        <p:blipFill>
          <a:blip r:embed="rId2"/>
          <a:stretch>
            <a:fillRect/>
          </a:stretch>
        </p:blipFill>
        <p:spPr>
          <a:xfrm>
            <a:off x="762000" y="1206500"/>
            <a:ext cx="7620000" cy="4445000"/>
          </a:xfrm>
          <a:prstGeom prst="rect">
            <a:avLst/>
          </a:prstGeom>
        </p:spPr>
      </p:pic>
      <p:sp>
        <p:nvSpPr>
          <p:cNvPr id="4" name="TextBox 3"/>
          <p:cNvSpPr txBox="1"/>
          <p:nvPr/>
        </p:nvSpPr>
        <p:spPr>
          <a:xfrm>
            <a:off x="1034273" y="6000512"/>
            <a:ext cx="3339376" cy="369332"/>
          </a:xfrm>
          <a:prstGeom prst="rect">
            <a:avLst/>
          </a:prstGeom>
          <a:noFill/>
        </p:spPr>
        <p:txBody>
          <a:bodyPr wrap="none" rtlCol="0">
            <a:spAutoFit/>
          </a:bodyPr>
          <a:lstStyle/>
          <a:p>
            <a:r>
              <a:rPr lang="en-US" dirty="0" smtClean="0">
                <a:latin typeface="Georgia"/>
                <a:hlinkClick r:id="rId3"/>
              </a:rPr>
              <a:t>www.shahjahanmosque.org.uk</a:t>
            </a:r>
            <a:endParaRPr lang="en-US" dirty="0">
              <a:latin typeface="Georgia"/>
            </a:endParaRPr>
          </a:p>
        </p:txBody>
      </p:sp>
    </p:spTree>
    <p:extLst>
      <p:ext uri="{BB962C8B-B14F-4D97-AF65-F5344CB8AC3E}">
        <p14:creationId xmlns:p14="http://schemas.microsoft.com/office/powerpoint/2010/main" val="333264789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pic>
        <p:nvPicPr>
          <p:cNvPr id="3" name="Picture 2"/>
          <p:cNvPicPr>
            <a:picLocks noChangeAspect="1"/>
          </p:cNvPicPr>
          <p:nvPr/>
        </p:nvPicPr>
        <p:blipFill>
          <a:blip r:embed="rId2"/>
          <a:stretch>
            <a:fillRect/>
          </a:stretch>
        </p:blipFill>
        <p:spPr>
          <a:xfrm>
            <a:off x="762000" y="1206500"/>
            <a:ext cx="7620000" cy="4445000"/>
          </a:xfrm>
          <a:prstGeom prst="rect">
            <a:avLst/>
          </a:prstGeom>
        </p:spPr>
      </p:pic>
      <p:sp>
        <p:nvSpPr>
          <p:cNvPr id="7" name="TextBox 6"/>
          <p:cNvSpPr txBox="1"/>
          <p:nvPr/>
        </p:nvSpPr>
        <p:spPr>
          <a:xfrm>
            <a:off x="1034273" y="6000512"/>
            <a:ext cx="3339376" cy="369332"/>
          </a:xfrm>
          <a:prstGeom prst="rect">
            <a:avLst/>
          </a:prstGeom>
          <a:noFill/>
        </p:spPr>
        <p:txBody>
          <a:bodyPr wrap="none" rtlCol="0">
            <a:spAutoFit/>
          </a:bodyPr>
          <a:lstStyle/>
          <a:p>
            <a:r>
              <a:rPr lang="en-US" dirty="0" smtClean="0">
                <a:latin typeface="Georgia"/>
                <a:hlinkClick r:id="rId3"/>
              </a:rPr>
              <a:t>www.shahjahanmosque.org.uk</a:t>
            </a:r>
            <a:endParaRPr lang="en-US" dirty="0">
              <a:latin typeface="Georgia"/>
            </a:endParaRPr>
          </a:p>
        </p:txBody>
      </p:sp>
    </p:spTree>
    <p:extLst>
      <p:ext uri="{BB962C8B-B14F-4D97-AF65-F5344CB8AC3E}">
        <p14:creationId xmlns:p14="http://schemas.microsoft.com/office/powerpoint/2010/main" val="333264789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sp>
        <p:nvSpPr>
          <p:cNvPr id="3" name="TextBox 2"/>
          <p:cNvSpPr txBox="1"/>
          <p:nvPr/>
        </p:nvSpPr>
        <p:spPr>
          <a:xfrm>
            <a:off x="1437335" y="2167485"/>
            <a:ext cx="6408688" cy="1754327"/>
          </a:xfrm>
          <a:prstGeom prst="rect">
            <a:avLst/>
          </a:prstGeom>
          <a:noFill/>
        </p:spPr>
        <p:txBody>
          <a:bodyPr wrap="none" rtlCol="0">
            <a:spAutoFit/>
          </a:bodyPr>
          <a:lstStyle/>
          <a:p>
            <a:r>
              <a:rPr lang="en-US" dirty="0" smtClean="0">
                <a:latin typeface="Georgia"/>
              </a:rPr>
              <a:t>Cardiff – mosque in </a:t>
            </a:r>
            <a:r>
              <a:rPr lang="en-US" dirty="0" err="1" smtClean="0">
                <a:latin typeface="Georgia"/>
              </a:rPr>
              <a:t>Butetown</a:t>
            </a:r>
            <a:r>
              <a:rPr lang="en-US" dirty="0" smtClean="0">
                <a:latin typeface="Georgia"/>
              </a:rPr>
              <a:t>, Cardiff established in 1936 – </a:t>
            </a:r>
          </a:p>
          <a:p>
            <a:endParaRPr lang="en-US" dirty="0">
              <a:latin typeface="Georgia"/>
            </a:endParaRPr>
          </a:p>
          <a:p>
            <a:r>
              <a:rPr lang="en-US" dirty="0" smtClean="0">
                <a:latin typeface="Georgia"/>
              </a:rPr>
              <a:t>‘the Somali mosque’ (site has now changed) – ‘Noor al-Islam’ </a:t>
            </a:r>
          </a:p>
          <a:p>
            <a:r>
              <a:rPr lang="en-US" dirty="0" smtClean="0">
                <a:latin typeface="Georgia"/>
              </a:rPr>
              <a:t>Established by </a:t>
            </a:r>
            <a:r>
              <a:rPr lang="en-US" dirty="0" err="1" smtClean="0">
                <a:latin typeface="Georgia"/>
              </a:rPr>
              <a:t>Shaykh</a:t>
            </a:r>
            <a:r>
              <a:rPr lang="en-US" dirty="0" smtClean="0">
                <a:latin typeface="Georgia"/>
              </a:rPr>
              <a:t> al-</a:t>
            </a:r>
            <a:r>
              <a:rPr lang="en-US" dirty="0" err="1" smtClean="0">
                <a:latin typeface="Georgia"/>
              </a:rPr>
              <a:t>Hakimi</a:t>
            </a:r>
            <a:endParaRPr lang="en-US" dirty="0" smtClean="0">
              <a:latin typeface="Georgia"/>
            </a:endParaRPr>
          </a:p>
          <a:p>
            <a:endParaRPr lang="en-US" dirty="0">
              <a:latin typeface="Georgia"/>
            </a:endParaRPr>
          </a:p>
          <a:p>
            <a:r>
              <a:rPr lang="en-US" dirty="0" smtClean="0">
                <a:latin typeface="Georgia"/>
              </a:rPr>
              <a:t>Sufi oriented </a:t>
            </a:r>
            <a:r>
              <a:rPr lang="en-US" i="1" dirty="0" err="1" smtClean="0">
                <a:latin typeface="Georgia"/>
              </a:rPr>
              <a:t>zawiyah</a:t>
            </a:r>
            <a:r>
              <a:rPr lang="en-US" i="1" dirty="0" smtClean="0">
                <a:latin typeface="Georgia"/>
              </a:rPr>
              <a:t> </a:t>
            </a:r>
            <a:endParaRPr lang="en-US" i="1" dirty="0">
              <a:latin typeface="Georgia"/>
            </a:endParaRPr>
          </a:p>
        </p:txBody>
      </p:sp>
    </p:spTree>
    <p:extLst>
      <p:ext uri="{BB962C8B-B14F-4D97-AF65-F5344CB8AC3E}">
        <p14:creationId xmlns:p14="http://schemas.microsoft.com/office/powerpoint/2010/main" val="31953506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sp>
        <p:nvSpPr>
          <p:cNvPr id="3" name="TextBox 2"/>
          <p:cNvSpPr txBox="1"/>
          <p:nvPr/>
        </p:nvSpPr>
        <p:spPr>
          <a:xfrm>
            <a:off x="1239607" y="2243538"/>
            <a:ext cx="6084080" cy="3693319"/>
          </a:xfrm>
          <a:prstGeom prst="rect">
            <a:avLst/>
          </a:prstGeom>
          <a:noFill/>
        </p:spPr>
        <p:txBody>
          <a:bodyPr wrap="none" rtlCol="0">
            <a:spAutoFit/>
          </a:bodyPr>
          <a:lstStyle/>
          <a:p>
            <a:r>
              <a:rPr lang="en-US" dirty="0" smtClean="0">
                <a:latin typeface="Georgia"/>
              </a:rPr>
              <a:t>East London Mosque – founded 1910 (small room rented)</a:t>
            </a:r>
          </a:p>
          <a:p>
            <a:endParaRPr lang="en-US" dirty="0">
              <a:latin typeface="Georgia"/>
            </a:endParaRPr>
          </a:p>
          <a:p>
            <a:r>
              <a:rPr lang="en-US" dirty="0" smtClean="0">
                <a:latin typeface="Georgia"/>
              </a:rPr>
              <a:t>1940 – 3 houses purchased</a:t>
            </a:r>
          </a:p>
          <a:p>
            <a:endParaRPr lang="en-US" dirty="0">
              <a:latin typeface="Georgia"/>
            </a:endParaRPr>
          </a:p>
          <a:p>
            <a:r>
              <a:rPr lang="en-US" dirty="0" smtClean="0">
                <a:latin typeface="Georgia"/>
              </a:rPr>
              <a:t>1941 – mosque opened </a:t>
            </a:r>
          </a:p>
          <a:p>
            <a:endParaRPr lang="en-US" dirty="0">
              <a:latin typeface="Georgia"/>
            </a:endParaRPr>
          </a:p>
          <a:p>
            <a:r>
              <a:rPr lang="en-US" dirty="0" smtClean="0">
                <a:latin typeface="Georgia"/>
              </a:rPr>
              <a:t>Charitable institution, helping local Muslims</a:t>
            </a:r>
          </a:p>
          <a:p>
            <a:endParaRPr lang="en-US" dirty="0">
              <a:latin typeface="Georgia"/>
            </a:endParaRPr>
          </a:p>
          <a:p>
            <a:r>
              <a:rPr lang="en-US" dirty="0" smtClean="0">
                <a:latin typeface="Georgia"/>
              </a:rPr>
              <a:t>1975 – </a:t>
            </a:r>
            <a:r>
              <a:rPr lang="en-US" dirty="0" err="1" smtClean="0">
                <a:latin typeface="Georgia"/>
              </a:rPr>
              <a:t>resited</a:t>
            </a:r>
            <a:r>
              <a:rPr lang="en-US" dirty="0" smtClean="0">
                <a:latin typeface="Georgia"/>
              </a:rPr>
              <a:t> (compulsory purchase order)</a:t>
            </a:r>
          </a:p>
          <a:p>
            <a:endParaRPr lang="en-US" dirty="0">
              <a:latin typeface="Georgia"/>
            </a:endParaRPr>
          </a:p>
          <a:p>
            <a:r>
              <a:rPr lang="en-US" dirty="0" smtClean="0">
                <a:latin typeface="Georgia"/>
              </a:rPr>
              <a:t>1985 – new mosque built</a:t>
            </a:r>
          </a:p>
          <a:p>
            <a:endParaRPr lang="en-US" dirty="0">
              <a:latin typeface="Georgia"/>
            </a:endParaRPr>
          </a:p>
          <a:p>
            <a:r>
              <a:rPr lang="en-US" dirty="0" smtClean="0">
                <a:latin typeface="Georgia"/>
              </a:rPr>
              <a:t>1999 - extends</a:t>
            </a:r>
            <a:endParaRPr lang="en-US" dirty="0">
              <a:latin typeface="Georgia"/>
            </a:endParaRPr>
          </a:p>
        </p:txBody>
      </p:sp>
    </p:spTree>
    <p:extLst>
      <p:ext uri="{BB962C8B-B14F-4D97-AF65-F5344CB8AC3E}">
        <p14:creationId xmlns:p14="http://schemas.microsoft.com/office/powerpoint/2010/main" val="333264789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Mosques in the UK</a:t>
            </a:r>
            <a:endParaRPr lang="en-US" dirty="0"/>
          </a:p>
        </p:txBody>
      </p:sp>
      <p:sp>
        <p:nvSpPr>
          <p:cNvPr id="3" name="Rectangle 2"/>
          <p:cNvSpPr/>
          <p:nvPr/>
        </p:nvSpPr>
        <p:spPr>
          <a:xfrm>
            <a:off x="821334" y="1193731"/>
            <a:ext cx="6036666" cy="4247317"/>
          </a:xfrm>
          <a:prstGeom prst="rect">
            <a:avLst/>
          </a:prstGeom>
        </p:spPr>
        <p:txBody>
          <a:bodyPr wrap="square">
            <a:spAutoFit/>
          </a:bodyPr>
          <a:lstStyle/>
          <a:p>
            <a:r>
              <a:rPr lang="en-US" dirty="0">
                <a:latin typeface="Georgia"/>
              </a:rPr>
              <a:t> 1999 - The East London Mosque, with huge local support, succeeds in its campaign to acquire adjoining land for development.</a:t>
            </a:r>
          </a:p>
          <a:p>
            <a:r>
              <a:rPr lang="en-US" dirty="0">
                <a:latin typeface="Georgia"/>
              </a:rPr>
              <a:t>    2001 - HRH Prince Charles and HR Prince Mohamed Al-Faisal launch the project to develop the London Muslim Centre.</a:t>
            </a:r>
          </a:p>
          <a:p>
            <a:r>
              <a:rPr lang="en-US" dirty="0">
                <a:latin typeface="Georgia"/>
              </a:rPr>
              <a:t>    2002 - Work begins on the new development.</a:t>
            </a:r>
          </a:p>
          <a:p>
            <a:r>
              <a:rPr lang="en-US" dirty="0">
                <a:latin typeface="Georgia"/>
              </a:rPr>
              <a:t>    2004 - The new London Muslim Centre opens, adding over 8300m2 of usable space to the adjacent mosque. HRH Prince Charles returns to see the already thriving development.</a:t>
            </a:r>
          </a:p>
          <a:p>
            <a:r>
              <a:rPr lang="en-US" dirty="0">
                <a:latin typeface="Georgia"/>
              </a:rPr>
              <a:t>    2009 - Construction begins on the Maryam Centre; a dedicated space and building for women's services.</a:t>
            </a:r>
          </a:p>
          <a:p>
            <a:r>
              <a:rPr lang="en-US" dirty="0">
                <a:latin typeface="Georgia"/>
              </a:rPr>
              <a:t>    2013 - Opening of the Maryam Centre, making the East London Mosque the largest mosque in the UK.</a:t>
            </a:r>
          </a:p>
        </p:txBody>
      </p:sp>
      <p:sp>
        <p:nvSpPr>
          <p:cNvPr id="4" name="TextBox 3"/>
          <p:cNvSpPr txBox="1"/>
          <p:nvPr/>
        </p:nvSpPr>
        <p:spPr>
          <a:xfrm>
            <a:off x="457199" y="5920074"/>
            <a:ext cx="7170564" cy="646331"/>
          </a:xfrm>
          <a:prstGeom prst="rect">
            <a:avLst/>
          </a:prstGeom>
          <a:noFill/>
        </p:spPr>
        <p:txBody>
          <a:bodyPr wrap="square" rtlCol="0">
            <a:spAutoFit/>
          </a:bodyPr>
          <a:lstStyle/>
          <a:p>
            <a:r>
              <a:rPr lang="en-US" dirty="0" smtClean="0">
                <a:latin typeface="Georgia"/>
              </a:rPr>
              <a:t>Timeline: </a:t>
            </a:r>
            <a:r>
              <a:rPr lang="en-US" dirty="0" smtClean="0">
                <a:latin typeface="Georgia"/>
                <a:hlinkClick r:id="rId2"/>
              </a:rPr>
              <a:t>http</a:t>
            </a:r>
            <a:r>
              <a:rPr lang="en-US" dirty="0">
                <a:latin typeface="Georgia"/>
                <a:hlinkClick r:id="rId2"/>
              </a:rPr>
              <a:t>://www.eastlondonmosque.org.uk/content/</a:t>
            </a:r>
            <a:r>
              <a:rPr lang="en-US" dirty="0" smtClean="0">
                <a:latin typeface="Georgia"/>
                <a:hlinkClick r:id="rId2"/>
              </a:rPr>
              <a:t>history</a:t>
            </a:r>
            <a:endParaRPr lang="en-US" dirty="0" smtClean="0">
              <a:latin typeface="Georgia"/>
            </a:endParaRPr>
          </a:p>
          <a:p>
            <a:r>
              <a:rPr lang="en-US" dirty="0">
                <a:latin typeface="Georgia"/>
              </a:rPr>
              <a:t>Documentary: </a:t>
            </a:r>
            <a:r>
              <a:rPr lang="en-US" dirty="0">
                <a:latin typeface="Georgia"/>
                <a:hlinkClick r:id="rId3"/>
              </a:rPr>
              <a:t>https://</a:t>
            </a:r>
            <a:r>
              <a:rPr lang="en-US" dirty="0" err="1">
                <a:latin typeface="Georgia"/>
                <a:hlinkClick r:id="rId3"/>
              </a:rPr>
              <a:t>www.youtube.com</a:t>
            </a:r>
            <a:r>
              <a:rPr lang="en-US" dirty="0">
                <a:latin typeface="Georgia"/>
                <a:hlinkClick r:id="rId3"/>
              </a:rPr>
              <a:t>/</a:t>
            </a:r>
            <a:r>
              <a:rPr lang="en-US" dirty="0" err="1">
                <a:latin typeface="Georgia"/>
                <a:hlinkClick r:id="rId3"/>
              </a:rPr>
              <a:t>watch?v</a:t>
            </a:r>
            <a:r>
              <a:rPr lang="en-US" dirty="0">
                <a:latin typeface="Georgia"/>
                <a:hlinkClick r:id="rId3"/>
              </a:rPr>
              <a:t>=</a:t>
            </a:r>
            <a:r>
              <a:rPr lang="en-US" dirty="0" err="1">
                <a:latin typeface="Georgia"/>
                <a:hlinkClick r:id="rId3"/>
              </a:rPr>
              <a:t>vsIZZlekURU</a:t>
            </a:r>
            <a:endParaRPr lang="en-US" dirty="0">
              <a:latin typeface="Georgia"/>
            </a:endParaRPr>
          </a:p>
        </p:txBody>
      </p:sp>
    </p:spTree>
    <p:extLst>
      <p:ext uri="{BB962C8B-B14F-4D97-AF65-F5344CB8AC3E}">
        <p14:creationId xmlns:p14="http://schemas.microsoft.com/office/powerpoint/2010/main" val="333264789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3352800" y="533400"/>
            <a:ext cx="2514600" cy="76200"/>
          </a:xfrm>
        </p:spPr>
        <p:txBody>
          <a:bodyPr rtlCol="0">
            <a:normAutofit fontScale="90000"/>
          </a:bodyPr>
          <a:lstStyle/>
          <a:p>
            <a:pPr fontAlgn="auto">
              <a:spcAft>
                <a:spcPts val="0"/>
              </a:spcAft>
              <a:defRPr/>
            </a:pPr>
            <a:r>
              <a:rPr lang="en-GB" sz="800">
                <a:latin typeface="Georgia" pitchFamily="18" charset="0"/>
                <a:ea typeface="+mj-ea"/>
                <a:cs typeface="Times New Roman" charset="0"/>
              </a:rPr>
              <a:t>East London Mosque </a:t>
            </a:r>
            <a:endParaRPr lang="en-GB" sz="800">
              <a:ea typeface="+mj-ea"/>
              <a:cs typeface="+mj-cs"/>
            </a:endParaRPr>
          </a:p>
        </p:txBody>
      </p:sp>
      <p:sp>
        <p:nvSpPr>
          <p:cNvPr id="55298" name="Rectangle 3"/>
          <p:cNvSpPr>
            <a:spLocks noChangeArrowheads="1"/>
          </p:cNvSpPr>
          <p:nvPr/>
        </p:nvSpPr>
        <p:spPr bwMode="auto">
          <a:xfrm>
            <a:off x="3843338" y="23479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sp>
        <p:nvSpPr>
          <p:cNvPr id="55299" name="Rectangle 4"/>
          <p:cNvSpPr>
            <a:spLocks noChangeArrowheads="1"/>
          </p:cNvSpPr>
          <p:nvPr/>
        </p:nvSpPr>
        <p:spPr bwMode="auto">
          <a:xfrm>
            <a:off x="3143250" y="252412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sp>
        <p:nvSpPr>
          <p:cNvPr id="55300" name="Rectangle 5"/>
          <p:cNvSpPr>
            <a:spLocks noChangeArrowheads="1"/>
          </p:cNvSpPr>
          <p:nvPr/>
        </p:nvSpPr>
        <p:spPr bwMode="auto">
          <a:xfrm>
            <a:off x="3648075" y="2171700"/>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sp>
        <p:nvSpPr>
          <p:cNvPr id="55301" name="Rectangle 8"/>
          <p:cNvSpPr>
            <a:spLocks noChangeArrowheads="1"/>
          </p:cNvSpPr>
          <p:nvPr/>
        </p:nvSpPr>
        <p:spPr bwMode="auto">
          <a:xfrm>
            <a:off x="3314700" y="2476500"/>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pic>
        <p:nvPicPr>
          <p:cNvPr id="55302" name="Picture 7" descr="Whitechapel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54" y="1371599"/>
            <a:ext cx="6083246" cy="4607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617115"/>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09" name="Picture 1" descr="elondonmosque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285875"/>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6160819"/>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51000" y="1600200"/>
            <a:ext cx="5842000" cy="3657600"/>
          </a:xfrm>
          <a:prstGeom prst="rect">
            <a:avLst/>
          </a:prstGeom>
        </p:spPr>
      </p:pic>
    </p:spTree>
    <p:extLst>
      <p:ext uri="{BB962C8B-B14F-4D97-AF65-F5344CB8AC3E}">
        <p14:creationId xmlns:p14="http://schemas.microsoft.com/office/powerpoint/2010/main" val="6402384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59628" y="2141866"/>
            <a:ext cx="7161486" cy="1200329"/>
          </a:xfrm>
          <a:prstGeom prst="rect">
            <a:avLst/>
          </a:prstGeom>
          <a:noFill/>
        </p:spPr>
        <p:txBody>
          <a:bodyPr wrap="none" rtlCol="0">
            <a:spAutoFit/>
          </a:bodyPr>
          <a:lstStyle/>
          <a:p>
            <a:r>
              <a:rPr lang="en-GB" dirty="0" smtClean="0"/>
              <a:t>Roles of Mosques</a:t>
            </a:r>
          </a:p>
          <a:p>
            <a:endParaRPr lang="en-GB" dirty="0"/>
          </a:p>
          <a:p>
            <a:r>
              <a:rPr lang="en-US" dirty="0"/>
              <a:t>‪</a:t>
            </a:r>
            <a:r>
              <a:rPr lang="en-US" dirty="0" err="1">
                <a:hlinkClick r:id="rId2"/>
              </a:rPr>
              <a:t>Luton</a:t>
            </a:r>
            <a:r>
              <a:rPr lang="en-US" dirty="0">
                <a:hlinkClick r:id="rId2"/>
              </a:rPr>
              <a:t> Central Mosque Documentary created by University of Bedfordshire‬</a:t>
            </a:r>
          </a:p>
          <a:p>
            <a:r>
              <a:rPr lang="en-US" dirty="0">
                <a:hlinkClick r:id="rId2"/>
              </a:rPr>
              <a:t>‬</a:t>
            </a:r>
            <a:endParaRPr lang="en-GB" dirty="0"/>
          </a:p>
        </p:txBody>
      </p:sp>
    </p:spTree>
    <p:extLst>
      <p:ext uri="{BB962C8B-B14F-4D97-AF65-F5344CB8AC3E}">
        <p14:creationId xmlns:p14="http://schemas.microsoft.com/office/powerpoint/2010/main" val="129329805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26668" y="1551463"/>
            <a:ext cx="6540256" cy="4801315"/>
          </a:xfrm>
          <a:prstGeom prst="rect">
            <a:avLst/>
          </a:prstGeom>
          <a:noFill/>
        </p:spPr>
        <p:txBody>
          <a:bodyPr wrap="square" rtlCol="0">
            <a:spAutoFit/>
          </a:bodyPr>
          <a:lstStyle/>
          <a:p>
            <a:r>
              <a:rPr lang="en-US" b="1" dirty="0" smtClean="0">
                <a:latin typeface="Georgia"/>
              </a:rPr>
              <a:t>House mosques</a:t>
            </a:r>
          </a:p>
          <a:p>
            <a:endParaRPr lang="en-US" dirty="0">
              <a:latin typeface="Georgia"/>
            </a:endParaRPr>
          </a:p>
          <a:p>
            <a:r>
              <a:rPr lang="en-US" dirty="0" smtClean="0">
                <a:latin typeface="Georgia"/>
              </a:rPr>
              <a:t>Not a long-term investment</a:t>
            </a:r>
          </a:p>
          <a:p>
            <a:endParaRPr lang="en-US" dirty="0">
              <a:latin typeface="Georgia"/>
            </a:endParaRPr>
          </a:p>
          <a:p>
            <a:r>
              <a:rPr lang="en-US" dirty="0" smtClean="0">
                <a:latin typeface="Georgia"/>
              </a:rPr>
              <a:t>Reflect establishment in 1950s (when people did not necessarily anticipate remaining in the UK) + limited resources</a:t>
            </a:r>
          </a:p>
          <a:p>
            <a:endParaRPr lang="en-US" dirty="0">
              <a:latin typeface="Georgia"/>
            </a:endParaRPr>
          </a:p>
          <a:p>
            <a:r>
              <a:rPr lang="en-US" dirty="0" smtClean="0">
                <a:latin typeface="Georgia"/>
              </a:rPr>
              <a:t>Internal walls may be removed</a:t>
            </a:r>
          </a:p>
          <a:p>
            <a:endParaRPr lang="en-US" dirty="0">
              <a:latin typeface="Georgia"/>
            </a:endParaRPr>
          </a:p>
          <a:p>
            <a:r>
              <a:rPr lang="en-US" dirty="0" smtClean="0">
                <a:latin typeface="Georgia"/>
              </a:rPr>
              <a:t>Shape was inappropriate i.e. given orientation for prayer, need for shoulder to shoulder prayers </a:t>
            </a:r>
          </a:p>
          <a:p>
            <a:endParaRPr lang="en-US" dirty="0">
              <a:latin typeface="Georgia"/>
            </a:endParaRPr>
          </a:p>
          <a:p>
            <a:r>
              <a:rPr lang="en-US" dirty="0" smtClean="0">
                <a:latin typeface="Georgia"/>
              </a:rPr>
              <a:t>Separate levels in houses had to be used</a:t>
            </a:r>
          </a:p>
          <a:p>
            <a:endParaRPr lang="en-US" dirty="0">
              <a:latin typeface="Georgia"/>
            </a:endParaRPr>
          </a:p>
          <a:p>
            <a:r>
              <a:rPr lang="en-US" dirty="0" smtClean="0">
                <a:latin typeface="Georgia"/>
              </a:rPr>
              <a:t>Often not separated according to specific beliefs/ethnic background (unlike contemporary contexts)</a:t>
            </a:r>
            <a:endParaRPr lang="en-US" dirty="0">
              <a:latin typeface="Georgia"/>
            </a:endParaRPr>
          </a:p>
        </p:txBody>
      </p:sp>
    </p:spTree>
    <p:extLst>
      <p:ext uri="{BB962C8B-B14F-4D97-AF65-F5344CB8AC3E}">
        <p14:creationId xmlns:p14="http://schemas.microsoft.com/office/powerpoint/2010/main" val="33636109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27100" y="0"/>
            <a:ext cx="7268766" cy="6858000"/>
          </a:xfrm>
          <a:prstGeom prst="rect">
            <a:avLst/>
          </a:prstGeom>
        </p:spPr>
      </p:pic>
    </p:spTree>
    <p:extLst>
      <p:ext uri="{BB962C8B-B14F-4D97-AF65-F5344CB8AC3E}">
        <p14:creationId xmlns:p14="http://schemas.microsoft.com/office/powerpoint/2010/main" val="33636109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571500"/>
            <a:ext cx="7620000" cy="5715000"/>
          </a:xfrm>
          <a:prstGeom prst="rect">
            <a:avLst/>
          </a:prstGeom>
        </p:spPr>
      </p:pic>
    </p:spTree>
    <p:extLst>
      <p:ext uri="{BB962C8B-B14F-4D97-AF65-F5344CB8AC3E}">
        <p14:creationId xmlns:p14="http://schemas.microsoft.com/office/powerpoint/2010/main" val="33636109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938" y="38026"/>
            <a:ext cx="8722877" cy="7294303"/>
          </a:xfrm>
          <a:prstGeom prst="rect">
            <a:avLst/>
          </a:prstGeom>
          <a:noFill/>
        </p:spPr>
        <p:txBody>
          <a:bodyPr wrap="square" rtlCol="0">
            <a:spAutoFit/>
          </a:bodyPr>
          <a:lstStyle/>
          <a:p>
            <a:r>
              <a:rPr lang="en-US" sz="2400" dirty="0" smtClean="0">
                <a:latin typeface="Georgia"/>
              </a:rPr>
              <a:t>Over time, mosques became more indicative of their users’ identities</a:t>
            </a:r>
          </a:p>
          <a:p>
            <a:endParaRPr lang="en-US" sz="2400" dirty="0">
              <a:latin typeface="Georgia"/>
            </a:endParaRPr>
          </a:p>
          <a:p>
            <a:r>
              <a:rPr lang="en-US" sz="2400" dirty="0" smtClean="0">
                <a:latin typeface="Georgia"/>
              </a:rPr>
              <a:t>As numbers of users increased, separate mosques emerged to reflect interests and identities  i.e. ethnic, linguistic, religious, political</a:t>
            </a:r>
          </a:p>
          <a:p>
            <a:endParaRPr lang="en-US" sz="2400" dirty="0">
              <a:latin typeface="Georgia"/>
            </a:endParaRPr>
          </a:p>
          <a:p>
            <a:r>
              <a:rPr lang="en-US" sz="2400" dirty="0" smtClean="0">
                <a:latin typeface="Georgia"/>
              </a:rPr>
              <a:t>Emergence of several mosques in same district, reflecting different interests</a:t>
            </a:r>
          </a:p>
          <a:p>
            <a:endParaRPr lang="en-US" sz="2400" dirty="0">
              <a:latin typeface="Georgia"/>
            </a:endParaRPr>
          </a:p>
          <a:p>
            <a:r>
              <a:rPr lang="en-US" sz="2400" dirty="0" smtClean="0">
                <a:latin typeface="Georgia"/>
              </a:rPr>
              <a:t>Building use became increasingly regulated, and mosques had to registered.</a:t>
            </a:r>
          </a:p>
          <a:p>
            <a:endParaRPr lang="en-US" sz="2400" dirty="0">
              <a:latin typeface="Georgia"/>
            </a:endParaRPr>
          </a:p>
          <a:p>
            <a:r>
              <a:rPr lang="en-US" sz="2400" dirty="0" smtClean="0">
                <a:latin typeface="Georgia"/>
              </a:rPr>
              <a:t>Proximity to residential communities is a major issue (i.e. walking distance)</a:t>
            </a:r>
          </a:p>
          <a:p>
            <a:endParaRPr lang="en-US" sz="2400" dirty="0">
              <a:latin typeface="Georgia"/>
            </a:endParaRPr>
          </a:p>
          <a:p>
            <a:r>
              <a:rPr lang="en-US" sz="2400" dirty="0" smtClean="0">
                <a:latin typeface="Georgia"/>
              </a:rPr>
              <a:t>Inclusion of mosque schools for the study of Qur’an also became an issue</a:t>
            </a:r>
          </a:p>
          <a:p>
            <a:endParaRPr lang="en-US" dirty="0">
              <a:latin typeface="Georgia"/>
            </a:endParaRPr>
          </a:p>
          <a:p>
            <a:endParaRPr lang="en-US" dirty="0" smtClean="0">
              <a:latin typeface="Georgia"/>
            </a:endParaRPr>
          </a:p>
        </p:txBody>
      </p:sp>
    </p:spTree>
    <p:extLst>
      <p:ext uri="{BB962C8B-B14F-4D97-AF65-F5344CB8AC3E}">
        <p14:creationId xmlns:p14="http://schemas.microsoft.com/office/powerpoint/2010/main" val="33636109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7138" y="471524"/>
            <a:ext cx="7924355" cy="6740306"/>
          </a:xfrm>
          <a:prstGeom prst="rect">
            <a:avLst/>
          </a:prstGeom>
          <a:noFill/>
        </p:spPr>
        <p:txBody>
          <a:bodyPr wrap="square" rtlCol="0">
            <a:spAutoFit/>
          </a:bodyPr>
          <a:lstStyle/>
          <a:p>
            <a:r>
              <a:rPr lang="en-US" sz="2400" dirty="0" smtClean="0">
                <a:latin typeface="Georgia"/>
              </a:rPr>
              <a:t>Mosques become social </a:t>
            </a:r>
            <a:r>
              <a:rPr lang="en-US" sz="2400" dirty="0" err="1" smtClean="0">
                <a:latin typeface="Georgia"/>
              </a:rPr>
              <a:t>centres</a:t>
            </a:r>
            <a:r>
              <a:rPr lang="en-US" sz="2400" dirty="0" smtClean="0">
                <a:latin typeface="Georgia"/>
              </a:rPr>
              <a:t> too:</a:t>
            </a:r>
          </a:p>
          <a:p>
            <a:endParaRPr lang="en-US" sz="2400" dirty="0">
              <a:latin typeface="Georgia"/>
            </a:endParaRPr>
          </a:p>
          <a:p>
            <a:r>
              <a:rPr lang="en-US" sz="2400" dirty="0" smtClean="0">
                <a:latin typeface="Georgia"/>
              </a:rPr>
              <a:t>‘Cradle to grave’ services</a:t>
            </a:r>
          </a:p>
          <a:p>
            <a:endParaRPr lang="en-US" sz="2400" dirty="0">
              <a:latin typeface="Georgia"/>
            </a:endParaRPr>
          </a:p>
          <a:p>
            <a:r>
              <a:rPr lang="en-US" sz="2400" dirty="0" smtClean="0">
                <a:latin typeface="Georgia"/>
              </a:rPr>
              <a:t>Crèche</a:t>
            </a:r>
          </a:p>
          <a:p>
            <a:endParaRPr lang="en-US" sz="2400" dirty="0">
              <a:latin typeface="Georgia"/>
            </a:endParaRPr>
          </a:p>
          <a:p>
            <a:r>
              <a:rPr lang="en-US" sz="2400" dirty="0" smtClean="0">
                <a:latin typeface="Georgia"/>
              </a:rPr>
              <a:t>Study circles</a:t>
            </a:r>
          </a:p>
          <a:p>
            <a:endParaRPr lang="en-US" sz="2400" dirty="0">
              <a:latin typeface="Georgia"/>
            </a:endParaRPr>
          </a:p>
          <a:p>
            <a:r>
              <a:rPr lang="en-US" sz="2400" dirty="0" err="1" smtClean="0">
                <a:latin typeface="Georgia"/>
              </a:rPr>
              <a:t>Counselling</a:t>
            </a:r>
            <a:r>
              <a:rPr lang="en-US" sz="2400" dirty="0" smtClean="0">
                <a:latin typeface="Georgia"/>
              </a:rPr>
              <a:t> and advisory services</a:t>
            </a:r>
          </a:p>
          <a:p>
            <a:endParaRPr lang="en-US" sz="2400" dirty="0">
              <a:latin typeface="Georgia"/>
            </a:endParaRPr>
          </a:p>
          <a:p>
            <a:r>
              <a:rPr lang="en-US" sz="2400" dirty="0" smtClean="0">
                <a:latin typeface="Georgia"/>
              </a:rPr>
              <a:t>Sport</a:t>
            </a:r>
          </a:p>
          <a:p>
            <a:endParaRPr lang="en-US" sz="2400" dirty="0">
              <a:latin typeface="Georgia"/>
            </a:endParaRPr>
          </a:p>
          <a:p>
            <a:r>
              <a:rPr lang="en-US" sz="2400" dirty="0" smtClean="0">
                <a:latin typeface="Georgia"/>
              </a:rPr>
              <a:t>Marriage</a:t>
            </a:r>
          </a:p>
          <a:p>
            <a:endParaRPr lang="en-US" sz="2400" dirty="0">
              <a:latin typeface="Georgia"/>
            </a:endParaRPr>
          </a:p>
          <a:p>
            <a:r>
              <a:rPr lang="en-US" sz="2400" dirty="0" smtClean="0">
                <a:latin typeface="Georgia"/>
              </a:rPr>
              <a:t>Burial (body preparation)</a:t>
            </a:r>
          </a:p>
          <a:p>
            <a:endParaRPr lang="en-US" dirty="0">
              <a:latin typeface="Georgia"/>
            </a:endParaRPr>
          </a:p>
          <a:p>
            <a:endParaRPr lang="en-US" dirty="0" smtClean="0">
              <a:latin typeface="Georgia"/>
            </a:endParaRPr>
          </a:p>
          <a:p>
            <a:endParaRPr lang="en-US" dirty="0">
              <a:latin typeface="Georgia"/>
            </a:endParaRPr>
          </a:p>
          <a:p>
            <a:endParaRPr lang="en-US" dirty="0">
              <a:latin typeface="Georgia"/>
            </a:endParaRPr>
          </a:p>
        </p:txBody>
      </p:sp>
    </p:spTree>
    <p:extLst>
      <p:ext uri="{BB962C8B-B14F-4D97-AF65-F5344CB8AC3E}">
        <p14:creationId xmlns:p14="http://schemas.microsoft.com/office/powerpoint/2010/main" val="33636109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85236" y="1764409"/>
            <a:ext cx="4272474" cy="4154983"/>
          </a:xfrm>
          <a:prstGeom prst="rect">
            <a:avLst/>
          </a:prstGeom>
          <a:noFill/>
        </p:spPr>
        <p:txBody>
          <a:bodyPr wrap="none" rtlCol="0">
            <a:spAutoFit/>
          </a:bodyPr>
          <a:lstStyle/>
          <a:p>
            <a:r>
              <a:rPr lang="en-US" sz="2400" dirty="0" smtClean="0">
                <a:latin typeface="Georgia"/>
              </a:rPr>
              <a:t>Repurposing other buildings</a:t>
            </a:r>
          </a:p>
          <a:p>
            <a:endParaRPr lang="en-US" sz="2400" dirty="0">
              <a:latin typeface="Georgia"/>
            </a:endParaRPr>
          </a:p>
          <a:p>
            <a:r>
              <a:rPr lang="en-US" sz="2400" dirty="0" smtClean="0">
                <a:latin typeface="Georgia"/>
              </a:rPr>
              <a:t>Buildings from other religions</a:t>
            </a:r>
          </a:p>
          <a:p>
            <a:endParaRPr lang="en-US" sz="2400" dirty="0">
              <a:latin typeface="Georgia"/>
            </a:endParaRPr>
          </a:p>
          <a:p>
            <a:r>
              <a:rPr lang="en-US" sz="2400" dirty="0" smtClean="0">
                <a:latin typeface="Georgia"/>
              </a:rPr>
              <a:t>Factories</a:t>
            </a:r>
          </a:p>
          <a:p>
            <a:endParaRPr lang="en-US" sz="2400" dirty="0">
              <a:latin typeface="Georgia"/>
            </a:endParaRPr>
          </a:p>
          <a:p>
            <a:r>
              <a:rPr lang="en-US" sz="2400" dirty="0" smtClean="0">
                <a:latin typeface="Georgia"/>
              </a:rPr>
              <a:t>Cinemas</a:t>
            </a:r>
          </a:p>
          <a:p>
            <a:endParaRPr lang="en-US" sz="2400" dirty="0">
              <a:latin typeface="Georgia"/>
            </a:endParaRPr>
          </a:p>
          <a:p>
            <a:r>
              <a:rPr lang="en-US" sz="2400" dirty="0" smtClean="0">
                <a:latin typeface="Georgia"/>
              </a:rPr>
              <a:t>Warehouses</a:t>
            </a:r>
          </a:p>
          <a:p>
            <a:endParaRPr lang="en-US" sz="2400" dirty="0">
              <a:latin typeface="Georgia"/>
            </a:endParaRPr>
          </a:p>
          <a:p>
            <a:endParaRPr lang="en-US" sz="2400" dirty="0">
              <a:latin typeface="Georgia"/>
            </a:endParaRPr>
          </a:p>
        </p:txBody>
      </p:sp>
    </p:spTree>
    <p:extLst>
      <p:ext uri="{BB962C8B-B14F-4D97-AF65-F5344CB8AC3E}">
        <p14:creationId xmlns:p14="http://schemas.microsoft.com/office/powerpoint/2010/main" val="202742267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2841" y="1551463"/>
            <a:ext cx="7270331" cy="2862322"/>
          </a:xfrm>
          <a:prstGeom prst="rect">
            <a:avLst/>
          </a:prstGeom>
          <a:noFill/>
        </p:spPr>
        <p:txBody>
          <a:bodyPr wrap="square" rtlCol="0">
            <a:spAutoFit/>
          </a:bodyPr>
          <a:lstStyle/>
          <a:p>
            <a:r>
              <a:rPr lang="en-US" sz="2400" dirty="0" smtClean="0">
                <a:latin typeface="Georgia"/>
              </a:rPr>
              <a:t>Some adaptations have (over time) seen the inclusion of Islamic motifs on  a building, such as a dome or a minaret. </a:t>
            </a:r>
          </a:p>
          <a:p>
            <a:endParaRPr lang="en-US" sz="2400" dirty="0">
              <a:latin typeface="Georgia"/>
            </a:endParaRPr>
          </a:p>
          <a:p>
            <a:r>
              <a:rPr lang="en-US" sz="2400" dirty="0" smtClean="0">
                <a:latin typeface="Georgia"/>
              </a:rPr>
              <a:t>This is symbolic, and a clear identity marker (although not an essential requirement in Islam).</a:t>
            </a:r>
          </a:p>
          <a:p>
            <a:endParaRPr lang="en-US" dirty="0">
              <a:latin typeface="Georgia"/>
            </a:endParaRPr>
          </a:p>
          <a:p>
            <a:endParaRPr lang="en-US" dirty="0">
              <a:latin typeface="Georgia"/>
            </a:endParaRPr>
          </a:p>
        </p:txBody>
      </p:sp>
    </p:spTree>
    <p:extLst>
      <p:ext uri="{BB962C8B-B14F-4D97-AF65-F5344CB8AC3E}">
        <p14:creationId xmlns:p14="http://schemas.microsoft.com/office/powerpoint/2010/main" val="314920531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209" y="1331260"/>
            <a:ext cx="8519432" cy="5262979"/>
          </a:xfrm>
          <a:prstGeom prst="rect">
            <a:avLst/>
          </a:prstGeom>
          <a:noFill/>
        </p:spPr>
        <p:txBody>
          <a:bodyPr wrap="square" rtlCol="0">
            <a:spAutoFit/>
          </a:bodyPr>
          <a:lstStyle/>
          <a:p>
            <a:r>
              <a:rPr lang="en-US" sz="2400" dirty="0" smtClean="0">
                <a:latin typeface="Georgia"/>
              </a:rPr>
              <a:t>It can be possible to distinguish between local mosques and central mosques.</a:t>
            </a:r>
          </a:p>
          <a:p>
            <a:endParaRPr lang="en-US" sz="2400" dirty="0">
              <a:latin typeface="Georgia"/>
            </a:endParaRPr>
          </a:p>
          <a:p>
            <a:r>
              <a:rPr lang="en-US" sz="2400" dirty="0" smtClean="0">
                <a:latin typeface="Georgia"/>
              </a:rPr>
              <a:t>The role of the mosque can differ from places of ancestral origins</a:t>
            </a:r>
          </a:p>
          <a:p>
            <a:endParaRPr lang="en-US" sz="2400" dirty="0">
              <a:latin typeface="Georgia"/>
            </a:endParaRPr>
          </a:p>
          <a:p>
            <a:r>
              <a:rPr lang="en-US" sz="2400" dirty="0" smtClean="0">
                <a:latin typeface="Georgia"/>
              </a:rPr>
              <a:t>Purpose built mosques may have professional staff (if they can afford it)</a:t>
            </a:r>
          </a:p>
          <a:p>
            <a:endParaRPr lang="en-US" sz="2400" dirty="0">
              <a:latin typeface="Georgia"/>
            </a:endParaRPr>
          </a:p>
          <a:p>
            <a:r>
              <a:rPr lang="en-US" sz="2400" dirty="0" smtClean="0">
                <a:latin typeface="Georgia"/>
              </a:rPr>
              <a:t>They form part of communities</a:t>
            </a:r>
          </a:p>
          <a:p>
            <a:endParaRPr lang="en-US" sz="2400" dirty="0">
              <a:latin typeface="Georgia"/>
            </a:endParaRPr>
          </a:p>
          <a:p>
            <a:r>
              <a:rPr lang="en-US" sz="2400" dirty="0" smtClean="0">
                <a:latin typeface="Georgia"/>
              </a:rPr>
              <a:t>They may have an educational role in communities</a:t>
            </a:r>
          </a:p>
          <a:p>
            <a:endParaRPr lang="en-US" sz="2400" dirty="0">
              <a:latin typeface="Georgia"/>
            </a:endParaRPr>
          </a:p>
          <a:p>
            <a:endParaRPr lang="en-US" sz="2400" dirty="0">
              <a:latin typeface="Georgia"/>
            </a:endParaRPr>
          </a:p>
        </p:txBody>
      </p:sp>
    </p:spTree>
    <p:extLst>
      <p:ext uri="{BB962C8B-B14F-4D97-AF65-F5344CB8AC3E}">
        <p14:creationId xmlns:p14="http://schemas.microsoft.com/office/powerpoint/2010/main" val="17878665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01582" y="1308096"/>
            <a:ext cx="7423492" cy="3785652"/>
          </a:xfrm>
          <a:prstGeom prst="rect">
            <a:avLst/>
          </a:prstGeom>
          <a:noFill/>
        </p:spPr>
        <p:txBody>
          <a:bodyPr wrap="square" rtlCol="0">
            <a:spAutoFit/>
          </a:bodyPr>
          <a:lstStyle/>
          <a:p>
            <a:r>
              <a:rPr lang="en-US" sz="2400" dirty="0" smtClean="0">
                <a:latin typeface="Georgia"/>
              </a:rPr>
              <a:t>Mosques can be found:</a:t>
            </a:r>
          </a:p>
          <a:p>
            <a:endParaRPr lang="en-US" sz="2400" dirty="0">
              <a:latin typeface="Georgia"/>
            </a:endParaRPr>
          </a:p>
          <a:p>
            <a:r>
              <a:rPr lang="en-US" sz="2400" dirty="0" smtClean="0">
                <a:latin typeface="Georgia"/>
              </a:rPr>
              <a:t>In prisons</a:t>
            </a:r>
          </a:p>
          <a:p>
            <a:endParaRPr lang="en-US" sz="2400" dirty="0">
              <a:latin typeface="Georgia"/>
            </a:endParaRPr>
          </a:p>
          <a:p>
            <a:r>
              <a:rPr lang="en-US" sz="2400" dirty="0" smtClean="0">
                <a:latin typeface="Georgia"/>
              </a:rPr>
              <a:t>Universities</a:t>
            </a:r>
          </a:p>
          <a:p>
            <a:endParaRPr lang="en-US" sz="2400" dirty="0">
              <a:latin typeface="Georgia"/>
            </a:endParaRPr>
          </a:p>
          <a:p>
            <a:r>
              <a:rPr lang="en-US" sz="2400" dirty="0" smtClean="0">
                <a:latin typeface="Georgia"/>
              </a:rPr>
              <a:t>Football grounds</a:t>
            </a:r>
          </a:p>
          <a:p>
            <a:endParaRPr lang="en-US" sz="2400" dirty="0">
              <a:latin typeface="Georgia"/>
            </a:endParaRPr>
          </a:p>
          <a:p>
            <a:r>
              <a:rPr lang="en-US" sz="2400" dirty="0" smtClean="0">
                <a:latin typeface="Georgia"/>
              </a:rPr>
              <a:t>‘prayer rooms’ – airports, motorway service stations, shopping </a:t>
            </a:r>
            <a:r>
              <a:rPr lang="en-US" sz="2400" dirty="0" err="1" smtClean="0">
                <a:latin typeface="Georgia"/>
              </a:rPr>
              <a:t>centres</a:t>
            </a:r>
            <a:endParaRPr lang="en-US" sz="2400" dirty="0">
              <a:latin typeface="Georgia"/>
            </a:endParaRPr>
          </a:p>
        </p:txBody>
      </p:sp>
    </p:spTree>
    <p:extLst>
      <p:ext uri="{BB962C8B-B14F-4D97-AF65-F5344CB8AC3E}">
        <p14:creationId xmlns:p14="http://schemas.microsoft.com/office/powerpoint/2010/main" val="176513764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35000" y="800100"/>
            <a:ext cx="7874000" cy="5245100"/>
          </a:xfrm>
          <a:prstGeom prst="rect">
            <a:avLst/>
          </a:prstGeom>
        </p:spPr>
      </p:pic>
      <p:sp>
        <p:nvSpPr>
          <p:cNvPr id="3" name="TextBox 2"/>
          <p:cNvSpPr txBox="1"/>
          <p:nvPr/>
        </p:nvSpPr>
        <p:spPr>
          <a:xfrm>
            <a:off x="1251110" y="6255008"/>
            <a:ext cx="6106735" cy="369332"/>
          </a:xfrm>
          <a:prstGeom prst="rect">
            <a:avLst/>
          </a:prstGeom>
          <a:noFill/>
        </p:spPr>
        <p:txBody>
          <a:bodyPr wrap="none" rtlCol="0">
            <a:spAutoFit/>
          </a:bodyPr>
          <a:lstStyle/>
          <a:p>
            <a:r>
              <a:rPr lang="en-US" dirty="0"/>
              <a:t>Muslim prisoners praying in the mosque at </a:t>
            </a:r>
            <a:r>
              <a:rPr lang="en-US" dirty="0" err="1"/>
              <a:t>Wandsworth</a:t>
            </a:r>
            <a:r>
              <a:rPr lang="en-US" dirty="0"/>
              <a:t> prison</a:t>
            </a:r>
            <a:endParaRPr lang="en-GB" dirty="0"/>
          </a:p>
        </p:txBody>
      </p:sp>
    </p:spTree>
    <p:extLst>
      <p:ext uri="{BB962C8B-B14F-4D97-AF65-F5344CB8AC3E}">
        <p14:creationId xmlns:p14="http://schemas.microsoft.com/office/powerpoint/2010/main" val="398716358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andsworth prison mosque.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5700" y="0"/>
            <a:ext cx="4272719" cy="6858000"/>
          </a:xfrm>
          <a:prstGeom prst="rect">
            <a:avLst/>
          </a:prstGeom>
        </p:spPr>
      </p:pic>
    </p:spTree>
    <p:extLst>
      <p:ext uri="{BB962C8B-B14F-4D97-AF65-F5344CB8AC3E}">
        <p14:creationId xmlns:p14="http://schemas.microsoft.com/office/powerpoint/2010/main" val="372217903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1720" y="551435"/>
            <a:ext cx="7475664" cy="5940088"/>
          </a:xfrm>
          <a:prstGeom prst="rect">
            <a:avLst/>
          </a:prstGeom>
          <a:noFill/>
        </p:spPr>
        <p:txBody>
          <a:bodyPr wrap="square" rtlCol="0">
            <a:spAutoFit/>
          </a:bodyPr>
          <a:lstStyle/>
          <a:p>
            <a:r>
              <a:rPr lang="en-US" sz="2000" dirty="0" smtClean="0">
                <a:latin typeface="Georgia"/>
              </a:rPr>
              <a:t>Mosque functions</a:t>
            </a:r>
          </a:p>
          <a:p>
            <a:endParaRPr lang="en-US" sz="2000" dirty="0">
              <a:latin typeface="Georgia"/>
            </a:endParaRPr>
          </a:p>
          <a:p>
            <a:r>
              <a:rPr lang="en-US" sz="2000" dirty="0" smtClean="0">
                <a:latin typeface="Georgia"/>
              </a:rPr>
              <a:t>Classes for teaching </a:t>
            </a:r>
            <a:r>
              <a:rPr lang="en-US" sz="2000" dirty="0" err="1" smtClean="0">
                <a:latin typeface="Georgia"/>
              </a:rPr>
              <a:t>Qrabic</a:t>
            </a:r>
            <a:endParaRPr lang="en-US" sz="2000" dirty="0" smtClean="0">
              <a:latin typeface="Georgia"/>
            </a:endParaRPr>
          </a:p>
          <a:p>
            <a:endParaRPr lang="en-US" sz="2000" dirty="0">
              <a:latin typeface="Georgia"/>
            </a:endParaRPr>
          </a:p>
          <a:p>
            <a:r>
              <a:rPr lang="en-US" sz="2000" dirty="0" smtClean="0">
                <a:latin typeface="Georgia"/>
              </a:rPr>
              <a:t>‘Islamic studies’ (</a:t>
            </a:r>
            <a:r>
              <a:rPr lang="en-US" sz="2000" dirty="0" err="1" smtClean="0">
                <a:latin typeface="Georgia"/>
              </a:rPr>
              <a:t>Islamiyyat</a:t>
            </a:r>
            <a:r>
              <a:rPr lang="en-US" sz="2000" dirty="0" smtClean="0">
                <a:latin typeface="Georgia"/>
              </a:rPr>
              <a:t>)</a:t>
            </a:r>
          </a:p>
          <a:p>
            <a:endParaRPr lang="en-US" sz="2000" dirty="0">
              <a:latin typeface="Georgia"/>
            </a:endParaRPr>
          </a:p>
          <a:p>
            <a:r>
              <a:rPr lang="en-US" sz="2000" dirty="0" smtClean="0">
                <a:latin typeface="Georgia"/>
              </a:rPr>
              <a:t>Development of identity, association</a:t>
            </a:r>
          </a:p>
          <a:p>
            <a:endParaRPr lang="en-US" sz="2000" dirty="0">
              <a:latin typeface="Georgia"/>
            </a:endParaRPr>
          </a:p>
          <a:p>
            <a:r>
              <a:rPr lang="en-US" sz="2000" dirty="0" smtClean="0">
                <a:latin typeface="Georgia"/>
              </a:rPr>
              <a:t>Often led by a committee (financial and political leadership), which may include paid and voluntary people</a:t>
            </a:r>
          </a:p>
          <a:p>
            <a:endParaRPr lang="en-US" sz="2000" dirty="0">
              <a:latin typeface="Georgia"/>
            </a:endParaRPr>
          </a:p>
          <a:p>
            <a:r>
              <a:rPr lang="en-US" sz="2000" dirty="0" smtClean="0">
                <a:latin typeface="Georgia"/>
              </a:rPr>
              <a:t>Finance is reliant on community donations (and external assistance)</a:t>
            </a:r>
          </a:p>
          <a:p>
            <a:endParaRPr lang="en-US" sz="2000" dirty="0">
              <a:latin typeface="Georgia"/>
            </a:endParaRPr>
          </a:p>
          <a:p>
            <a:r>
              <a:rPr lang="en-US" sz="2000" dirty="0" smtClean="0">
                <a:latin typeface="Georgia"/>
              </a:rPr>
              <a:t>There can be disputes regarding management</a:t>
            </a:r>
          </a:p>
          <a:p>
            <a:endParaRPr lang="en-US" sz="2000" dirty="0">
              <a:latin typeface="Georgia"/>
            </a:endParaRPr>
          </a:p>
          <a:p>
            <a:r>
              <a:rPr lang="en-US" sz="2000" dirty="0" smtClean="0">
                <a:latin typeface="Georgia"/>
              </a:rPr>
              <a:t>Mosques may also require interaction with wider communities, planning permissions, regulation, charitable status, security, police, etc.</a:t>
            </a:r>
          </a:p>
        </p:txBody>
      </p:sp>
    </p:spTree>
    <p:extLst>
      <p:ext uri="{BB962C8B-B14F-4D97-AF65-F5344CB8AC3E}">
        <p14:creationId xmlns:p14="http://schemas.microsoft.com/office/powerpoint/2010/main" val="117619432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8967" y="84474"/>
            <a:ext cx="8051931" cy="6924972"/>
          </a:xfrm>
          <a:prstGeom prst="rect">
            <a:avLst/>
          </a:prstGeom>
          <a:noFill/>
        </p:spPr>
        <p:txBody>
          <a:bodyPr wrap="square" rtlCol="0">
            <a:spAutoFit/>
          </a:bodyPr>
          <a:lstStyle/>
          <a:p>
            <a:r>
              <a:rPr lang="en-US" sz="2400" dirty="0" smtClean="0">
                <a:latin typeface="Georgia"/>
              </a:rPr>
              <a:t>Can be a cause for controversy</a:t>
            </a:r>
          </a:p>
          <a:p>
            <a:endParaRPr lang="en-US" sz="2400" dirty="0">
              <a:latin typeface="Georgia"/>
            </a:endParaRPr>
          </a:p>
          <a:p>
            <a:r>
              <a:rPr lang="en-US" sz="2400" dirty="0" smtClean="0">
                <a:latin typeface="Georgia"/>
              </a:rPr>
              <a:t>i.e. planning issues</a:t>
            </a:r>
          </a:p>
          <a:p>
            <a:endParaRPr lang="en-US" sz="2400" dirty="0">
              <a:latin typeface="Georgia"/>
            </a:endParaRPr>
          </a:p>
          <a:p>
            <a:r>
              <a:rPr lang="en-US" sz="2400" dirty="0" smtClean="0">
                <a:latin typeface="Georgia"/>
              </a:rPr>
              <a:t>Role in local community</a:t>
            </a:r>
          </a:p>
          <a:p>
            <a:endParaRPr lang="en-US" sz="2400" dirty="0">
              <a:latin typeface="Georgia"/>
            </a:endParaRPr>
          </a:p>
          <a:p>
            <a:r>
              <a:rPr lang="en-US" sz="2400" dirty="0" smtClean="0">
                <a:latin typeface="Georgia"/>
              </a:rPr>
              <a:t>Call to prayer </a:t>
            </a:r>
          </a:p>
          <a:p>
            <a:endParaRPr lang="en-US" sz="2400" dirty="0">
              <a:latin typeface="Georgia"/>
            </a:endParaRPr>
          </a:p>
          <a:p>
            <a:r>
              <a:rPr lang="en-US" sz="2400" dirty="0" smtClean="0">
                <a:latin typeface="Georgia"/>
              </a:rPr>
              <a:t>Traffic and other noise/disruption</a:t>
            </a:r>
          </a:p>
          <a:p>
            <a:endParaRPr lang="en-US" sz="2400" dirty="0">
              <a:latin typeface="Georgia"/>
            </a:endParaRPr>
          </a:p>
          <a:p>
            <a:r>
              <a:rPr lang="en-US" sz="2400" dirty="0" smtClean="0">
                <a:latin typeface="Georgia"/>
              </a:rPr>
              <a:t>Exclusion of women (or less </a:t>
            </a:r>
            <a:r>
              <a:rPr lang="en-US" sz="2400" dirty="0" err="1" smtClean="0">
                <a:latin typeface="Georgia"/>
              </a:rPr>
              <a:t>favourable</a:t>
            </a:r>
            <a:r>
              <a:rPr lang="en-US" sz="2400" dirty="0" smtClean="0">
                <a:latin typeface="Georgia"/>
              </a:rPr>
              <a:t> facilities)</a:t>
            </a:r>
          </a:p>
          <a:p>
            <a:endParaRPr lang="en-US" sz="2400" dirty="0">
              <a:latin typeface="Georgia"/>
            </a:endParaRPr>
          </a:p>
          <a:p>
            <a:r>
              <a:rPr lang="en-US" sz="2400" dirty="0" smtClean="0">
                <a:latin typeface="Georgia"/>
              </a:rPr>
              <a:t>Role of communities/mosques re. external issues i.e. </a:t>
            </a:r>
            <a:r>
              <a:rPr lang="en-US" sz="2400" dirty="0" err="1" smtClean="0">
                <a:latin typeface="Georgia"/>
              </a:rPr>
              <a:t>radicalisation</a:t>
            </a:r>
            <a:endParaRPr lang="en-US" sz="2400" dirty="0" smtClean="0">
              <a:latin typeface="Georgia"/>
            </a:endParaRPr>
          </a:p>
          <a:p>
            <a:endParaRPr lang="en-US" sz="2400" dirty="0">
              <a:latin typeface="Georgia"/>
            </a:endParaRPr>
          </a:p>
          <a:p>
            <a:r>
              <a:rPr lang="en-US" sz="2400" dirty="0" smtClean="0">
                <a:latin typeface="Georgia"/>
              </a:rPr>
              <a:t>Can be targeted for alleged association with external issues.</a:t>
            </a:r>
          </a:p>
          <a:p>
            <a:endParaRPr lang="en-US" dirty="0">
              <a:latin typeface="Georgia"/>
            </a:endParaRPr>
          </a:p>
          <a:p>
            <a:endParaRPr lang="en-US" dirty="0" smtClean="0">
              <a:latin typeface="Georgia"/>
            </a:endParaRPr>
          </a:p>
        </p:txBody>
      </p:sp>
    </p:spTree>
    <p:extLst>
      <p:ext uri="{BB962C8B-B14F-4D97-AF65-F5344CB8AC3E}">
        <p14:creationId xmlns:p14="http://schemas.microsoft.com/office/powerpoint/2010/main" val="212713285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788" y="1055688"/>
            <a:ext cx="8032750"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747" name="TextBox 2"/>
          <p:cNvSpPr txBox="1">
            <a:spLocks noChangeArrowheads="1"/>
          </p:cNvSpPr>
          <p:nvPr/>
        </p:nvSpPr>
        <p:spPr bwMode="auto">
          <a:xfrm>
            <a:off x="1017588" y="6411913"/>
            <a:ext cx="48741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r>
              <a:rPr lang="en-GB" dirty="0">
                <a:latin typeface="Georgia"/>
              </a:rPr>
              <a:t>Source: MCB, Voices from the Minarets, 2006 </a:t>
            </a:r>
          </a:p>
        </p:txBody>
      </p:sp>
    </p:spTree>
    <p:extLst>
      <p:ext uri="{BB962C8B-B14F-4D97-AF65-F5344CB8AC3E}">
        <p14:creationId xmlns:p14="http://schemas.microsoft.com/office/powerpoint/2010/main" val="156356333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988" y="762000"/>
            <a:ext cx="8990012" cy="561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0771" name="TextBox 2"/>
          <p:cNvSpPr txBox="1">
            <a:spLocks noChangeArrowheads="1"/>
          </p:cNvSpPr>
          <p:nvPr/>
        </p:nvSpPr>
        <p:spPr bwMode="auto">
          <a:xfrm>
            <a:off x="1017588" y="6411913"/>
            <a:ext cx="48741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r>
              <a:rPr lang="en-GB" dirty="0">
                <a:latin typeface="Georgia"/>
              </a:rPr>
              <a:t>Source: MCB, Voices from the Minarets, 2006 </a:t>
            </a:r>
          </a:p>
        </p:txBody>
      </p:sp>
    </p:spTree>
    <p:extLst>
      <p:ext uri="{BB962C8B-B14F-4D97-AF65-F5344CB8AC3E}">
        <p14:creationId xmlns:p14="http://schemas.microsoft.com/office/powerpoint/2010/main" val="320635047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17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44550"/>
            <a:ext cx="8932863" cy="558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1795" name="TextBox 2"/>
          <p:cNvSpPr txBox="1">
            <a:spLocks noChangeArrowheads="1"/>
          </p:cNvSpPr>
          <p:nvPr/>
        </p:nvSpPr>
        <p:spPr bwMode="auto">
          <a:xfrm>
            <a:off x="1017588" y="6411913"/>
            <a:ext cx="48741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r>
              <a:rPr lang="en-GB" dirty="0">
                <a:latin typeface="Georgia"/>
              </a:rPr>
              <a:t>Source: MCB, Voices from the Minarets, 2006 </a:t>
            </a:r>
          </a:p>
        </p:txBody>
      </p:sp>
    </p:spTree>
    <p:extLst>
      <p:ext uri="{BB962C8B-B14F-4D97-AF65-F5344CB8AC3E}">
        <p14:creationId xmlns:p14="http://schemas.microsoft.com/office/powerpoint/2010/main" val="278746744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85236" y="1764409"/>
            <a:ext cx="3250522" cy="3139321"/>
          </a:xfrm>
          <a:prstGeom prst="rect">
            <a:avLst/>
          </a:prstGeom>
          <a:noFill/>
        </p:spPr>
        <p:txBody>
          <a:bodyPr wrap="none" rtlCol="0">
            <a:spAutoFit/>
          </a:bodyPr>
          <a:lstStyle/>
          <a:p>
            <a:r>
              <a:rPr lang="en-US" dirty="0" smtClean="0">
                <a:latin typeface="Georgia"/>
              </a:rPr>
              <a:t>Repurposing other buildings</a:t>
            </a:r>
          </a:p>
          <a:p>
            <a:endParaRPr lang="en-US" dirty="0">
              <a:latin typeface="Georgia"/>
            </a:endParaRPr>
          </a:p>
          <a:p>
            <a:r>
              <a:rPr lang="en-US" dirty="0" smtClean="0">
                <a:latin typeface="Georgia"/>
              </a:rPr>
              <a:t>Buildings from other religions</a:t>
            </a:r>
          </a:p>
          <a:p>
            <a:endParaRPr lang="en-US" dirty="0">
              <a:latin typeface="Georgia"/>
            </a:endParaRPr>
          </a:p>
          <a:p>
            <a:r>
              <a:rPr lang="en-US" dirty="0" smtClean="0">
                <a:latin typeface="Georgia"/>
              </a:rPr>
              <a:t>Factories</a:t>
            </a:r>
          </a:p>
          <a:p>
            <a:endParaRPr lang="en-US" dirty="0">
              <a:latin typeface="Georgia"/>
            </a:endParaRPr>
          </a:p>
          <a:p>
            <a:r>
              <a:rPr lang="en-US" dirty="0" smtClean="0">
                <a:latin typeface="Georgia"/>
              </a:rPr>
              <a:t>Cinemas</a:t>
            </a:r>
          </a:p>
          <a:p>
            <a:endParaRPr lang="en-US" dirty="0">
              <a:latin typeface="Georgia"/>
            </a:endParaRPr>
          </a:p>
          <a:p>
            <a:r>
              <a:rPr lang="en-US" dirty="0" smtClean="0">
                <a:latin typeface="Georgia"/>
              </a:rPr>
              <a:t>Warehouses</a:t>
            </a:r>
          </a:p>
          <a:p>
            <a:endParaRPr lang="en-US" dirty="0">
              <a:latin typeface="Georgia"/>
            </a:endParaRPr>
          </a:p>
          <a:p>
            <a:endParaRPr lang="en-US" dirty="0">
              <a:latin typeface="Georgia"/>
            </a:endParaRPr>
          </a:p>
        </p:txBody>
      </p:sp>
      <p:pic>
        <p:nvPicPr>
          <p:cNvPr id="3" name="Picture 2"/>
          <p:cNvPicPr>
            <a:picLocks noChangeAspect="1"/>
          </p:cNvPicPr>
          <p:nvPr/>
        </p:nvPicPr>
        <p:blipFill>
          <a:blip r:embed="rId2"/>
          <a:stretch>
            <a:fillRect/>
          </a:stretch>
        </p:blipFill>
        <p:spPr>
          <a:xfrm>
            <a:off x="0" y="330200"/>
            <a:ext cx="9144000" cy="6180667"/>
          </a:xfrm>
          <a:prstGeom prst="rect">
            <a:avLst/>
          </a:prstGeom>
        </p:spPr>
      </p:pic>
    </p:spTree>
    <p:extLst>
      <p:ext uri="{BB962C8B-B14F-4D97-AF65-F5344CB8AC3E}">
        <p14:creationId xmlns:p14="http://schemas.microsoft.com/office/powerpoint/2010/main" val="1770779804"/>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3900" y="0"/>
            <a:ext cx="5143500" cy="6858000"/>
          </a:xfrm>
          <a:prstGeom prst="rect">
            <a:avLst/>
          </a:prstGeom>
        </p:spPr>
      </p:pic>
    </p:spTree>
    <p:extLst>
      <p:ext uri="{BB962C8B-B14F-4D97-AF65-F5344CB8AC3E}">
        <p14:creationId xmlns:p14="http://schemas.microsoft.com/office/powerpoint/2010/main" val="280607637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3352800" y="533400"/>
            <a:ext cx="2514600" cy="76200"/>
          </a:xfrm>
        </p:spPr>
        <p:txBody>
          <a:bodyPr rtlCol="0">
            <a:normAutofit fontScale="90000"/>
          </a:bodyPr>
          <a:lstStyle/>
          <a:p>
            <a:pPr fontAlgn="auto">
              <a:spcAft>
                <a:spcPts val="0"/>
              </a:spcAft>
              <a:defRPr/>
            </a:pPr>
            <a:r>
              <a:rPr lang="en-GB" sz="800">
                <a:latin typeface="Georgia" pitchFamily="18" charset="0"/>
                <a:ea typeface="+mj-ea"/>
                <a:cs typeface="Times New Roman" charset="0"/>
              </a:rPr>
              <a:t>Jamme Masjid, Brick Lane, London </a:t>
            </a:r>
            <a:endParaRPr lang="en-GB" sz="800">
              <a:ea typeface="+mj-ea"/>
              <a:cs typeface="+mj-cs"/>
            </a:endParaRPr>
          </a:p>
        </p:txBody>
      </p:sp>
      <p:sp>
        <p:nvSpPr>
          <p:cNvPr id="53250" name="Rectangle 3"/>
          <p:cNvSpPr>
            <a:spLocks noChangeArrowheads="1"/>
          </p:cNvSpPr>
          <p:nvPr/>
        </p:nvSpPr>
        <p:spPr bwMode="auto">
          <a:xfrm>
            <a:off x="3843338" y="23479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sp>
        <p:nvSpPr>
          <p:cNvPr id="53251" name="Rectangle 4"/>
          <p:cNvSpPr>
            <a:spLocks noChangeArrowheads="1"/>
          </p:cNvSpPr>
          <p:nvPr/>
        </p:nvSpPr>
        <p:spPr bwMode="auto">
          <a:xfrm>
            <a:off x="3143250" y="252412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sp>
        <p:nvSpPr>
          <p:cNvPr id="53252" name="Rectangle 7"/>
          <p:cNvSpPr>
            <a:spLocks noChangeArrowheads="1"/>
          </p:cNvSpPr>
          <p:nvPr/>
        </p:nvSpPr>
        <p:spPr bwMode="auto">
          <a:xfrm>
            <a:off x="3648075" y="2171700"/>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pic>
        <p:nvPicPr>
          <p:cNvPr id="53253" name="Picture 6" descr="Brick Lan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990600"/>
            <a:ext cx="321945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1066076"/>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5"/>
          <p:cNvSpPr>
            <a:spLocks noChangeArrowheads="1"/>
          </p:cNvSpPr>
          <p:nvPr/>
        </p:nvSpPr>
        <p:spPr bwMode="auto">
          <a:xfrm>
            <a:off x="3552825" y="18526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pic>
        <p:nvPicPr>
          <p:cNvPr id="57346" name="Picture 4" descr="bricklaneed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1800" y="838200"/>
            <a:ext cx="3546475"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574" name="Rectangle 6"/>
          <p:cNvSpPr>
            <a:spLocks noGrp="1" noChangeArrowheads="1"/>
          </p:cNvSpPr>
          <p:nvPr>
            <p:ph type="title"/>
          </p:nvPr>
        </p:nvSpPr>
        <p:spPr>
          <a:xfrm>
            <a:off x="3886200" y="533400"/>
            <a:ext cx="1447800" cy="152400"/>
          </a:xfrm>
        </p:spPr>
        <p:txBody>
          <a:bodyPr rtlCol="0">
            <a:normAutofit fontScale="90000"/>
          </a:bodyPr>
          <a:lstStyle/>
          <a:p>
            <a:pPr fontAlgn="auto">
              <a:spcAft>
                <a:spcPts val="0"/>
              </a:spcAft>
              <a:defRPr/>
            </a:pPr>
            <a:r>
              <a:rPr lang="en-GB" sz="800">
                <a:ea typeface="+mj-ea"/>
                <a:cs typeface="+mj-cs"/>
              </a:rPr>
              <a:t>Brick Lane</a:t>
            </a:r>
          </a:p>
        </p:txBody>
      </p:sp>
    </p:spTree>
    <p:extLst>
      <p:ext uri="{BB962C8B-B14F-4D97-AF65-F5344CB8AC3E}">
        <p14:creationId xmlns:p14="http://schemas.microsoft.com/office/powerpoint/2010/main" val="4064881985"/>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2718" y="1285281"/>
            <a:ext cx="8097428" cy="369332"/>
          </a:xfrm>
          <a:prstGeom prst="rect">
            <a:avLst/>
          </a:prstGeom>
          <a:noFill/>
        </p:spPr>
        <p:txBody>
          <a:bodyPr wrap="square" rtlCol="0">
            <a:spAutoFit/>
          </a:bodyPr>
          <a:lstStyle/>
          <a:p>
            <a:endParaRPr lang="en-US" dirty="0">
              <a:latin typeface="Georgia"/>
            </a:endParaRPr>
          </a:p>
        </p:txBody>
      </p:sp>
      <p:sp>
        <p:nvSpPr>
          <p:cNvPr id="3" name="Rectangle 2"/>
          <p:cNvSpPr/>
          <p:nvPr/>
        </p:nvSpPr>
        <p:spPr>
          <a:xfrm>
            <a:off x="447229" y="1216834"/>
            <a:ext cx="8696771" cy="4524316"/>
          </a:xfrm>
          <a:prstGeom prst="rect">
            <a:avLst/>
          </a:prstGeom>
        </p:spPr>
        <p:txBody>
          <a:bodyPr wrap="square">
            <a:spAutoFit/>
          </a:bodyPr>
          <a:lstStyle/>
          <a:p>
            <a:r>
              <a:rPr lang="en-GB" dirty="0" smtClean="0">
                <a:latin typeface="Georgia"/>
              </a:rPr>
              <a:t>established </a:t>
            </a:r>
            <a:r>
              <a:rPr lang="en-GB" dirty="0">
                <a:latin typeface="Georgia"/>
              </a:rPr>
              <a:t>in 1743 as a Protestant chapel ("La </a:t>
            </a:r>
            <a:r>
              <a:rPr lang="en-GB" dirty="0" err="1">
                <a:latin typeface="Georgia"/>
              </a:rPr>
              <a:t>Neuve</a:t>
            </a:r>
            <a:r>
              <a:rPr lang="en-GB" dirty="0">
                <a:latin typeface="Georgia"/>
              </a:rPr>
              <a:t> </a:t>
            </a:r>
            <a:r>
              <a:rPr lang="en-GB" dirty="0" err="1">
                <a:latin typeface="Georgia"/>
              </a:rPr>
              <a:t>Eglise</a:t>
            </a:r>
            <a:r>
              <a:rPr lang="en-GB" dirty="0">
                <a:latin typeface="Georgia"/>
              </a:rPr>
              <a:t>") by London's French Huguenot </a:t>
            </a:r>
            <a:r>
              <a:rPr lang="en-GB" dirty="0" smtClean="0">
                <a:latin typeface="Georgia"/>
              </a:rPr>
              <a:t>community (escaping Catholic persecution). </a:t>
            </a:r>
          </a:p>
          <a:p>
            <a:endParaRPr lang="en-GB" dirty="0">
              <a:latin typeface="Georgia"/>
            </a:endParaRPr>
          </a:p>
          <a:p>
            <a:r>
              <a:rPr lang="en-GB" dirty="0" smtClean="0">
                <a:latin typeface="Georgia"/>
              </a:rPr>
              <a:t>In </a:t>
            </a:r>
            <a:r>
              <a:rPr lang="en-GB" dirty="0">
                <a:latin typeface="Georgia"/>
              </a:rPr>
              <a:t>1809 it became a Wesleyan chapel, bought by the "London Society for Promoting Christianity Amongst the Jews" (an organisation now known as the Church's Ministry Among Jewish People), but this phase of its history lasted only 10 years. </a:t>
            </a:r>
            <a:endParaRPr lang="en-GB" dirty="0" smtClean="0">
              <a:latin typeface="Georgia"/>
            </a:endParaRPr>
          </a:p>
          <a:p>
            <a:endParaRPr lang="en-GB" dirty="0">
              <a:latin typeface="Georgia"/>
            </a:endParaRPr>
          </a:p>
          <a:p>
            <a:r>
              <a:rPr lang="en-GB" dirty="0" smtClean="0">
                <a:latin typeface="Georgia"/>
              </a:rPr>
              <a:t>From </a:t>
            </a:r>
            <a:r>
              <a:rPr lang="en-GB" dirty="0">
                <a:latin typeface="Georgia"/>
              </a:rPr>
              <a:t>1819, the building became a Methodist Chapel</a:t>
            </a:r>
            <a:r>
              <a:rPr lang="en-GB" dirty="0" smtClean="0">
                <a:latin typeface="Georgia"/>
              </a:rPr>
              <a:t>.</a:t>
            </a:r>
          </a:p>
          <a:p>
            <a:r>
              <a:rPr lang="en-GB" dirty="0">
                <a:latin typeface="Georgia"/>
              </a:rPr>
              <a:t> </a:t>
            </a:r>
          </a:p>
          <a:p>
            <a:r>
              <a:rPr lang="en-GB" dirty="0">
                <a:latin typeface="Georgia"/>
              </a:rPr>
              <a:t>In the late 19th century, the building at 59 Brick Lane was adopted by yet another community. It became the "</a:t>
            </a:r>
            <a:r>
              <a:rPr lang="en-GB" dirty="0" err="1">
                <a:latin typeface="Georgia"/>
              </a:rPr>
              <a:t>Machzike</a:t>
            </a:r>
            <a:r>
              <a:rPr lang="en-GB" dirty="0">
                <a:latin typeface="Georgia"/>
              </a:rPr>
              <a:t> </a:t>
            </a:r>
            <a:r>
              <a:rPr lang="en-GB" dirty="0" err="1">
                <a:latin typeface="Georgia"/>
              </a:rPr>
              <a:t>Adass</a:t>
            </a:r>
            <a:r>
              <a:rPr lang="en-GB" dirty="0">
                <a:latin typeface="Georgia"/>
              </a:rPr>
              <a:t>" or "</a:t>
            </a:r>
            <a:r>
              <a:rPr lang="en-GB" dirty="0" err="1">
                <a:latin typeface="Georgia"/>
              </a:rPr>
              <a:t>Spitalfields</a:t>
            </a:r>
            <a:r>
              <a:rPr lang="en-GB" dirty="0">
                <a:latin typeface="Georgia"/>
              </a:rPr>
              <a:t> Great Synagogue". </a:t>
            </a:r>
            <a:endParaRPr lang="en-GB" dirty="0" smtClean="0">
              <a:latin typeface="Georgia"/>
            </a:endParaRPr>
          </a:p>
          <a:p>
            <a:endParaRPr lang="en-GB" dirty="0">
              <a:latin typeface="Georgia"/>
            </a:endParaRPr>
          </a:p>
          <a:p>
            <a:r>
              <a:rPr lang="en-GB" dirty="0" smtClean="0">
                <a:latin typeface="Georgia"/>
              </a:rPr>
              <a:t>In </a:t>
            </a:r>
            <a:r>
              <a:rPr lang="en-GB" dirty="0">
                <a:latin typeface="Georgia"/>
              </a:rPr>
              <a:t>1976, it reopened as a mosque, known as the "London </a:t>
            </a:r>
            <a:r>
              <a:rPr lang="en-GB" dirty="0" err="1">
                <a:latin typeface="Georgia"/>
              </a:rPr>
              <a:t>Jamme</a:t>
            </a:r>
            <a:r>
              <a:rPr lang="en-GB" dirty="0">
                <a:latin typeface="Georgia"/>
              </a:rPr>
              <a:t> Masjid". Today, although it has been renamed, it still serves the Bangladeshi community as a mosque</a:t>
            </a:r>
            <a:r>
              <a:rPr lang="en-GB" dirty="0" smtClean="0">
                <a:latin typeface="Georgia"/>
              </a:rPr>
              <a:t>.</a:t>
            </a:r>
            <a:endParaRPr lang="en-GB" dirty="0">
              <a:latin typeface="Georgia"/>
            </a:endParaRPr>
          </a:p>
          <a:p>
            <a:endParaRPr lang="en-GB" dirty="0">
              <a:latin typeface="Georgia"/>
            </a:endParaRPr>
          </a:p>
        </p:txBody>
      </p:sp>
    </p:spTree>
    <p:extLst>
      <p:ext uri="{BB962C8B-B14F-4D97-AF65-F5344CB8AC3E}">
        <p14:creationId xmlns:p14="http://schemas.microsoft.com/office/powerpoint/2010/main" val="419750243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2967335"/>
            <a:ext cx="4572000" cy="2308324"/>
          </a:xfrm>
          <a:prstGeom prst="rect">
            <a:avLst/>
          </a:prstGeom>
        </p:spPr>
        <p:txBody>
          <a:bodyPr>
            <a:spAutoFit/>
          </a:bodyPr>
          <a:lstStyle/>
          <a:p>
            <a:r>
              <a:rPr lang="en-US" dirty="0">
                <a:latin typeface="Georgia"/>
              </a:rPr>
              <a:t>Brick Lane Mosque </a:t>
            </a:r>
            <a:r>
              <a:rPr lang="en-US" dirty="0">
                <a:latin typeface="Georgia"/>
                <a:hlinkClick r:id="rId2"/>
              </a:rPr>
              <a:t>https://www.youtube.com/watch?v=</a:t>
            </a:r>
            <a:r>
              <a:rPr lang="en-US" dirty="0" smtClean="0">
                <a:latin typeface="Georgia"/>
                <a:hlinkClick r:id="rId2"/>
              </a:rPr>
              <a:t>GpZjHhsCpE4</a:t>
            </a:r>
            <a:r>
              <a:rPr lang="en-US" dirty="0" smtClean="0">
                <a:latin typeface="Georgia"/>
              </a:rPr>
              <a:t>   </a:t>
            </a:r>
          </a:p>
          <a:p>
            <a:endParaRPr lang="en-US" dirty="0">
              <a:latin typeface="Georgia"/>
            </a:endParaRPr>
          </a:p>
          <a:p>
            <a:endParaRPr lang="en-US" dirty="0" smtClean="0">
              <a:latin typeface="Georgia"/>
            </a:endParaRPr>
          </a:p>
          <a:p>
            <a:endParaRPr lang="en-US" dirty="0">
              <a:latin typeface="Georgia"/>
            </a:endParaRPr>
          </a:p>
          <a:p>
            <a:r>
              <a:rPr lang="en-US" dirty="0">
                <a:latin typeface="Georgia"/>
                <a:hlinkClick r:id="rId3"/>
              </a:rPr>
              <a:t>http://</a:t>
            </a:r>
            <a:r>
              <a:rPr lang="en-US" dirty="0" err="1">
                <a:latin typeface="Georgia"/>
                <a:hlinkClick r:id="rId3"/>
              </a:rPr>
              <a:t>www.bricklanejammemasjid.co.uk</a:t>
            </a:r>
            <a:endParaRPr lang="en-US" dirty="0">
              <a:latin typeface="Georgia"/>
            </a:endParaRPr>
          </a:p>
          <a:p>
            <a:endParaRPr lang="en-US" dirty="0">
              <a:latin typeface="Georgia"/>
            </a:endParaRPr>
          </a:p>
        </p:txBody>
      </p:sp>
    </p:spTree>
    <p:extLst>
      <p:ext uri="{BB962C8B-B14F-4D97-AF65-F5344CB8AC3E}">
        <p14:creationId xmlns:p14="http://schemas.microsoft.com/office/powerpoint/2010/main" val="152847845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6915" y="1178808"/>
            <a:ext cx="6966133" cy="3416320"/>
          </a:xfrm>
          <a:prstGeom prst="rect">
            <a:avLst/>
          </a:prstGeom>
          <a:noFill/>
        </p:spPr>
        <p:txBody>
          <a:bodyPr wrap="square" rtlCol="0">
            <a:spAutoFit/>
          </a:bodyPr>
          <a:lstStyle/>
          <a:p>
            <a:r>
              <a:rPr lang="en-US" b="1" dirty="0" smtClean="0">
                <a:latin typeface="Georgia"/>
              </a:rPr>
              <a:t>London Central Mosque</a:t>
            </a:r>
          </a:p>
          <a:p>
            <a:endParaRPr lang="en-US" dirty="0">
              <a:latin typeface="Georgia"/>
            </a:endParaRPr>
          </a:p>
          <a:p>
            <a:r>
              <a:rPr lang="en-US" dirty="0" smtClean="0">
                <a:latin typeface="Georgia"/>
              </a:rPr>
              <a:t>Opened as London Islamic Centre, 1944</a:t>
            </a:r>
          </a:p>
          <a:p>
            <a:endParaRPr lang="en-US" dirty="0">
              <a:latin typeface="Georgia"/>
            </a:endParaRPr>
          </a:p>
          <a:p>
            <a:r>
              <a:rPr lang="en-GB" dirty="0">
                <a:latin typeface="Georgia"/>
              </a:rPr>
              <a:t>the London Central Mosque was established on the same Regent’s Park site in 1977</a:t>
            </a:r>
            <a:r>
              <a:rPr lang="en-GB" dirty="0">
                <a:latin typeface="Georgia"/>
              </a:rPr>
              <a:t> </a:t>
            </a:r>
            <a:endParaRPr lang="en-GB" dirty="0" smtClean="0">
              <a:latin typeface="Georgia"/>
            </a:endParaRPr>
          </a:p>
          <a:p>
            <a:endParaRPr lang="en-GB" dirty="0">
              <a:latin typeface="Georgia"/>
            </a:endParaRPr>
          </a:p>
          <a:p>
            <a:r>
              <a:rPr lang="en-GB" dirty="0">
                <a:latin typeface="Georgia"/>
                <a:hlinkClick r:id="rId2"/>
              </a:rPr>
              <a:t>http://</a:t>
            </a:r>
            <a:r>
              <a:rPr lang="en-GB" dirty="0" smtClean="0">
                <a:latin typeface="Georgia"/>
                <a:hlinkClick r:id="rId2"/>
              </a:rPr>
              <a:t>www.iccuk.org</a:t>
            </a:r>
            <a:r>
              <a:rPr lang="en-GB" dirty="0" smtClean="0">
                <a:latin typeface="Georgia"/>
              </a:rPr>
              <a:t>  </a:t>
            </a:r>
          </a:p>
          <a:p>
            <a:endParaRPr lang="en-GB" dirty="0">
              <a:latin typeface="Georgia"/>
            </a:endParaRPr>
          </a:p>
          <a:p>
            <a:r>
              <a:rPr lang="en-GB" dirty="0" smtClean="0">
                <a:latin typeface="Georgia"/>
                <a:hlinkClick r:id="rId3"/>
              </a:rPr>
              <a:t>Call to Prayer video</a:t>
            </a:r>
            <a:endParaRPr lang="en-US" dirty="0" smtClean="0">
              <a:latin typeface="Georgia"/>
            </a:endParaRPr>
          </a:p>
          <a:p>
            <a:endParaRPr lang="en-US" dirty="0">
              <a:latin typeface="Georgia"/>
            </a:endParaRPr>
          </a:p>
          <a:p>
            <a:endParaRPr lang="en-US" dirty="0">
              <a:latin typeface="Georgia"/>
            </a:endParaRPr>
          </a:p>
        </p:txBody>
      </p:sp>
    </p:spTree>
    <p:extLst>
      <p:ext uri="{BB962C8B-B14F-4D97-AF65-F5344CB8AC3E}">
        <p14:creationId xmlns:p14="http://schemas.microsoft.com/office/powerpoint/2010/main" val="201379599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3778" y="335845"/>
            <a:ext cx="8870222" cy="5909311"/>
          </a:xfrm>
          <a:prstGeom prst="rect">
            <a:avLst/>
          </a:prstGeom>
        </p:spPr>
        <p:txBody>
          <a:bodyPr wrap="square">
            <a:spAutoFit/>
          </a:bodyPr>
          <a:lstStyle/>
          <a:p>
            <a:r>
              <a:rPr lang="en-GB" dirty="0" smtClean="0">
                <a:latin typeface="Georgia"/>
              </a:rPr>
              <a:t>London Central Mosque</a:t>
            </a:r>
          </a:p>
          <a:p>
            <a:endParaRPr lang="en-GB" dirty="0">
              <a:latin typeface="Georgia"/>
            </a:endParaRPr>
          </a:p>
          <a:p>
            <a:r>
              <a:rPr lang="en-GB" b="1" dirty="0" smtClean="0">
                <a:latin typeface="Georgia"/>
              </a:rPr>
              <a:t>1940</a:t>
            </a:r>
            <a:r>
              <a:rPr lang="en-GB" dirty="0" smtClean="0">
                <a:latin typeface="Georgia"/>
              </a:rPr>
              <a:t> </a:t>
            </a:r>
            <a:r>
              <a:rPr lang="en-GB" dirty="0">
                <a:latin typeface="Georgia"/>
              </a:rPr>
              <a:t>The British Government is persuaded to present a site for a mosque in London for the Muslim community of Great Britain. On 24 October the Churchill War Cabinet authorizes allocation of £100,000 for acquisition of a mosque site in London (WAR CABINET: 276 (40). </a:t>
            </a:r>
            <a:r>
              <a:rPr lang="en-GB" dirty="0" smtClean="0">
                <a:solidFill>
                  <a:srgbClr val="FF0000"/>
                </a:solidFill>
                <a:latin typeface="Georgia"/>
              </a:rPr>
              <a:t>The </a:t>
            </a:r>
            <a:r>
              <a:rPr lang="en-GB" dirty="0">
                <a:solidFill>
                  <a:srgbClr val="FF0000"/>
                </a:solidFill>
                <a:latin typeface="Georgia"/>
              </a:rPr>
              <a:t>intent was to enable Muslims in Britain to build a mosque and an Islamic Cultural Centre, so they could conduct affairs pertaining to their faith. The gift was also intended as a tribute to the thousands of Indian Muslim soldiers who died defending the British Empire</a:t>
            </a:r>
            <a:r>
              <a:rPr lang="en-GB" dirty="0" smtClean="0">
                <a:solidFill>
                  <a:srgbClr val="FF0000"/>
                </a:solidFill>
                <a:latin typeface="Georgia"/>
              </a:rPr>
              <a:t>.</a:t>
            </a:r>
            <a:endParaRPr lang="en-GB" dirty="0">
              <a:solidFill>
                <a:srgbClr val="FF0000"/>
              </a:solidFill>
              <a:latin typeface="Georgia"/>
            </a:endParaRPr>
          </a:p>
          <a:p>
            <a:r>
              <a:rPr lang="en-GB" dirty="0">
                <a:latin typeface="Georgia"/>
              </a:rPr>
              <a:t> </a:t>
            </a:r>
          </a:p>
          <a:p>
            <a:r>
              <a:rPr lang="en-GB" b="1" dirty="0">
                <a:latin typeface="Georgia"/>
              </a:rPr>
              <a:t>1944</a:t>
            </a:r>
            <a:r>
              <a:rPr lang="en-GB" dirty="0">
                <a:latin typeface="Georgia"/>
              </a:rPr>
              <a:t> A Mosque Committee comprising various prominent Muslim diplomats and Muslim residents in the United Kingdom accepted the gift and The Islamic Cultural Centre which includes the London Central Mosque, was established and officially opened in November by His Majesty King George VI</a:t>
            </a:r>
            <a:r>
              <a:rPr lang="en-GB" dirty="0" smtClean="0">
                <a:latin typeface="Georgia"/>
              </a:rPr>
              <a:t>.</a:t>
            </a:r>
          </a:p>
          <a:p>
            <a:endParaRPr lang="en-GB" dirty="0">
              <a:latin typeface="Georgia"/>
            </a:endParaRPr>
          </a:p>
          <a:p>
            <a:r>
              <a:rPr lang="en-GB" b="1" dirty="0">
                <a:latin typeface="Georgia"/>
              </a:rPr>
              <a:t>1977</a:t>
            </a:r>
            <a:r>
              <a:rPr lang="en-GB" dirty="0">
                <a:latin typeface="Georgia"/>
              </a:rPr>
              <a:t> Work was completed in July for the total cost of £6.5 million. The first Director of the Islamic Centre was Raja of </a:t>
            </a:r>
            <a:r>
              <a:rPr lang="en-GB" dirty="0" err="1">
                <a:latin typeface="Georgia"/>
              </a:rPr>
              <a:t>Mahmudabad</a:t>
            </a:r>
            <a:r>
              <a:rPr lang="en-GB" dirty="0">
                <a:latin typeface="Georgia"/>
              </a:rPr>
              <a:t>. A special fund paid for a new Educational &amp; Administrative wing which was completed in 1994. This was donated by Saudi King Fahd bin Abdul Aziz</a:t>
            </a:r>
            <a:r>
              <a:rPr lang="en-GB" dirty="0" smtClean="0">
                <a:latin typeface="Georgia"/>
              </a:rPr>
              <a:t>.</a:t>
            </a:r>
            <a:endParaRPr lang="en-GB" dirty="0">
              <a:latin typeface="Georgia"/>
            </a:endParaRPr>
          </a:p>
          <a:p>
            <a:endParaRPr lang="en-GB" dirty="0" smtClean="0">
              <a:latin typeface="Georgia"/>
            </a:endParaRPr>
          </a:p>
          <a:p>
            <a:r>
              <a:rPr lang="en-GB" dirty="0" smtClean="0">
                <a:latin typeface="Georgia"/>
              </a:rPr>
              <a:t>Edited from http</a:t>
            </a:r>
            <a:r>
              <a:rPr lang="en-GB" dirty="0">
                <a:latin typeface="Georgia"/>
              </a:rPr>
              <a:t>://</a:t>
            </a:r>
            <a:r>
              <a:rPr lang="en-GB" dirty="0" err="1">
                <a:latin typeface="Georgia"/>
              </a:rPr>
              <a:t>en.wikipedia.org</a:t>
            </a:r>
            <a:r>
              <a:rPr lang="en-GB" dirty="0">
                <a:latin typeface="Georgia"/>
              </a:rPr>
              <a:t>/wiki/</a:t>
            </a:r>
            <a:r>
              <a:rPr lang="en-GB" dirty="0" err="1">
                <a:latin typeface="Georgia"/>
              </a:rPr>
              <a:t>London_Central_Mosque</a:t>
            </a:r>
            <a:endParaRPr lang="en-GB" dirty="0">
              <a:latin typeface="Georgia"/>
            </a:endParaRPr>
          </a:p>
        </p:txBody>
      </p:sp>
    </p:spTree>
    <p:extLst>
      <p:ext uri="{BB962C8B-B14F-4D97-AF65-F5344CB8AC3E}">
        <p14:creationId xmlns:p14="http://schemas.microsoft.com/office/powerpoint/2010/main" val="75492262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5" name="Rectangle 3"/>
          <p:cNvSpPr>
            <a:spLocks noGrp="1" noChangeArrowheads="1"/>
          </p:cNvSpPr>
          <p:nvPr>
            <p:ph type="title"/>
          </p:nvPr>
        </p:nvSpPr>
        <p:spPr>
          <a:xfrm>
            <a:off x="3352800" y="533400"/>
            <a:ext cx="2514600" cy="76200"/>
          </a:xfrm>
        </p:spPr>
        <p:txBody>
          <a:bodyPr rtlCol="0">
            <a:normAutofit fontScale="90000"/>
          </a:bodyPr>
          <a:lstStyle/>
          <a:p>
            <a:pPr fontAlgn="auto">
              <a:spcAft>
                <a:spcPts val="0"/>
              </a:spcAft>
              <a:defRPr/>
            </a:pPr>
            <a:r>
              <a:rPr lang="en-GB" sz="700" dirty="0">
                <a:ea typeface="+mj-ea"/>
                <a:cs typeface="+mj-cs"/>
              </a:rPr>
              <a:t>Regent’s Park Mosque</a:t>
            </a:r>
          </a:p>
        </p:txBody>
      </p:sp>
      <p:sp>
        <p:nvSpPr>
          <p:cNvPr id="49154" name="Rectangle 8"/>
          <p:cNvSpPr>
            <a:spLocks noChangeArrowheads="1"/>
          </p:cNvSpPr>
          <p:nvPr/>
        </p:nvSpPr>
        <p:spPr bwMode="auto">
          <a:xfrm>
            <a:off x="3843338" y="23479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pic>
        <p:nvPicPr>
          <p:cNvPr id="49155" name="Picture 7" descr="aramco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400" y="1066800"/>
            <a:ext cx="35433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299218"/>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5975959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3352800" y="533400"/>
            <a:ext cx="2514600" cy="76200"/>
          </a:xfrm>
        </p:spPr>
        <p:txBody>
          <a:bodyPr rtlCol="0">
            <a:normAutofit fontScale="90000"/>
          </a:bodyPr>
          <a:lstStyle/>
          <a:p>
            <a:pPr fontAlgn="auto">
              <a:spcAft>
                <a:spcPts val="0"/>
              </a:spcAft>
              <a:defRPr/>
            </a:pPr>
            <a:r>
              <a:rPr lang="en-GB" sz="800">
                <a:ea typeface="+mj-ea"/>
                <a:cs typeface="+mj-cs"/>
              </a:rPr>
              <a:t>Cardiff Mosque</a:t>
            </a:r>
          </a:p>
        </p:txBody>
      </p:sp>
      <p:sp>
        <p:nvSpPr>
          <p:cNvPr id="51202" name="Rectangle 3"/>
          <p:cNvSpPr>
            <a:spLocks noChangeArrowheads="1"/>
          </p:cNvSpPr>
          <p:nvPr/>
        </p:nvSpPr>
        <p:spPr bwMode="auto">
          <a:xfrm>
            <a:off x="3843338" y="23479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sp>
        <p:nvSpPr>
          <p:cNvPr id="51203" name="Rectangle 6"/>
          <p:cNvSpPr>
            <a:spLocks noChangeArrowheads="1"/>
          </p:cNvSpPr>
          <p:nvPr/>
        </p:nvSpPr>
        <p:spPr bwMode="auto">
          <a:xfrm>
            <a:off x="3143250" y="252412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pic>
        <p:nvPicPr>
          <p:cNvPr id="51204" name="Picture 5" descr="Cardiff mosq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752600"/>
            <a:ext cx="6781800" cy="429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231604"/>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2"/>
          <p:cNvSpPr>
            <a:spLocks noChangeArrowheads="1"/>
          </p:cNvSpPr>
          <p:nvPr/>
        </p:nvSpPr>
        <p:spPr bwMode="auto">
          <a:xfrm>
            <a:off x="3552825" y="18526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sp>
        <p:nvSpPr>
          <p:cNvPr id="119812" name="Rectangle 4"/>
          <p:cNvSpPr>
            <a:spLocks noGrp="1" noChangeArrowheads="1"/>
          </p:cNvSpPr>
          <p:nvPr>
            <p:ph type="title"/>
          </p:nvPr>
        </p:nvSpPr>
        <p:spPr>
          <a:xfrm>
            <a:off x="3886200" y="533400"/>
            <a:ext cx="1447800" cy="152400"/>
          </a:xfrm>
        </p:spPr>
        <p:txBody>
          <a:bodyPr rtlCol="0">
            <a:normAutofit fontScale="90000"/>
          </a:bodyPr>
          <a:lstStyle/>
          <a:p>
            <a:pPr fontAlgn="auto">
              <a:spcAft>
                <a:spcPts val="0"/>
              </a:spcAft>
              <a:defRPr/>
            </a:pPr>
            <a:r>
              <a:rPr lang="en-GB" sz="800">
                <a:latin typeface="Georgia" pitchFamily="18" charset="0"/>
                <a:ea typeface="+mj-ea"/>
                <a:cs typeface="Times New Roman" charset="0"/>
              </a:rPr>
              <a:t>Birmingham Central Mosque</a:t>
            </a:r>
            <a:r>
              <a:rPr lang="en-GB" sz="800">
                <a:ea typeface="+mj-ea"/>
                <a:cs typeface="+mj-cs"/>
              </a:rPr>
              <a:t> </a:t>
            </a:r>
          </a:p>
        </p:txBody>
      </p:sp>
      <p:sp>
        <p:nvSpPr>
          <p:cNvPr id="59395" name="Rectangle 6"/>
          <p:cNvSpPr>
            <a:spLocks noChangeArrowheads="1"/>
          </p:cNvSpPr>
          <p:nvPr/>
        </p:nvSpPr>
        <p:spPr bwMode="auto">
          <a:xfrm>
            <a:off x="3543300" y="260032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dirty="0">
              <a:latin typeface="Georgia"/>
            </a:endParaRPr>
          </a:p>
        </p:txBody>
      </p:sp>
      <p:pic>
        <p:nvPicPr>
          <p:cNvPr id="59396" name="Picture 5" descr="bham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524000"/>
            <a:ext cx="5562600" cy="448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5794788"/>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1" name="Picture 1" descr="cardiff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49375" y="0"/>
            <a:ext cx="55054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8868341"/>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UK Mosques Online</a:t>
            </a:r>
            <a:endParaRPr lang="en-US" dirty="0"/>
          </a:p>
        </p:txBody>
      </p:sp>
    </p:spTree>
    <p:extLst>
      <p:ext uri="{BB962C8B-B14F-4D97-AF65-F5344CB8AC3E}">
        <p14:creationId xmlns:p14="http://schemas.microsoft.com/office/powerpoint/2010/main" val="49385279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89" name="Picture 1" descr="streetviewbristol.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9563" y="1760538"/>
            <a:ext cx="7848600" cy="459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138891"/>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1" descr="sv-cardiff.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43138" y="0"/>
            <a:ext cx="5521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3010387"/>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5" name="Picture 1" descr="swansea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08125" y="0"/>
            <a:ext cx="52990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6596582"/>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3" name="Picture 3" descr="bradford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35113" y="0"/>
            <a:ext cx="5461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6710452"/>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1" name="Picture 1" descr="bradford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62138" y="0"/>
            <a:ext cx="51752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2009510"/>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29" name="Picture 1" descr="glasgow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09700" y="0"/>
            <a:ext cx="51720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5873275"/>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7" name="Picture 1" descr="glasgow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5450" y="0"/>
            <a:ext cx="72802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9276848"/>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5" name="Picture 1" descr="glasgow3.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09688" y="0"/>
            <a:ext cx="56292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0139662"/>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3" name="Picture 1" descr="harrow&amp;brick lane.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66850" y="0"/>
            <a:ext cx="5165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576718"/>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1" name="Picture 1" descr="london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79563" y="0"/>
            <a:ext cx="52006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05406333"/>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69" name="Picture 1" descr="manchester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44638" y="-63500"/>
            <a:ext cx="5203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1492090"/>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7" name="Picture 1" descr="manchester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47838" y="22225"/>
            <a:ext cx="53403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6780261"/>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5" name="Picture 1" descr="streetview001manc.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33525" y="0"/>
            <a:ext cx="47910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1573663"/>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3" name="Picture 1" descr="streetviewman00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52625" y="325438"/>
            <a:ext cx="4749800" cy="598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7245376"/>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owalla-july21-2.jpg"/>
          <p:cNvPicPr>
            <a:picLocks noChangeAspect="1"/>
          </p:cNvPicPr>
          <p:nvPr/>
        </p:nvPicPr>
        <p:blipFill>
          <a:blip r:embed="rId2"/>
          <a:stretch>
            <a:fillRect/>
          </a:stretch>
        </p:blipFill>
        <p:spPr>
          <a:xfrm>
            <a:off x="0" y="178104"/>
            <a:ext cx="9144000" cy="6324601"/>
          </a:xfrm>
          <a:prstGeom prst="rect">
            <a:avLst/>
          </a:prstGeom>
        </p:spPr>
      </p:pic>
    </p:spTree>
    <p:extLst>
      <p:ext uri="{BB962C8B-B14F-4D97-AF65-F5344CB8AC3E}">
        <p14:creationId xmlns:p14="http://schemas.microsoft.com/office/powerpoint/2010/main" val="943664649"/>
      </p:ext>
    </p:extLst>
  </p:cSld>
  <p:clrMapOvr>
    <a:masterClrMapping/>
  </p:clrMapOvr>
  <p:timing>
    <p:tnLst>
      <p:par>
        <p:cTn xmlns:p14="http://schemas.microsoft.com/office/powerpoint/2010/mai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owallahjul2110-1.jpg"/>
          <p:cNvPicPr>
            <a:picLocks noChangeAspect="1"/>
          </p:cNvPicPr>
          <p:nvPr/>
        </p:nvPicPr>
        <p:blipFill>
          <a:blip r:embed="rId2"/>
          <a:stretch>
            <a:fillRect/>
          </a:stretch>
        </p:blipFill>
        <p:spPr>
          <a:xfrm>
            <a:off x="0" y="617538"/>
            <a:ext cx="9144000" cy="5537200"/>
          </a:xfrm>
          <a:prstGeom prst="rect">
            <a:avLst/>
          </a:prstGeom>
        </p:spPr>
      </p:pic>
    </p:spTree>
    <p:extLst>
      <p:ext uri="{BB962C8B-B14F-4D97-AF65-F5344CB8AC3E}">
        <p14:creationId xmlns:p14="http://schemas.microsoft.com/office/powerpoint/2010/main" val="3140941410"/>
      </p:ext>
    </p:extLst>
  </p:cSld>
  <p:clrMapOvr>
    <a:masterClrMapping/>
  </p:clrMapOvr>
  <p:timing>
    <p:tnLst>
      <p:par>
        <p:cTn xmlns:p14="http://schemas.microsoft.com/office/powerpoint/2010/mai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9364" y="3273665"/>
            <a:ext cx="6326371" cy="1107996"/>
          </a:xfrm>
          <a:prstGeom prst="rect">
            <a:avLst/>
          </a:prstGeom>
          <a:noFill/>
        </p:spPr>
        <p:txBody>
          <a:bodyPr wrap="none" rtlCol="0">
            <a:spAutoFit/>
          </a:bodyPr>
          <a:lstStyle/>
          <a:p>
            <a:r>
              <a:rPr lang="en-US" sz="2400" dirty="0" smtClean="0">
                <a:latin typeface="Georgia"/>
              </a:rPr>
              <a:t>UK Muslim Communities &amp; Networks Online</a:t>
            </a:r>
          </a:p>
          <a:p>
            <a:endParaRPr lang="en-US" sz="2400" dirty="0" smtClean="0">
              <a:latin typeface="Georgia"/>
            </a:endParaRPr>
          </a:p>
          <a:p>
            <a:endParaRPr lang="en-US" dirty="0">
              <a:latin typeface="Georgia"/>
            </a:endParaRPr>
          </a:p>
        </p:txBody>
      </p:sp>
    </p:spTree>
    <p:extLst>
      <p:ext uri="{BB962C8B-B14F-4D97-AF65-F5344CB8AC3E}">
        <p14:creationId xmlns:p14="http://schemas.microsoft.com/office/powerpoint/2010/main" val="2022241061"/>
      </p:ext>
    </p:extLst>
  </p:cSld>
  <p:clrMapOvr>
    <a:masterClrMapping/>
  </p:clrMapOvr>
  <p:timing>
    <p:tnLst>
      <p:par>
        <p:cTn xmlns:p14="http://schemas.microsoft.com/office/powerpoint/2010/mai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srcRect/>
          <a:stretch>
            <a:fillRect/>
          </a:stretch>
        </p:blipFill>
        <p:spPr bwMode="auto">
          <a:xfrm>
            <a:off x="19600" y="14700"/>
            <a:ext cx="9124400" cy="6843300"/>
          </a:xfrm>
          <a:prstGeom prst="rect">
            <a:avLst/>
          </a:prstGeom>
          <a:noFill/>
          <a:ln w="9525">
            <a:noFill/>
            <a:miter lim="800000"/>
            <a:headEnd/>
            <a:tailEnd/>
          </a:ln>
          <a:effectLst/>
        </p:spPr>
      </p:pic>
      <p:sp>
        <p:nvSpPr>
          <p:cNvPr id="38915" name="Rectangle 3"/>
          <p:cNvSpPr>
            <a:spLocks noGrp="1" noChangeArrowheads="1"/>
          </p:cNvSpPr>
          <p:nvPr>
            <p:ph type="ctrTitle" idx="4294967295"/>
          </p:nvPr>
        </p:nvSpPr>
        <p:spPr>
          <a:xfrm>
            <a:off x="685800" y="0"/>
            <a:ext cx="7772400" cy="1143000"/>
          </a:xfrm>
        </p:spPr>
        <p:txBody>
          <a:bodyPr/>
          <a:lstStyle/>
          <a:p>
            <a:r>
              <a:rPr lang="en-GB" sz="800"/>
              <a:t>New Muslims Network Wales</a:t>
            </a:r>
          </a:p>
        </p:txBody>
      </p:sp>
    </p:spTree>
    <p:extLst>
      <p:ext uri="{BB962C8B-B14F-4D97-AF65-F5344CB8AC3E}">
        <p14:creationId xmlns:p14="http://schemas.microsoft.com/office/powerpoint/2010/main" val="1013368808"/>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a:srcRect/>
          <a:stretch>
            <a:fillRect/>
          </a:stretch>
        </p:blipFill>
        <p:spPr bwMode="auto">
          <a:xfrm>
            <a:off x="211593" y="158695"/>
            <a:ext cx="8932407" cy="6699305"/>
          </a:xfrm>
          <a:prstGeom prst="rect">
            <a:avLst/>
          </a:prstGeom>
          <a:noFill/>
          <a:ln w="9525">
            <a:noFill/>
            <a:miter lim="800000"/>
            <a:headEnd/>
            <a:tailEnd/>
          </a:ln>
          <a:effectLst/>
        </p:spPr>
      </p:pic>
      <p:sp>
        <p:nvSpPr>
          <p:cNvPr id="39939" name="Rectangle 3"/>
          <p:cNvSpPr>
            <a:spLocks noGrp="1" noChangeArrowheads="1"/>
          </p:cNvSpPr>
          <p:nvPr>
            <p:ph type="ctrTitle" idx="4294967295"/>
          </p:nvPr>
        </p:nvSpPr>
        <p:spPr/>
        <p:txBody>
          <a:bodyPr/>
          <a:lstStyle/>
          <a:p>
            <a:r>
              <a:rPr lang="en-GB" sz="800"/>
              <a:t>New Muslims Network Wales</a:t>
            </a:r>
          </a:p>
        </p:txBody>
      </p:sp>
    </p:spTree>
    <p:extLst>
      <p:ext uri="{BB962C8B-B14F-4D97-AF65-F5344CB8AC3E}">
        <p14:creationId xmlns:p14="http://schemas.microsoft.com/office/powerpoint/2010/main" val="147044488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a:effectLst/>
        </p:spPr>
      </p:pic>
      <p:sp>
        <p:nvSpPr>
          <p:cNvPr id="40963" name="Rectangle 3"/>
          <p:cNvSpPr>
            <a:spLocks noGrp="1" noChangeArrowheads="1"/>
          </p:cNvSpPr>
          <p:nvPr>
            <p:ph type="ctrTitle" idx="4294967295"/>
          </p:nvPr>
        </p:nvSpPr>
        <p:spPr/>
        <p:txBody>
          <a:bodyPr/>
          <a:lstStyle/>
          <a:p>
            <a:r>
              <a:rPr lang="en-GB" sz="800"/>
              <a:t>Swansea Black Stone</a:t>
            </a:r>
          </a:p>
        </p:txBody>
      </p:sp>
    </p:spTree>
    <p:extLst>
      <p:ext uri="{BB962C8B-B14F-4D97-AF65-F5344CB8AC3E}">
        <p14:creationId xmlns:p14="http://schemas.microsoft.com/office/powerpoint/2010/main" val="965402496"/>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1987" name="Rectangle 3"/>
          <p:cNvSpPr>
            <a:spLocks noGrp="1" noChangeArrowheads="1"/>
          </p:cNvSpPr>
          <p:nvPr>
            <p:ph type="ctrTitle" idx="4294967295"/>
          </p:nvPr>
        </p:nvSpPr>
        <p:spPr/>
        <p:txBody>
          <a:bodyPr/>
          <a:lstStyle/>
          <a:p>
            <a:r>
              <a:rPr lang="en-GB" sz="800"/>
              <a:t>islamiccardiff</a:t>
            </a:r>
          </a:p>
        </p:txBody>
      </p:sp>
    </p:spTree>
    <p:extLst>
      <p:ext uri="{BB962C8B-B14F-4D97-AF65-F5344CB8AC3E}">
        <p14:creationId xmlns:p14="http://schemas.microsoft.com/office/powerpoint/2010/main" val="4275755112"/>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3011" name="Rectangle 3"/>
          <p:cNvSpPr>
            <a:spLocks noGrp="1" noChangeArrowheads="1"/>
          </p:cNvSpPr>
          <p:nvPr>
            <p:ph type="ctrTitle" idx="4294967295"/>
          </p:nvPr>
        </p:nvSpPr>
        <p:spPr/>
        <p:txBody>
          <a:bodyPr/>
          <a:lstStyle/>
          <a:p>
            <a:r>
              <a:rPr lang="en-GB" sz="800"/>
              <a:t>Cardiff mosques</a:t>
            </a:r>
          </a:p>
        </p:txBody>
      </p:sp>
    </p:spTree>
    <p:extLst>
      <p:ext uri="{BB962C8B-B14F-4D97-AF65-F5344CB8AC3E}">
        <p14:creationId xmlns:p14="http://schemas.microsoft.com/office/powerpoint/2010/main" val="44042010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4035" name="Rectangle 3"/>
          <p:cNvSpPr>
            <a:spLocks noGrp="1" noChangeArrowheads="1"/>
          </p:cNvSpPr>
          <p:nvPr>
            <p:ph type="ctrTitle" idx="4294967295"/>
          </p:nvPr>
        </p:nvSpPr>
        <p:spPr/>
        <p:txBody>
          <a:bodyPr/>
          <a:lstStyle/>
          <a:p>
            <a:r>
              <a:rPr lang="en-GB" sz="800"/>
              <a:t>Cardiff mosques</a:t>
            </a:r>
          </a:p>
        </p:txBody>
      </p:sp>
    </p:spTree>
    <p:extLst>
      <p:ext uri="{BB962C8B-B14F-4D97-AF65-F5344CB8AC3E}">
        <p14:creationId xmlns:p14="http://schemas.microsoft.com/office/powerpoint/2010/main" val="178705821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5059" name="Rectangle 3"/>
          <p:cNvSpPr>
            <a:spLocks noGrp="1" noChangeArrowheads="1"/>
          </p:cNvSpPr>
          <p:nvPr>
            <p:ph type="ctrTitle" idx="4294967295"/>
          </p:nvPr>
        </p:nvSpPr>
        <p:spPr/>
        <p:txBody>
          <a:bodyPr/>
          <a:lstStyle/>
          <a:p>
            <a:r>
              <a:rPr lang="en-GB" sz="800"/>
              <a:t>Cardiff mosques</a:t>
            </a:r>
          </a:p>
        </p:txBody>
      </p:sp>
    </p:spTree>
    <p:extLst>
      <p:ext uri="{BB962C8B-B14F-4D97-AF65-F5344CB8AC3E}">
        <p14:creationId xmlns:p14="http://schemas.microsoft.com/office/powerpoint/2010/main" val="126499826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6083" name="Rectangle 3"/>
          <p:cNvSpPr>
            <a:spLocks noGrp="1" noChangeArrowheads="1"/>
          </p:cNvSpPr>
          <p:nvPr>
            <p:ph type="ctrTitle" idx="4294967295"/>
          </p:nvPr>
        </p:nvSpPr>
        <p:spPr/>
        <p:txBody>
          <a:bodyPr/>
          <a:lstStyle/>
          <a:p>
            <a:r>
              <a:rPr lang="en-GB" sz="800"/>
              <a:t>Cardiff mosques</a:t>
            </a:r>
          </a:p>
        </p:txBody>
      </p:sp>
    </p:spTree>
    <p:extLst>
      <p:ext uri="{BB962C8B-B14F-4D97-AF65-F5344CB8AC3E}">
        <p14:creationId xmlns:p14="http://schemas.microsoft.com/office/powerpoint/2010/main" val="281572968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7107" name="Rectangle 3"/>
          <p:cNvSpPr>
            <a:spLocks noGrp="1" noChangeArrowheads="1"/>
          </p:cNvSpPr>
          <p:nvPr>
            <p:ph type="ctrTitle" idx="4294967295"/>
          </p:nvPr>
        </p:nvSpPr>
        <p:spPr/>
        <p:txBody>
          <a:bodyPr/>
          <a:lstStyle/>
          <a:p>
            <a:r>
              <a:rPr lang="en-GB" sz="800"/>
              <a:t>Cardiff mosques</a:t>
            </a:r>
          </a:p>
        </p:txBody>
      </p:sp>
    </p:spTree>
    <p:extLst>
      <p:ext uri="{BB962C8B-B14F-4D97-AF65-F5344CB8AC3E}">
        <p14:creationId xmlns:p14="http://schemas.microsoft.com/office/powerpoint/2010/main" val="108641966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8131" name="Rectangle 3"/>
          <p:cNvSpPr>
            <a:spLocks noGrp="1" noChangeArrowheads="1"/>
          </p:cNvSpPr>
          <p:nvPr>
            <p:ph type="ctrTitle" idx="4294967295"/>
          </p:nvPr>
        </p:nvSpPr>
        <p:spPr/>
        <p:txBody>
          <a:bodyPr/>
          <a:lstStyle/>
          <a:p>
            <a:r>
              <a:rPr lang="en-GB" sz="800"/>
              <a:t>Cardiff mosques</a:t>
            </a:r>
          </a:p>
        </p:txBody>
      </p:sp>
    </p:spTree>
    <p:extLst>
      <p:ext uri="{BB962C8B-B14F-4D97-AF65-F5344CB8AC3E}">
        <p14:creationId xmlns:p14="http://schemas.microsoft.com/office/powerpoint/2010/main" val="3145485925"/>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49155" name="Rectangle 3"/>
          <p:cNvSpPr>
            <a:spLocks noGrp="1" noChangeArrowheads="1"/>
          </p:cNvSpPr>
          <p:nvPr>
            <p:ph type="ctrTitle" idx="4294967295"/>
          </p:nvPr>
        </p:nvSpPr>
        <p:spPr/>
        <p:txBody>
          <a:bodyPr/>
          <a:lstStyle/>
          <a:p>
            <a:r>
              <a:rPr lang="en-GB" sz="800"/>
              <a:t>Cardiff mosques</a:t>
            </a:r>
          </a:p>
        </p:txBody>
      </p:sp>
    </p:spTree>
    <p:extLst>
      <p:ext uri="{BB962C8B-B14F-4D97-AF65-F5344CB8AC3E}">
        <p14:creationId xmlns:p14="http://schemas.microsoft.com/office/powerpoint/2010/main" val="356301287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713" y="274638"/>
            <a:ext cx="8777287" cy="6583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62" name="Rectangle 3"/>
          <p:cNvSpPr>
            <a:spLocks noGrp="1" noChangeArrowheads="1"/>
          </p:cNvSpPr>
          <p:nvPr>
            <p:ph type="ctrTitle" idx="4294967295"/>
          </p:nvPr>
        </p:nvSpPr>
        <p:spPr>
          <a:xfrm>
            <a:off x="0" y="274638"/>
            <a:ext cx="8229600" cy="1143000"/>
          </a:xfrm>
        </p:spPr>
        <p:txBody>
          <a:bodyPr/>
          <a:lstStyle/>
          <a:p>
            <a:r>
              <a:rPr lang="en-GB" sz="800" dirty="0"/>
              <a:t>Lancashire Council of Mosques</a:t>
            </a:r>
          </a:p>
        </p:txBody>
      </p:sp>
    </p:spTree>
    <p:extLst>
      <p:ext uri="{BB962C8B-B14F-4D97-AF65-F5344CB8AC3E}">
        <p14:creationId xmlns:p14="http://schemas.microsoft.com/office/powerpoint/2010/main" val="3796594989"/>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4" name="Rectangle 3"/>
          <p:cNvSpPr>
            <a:spLocks noGrp="1" noChangeArrowheads="1"/>
          </p:cNvSpPr>
          <p:nvPr>
            <p:ph type="ctrTitle" idx="4294967295"/>
          </p:nvPr>
        </p:nvSpPr>
        <p:spPr>
          <a:xfrm>
            <a:off x="0" y="0"/>
            <a:ext cx="7772400" cy="1143000"/>
          </a:xfrm>
        </p:spPr>
        <p:txBody>
          <a:bodyPr/>
          <a:lstStyle/>
          <a:p>
            <a:r>
              <a:rPr lang="en-GB" sz="800" dirty="0"/>
              <a:t>Sultan </a:t>
            </a:r>
            <a:r>
              <a:rPr lang="en-GB" sz="800" dirty="0" err="1"/>
              <a:t>Nazim</a:t>
            </a:r>
            <a:endParaRPr lang="en-GB" sz="800" dirty="0"/>
          </a:p>
        </p:txBody>
      </p:sp>
    </p:spTree>
    <p:extLst>
      <p:ext uri="{BB962C8B-B14F-4D97-AF65-F5344CB8AC3E}">
        <p14:creationId xmlns:p14="http://schemas.microsoft.com/office/powerpoint/2010/main" val="4061301443"/>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2" name="Rectangle 3"/>
          <p:cNvSpPr>
            <a:spLocks noGrp="1" noChangeArrowheads="1"/>
          </p:cNvSpPr>
          <p:nvPr>
            <p:ph type="ctrTitle" idx="4294967295"/>
          </p:nvPr>
        </p:nvSpPr>
        <p:spPr>
          <a:xfrm>
            <a:off x="0" y="274638"/>
            <a:ext cx="8229600" cy="1143000"/>
          </a:xfrm>
        </p:spPr>
        <p:txBody>
          <a:bodyPr/>
          <a:lstStyle/>
          <a:p>
            <a:r>
              <a:rPr lang="en-GB" sz="800" dirty="0" err="1"/>
              <a:t>Naqshbandii</a:t>
            </a:r>
            <a:r>
              <a:rPr lang="en-GB" sz="800" dirty="0"/>
              <a:t> </a:t>
            </a:r>
            <a:r>
              <a:rPr lang="en-GB" sz="800" dirty="0" err="1"/>
              <a:t>Dhikr</a:t>
            </a:r>
            <a:endParaRPr lang="en-GB" sz="800" dirty="0"/>
          </a:p>
        </p:txBody>
      </p:sp>
    </p:spTree>
    <p:extLst>
      <p:ext uri="{BB962C8B-B14F-4D97-AF65-F5344CB8AC3E}">
        <p14:creationId xmlns:p14="http://schemas.microsoft.com/office/powerpoint/2010/main" val="2683017656"/>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8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0" name="Rectangle 3"/>
          <p:cNvSpPr>
            <a:spLocks noGrp="1" noChangeArrowheads="1"/>
          </p:cNvSpPr>
          <p:nvPr>
            <p:ph type="ctrTitle" idx="4294967295"/>
          </p:nvPr>
        </p:nvSpPr>
        <p:spPr>
          <a:xfrm>
            <a:off x="0" y="274638"/>
            <a:ext cx="8229600" cy="1143000"/>
          </a:xfrm>
        </p:spPr>
        <p:txBody>
          <a:bodyPr/>
          <a:lstStyle/>
          <a:p>
            <a:r>
              <a:rPr lang="en-GB" sz="800" dirty="0" err="1"/>
              <a:t>Haqqani</a:t>
            </a:r>
            <a:r>
              <a:rPr lang="en-GB" sz="800" dirty="0"/>
              <a:t> Sorbet Audio</a:t>
            </a:r>
          </a:p>
        </p:txBody>
      </p:sp>
    </p:spTree>
    <p:extLst>
      <p:ext uri="{BB962C8B-B14F-4D97-AF65-F5344CB8AC3E}">
        <p14:creationId xmlns:p14="http://schemas.microsoft.com/office/powerpoint/2010/main" val="577383634"/>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6738" name="Rectangle 3"/>
          <p:cNvSpPr>
            <a:spLocks noGrp="1" noChangeArrowheads="1"/>
          </p:cNvSpPr>
          <p:nvPr>
            <p:ph type="ctrTitle" idx="4294967295"/>
          </p:nvPr>
        </p:nvSpPr>
        <p:spPr>
          <a:xfrm>
            <a:off x="0" y="274638"/>
            <a:ext cx="8229600" cy="1143000"/>
          </a:xfrm>
        </p:spPr>
        <p:txBody>
          <a:bodyPr/>
          <a:lstStyle/>
          <a:p>
            <a:r>
              <a:rPr lang="en-GB" sz="800" dirty="0"/>
              <a:t>Prophet’s Academy</a:t>
            </a:r>
          </a:p>
        </p:txBody>
      </p:sp>
    </p:spTree>
    <p:extLst>
      <p:ext uri="{BB962C8B-B14F-4D97-AF65-F5344CB8AC3E}">
        <p14:creationId xmlns:p14="http://schemas.microsoft.com/office/powerpoint/2010/main" val="2492833124"/>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786" name="Rectangle 3"/>
          <p:cNvSpPr>
            <a:spLocks noGrp="1" noChangeArrowheads="1"/>
          </p:cNvSpPr>
          <p:nvPr>
            <p:ph type="ctrTitle" idx="4294967295"/>
          </p:nvPr>
        </p:nvSpPr>
        <p:spPr>
          <a:xfrm>
            <a:off x="0" y="274638"/>
            <a:ext cx="8229600" cy="1143000"/>
          </a:xfrm>
        </p:spPr>
        <p:txBody>
          <a:bodyPr/>
          <a:lstStyle/>
          <a:p>
            <a:r>
              <a:rPr lang="en-GB" sz="800" dirty="0" err="1"/>
              <a:t>Naqshbandii</a:t>
            </a:r>
            <a:r>
              <a:rPr lang="en-GB" sz="800" dirty="0"/>
              <a:t> </a:t>
            </a:r>
            <a:r>
              <a:rPr lang="en-GB" sz="800" dirty="0" err="1"/>
              <a:t>Dhikr</a:t>
            </a:r>
            <a:endParaRPr lang="en-GB" sz="800" dirty="0"/>
          </a:p>
        </p:txBody>
      </p:sp>
    </p:spTree>
    <p:extLst>
      <p:ext uri="{BB962C8B-B14F-4D97-AF65-F5344CB8AC3E}">
        <p14:creationId xmlns:p14="http://schemas.microsoft.com/office/powerpoint/2010/main" val="2779127925"/>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29" name="Picture 1" descr="gowalla-july21-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77800"/>
            <a:ext cx="9144000" cy="632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81223822"/>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177" name="Picture 1" descr="gowallahjul2110-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17538"/>
            <a:ext cx="9144000" cy="553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0433677"/>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reetdawa.jpg"/>
          <p:cNvPicPr>
            <a:picLocks noChangeAspect="1"/>
          </p:cNvPicPr>
          <p:nvPr/>
        </p:nvPicPr>
        <p:blipFill>
          <a:blip r:embed="rId2"/>
          <a:stretch>
            <a:fillRect/>
          </a:stretch>
        </p:blipFill>
        <p:spPr>
          <a:xfrm>
            <a:off x="0" y="0"/>
            <a:ext cx="9144000" cy="5715000"/>
          </a:xfrm>
          <a:prstGeom prst="rect">
            <a:avLst/>
          </a:prstGeom>
        </p:spPr>
      </p:pic>
    </p:spTree>
    <p:extLst>
      <p:ext uri="{BB962C8B-B14F-4D97-AF65-F5344CB8AC3E}">
        <p14:creationId xmlns:p14="http://schemas.microsoft.com/office/powerpoint/2010/main" val="623055506"/>
      </p:ext>
    </p:extLst>
  </p:cSld>
  <p:clrMapOvr>
    <a:masterClrMapping/>
  </p:clrMapOvr>
  <p:timing>
    <p:tnLst>
      <p:par>
        <p:cTn xmlns:p14="http://schemas.microsoft.com/office/powerpoint/2010/mai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reetdawa1.jpg"/>
          <p:cNvPicPr>
            <a:picLocks noChangeAspect="1"/>
          </p:cNvPicPr>
          <p:nvPr/>
        </p:nvPicPr>
        <p:blipFill>
          <a:blip r:embed="rId2"/>
          <a:stretch>
            <a:fillRect/>
          </a:stretch>
        </p:blipFill>
        <p:spPr>
          <a:xfrm>
            <a:off x="0" y="489279"/>
            <a:ext cx="9144000" cy="5715000"/>
          </a:xfrm>
          <a:prstGeom prst="rect">
            <a:avLst/>
          </a:prstGeom>
        </p:spPr>
      </p:pic>
    </p:spTree>
    <p:extLst>
      <p:ext uri="{BB962C8B-B14F-4D97-AF65-F5344CB8AC3E}">
        <p14:creationId xmlns:p14="http://schemas.microsoft.com/office/powerpoint/2010/main" val="3439371416"/>
      </p:ext>
    </p:extLst>
  </p:cSld>
  <p:clrMapOvr>
    <a:masterClrMapping/>
  </p:clrMapOvr>
  <p:timing>
    <p:tnLst>
      <p:par>
        <p:cTn xmlns:p14="http://schemas.microsoft.com/office/powerpoint/2010/mai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reetdawaFB.jpg"/>
          <p:cNvPicPr>
            <a:picLocks noChangeAspect="1"/>
          </p:cNvPicPr>
          <p:nvPr/>
        </p:nvPicPr>
        <p:blipFill>
          <a:blip r:embed="rId2"/>
          <a:stretch>
            <a:fillRect/>
          </a:stretch>
        </p:blipFill>
        <p:spPr>
          <a:xfrm>
            <a:off x="306899" y="0"/>
            <a:ext cx="8591551" cy="6858000"/>
          </a:xfrm>
          <a:prstGeom prst="rect">
            <a:avLst/>
          </a:prstGeom>
        </p:spPr>
      </p:pic>
    </p:spTree>
    <p:extLst>
      <p:ext uri="{BB962C8B-B14F-4D97-AF65-F5344CB8AC3E}">
        <p14:creationId xmlns:p14="http://schemas.microsoft.com/office/powerpoint/2010/main" val="1689879620"/>
      </p:ext>
    </p:extLst>
  </p:cSld>
  <p:clrMapOvr>
    <a:masterClrMapping/>
  </p:clrMapOvr>
  <p:timing>
    <p:tnLst>
      <p:par>
        <p:cTn xmlns:p14="http://schemas.microsoft.com/office/powerpoint/2010/mai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mn1.jpg"/>
          <p:cNvPicPr>
            <a:picLocks noChangeAspect="1"/>
          </p:cNvPicPr>
          <p:nvPr/>
        </p:nvPicPr>
        <p:blipFill>
          <a:blip r:embed="rId2"/>
          <a:stretch>
            <a:fillRect/>
          </a:stretch>
        </p:blipFill>
        <p:spPr>
          <a:xfrm>
            <a:off x="0" y="252933"/>
            <a:ext cx="9144000" cy="6352134"/>
          </a:xfrm>
          <a:prstGeom prst="rect">
            <a:avLst/>
          </a:prstGeom>
        </p:spPr>
      </p:pic>
    </p:spTree>
    <p:extLst>
      <p:ext uri="{BB962C8B-B14F-4D97-AF65-F5344CB8AC3E}">
        <p14:creationId xmlns:p14="http://schemas.microsoft.com/office/powerpoint/2010/main" val="558710372"/>
      </p:ext>
    </p:extLst>
  </p:cSld>
  <p:clrMapOvr>
    <a:masterClrMapping/>
  </p:clrMapOvr>
  <p:timing>
    <p:tnLst>
      <p:par>
        <p:cTn xmlns:p14="http://schemas.microsoft.com/office/powerpoint/2010/main" id="1" dur="indefinite" restart="never" nodeType="tmRoot"/>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mnwales.jpg"/>
          <p:cNvPicPr>
            <a:picLocks noChangeAspect="1"/>
          </p:cNvPicPr>
          <p:nvPr/>
        </p:nvPicPr>
        <p:blipFill>
          <a:blip r:embed="rId2"/>
          <a:stretch>
            <a:fillRect/>
          </a:stretch>
        </p:blipFill>
        <p:spPr>
          <a:xfrm>
            <a:off x="418314" y="0"/>
            <a:ext cx="8307371" cy="6858000"/>
          </a:xfrm>
          <a:prstGeom prst="rect">
            <a:avLst/>
          </a:prstGeom>
        </p:spPr>
      </p:pic>
    </p:spTree>
    <p:extLst>
      <p:ext uri="{BB962C8B-B14F-4D97-AF65-F5344CB8AC3E}">
        <p14:creationId xmlns:p14="http://schemas.microsoft.com/office/powerpoint/2010/main" val="3423394383"/>
      </p:ext>
    </p:extLst>
  </p:cSld>
  <p:clrMapOvr>
    <a:masterClrMapping/>
  </p:clrMapOvr>
  <p:timing>
    <p:tnLst>
      <p:par>
        <p:cTn xmlns:p14="http://schemas.microsoft.com/office/powerpoint/2010/mai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kmuslimsagainstextremism.jpg"/>
          <p:cNvPicPr>
            <a:picLocks noChangeAspect="1"/>
          </p:cNvPicPr>
          <p:nvPr/>
        </p:nvPicPr>
        <p:blipFill>
          <a:blip r:embed="rId2"/>
          <a:stretch>
            <a:fillRect/>
          </a:stretch>
        </p:blipFill>
        <p:spPr>
          <a:xfrm>
            <a:off x="0" y="281668"/>
            <a:ext cx="9144000" cy="6294664"/>
          </a:xfrm>
          <a:prstGeom prst="rect">
            <a:avLst/>
          </a:prstGeom>
        </p:spPr>
      </p:pic>
    </p:spTree>
    <p:extLst>
      <p:ext uri="{BB962C8B-B14F-4D97-AF65-F5344CB8AC3E}">
        <p14:creationId xmlns:p14="http://schemas.microsoft.com/office/powerpoint/2010/main" val="1312578956"/>
      </p:ext>
    </p:extLst>
  </p:cSld>
  <p:clrMapOvr>
    <a:masterClrMapping/>
  </p:clrMapOvr>
  <p:timing>
    <p:tnLst>
      <p:par>
        <p:cTn xmlns:p14="http://schemas.microsoft.com/office/powerpoint/2010/mai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32487" y="3244334"/>
            <a:ext cx="5222742" cy="1200329"/>
          </a:xfrm>
          <a:prstGeom prst="rect">
            <a:avLst/>
          </a:prstGeom>
        </p:spPr>
        <p:txBody>
          <a:bodyPr wrap="none">
            <a:spAutoFit/>
          </a:bodyPr>
          <a:lstStyle/>
          <a:p>
            <a:endParaRPr lang="pt-BR" dirty="0" smtClean="0">
              <a:latin typeface="Georgia"/>
              <a:hlinkClick r:id="rId2"/>
            </a:endParaRPr>
          </a:p>
          <a:p>
            <a:r>
              <a:rPr lang="pt-BR" dirty="0" smtClean="0">
                <a:latin typeface="Georgia"/>
                <a:hlinkClick r:id="rId3"/>
              </a:rPr>
              <a:t>Undercover Mosque</a:t>
            </a:r>
            <a:endParaRPr lang="pt-BR" dirty="0">
              <a:latin typeface="Georgia"/>
              <a:hlinkClick r:id="rId2"/>
            </a:endParaRPr>
          </a:p>
          <a:p>
            <a:endParaRPr lang="pt-BR" dirty="0" smtClean="0">
              <a:latin typeface="Georgia"/>
              <a:hlinkClick r:id="rId2"/>
            </a:endParaRPr>
          </a:p>
          <a:p>
            <a:r>
              <a:rPr lang="pt-BR" dirty="0" smtClean="0">
                <a:latin typeface="Georgia"/>
                <a:hlinkClick r:id="rId2"/>
              </a:rPr>
              <a:t>Undercover Mosque: The Return (C4 Dispatches)</a:t>
            </a:r>
            <a:endParaRPr lang="en-US" dirty="0">
              <a:latin typeface="Georgia"/>
            </a:endParaRPr>
          </a:p>
        </p:txBody>
      </p:sp>
    </p:spTree>
    <p:extLst>
      <p:ext uri="{BB962C8B-B14F-4D97-AF65-F5344CB8AC3E}">
        <p14:creationId xmlns:p14="http://schemas.microsoft.com/office/powerpoint/2010/main" val="2563705080"/>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bc-c4-080807.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1735640706"/>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39848" y="2167845"/>
            <a:ext cx="1612829" cy="646331"/>
          </a:xfrm>
          <a:prstGeom prst="rect">
            <a:avLst/>
          </a:prstGeom>
          <a:noFill/>
        </p:spPr>
        <p:txBody>
          <a:bodyPr wrap="none" rtlCol="0">
            <a:spAutoFit/>
          </a:bodyPr>
          <a:lstStyle/>
          <a:p>
            <a:r>
              <a:rPr lang="en-US" dirty="0" err="1" smtClean="0">
                <a:latin typeface="Georgia"/>
              </a:rPr>
              <a:t>Organisations</a:t>
            </a:r>
            <a:endParaRPr lang="en-US" dirty="0" smtClean="0">
              <a:latin typeface="Georgia"/>
            </a:endParaRPr>
          </a:p>
          <a:p>
            <a:endParaRPr lang="en-US" dirty="0">
              <a:latin typeface="Georgia"/>
            </a:endParaRPr>
          </a:p>
        </p:txBody>
      </p:sp>
    </p:spTree>
    <p:extLst>
      <p:ext uri="{BB962C8B-B14F-4D97-AF65-F5344CB8AC3E}">
        <p14:creationId xmlns:p14="http://schemas.microsoft.com/office/powerpoint/2010/main" val="2812133396"/>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a:p>
        </p:txBody>
      </p:sp>
      <p:pic>
        <p:nvPicPr>
          <p:cNvPr id="4" name="Picture 3" descr="mcbtwitter-180211.jpg"/>
          <p:cNvPicPr>
            <a:picLocks noChangeAspect="1"/>
          </p:cNvPicPr>
          <p:nvPr/>
        </p:nvPicPr>
        <p:blipFill>
          <a:blip r:embed="rId2"/>
          <a:stretch>
            <a:fillRect/>
          </a:stretch>
        </p:blipFill>
        <p:spPr>
          <a:xfrm>
            <a:off x="1166813" y="-204788"/>
            <a:ext cx="6632575" cy="6858001"/>
          </a:xfrm>
          <a:prstGeom prst="rect">
            <a:avLst/>
          </a:prstGeom>
        </p:spPr>
      </p:pic>
    </p:spTree>
    <p:extLst>
      <p:ext uri="{BB962C8B-B14F-4D97-AF65-F5344CB8AC3E}">
        <p14:creationId xmlns:p14="http://schemas.microsoft.com/office/powerpoint/2010/main" val="1350343949"/>
      </p:ext>
    </p:extLst>
  </p:cSld>
  <p:clrMapOvr>
    <a:masterClrMapping/>
  </p:clrMapOvr>
  <p:timing>
    <p:tnLst>
      <p:par>
        <p:cTn xmlns:p14="http://schemas.microsoft.com/office/powerpoint/2010/mai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02"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204803" name="Rectangle 3"/>
          <p:cNvSpPr>
            <a:spLocks noGrp="1" noChangeArrowheads="1"/>
          </p:cNvSpPr>
          <p:nvPr>
            <p:ph type="title" idx="4294967295"/>
          </p:nvPr>
        </p:nvSpPr>
        <p:spPr/>
        <p:txBody>
          <a:bodyPr/>
          <a:lstStyle/>
          <a:p>
            <a:r>
              <a:rPr lang="en-GB" sz="1200"/>
              <a:t>UK Islamic Mission 02</a:t>
            </a:r>
          </a:p>
        </p:txBody>
      </p:sp>
    </p:spTree>
    <p:extLst>
      <p:ext uri="{BB962C8B-B14F-4D97-AF65-F5344CB8AC3E}">
        <p14:creationId xmlns:p14="http://schemas.microsoft.com/office/powerpoint/2010/main" val="1816486074"/>
      </p:ext>
    </p:extLst>
  </p:cSld>
  <p:clrMapOvr>
    <a:masterClrMapping/>
  </p:clrMapOvr>
  <p:transition xmlns:p14="http://schemas.microsoft.com/office/powerpoint/2010/mai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uslimparliament1.jpg"/>
          <p:cNvPicPr>
            <a:picLocks noChangeAspect="1"/>
          </p:cNvPicPr>
          <p:nvPr/>
        </p:nvPicPr>
        <p:blipFill>
          <a:blip r:embed="rId2"/>
          <a:stretch>
            <a:fillRect/>
          </a:stretch>
        </p:blipFill>
        <p:spPr>
          <a:xfrm>
            <a:off x="0" y="247650"/>
            <a:ext cx="9144000" cy="5715000"/>
          </a:xfrm>
          <a:prstGeom prst="rect">
            <a:avLst/>
          </a:prstGeom>
        </p:spPr>
      </p:pic>
    </p:spTree>
    <p:extLst>
      <p:ext uri="{BB962C8B-B14F-4D97-AF65-F5344CB8AC3E}">
        <p14:creationId xmlns:p14="http://schemas.microsoft.com/office/powerpoint/2010/main" val="3075610051"/>
      </p:ext>
    </p:extLst>
  </p:cSld>
  <p:clrMapOvr>
    <a:masterClrMapping/>
  </p:clrMapOvr>
  <p:timing>
    <p:tnLst>
      <p:par>
        <p:cTn xmlns:p14="http://schemas.microsoft.com/office/powerpoint/2010/mai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alaam12011.jpg"/>
          <p:cNvPicPr>
            <a:picLocks noChangeAspect="1"/>
          </p:cNvPicPr>
          <p:nvPr/>
        </p:nvPicPr>
        <p:blipFill>
          <a:blip r:embed="rId2"/>
          <a:stretch>
            <a:fillRect/>
          </a:stretch>
        </p:blipFill>
        <p:spPr>
          <a:xfrm>
            <a:off x="30163" y="919163"/>
            <a:ext cx="9144000" cy="5715000"/>
          </a:xfrm>
          <a:prstGeom prst="rect">
            <a:avLst/>
          </a:prstGeom>
        </p:spPr>
      </p:pic>
    </p:spTree>
    <p:extLst>
      <p:ext uri="{BB962C8B-B14F-4D97-AF65-F5344CB8AC3E}">
        <p14:creationId xmlns:p14="http://schemas.microsoft.com/office/powerpoint/2010/main" val="610370794"/>
      </p:ext>
    </p:extLst>
  </p:cSld>
  <p:clrMapOvr>
    <a:masterClrMapping/>
  </p:clrMapOvr>
  <p:timing>
    <p:tnLst>
      <p:par>
        <p:cTn xmlns:p14="http://schemas.microsoft.com/office/powerpoint/2010/mai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uslimedtrust.jpg"/>
          <p:cNvPicPr>
            <a:picLocks noChangeAspect="1"/>
          </p:cNvPicPr>
          <p:nvPr/>
        </p:nvPicPr>
        <p:blipFill>
          <a:blip r:embed="rId2"/>
          <a:stretch>
            <a:fillRect/>
          </a:stretch>
        </p:blipFill>
        <p:spPr>
          <a:xfrm>
            <a:off x="95250" y="117475"/>
            <a:ext cx="9144000" cy="5715000"/>
          </a:xfrm>
          <a:prstGeom prst="rect">
            <a:avLst/>
          </a:prstGeom>
        </p:spPr>
      </p:pic>
    </p:spTree>
    <p:extLst>
      <p:ext uri="{BB962C8B-B14F-4D97-AF65-F5344CB8AC3E}">
        <p14:creationId xmlns:p14="http://schemas.microsoft.com/office/powerpoint/2010/main" val="3870353190"/>
      </p:ext>
    </p:extLst>
  </p:cSld>
  <p:clrMapOvr>
    <a:masterClrMapping/>
  </p:clrMapOvr>
  <p:timing>
    <p:tnLst>
      <p:par>
        <p:cTn xmlns:p14="http://schemas.microsoft.com/office/powerpoint/2010/mai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17411" name="Rectangle 3"/>
          <p:cNvSpPr>
            <a:spLocks noGrp="1" noChangeArrowheads="1"/>
          </p:cNvSpPr>
          <p:nvPr>
            <p:ph type="ctrTitle" idx="4294967295"/>
          </p:nvPr>
        </p:nvSpPr>
        <p:spPr/>
        <p:txBody>
          <a:bodyPr/>
          <a:lstStyle/>
          <a:p>
            <a:r>
              <a:rPr lang="en-GB" sz="800"/>
              <a:t>Muslim Association of Britain MAB</a:t>
            </a:r>
          </a:p>
        </p:txBody>
      </p:sp>
    </p:spTree>
    <p:extLst>
      <p:ext uri="{BB962C8B-B14F-4D97-AF65-F5344CB8AC3E}">
        <p14:creationId xmlns:p14="http://schemas.microsoft.com/office/powerpoint/2010/main" val="930496210"/>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18435" name="Rectangle 3"/>
          <p:cNvSpPr>
            <a:spLocks noGrp="1" noChangeArrowheads="1"/>
          </p:cNvSpPr>
          <p:nvPr>
            <p:ph type="ctrTitle" idx="4294967295"/>
          </p:nvPr>
        </p:nvSpPr>
        <p:spPr/>
        <p:txBody>
          <a:bodyPr/>
          <a:lstStyle/>
          <a:p>
            <a:r>
              <a:rPr lang="en-GB" sz="800"/>
              <a:t>Muslim Association of Britain MAB</a:t>
            </a:r>
          </a:p>
        </p:txBody>
      </p:sp>
    </p:spTree>
    <p:extLst>
      <p:ext uri="{BB962C8B-B14F-4D97-AF65-F5344CB8AC3E}">
        <p14:creationId xmlns:p14="http://schemas.microsoft.com/office/powerpoint/2010/main" val="145584101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srcRect/>
          <a:stretch>
            <a:fillRect/>
          </a:stretch>
        </p:blipFill>
        <p:spPr bwMode="auto">
          <a:xfrm>
            <a:off x="762000" y="571500"/>
            <a:ext cx="7620000" cy="5715000"/>
          </a:xfrm>
          <a:prstGeom prst="rect">
            <a:avLst/>
          </a:prstGeom>
          <a:noFill/>
          <a:ln w="9525">
            <a:noFill/>
            <a:miter lim="800000"/>
            <a:headEnd/>
            <a:tailEnd/>
          </a:ln>
          <a:effectLst/>
        </p:spPr>
      </p:pic>
      <p:sp>
        <p:nvSpPr>
          <p:cNvPr id="19459" name="Rectangle 3"/>
          <p:cNvSpPr>
            <a:spLocks noGrp="1" noChangeArrowheads="1"/>
          </p:cNvSpPr>
          <p:nvPr>
            <p:ph type="ctrTitle" idx="4294967295"/>
          </p:nvPr>
        </p:nvSpPr>
        <p:spPr/>
        <p:txBody>
          <a:bodyPr/>
          <a:lstStyle/>
          <a:p>
            <a:r>
              <a:rPr lang="en-GB" sz="800"/>
              <a:t>Muslim Association of Britain MAB</a:t>
            </a:r>
          </a:p>
        </p:txBody>
      </p:sp>
    </p:spTree>
    <p:extLst>
      <p:ext uri="{BB962C8B-B14F-4D97-AF65-F5344CB8AC3E}">
        <p14:creationId xmlns:p14="http://schemas.microsoft.com/office/powerpoint/2010/main" val="147548430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ctrTitle" idx="4294967295"/>
          </p:nvPr>
        </p:nvSpPr>
        <p:spPr/>
        <p:txBody>
          <a:bodyPr/>
          <a:lstStyle/>
          <a:p>
            <a:r>
              <a:rPr lang="en-GB" sz="800"/>
              <a:t>Muslim Association of Britain MAB resources ebooks</a:t>
            </a:r>
          </a:p>
        </p:txBody>
      </p:sp>
      <p:pic>
        <p:nvPicPr>
          <p:cNvPr id="20483" name="Picture 3"/>
          <p:cNvPicPr>
            <a:picLocks noChangeAspect="1" noChangeArrowheads="1"/>
          </p:cNvPicPr>
          <p:nvPr/>
        </p:nvPicPr>
        <p:blipFill>
          <a:blip r:embed="rId2"/>
          <a:srcRect/>
          <a:stretch>
            <a:fillRect/>
          </a:stretch>
        </p:blipFill>
        <p:spPr bwMode="auto">
          <a:xfrm>
            <a:off x="-19050" y="-14288"/>
            <a:ext cx="9182100" cy="6886576"/>
          </a:xfrm>
          <a:prstGeom prst="rect">
            <a:avLst/>
          </a:prstGeom>
          <a:noFill/>
        </p:spPr>
      </p:pic>
    </p:spTree>
    <p:extLst>
      <p:ext uri="{BB962C8B-B14F-4D97-AF65-F5344CB8AC3E}">
        <p14:creationId xmlns:p14="http://schemas.microsoft.com/office/powerpoint/2010/main" val="2360219291"/>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ctrTitle" idx="4294967295"/>
          </p:nvPr>
        </p:nvSpPr>
        <p:spPr/>
        <p:txBody>
          <a:bodyPr/>
          <a:lstStyle/>
          <a:p>
            <a:r>
              <a:rPr lang="en-GB" sz="800"/>
              <a:t>Muslim Association of Britain MAB ‘knowing islam’</a:t>
            </a:r>
          </a:p>
        </p:txBody>
      </p:sp>
      <p:pic>
        <p:nvPicPr>
          <p:cNvPr id="21507" name="Picture 3"/>
          <p:cNvPicPr>
            <a:picLocks noChangeAspect="1" noChangeArrowheads="1"/>
          </p:cNvPicPr>
          <p:nvPr/>
        </p:nvPicPr>
        <p:blipFill>
          <a:blip r:embed="rId2"/>
          <a:srcRect/>
          <a:stretch>
            <a:fillRect/>
          </a:stretch>
        </p:blipFill>
        <p:spPr bwMode="auto">
          <a:xfrm>
            <a:off x="-19050" y="-14288"/>
            <a:ext cx="9182100" cy="6886576"/>
          </a:xfrm>
          <a:prstGeom prst="rect">
            <a:avLst/>
          </a:prstGeom>
          <a:noFill/>
        </p:spPr>
      </p:pic>
    </p:spTree>
    <p:extLst>
      <p:ext uri="{BB962C8B-B14F-4D97-AF65-F5344CB8AC3E}">
        <p14:creationId xmlns:p14="http://schemas.microsoft.com/office/powerpoint/2010/main" val="223568637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ctrTitle" idx="4294967295"/>
          </p:nvPr>
        </p:nvSpPr>
        <p:spPr/>
        <p:txBody>
          <a:bodyPr/>
          <a:lstStyle/>
          <a:p>
            <a:r>
              <a:rPr lang="en-GB" sz="800"/>
              <a:t>Muslim Association of Britain MAB ‘knowing islam’ 2</a:t>
            </a:r>
          </a:p>
        </p:txBody>
      </p:sp>
      <p:pic>
        <p:nvPicPr>
          <p:cNvPr id="22531" name="Picture 3"/>
          <p:cNvPicPr>
            <a:picLocks noChangeAspect="1" noChangeArrowheads="1"/>
          </p:cNvPicPr>
          <p:nvPr/>
        </p:nvPicPr>
        <p:blipFill>
          <a:blip r:embed="rId3"/>
          <a:srcRect/>
          <a:stretch>
            <a:fillRect/>
          </a:stretch>
        </p:blipFill>
        <p:spPr bwMode="auto">
          <a:xfrm>
            <a:off x="-19050" y="-14288"/>
            <a:ext cx="9182100" cy="6886576"/>
          </a:xfrm>
          <a:prstGeom prst="rect">
            <a:avLst/>
          </a:prstGeom>
          <a:noFill/>
        </p:spPr>
      </p:pic>
    </p:spTree>
    <p:extLst>
      <p:ext uri="{BB962C8B-B14F-4D97-AF65-F5344CB8AC3E}">
        <p14:creationId xmlns:p14="http://schemas.microsoft.com/office/powerpoint/2010/main" val="1412601161"/>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ctrTitle" idx="4294967295"/>
          </p:nvPr>
        </p:nvSpPr>
        <p:spPr/>
        <p:txBody>
          <a:bodyPr/>
          <a:lstStyle/>
          <a:p>
            <a:r>
              <a:rPr lang="en-GB" sz="800"/>
              <a:t>Muslim Association of Britain MAB ‘knowing islam’ 3</a:t>
            </a:r>
          </a:p>
        </p:txBody>
      </p:sp>
      <p:pic>
        <p:nvPicPr>
          <p:cNvPr id="23555" name="Picture 3"/>
          <p:cNvPicPr>
            <a:picLocks noChangeAspect="1" noChangeArrowheads="1"/>
          </p:cNvPicPr>
          <p:nvPr/>
        </p:nvPicPr>
        <p:blipFill>
          <a:blip r:embed="rId2"/>
          <a:srcRect/>
          <a:stretch>
            <a:fillRect/>
          </a:stretch>
        </p:blipFill>
        <p:spPr bwMode="auto">
          <a:xfrm>
            <a:off x="1827213" y="1497013"/>
            <a:ext cx="6783387" cy="4776787"/>
          </a:xfrm>
          <a:prstGeom prst="rect">
            <a:avLst/>
          </a:prstGeom>
          <a:noFill/>
        </p:spPr>
      </p:pic>
    </p:spTree>
    <p:extLst>
      <p:ext uri="{BB962C8B-B14F-4D97-AF65-F5344CB8AC3E}">
        <p14:creationId xmlns:p14="http://schemas.microsoft.com/office/powerpoint/2010/main" val="999830732"/>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ctrTitle" idx="4294967295"/>
          </p:nvPr>
        </p:nvSpPr>
        <p:spPr/>
        <p:txBody>
          <a:bodyPr/>
          <a:lstStyle/>
          <a:p>
            <a:r>
              <a:rPr lang="en-GB" sz="800"/>
              <a:t>Muslim Association of Britain MAB ‘knowing islam’ 4</a:t>
            </a:r>
          </a:p>
        </p:txBody>
      </p:sp>
      <p:pic>
        <p:nvPicPr>
          <p:cNvPr id="24579" name="Picture 3"/>
          <p:cNvPicPr>
            <a:picLocks noChangeAspect="1" noChangeArrowheads="1"/>
          </p:cNvPicPr>
          <p:nvPr/>
        </p:nvPicPr>
        <p:blipFill>
          <a:blip r:embed="rId2"/>
          <a:srcRect/>
          <a:stretch>
            <a:fillRect/>
          </a:stretch>
        </p:blipFill>
        <p:spPr bwMode="auto">
          <a:xfrm>
            <a:off x="304800" y="685800"/>
            <a:ext cx="8458200" cy="5257800"/>
          </a:xfrm>
          <a:prstGeom prst="rect">
            <a:avLst/>
          </a:prstGeom>
          <a:noFill/>
        </p:spPr>
      </p:pic>
    </p:spTree>
    <p:extLst>
      <p:ext uri="{BB962C8B-B14F-4D97-AF65-F5344CB8AC3E}">
        <p14:creationId xmlns:p14="http://schemas.microsoft.com/office/powerpoint/2010/main" val="1620956728"/>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ctrTitle" idx="4294967295"/>
          </p:nvPr>
        </p:nvSpPr>
        <p:spPr/>
        <p:txBody>
          <a:bodyPr/>
          <a:lstStyle/>
          <a:p>
            <a:r>
              <a:rPr lang="en-GB" sz="800"/>
              <a:t>Muslim Association of Britain MAB ‘knowing islam’ 5</a:t>
            </a:r>
          </a:p>
        </p:txBody>
      </p:sp>
      <p:pic>
        <p:nvPicPr>
          <p:cNvPr id="25603" name="Picture 3"/>
          <p:cNvPicPr>
            <a:picLocks noChangeAspect="1" noChangeArrowheads="1"/>
          </p:cNvPicPr>
          <p:nvPr/>
        </p:nvPicPr>
        <p:blipFill>
          <a:blip r:embed="rId2"/>
          <a:srcRect/>
          <a:stretch>
            <a:fillRect/>
          </a:stretch>
        </p:blipFill>
        <p:spPr bwMode="auto">
          <a:xfrm>
            <a:off x="381000" y="762000"/>
            <a:ext cx="8229600" cy="5289550"/>
          </a:xfrm>
          <a:prstGeom prst="rect">
            <a:avLst/>
          </a:prstGeom>
          <a:noFill/>
        </p:spPr>
      </p:pic>
    </p:spTree>
    <p:extLst>
      <p:ext uri="{BB962C8B-B14F-4D97-AF65-F5344CB8AC3E}">
        <p14:creationId xmlns:p14="http://schemas.microsoft.com/office/powerpoint/2010/main" val="276048215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ctrTitle" idx="4294967295"/>
          </p:nvPr>
        </p:nvSpPr>
        <p:spPr/>
        <p:txBody>
          <a:bodyPr/>
          <a:lstStyle/>
          <a:p>
            <a:r>
              <a:rPr lang="en-GB" sz="800"/>
              <a:t>Muslim Association of Britain MAB ‘ramadan’</a:t>
            </a:r>
          </a:p>
        </p:txBody>
      </p:sp>
      <p:pic>
        <p:nvPicPr>
          <p:cNvPr id="26627" name="Picture 3"/>
          <p:cNvPicPr>
            <a:picLocks noChangeAspect="1" noChangeArrowheads="1"/>
          </p:cNvPicPr>
          <p:nvPr/>
        </p:nvPicPr>
        <p:blipFill>
          <a:blip r:embed="rId2"/>
          <a:srcRect/>
          <a:stretch>
            <a:fillRect/>
          </a:stretch>
        </p:blipFill>
        <p:spPr bwMode="auto">
          <a:xfrm>
            <a:off x="685800" y="1241425"/>
            <a:ext cx="6791325" cy="5113338"/>
          </a:xfrm>
          <a:prstGeom prst="rect">
            <a:avLst/>
          </a:prstGeom>
          <a:noFill/>
        </p:spPr>
      </p:pic>
    </p:spTree>
    <p:extLst>
      <p:ext uri="{BB962C8B-B14F-4D97-AF65-F5344CB8AC3E}">
        <p14:creationId xmlns:p14="http://schemas.microsoft.com/office/powerpoint/2010/main" val="66864954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ctrTitle" idx="4294967295"/>
          </p:nvPr>
        </p:nvSpPr>
        <p:spPr/>
        <p:txBody>
          <a:bodyPr/>
          <a:lstStyle/>
          <a:p>
            <a:r>
              <a:rPr lang="en-GB" sz="800"/>
              <a:t>Muslim Association of Britain MAB Livingstone</a:t>
            </a:r>
          </a:p>
        </p:txBody>
      </p:sp>
      <p:pic>
        <p:nvPicPr>
          <p:cNvPr id="27651" name="Picture 3"/>
          <p:cNvPicPr>
            <a:picLocks noChangeAspect="1" noChangeArrowheads="1"/>
          </p:cNvPicPr>
          <p:nvPr/>
        </p:nvPicPr>
        <p:blipFill>
          <a:blip r:embed="rId2"/>
          <a:srcRect/>
          <a:stretch>
            <a:fillRect/>
          </a:stretch>
        </p:blipFill>
        <p:spPr bwMode="auto">
          <a:xfrm>
            <a:off x="1143000" y="533400"/>
            <a:ext cx="7391400" cy="5743575"/>
          </a:xfrm>
          <a:prstGeom prst="rect">
            <a:avLst/>
          </a:prstGeom>
          <a:noFill/>
        </p:spPr>
      </p:pic>
    </p:spTree>
    <p:extLst>
      <p:ext uri="{BB962C8B-B14F-4D97-AF65-F5344CB8AC3E}">
        <p14:creationId xmlns:p14="http://schemas.microsoft.com/office/powerpoint/2010/main" val="2296929693"/>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ctrTitle" idx="4294967295"/>
          </p:nvPr>
        </p:nvSpPr>
        <p:spPr/>
        <p:txBody>
          <a:bodyPr/>
          <a:lstStyle/>
          <a:p>
            <a:r>
              <a:rPr lang="en-GB" sz="800"/>
              <a:t>Muslim Association of Britain MAB ‘Livingstone 2’</a:t>
            </a:r>
          </a:p>
        </p:txBody>
      </p:sp>
      <p:pic>
        <p:nvPicPr>
          <p:cNvPr id="28675" name="Picture 3"/>
          <p:cNvPicPr>
            <a:picLocks noChangeAspect="1" noChangeArrowheads="1"/>
          </p:cNvPicPr>
          <p:nvPr/>
        </p:nvPicPr>
        <p:blipFill>
          <a:blip r:embed="rId2"/>
          <a:srcRect/>
          <a:stretch>
            <a:fillRect/>
          </a:stretch>
        </p:blipFill>
        <p:spPr bwMode="auto">
          <a:xfrm>
            <a:off x="2317750" y="850900"/>
            <a:ext cx="4114800" cy="5702300"/>
          </a:xfrm>
          <a:prstGeom prst="rect">
            <a:avLst/>
          </a:prstGeom>
          <a:noFill/>
        </p:spPr>
      </p:pic>
    </p:spTree>
    <p:extLst>
      <p:ext uri="{BB962C8B-B14F-4D97-AF65-F5344CB8AC3E}">
        <p14:creationId xmlns:p14="http://schemas.microsoft.com/office/powerpoint/2010/main" val="1824795132"/>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ctrTitle" idx="4294967295"/>
          </p:nvPr>
        </p:nvSpPr>
        <p:spPr/>
        <p:txBody>
          <a:bodyPr/>
          <a:lstStyle/>
          <a:p>
            <a:r>
              <a:rPr lang="en-GB" sz="800"/>
              <a:t>Muslim Association of Britain MAB ‘knowing islam’ 2</a:t>
            </a:r>
          </a:p>
        </p:txBody>
      </p:sp>
      <p:pic>
        <p:nvPicPr>
          <p:cNvPr id="22531" name="Picture 3"/>
          <p:cNvPicPr>
            <a:picLocks noChangeAspect="1" noChangeArrowheads="1"/>
          </p:cNvPicPr>
          <p:nvPr/>
        </p:nvPicPr>
        <p:blipFill>
          <a:blip r:embed="rId2"/>
          <a:srcRect/>
          <a:stretch>
            <a:fillRect/>
          </a:stretch>
        </p:blipFill>
        <p:spPr bwMode="auto">
          <a:xfrm>
            <a:off x="-19050" y="-14288"/>
            <a:ext cx="9182100" cy="6886576"/>
          </a:xfrm>
          <a:prstGeom prst="rect">
            <a:avLst/>
          </a:prstGeom>
          <a:noFill/>
        </p:spPr>
      </p:pic>
    </p:spTree>
    <p:extLst>
      <p:ext uri="{BB962C8B-B14F-4D97-AF65-F5344CB8AC3E}">
        <p14:creationId xmlns:p14="http://schemas.microsoft.com/office/powerpoint/2010/main" val="132908421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ctrTitle" idx="4294967295"/>
          </p:nvPr>
        </p:nvSpPr>
        <p:spPr/>
        <p:txBody>
          <a:bodyPr/>
          <a:lstStyle/>
          <a:p>
            <a:r>
              <a:rPr lang="en-GB" sz="800"/>
              <a:t>Muslim Association of Britain MAB ‘knowing islam’ 3</a:t>
            </a:r>
          </a:p>
        </p:txBody>
      </p:sp>
      <p:pic>
        <p:nvPicPr>
          <p:cNvPr id="23555" name="Picture 3"/>
          <p:cNvPicPr>
            <a:picLocks noChangeAspect="1" noChangeArrowheads="1"/>
          </p:cNvPicPr>
          <p:nvPr/>
        </p:nvPicPr>
        <p:blipFill>
          <a:blip r:embed="rId2"/>
          <a:srcRect/>
          <a:stretch>
            <a:fillRect/>
          </a:stretch>
        </p:blipFill>
        <p:spPr bwMode="auto">
          <a:xfrm>
            <a:off x="1827213" y="1497013"/>
            <a:ext cx="6783387" cy="4776787"/>
          </a:xfrm>
          <a:prstGeom prst="rect">
            <a:avLst/>
          </a:prstGeom>
          <a:noFill/>
        </p:spPr>
      </p:pic>
    </p:spTree>
    <p:extLst>
      <p:ext uri="{BB962C8B-B14F-4D97-AF65-F5344CB8AC3E}">
        <p14:creationId xmlns:p14="http://schemas.microsoft.com/office/powerpoint/2010/main" val="130253816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ctrTitle" idx="4294967295"/>
          </p:nvPr>
        </p:nvSpPr>
        <p:spPr/>
        <p:txBody>
          <a:bodyPr/>
          <a:lstStyle/>
          <a:p>
            <a:r>
              <a:rPr lang="en-GB" sz="800"/>
              <a:t>Muslim Association of Britain MAB ‘knowing islam’ 4</a:t>
            </a:r>
          </a:p>
        </p:txBody>
      </p:sp>
      <p:pic>
        <p:nvPicPr>
          <p:cNvPr id="24579" name="Picture 3"/>
          <p:cNvPicPr>
            <a:picLocks noChangeAspect="1" noChangeArrowheads="1"/>
          </p:cNvPicPr>
          <p:nvPr/>
        </p:nvPicPr>
        <p:blipFill>
          <a:blip r:embed="rId2"/>
          <a:srcRect/>
          <a:stretch>
            <a:fillRect/>
          </a:stretch>
        </p:blipFill>
        <p:spPr bwMode="auto">
          <a:xfrm>
            <a:off x="304800" y="685800"/>
            <a:ext cx="8458200" cy="5257800"/>
          </a:xfrm>
          <a:prstGeom prst="rect">
            <a:avLst/>
          </a:prstGeom>
          <a:noFill/>
        </p:spPr>
      </p:pic>
    </p:spTree>
    <p:extLst>
      <p:ext uri="{BB962C8B-B14F-4D97-AF65-F5344CB8AC3E}">
        <p14:creationId xmlns:p14="http://schemas.microsoft.com/office/powerpoint/2010/main" val="1272824953"/>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ctrTitle" idx="4294967295"/>
          </p:nvPr>
        </p:nvSpPr>
        <p:spPr/>
        <p:txBody>
          <a:bodyPr/>
          <a:lstStyle/>
          <a:p>
            <a:r>
              <a:rPr lang="en-GB" sz="800"/>
              <a:t>Muslim Association of Britain MAB ‘knowing islam’ 5</a:t>
            </a:r>
          </a:p>
        </p:txBody>
      </p:sp>
      <p:pic>
        <p:nvPicPr>
          <p:cNvPr id="25603" name="Picture 3"/>
          <p:cNvPicPr>
            <a:picLocks noChangeAspect="1" noChangeArrowheads="1"/>
          </p:cNvPicPr>
          <p:nvPr/>
        </p:nvPicPr>
        <p:blipFill>
          <a:blip r:embed="rId2"/>
          <a:srcRect/>
          <a:stretch>
            <a:fillRect/>
          </a:stretch>
        </p:blipFill>
        <p:spPr bwMode="auto">
          <a:xfrm>
            <a:off x="381000" y="762000"/>
            <a:ext cx="8229600" cy="5289550"/>
          </a:xfrm>
          <a:prstGeom prst="rect">
            <a:avLst/>
          </a:prstGeom>
          <a:noFill/>
        </p:spPr>
      </p:pic>
    </p:spTree>
    <p:extLst>
      <p:ext uri="{BB962C8B-B14F-4D97-AF65-F5344CB8AC3E}">
        <p14:creationId xmlns:p14="http://schemas.microsoft.com/office/powerpoint/2010/main" val="2776757430"/>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1312</TotalTime>
  <Words>4185</Words>
  <Application>Microsoft Macintosh PowerPoint</Application>
  <PresentationFormat>On-screen Show (4:3)</PresentationFormat>
  <Paragraphs>680</Paragraphs>
  <Slides>196</Slides>
  <Notes>56</Notes>
  <HiddenSlides>0</HiddenSlides>
  <MMClips>0</MMClips>
  <ScaleCrop>false</ScaleCrop>
  <HeadingPairs>
    <vt:vector size="4" baseType="variant">
      <vt:variant>
        <vt:lpstr>Theme</vt:lpstr>
      </vt:variant>
      <vt:variant>
        <vt:i4>1</vt:i4>
      </vt:variant>
      <vt:variant>
        <vt:lpstr>Slide Titles</vt:lpstr>
      </vt:variant>
      <vt:variant>
        <vt:i4>196</vt:i4>
      </vt:variant>
    </vt:vector>
  </HeadingPairs>
  <TitlesOfParts>
    <vt:vector size="197" baseType="lpstr">
      <vt:lpstr>Office Theme</vt:lpstr>
      <vt:lpstr>Diversity of Muslim Perspectives  in the UK</vt:lpstr>
      <vt:lpstr>Diversity of Muslim Perspectives  in the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Islamic Foundation</vt:lpstr>
      <vt:lpstr>PowerPoint Presentation</vt:lpstr>
      <vt:lpstr>PowerPoint Presentation</vt:lpstr>
      <vt:lpstr>PowerPoint Presentation</vt:lpstr>
      <vt:lpstr>UKIM</vt:lpstr>
      <vt:lpstr>UK Islamic Mission 03</vt:lpstr>
      <vt:lpstr>UK Islamic Mission 01</vt:lpstr>
      <vt:lpstr>PowerPoint Presentation</vt:lpstr>
      <vt:lpstr>PowerPoint Presentation</vt:lpstr>
      <vt:lpstr>PowerPoint Presentation</vt:lpstr>
      <vt:lpstr>PowerPoint Presentation</vt:lpstr>
      <vt:lpstr>PowerPoint Presentation</vt:lpstr>
      <vt:lpstr>Muslim Council of Britain 1</vt:lpstr>
      <vt:lpstr>Muslim Council of Britain 2</vt:lpstr>
      <vt:lpstr>PowerPoint Presentation</vt:lpstr>
      <vt:lpstr>PowerPoint Presentation</vt:lpstr>
      <vt:lpstr>Muslim Council of Britain 02</vt:lpstr>
      <vt:lpstr>PowerPoint Presentation</vt:lpstr>
      <vt:lpstr>PowerPoint Presentation</vt:lpstr>
      <vt:lpstr>PowerPoint Presentation</vt:lpstr>
      <vt:lpstr>Sala@m</vt:lpstr>
      <vt:lpstr>Sala@m</vt:lpstr>
      <vt:lpstr>PowerPoint Presentation</vt:lpstr>
      <vt:lpstr>PowerPoint Presentation</vt:lpstr>
      <vt:lpstr>PowerPoint Presentation</vt:lpstr>
      <vt:lpstr>Revival.co.uk</vt:lpstr>
      <vt:lpstr>PowerPoint Presentation</vt:lpstr>
      <vt:lpstr>PowerPoint Presentation</vt:lpstr>
      <vt:lpstr>PowerPoint Presentation</vt:lpstr>
      <vt:lpstr>Shia Ithnasheri Community</vt:lpstr>
      <vt:lpstr>PowerPoint Presentation</vt:lpstr>
      <vt:lpstr>PowerPoint Presentation</vt:lpstr>
      <vt:lpstr>PowerPoint Presentation</vt:lpstr>
      <vt:lpstr>Swansea Khoei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Mosques in the UK</vt:lpstr>
      <vt:lpstr>Mosques in the UK</vt:lpstr>
      <vt:lpstr>Mosques in the UK</vt:lpstr>
      <vt:lpstr>Mosques in the UK</vt:lpstr>
      <vt:lpstr>Mosques in the UK</vt:lpstr>
      <vt:lpstr>Mosques in the UK</vt:lpstr>
      <vt:lpstr>Mosques in the UK</vt:lpstr>
      <vt:lpstr>Mosques in the UK</vt:lpstr>
      <vt:lpstr>Mosques in the UK</vt:lpstr>
      <vt:lpstr>Mosques in the UK</vt:lpstr>
      <vt:lpstr>Mosques in the UK</vt:lpstr>
      <vt:lpstr>East London Mosque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Jamme Masjid, Brick Lane, London </vt:lpstr>
      <vt:lpstr>Brick Lane</vt:lpstr>
      <vt:lpstr>PowerPoint Presentation</vt:lpstr>
      <vt:lpstr>PowerPoint Presentation</vt:lpstr>
      <vt:lpstr>PowerPoint Presentation</vt:lpstr>
      <vt:lpstr>PowerPoint Presentation</vt:lpstr>
      <vt:lpstr>Regent’s Park Mosque</vt:lpstr>
      <vt:lpstr>PowerPoint Presentation</vt:lpstr>
      <vt:lpstr>Cardiff Mosque</vt:lpstr>
      <vt:lpstr>Birmingham Central Mosque </vt:lpstr>
      <vt:lpstr>PowerPoint Presentation</vt:lpstr>
      <vt:lpstr>UK Mosques Online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New Muslims Network Wales</vt:lpstr>
      <vt:lpstr>New Muslims Network Wales</vt:lpstr>
      <vt:lpstr>Swansea Black Stone</vt:lpstr>
      <vt:lpstr>islamiccardiff</vt:lpstr>
      <vt:lpstr>Cardiff mosques</vt:lpstr>
      <vt:lpstr>Cardiff mosques</vt:lpstr>
      <vt:lpstr>Cardiff mosques</vt:lpstr>
      <vt:lpstr>Cardiff mosques</vt:lpstr>
      <vt:lpstr>Cardiff mosques</vt:lpstr>
      <vt:lpstr>Cardiff mosques</vt:lpstr>
      <vt:lpstr>Cardiff mosques</vt:lpstr>
      <vt:lpstr>Lancashire Council of Mosques</vt:lpstr>
      <vt:lpstr>Sultan Nazim</vt:lpstr>
      <vt:lpstr>Naqshbandii Dhikr</vt:lpstr>
      <vt:lpstr>Haqqani Sorbet Audio</vt:lpstr>
      <vt:lpstr>Prophet’s Academy</vt:lpstr>
      <vt:lpstr>Naqshbandii Dhikr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UK Islamic Mission 02</vt:lpstr>
      <vt:lpstr>PowerPoint Presentation</vt:lpstr>
      <vt:lpstr>PowerPoint Presentation</vt:lpstr>
      <vt:lpstr>PowerPoint Presentation</vt:lpstr>
      <vt:lpstr>Muslim Association of Britain MAB</vt:lpstr>
      <vt:lpstr>Muslim Association of Britain MAB</vt:lpstr>
      <vt:lpstr>Muslim Association of Britain MAB</vt:lpstr>
      <vt:lpstr>Muslim Association of Britain MAB resources ebooks</vt:lpstr>
      <vt:lpstr>Muslim Association of Britain MAB ‘knowing islam’</vt:lpstr>
      <vt:lpstr>Muslim Association of Britain MAB ‘knowing islam’ 2</vt:lpstr>
      <vt:lpstr>Muslim Association of Britain MAB ‘knowing islam’ 3</vt:lpstr>
      <vt:lpstr>Muslim Association of Britain MAB ‘knowing islam’ 4</vt:lpstr>
      <vt:lpstr>Muslim Association of Britain MAB ‘knowing islam’ 5</vt:lpstr>
      <vt:lpstr>Muslim Association of Britain MAB ‘ramadan’</vt:lpstr>
      <vt:lpstr>Muslim Association of Britain MAB Livingstone</vt:lpstr>
      <vt:lpstr>Muslim Association of Britain MAB ‘Livingstone 2’</vt:lpstr>
      <vt:lpstr>Muslim Association of Britain MAB ‘knowing islam’ 2</vt:lpstr>
      <vt:lpstr>Muslim Association of Britain MAB ‘knowing islam’ 3</vt:lpstr>
      <vt:lpstr>Muslim Association of Britain MAB ‘knowing islam’ 4</vt:lpstr>
      <vt:lpstr>Muslim Association of Britain MAB ‘knowing islam’ 5</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Gary Bunt</dc:creator>
  <cp:lastModifiedBy>Gary Bunt</cp:lastModifiedBy>
  <cp:revision>42</cp:revision>
  <dcterms:created xsi:type="dcterms:W3CDTF">2014-10-10T20:49:17Z</dcterms:created>
  <dcterms:modified xsi:type="dcterms:W3CDTF">2014-11-18T10:54:20Z</dcterms:modified>
</cp:coreProperties>
</file>