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361" r:id="rId6"/>
    <p:sldId id="362" r:id="rId7"/>
    <p:sldId id="363" r:id="rId8"/>
    <p:sldId id="364" r:id="rId9"/>
    <p:sldId id="365" r:id="rId10"/>
    <p:sldId id="267" r:id="rId11"/>
    <p:sldId id="268" r:id="rId12"/>
    <p:sldId id="366" r:id="rId13"/>
    <p:sldId id="269" r:id="rId14"/>
    <p:sldId id="270" r:id="rId15"/>
    <p:sldId id="271" r:id="rId16"/>
    <p:sldId id="272" r:id="rId17"/>
    <p:sldId id="369" r:id="rId18"/>
    <p:sldId id="370" r:id="rId19"/>
    <p:sldId id="367" r:id="rId20"/>
    <p:sldId id="374" r:id="rId21"/>
    <p:sldId id="372" r:id="rId22"/>
    <p:sldId id="373" r:id="rId23"/>
    <p:sldId id="375" r:id="rId24"/>
    <p:sldId id="376" r:id="rId25"/>
    <p:sldId id="282" r:id="rId26"/>
    <p:sldId id="377" r:id="rId27"/>
    <p:sldId id="284" r:id="rId28"/>
    <p:sldId id="37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20"/>
    <p:restoredTop sz="84464"/>
  </p:normalViewPr>
  <p:slideViewPr>
    <p:cSldViewPr>
      <p:cViewPr>
        <p:scale>
          <a:sx n="98" d="100"/>
          <a:sy n="98" d="100"/>
        </p:scale>
        <p:origin x="57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205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273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742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LIPUS?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677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1861445160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892969" y="2268141"/>
            <a:ext cx="7358063" cy="23217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</p:spTree>
    <p:extLst>
      <p:ext uri="{BB962C8B-B14F-4D97-AF65-F5344CB8AC3E}">
        <p14:creationId xmlns:p14="http://schemas.microsoft.com/office/powerpoint/2010/main" val="406560440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14/10/2025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6.jpg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video" Target="../media/media1.mov"/><Relationship Id="rId7" Type="http://schemas.openxmlformats.org/officeDocument/2006/relationships/image" Target="../media/image4.png"/><Relationship Id="rId2" Type="http://schemas.microsoft.com/office/2007/relationships/media" Target="../media/media1.mov"/><Relationship Id="rId1" Type="http://schemas.openxmlformats.org/officeDocument/2006/relationships/tags" Target="../tags/tag4.xml"/><Relationship Id="rId6" Type="http://schemas.openxmlformats.org/officeDocument/2006/relationships/image" Target="../media/image5.jp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BMST4004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US" dirty="0"/>
              <a:t> </a:t>
            </a:r>
            <a:r>
              <a:rPr lang="en-GB" dirty="0">
                <a:solidFill>
                  <a:schemeClr val="bg1"/>
                </a:solidFill>
              </a:rPr>
              <a:t>Bone Healing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62297" y="174965"/>
            <a:ext cx="4419416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8394" y="989283"/>
            <a:ext cx="7727211" cy="21237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Describe types of bony injury 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bone healing including timescales and timeframes that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facilitate appropriate </a:t>
            </a:r>
            <a:r>
              <a:rPr lang="en-US">
                <a:solidFill>
                  <a:srgbClr val="000000"/>
                </a:solidFill>
              </a:rPr>
              <a:t>bone healing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bones tolerance to loading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sz="1266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669213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09596" y="174965"/>
            <a:ext cx="332482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Bony Anatomy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0973" y="1661396"/>
            <a:ext cx="8609202" cy="303692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Constituents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Organic (20-25%), Inorganic (65-70%), Water (10%)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Organic matrix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90% of the matrix is made of Type 1 collagen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8% is composed of proteoglycans and non                      collagenous proteins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2% is bone cells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algn="l" rtl="0" latinLnBrk="1" hangingPunct="0"/>
            <a:r>
              <a:rPr lang="en-US" dirty="0">
                <a:solidFill>
                  <a:srgbClr val="000000"/>
                </a:solidFill>
              </a:rPr>
              <a:t>Inorganic matrix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Made of platelet-like crystals of hydroxyapatite (</a:t>
            </a:r>
            <a:r>
              <a:rPr lang="en-US" dirty="0" err="1">
                <a:solidFill>
                  <a:srgbClr val="000000"/>
                </a:solidFill>
              </a:rPr>
              <a:t>Ca,P</a:t>
            </a:r>
            <a:r>
              <a:rPr lang="en-US" dirty="0">
                <a:solidFill>
                  <a:srgbClr val="000000"/>
                </a:solidFill>
              </a:rPr>
              <a:t>)  </a:t>
            </a: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79760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09596" y="174965"/>
            <a:ext cx="332482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3213" y="1357278"/>
            <a:ext cx="2752576" cy="17341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Types of Bones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Long Bones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Irregular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Short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Flat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875" y="1019687"/>
            <a:ext cx="4734715" cy="25122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03213" y="4065737"/>
            <a:ext cx="2752576" cy="118013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Skeleton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Appendicular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Axial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929" y="3427739"/>
            <a:ext cx="4100605" cy="21767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049842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09596" y="174965"/>
            <a:ext cx="332482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4" name="Bone Growth Video.mov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47527" y="1075674"/>
            <a:ext cx="5906988" cy="45505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132286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09596" y="174965"/>
            <a:ext cx="332482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5471" y="1739205"/>
            <a:ext cx="4346561" cy="31191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Structure of Long Bones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Types of tissue/ Terminology: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Woven – Immature form of    bone, birth, growth, # healing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Lamellar – replaces woven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Cortical – hard (calcium 80-  90%), structure/ protection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Trabecular – spongy, allows blood, tissues and bone    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marrow through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502" y="1216773"/>
            <a:ext cx="3261604" cy="42604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542883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020621" y="260255"/>
            <a:ext cx="3102758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/>
              <a:t>Bony Injury</a:t>
            </a:r>
            <a:endParaRPr lang="en-US" sz="3516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23764" y="1274767"/>
            <a:ext cx="2853035" cy="20111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Potential Forces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Tensile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Compression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Transverse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Torsion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Anisotropic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685" y="1075673"/>
            <a:ext cx="4009430" cy="3637695"/>
          </a:xfrm>
          <a:prstGeom prst="rect">
            <a:avLst/>
          </a:prstGeom>
        </p:spPr>
      </p:pic>
      <p:pic>
        <p:nvPicPr>
          <p:cNvPr id="8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9539549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1090806"/>
            <a:ext cx="7795616" cy="22881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Bony Loading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Strain magnitude proportional with bone formation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Strain rate proportional to adaptive response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Irregular strain distribution leads to increased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osteogenesis, whereas repetitive strains leads to reduced osteogenesis.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Strain cycles – a minimum number required to elicit a positive bone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response</a:t>
            </a:r>
            <a:r>
              <a:rPr lang="en-US" sz="1266" dirty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4390353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188903" y="267314"/>
            <a:ext cx="276620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Clinical Point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3764" y="1651516"/>
            <a:ext cx="7795616" cy="256512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Osteoporosis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Condition </a:t>
            </a:r>
            <a:r>
              <a:rPr lang="en-US" dirty="0" err="1">
                <a:solidFill>
                  <a:srgbClr val="000000"/>
                </a:solidFill>
              </a:rPr>
              <a:t>characterised</a:t>
            </a:r>
            <a:r>
              <a:rPr lang="en-US" dirty="0">
                <a:solidFill>
                  <a:srgbClr val="000000"/>
                </a:solidFill>
              </a:rPr>
              <a:t> by low bone mass and </a:t>
            </a:r>
            <a:r>
              <a:rPr lang="en-US" dirty="0" err="1">
                <a:solidFill>
                  <a:srgbClr val="000000"/>
                </a:solidFill>
              </a:rPr>
              <a:t>microarchitectural</a:t>
            </a:r>
            <a:r>
              <a:rPr lang="en-US" dirty="0">
                <a:solidFill>
                  <a:srgbClr val="000000"/>
                </a:solidFill>
              </a:rPr>
              <a:t> deterioration leading to skeletal fragility and increased risk of fractures.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RISK FACTORS</a:t>
            </a:r>
          </a:p>
          <a:p>
            <a:pPr marL="401822" indent="-401822" defTabSz="410751" latinLnBrk="1" hangingPunct="0">
              <a:buFontTx/>
              <a:buChar char="-"/>
            </a:pPr>
            <a:r>
              <a:rPr lang="en-US" dirty="0">
                <a:solidFill>
                  <a:srgbClr val="000000"/>
                </a:solidFill>
              </a:rPr>
              <a:t>Family Hx, Postmenopausal, Late onset menstrual  periods, sedentary life, inadequate Ca/ Vit D, smoking, alcohol, </a:t>
            </a:r>
            <a:r>
              <a:rPr lang="en-US" dirty="0" err="1">
                <a:solidFill>
                  <a:srgbClr val="000000"/>
                </a:solidFill>
              </a:rPr>
              <a:t>caffefine</a:t>
            </a:r>
            <a:r>
              <a:rPr lang="en-US" dirty="0">
                <a:solidFill>
                  <a:srgbClr val="000000"/>
                </a:solidFill>
              </a:rPr>
              <a:t>, somatotype,</a:t>
            </a:r>
          </a:p>
          <a:p>
            <a:pPr marL="401822" indent="-401822" defTabSz="410751" latinLnBrk="1" hangingPunct="0">
              <a:buFontTx/>
              <a:buChar char="-"/>
            </a:pPr>
            <a:r>
              <a:rPr lang="en-US" dirty="0">
                <a:solidFill>
                  <a:srgbClr val="000000"/>
                </a:solidFill>
              </a:rPr>
              <a:t>Caucasian, Asian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6784272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9934" y="1708711"/>
            <a:ext cx="4986937" cy="31191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Types of Bony Fracture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Simple/Open/Closed</a:t>
            </a:r>
          </a:p>
          <a:p>
            <a:pPr defTabSz="410751" latinLnBrk="1" hangingPunct="0"/>
            <a:r>
              <a:rPr lang="en-US" dirty="0" err="1">
                <a:solidFill>
                  <a:srgbClr val="000000"/>
                </a:solidFill>
              </a:rPr>
              <a:t>Communited</a:t>
            </a:r>
            <a:r>
              <a:rPr lang="en-US" dirty="0">
                <a:solidFill>
                  <a:srgbClr val="000000"/>
                </a:solidFill>
              </a:rPr>
              <a:t>/Greenstick/Avulsion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Transverse/Spiral/Oblique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ABC 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Alignment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Bones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Cartilage 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00" y="1089792"/>
            <a:ext cx="3019475" cy="4582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88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05" y="267331"/>
            <a:ext cx="2245951" cy="28325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134" y="267331"/>
            <a:ext cx="2254918" cy="2832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134" y="3260818"/>
            <a:ext cx="2254918" cy="22502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05" y="3260818"/>
            <a:ext cx="2245951" cy="225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660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4192" y="1041888"/>
            <a:ext cx="7795616" cy="27599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Common Sporting Fractures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Where are the most common fractures in general population?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 err="1">
                <a:solidFill>
                  <a:srgbClr val="000000"/>
                </a:solidFill>
              </a:rPr>
              <a:t>Bennetts</a:t>
            </a:r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Scaphoid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Weber</a:t>
            </a: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750" y="3836544"/>
            <a:ext cx="2501259" cy="19795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151" y="3591844"/>
            <a:ext cx="2868296" cy="20203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447" y="2156075"/>
            <a:ext cx="3032272" cy="182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35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3764" y="1513017"/>
            <a:ext cx="7795616" cy="284212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Other Bony Injuries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Contusions</a:t>
            </a:r>
            <a:r>
              <a:rPr lang="en-US" dirty="0">
                <a:solidFill>
                  <a:srgbClr val="000000"/>
                </a:solidFill>
              </a:rPr>
              <a:t> 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Sub-periosteal – blood under periosteum, high force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Inter-osseous – high compressive force, b/v affected</a:t>
            </a:r>
          </a:p>
          <a:p>
            <a:pPr defTabSz="410751" latinLnBrk="1" hangingPunct="0"/>
            <a:r>
              <a:rPr lang="en-US" dirty="0" err="1">
                <a:solidFill>
                  <a:srgbClr val="000000"/>
                </a:solidFill>
              </a:rPr>
              <a:t>Subchondral</a:t>
            </a:r>
            <a:r>
              <a:rPr lang="en-US" dirty="0">
                <a:solidFill>
                  <a:srgbClr val="000000"/>
                </a:solidFill>
              </a:rPr>
              <a:t> – cartilage and bone disrupted, bleed.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Stress Fractures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Accumulation of </a:t>
            </a:r>
            <a:r>
              <a:rPr lang="en-US" dirty="0" err="1">
                <a:solidFill>
                  <a:srgbClr val="000000"/>
                </a:solidFill>
              </a:rPr>
              <a:t>microdamage</a:t>
            </a:r>
            <a:r>
              <a:rPr lang="en-US" dirty="0">
                <a:solidFill>
                  <a:srgbClr val="000000"/>
                </a:solidFill>
              </a:rPr>
              <a:t> that is not adequately repaired by remodeling process</a:t>
            </a:r>
            <a:r>
              <a:rPr lang="en-US" sz="1266" dirty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9411642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5492" y="2326037"/>
            <a:ext cx="2055156" cy="220592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Bony Stress </a:t>
            </a:r>
          </a:p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Reaction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Symptoms often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occur before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radiological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change</a:t>
            </a: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026" y="1089792"/>
            <a:ext cx="6198149" cy="4582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120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0437" y="1606985"/>
            <a:ext cx="3497648" cy="13749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Bony Stress Reaction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Symptoms often occur before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radiological change</a:t>
            </a: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471" y="1095793"/>
            <a:ext cx="2783830" cy="39468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0437" y="3708653"/>
            <a:ext cx="3497648" cy="14571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What factors cause </a:t>
            </a:r>
          </a:p>
          <a:p>
            <a:pPr defTabSz="410751" latinLnBrk="1" hangingPunct="0"/>
            <a:r>
              <a:rPr lang="en-US" b="1" dirty="0">
                <a:solidFill>
                  <a:srgbClr val="000000"/>
                </a:solidFill>
              </a:rPr>
              <a:t>Bony Stress?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Biomechanics/ Growth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Inflammatory/ Genetic</a:t>
            </a:r>
          </a:p>
        </p:txBody>
      </p:sp>
    </p:spTree>
    <p:extLst>
      <p:ext uri="{BB962C8B-B14F-4D97-AF65-F5344CB8AC3E}">
        <p14:creationId xmlns:p14="http://schemas.microsoft.com/office/powerpoint/2010/main" val="14786380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8"/>
            <a:ext cx="9144000" cy="6872118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3764" y="1692618"/>
            <a:ext cx="7795616" cy="2482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Wolff’s Law – </a:t>
            </a:r>
            <a:r>
              <a:rPr lang="en-US" dirty="0" err="1">
                <a:solidFill>
                  <a:srgbClr val="000000"/>
                </a:solidFill>
              </a:rPr>
              <a:t>Remodelling</a:t>
            </a:r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Balance between osteoblasts and osteoclasts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- Osteoporosis occurs when osteoclast activity         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Predominates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- Piezoelectric effect – generation of electrical charge through mechanical stimulus (squeeze). 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- Potential to be altered by electrotherapy?</a:t>
            </a: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5" y="2934080"/>
            <a:ext cx="577014" cy="38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0846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0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3243" y="1089792"/>
            <a:ext cx="76951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COFFEE BREAK TASK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Describe what these are?  When they would be used?  What areas of the body use these?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Open reduction internal fixation -</a:t>
            </a:r>
          </a:p>
          <a:p>
            <a:pPr algn="l"/>
            <a:r>
              <a:rPr lang="en-US" dirty="0" err="1">
                <a:solidFill>
                  <a:srgbClr val="222222"/>
                </a:solidFill>
                <a:latin typeface="arial" charset="0"/>
              </a:rPr>
              <a:t>Cannulated</a:t>
            </a:r>
            <a:r>
              <a:rPr lang="en-US" dirty="0">
                <a:solidFill>
                  <a:srgbClr val="222222"/>
                </a:solidFill>
                <a:latin typeface="arial" charset="0"/>
              </a:rPr>
              <a:t> Screws – 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I/M Nail – 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External fixation –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K-wires –</a:t>
            </a:r>
          </a:p>
        </p:txBody>
      </p:sp>
    </p:spTree>
    <p:extLst>
      <p:ext uri="{BB962C8B-B14F-4D97-AF65-F5344CB8AC3E}">
        <p14:creationId xmlns:p14="http://schemas.microsoft.com/office/powerpoint/2010/main" val="8953595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0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3243" y="1089792"/>
            <a:ext cx="76951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Fracture Healing – Management Principles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Reduction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- Ensure correct bone alignment</a:t>
            </a:r>
          </a:p>
          <a:p>
            <a:pPr algn="l"/>
            <a:r>
              <a:rPr lang="en-US" dirty="0" err="1">
                <a:solidFill>
                  <a:srgbClr val="222222"/>
                </a:solidFill>
                <a:latin typeface="arial" charset="0"/>
              </a:rPr>
              <a:t>Immoblisation</a:t>
            </a:r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- Maintain the alignment until sufficient healing has </a:t>
            </a:r>
            <a:r>
              <a:rPr lang="en-US" dirty="0" err="1">
                <a:solidFill>
                  <a:srgbClr val="222222"/>
                </a:solidFill>
                <a:latin typeface="arial" charset="0"/>
              </a:rPr>
              <a:t>occured</a:t>
            </a:r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Rehabilitation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- Return to full function</a:t>
            </a:r>
          </a:p>
        </p:txBody>
      </p:sp>
    </p:spTree>
    <p:extLst>
      <p:ext uri="{BB962C8B-B14F-4D97-AF65-F5344CB8AC3E}">
        <p14:creationId xmlns:p14="http://schemas.microsoft.com/office/powerpoint/2010/main" val="13324806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0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3243" y="1089792"/>
            <a:ext cx="7695158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Fracture Healing</a:t>
            </a:r>
          </a:p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43" y="1898136"/>
            <a:ext cx="7683571" cy="344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9672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13164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0973" y="791335"/>
            <a:ext cx="7695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0" y="1527235"/>
            <a:ext cx="8348979" cy="39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940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0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0973" y="791335"/>
            <a:ext cx="7695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250310" y="1527235"/>
            <a:ext cx="360731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Internal fixation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Pins/Plates/Wires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Prevent </a:t>
            </a:r>
            <a:r>
              <a:rPr lang="en-US" dirty="0" err="1">
                <a:solidFill>
                  <a:srgbClr val="222222"/>
                </a:solidFill>
                <a:latin typeface="arial" charset="0"/>
              </a:rPr>
              <a:t>mvt</a:t>
            </a:r>
            <a:r>
              <a:rPr lang="en-US" dirty="0">
                <a:solidFill>
                  <a:srgbClr val="222222"/>
                </a:solidFill>
                <a:latin typeface="arial" charset="0"/>
              </a:rPr>
              <a:t> #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↓ piezoelectric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↓ </a:t>
            </a:r>
            <a:r>
              <a:rPr lang="en-US" dirty="0" err="1">
                <a:solidFill>
                  <a:srgbClr val="222222"/>
                </a:solidFill>
                <a:latin typeface="arial" charset="0"/>
              </a:rPr>
              <a:t>mechanotherapy</a:t>
            </a:r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Longer Healing Time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&lt; 1yr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Risk ↓ / ↑ of further #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Removal of ORIF?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222860" y="1544243"/>
            <a:ext cx="360731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Callus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Less stability in # site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Compressive Load needed (P &amp; FWB)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No increased risk ↓ / ↑ #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No hardware issues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No surgery required</a:t>
            </a:r>
          </a:p>
          <a:p>
            <a:pPr marL="401822" indent="-401822">
              <a:buFontTx/>
              <a:buChar char="-"/>
            </a:pPr>
            <a:r>
              <a:rPr lang="en-US" dirty="0" err="1">
                <a:solidFill>
                  <a:srgbClr val="222222"/>
                </a:solidFill>
                <a:latin typeface="arial" charset="0"/>
              </a:rPr>
              <a:t>Hypomobility</a:t>
            </a:r>
            <a:r>
              <a:rPr lang="en-US" dirty="0">
                <a:solidFill>
                  <a:srgbClr val="222222"/>
                </a:solidFill>
                <a:latin typeface="arial" charset="0"/>
              </a:rPr>
              <a:t> of other joints?</a:t>
            </a:r>
          </a:p>
        </p:txBody>
      </p:sp>
    </p:spTree>
    <p:extLst>
      <p:ext uri="{BB962C8B-B14F-4D97-AF65-F5344CB8AC3E}">
        <p14:creationId xmlns:p14="http://schemas.microsoft.com/office/powerpoint/2010/main" val="17895460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56" y="0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0973" y="791335"/>
            <a:ext cx="7695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250309" y="1527235"/>
            <a:ext cx="76658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US" dirty="0"/>
              <a:t>Union – callus formation, but # line still visible on X-Ray : PWB </a:t>
            </a:r>
          </a:p>
          <a:p>
            <a:pPr marL="401822" indent="-401822">
              <a:buFont typeface="Arial" charset="0"/>
              <a:buChar char="•"/>
            </a:pPr>
            <a:r>
              <a:rPr lang="en-US" dirty="0"/>
              <a:t>Consolidation – bone fully repaired, no movement at # site. Trabeculae bone crosses # site. FWB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83" y="3150275"/>
            <a:ext cx="6650347" cy="252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82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342277" y="267314"/>
            <a:ext cx="2459456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10" y="1284525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005" y="138537"/>
            <a:ext cx="918635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0973" y="791335"/>
            <a:ext cx="7695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250309" y="1527235"/>
            <a:ext cx="76658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 defTabSz="642915">
              <a:defRPr/>
            </a:pPr>
            <a:r>
              <a:rPr lang="en-US" dirty="0"/>
              <a:t>Application</a:t>
            </a:r>
          </a:p>
          <a:p>
            <a:pPr marL="401822" indent="-401822" defTabSz="642915">
              <a:defRPr/>
            </a:pPr>
            <a:endParaRPr lang="en-US" dirty="0"/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Bone responds better to compression forces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Awareness of Tensile/Shear/Torsion/Bending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endParaRPr lang="en-US" dirty="0"/>
          </a:p>
          <a:p>
            <a:pPr defTabSz="642915">
              <a:defRPr/>
            </a:pPr>
            <a:r>
              <a:rPr lang="en-US" dirty="0"/>
              <a:t>Factors affecting healing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Age 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Pathology (Diabetes/ PVD/ Hypothyroidism)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Drugs (Steroids/NSAIDs/Alcohol/Antibiotics)</a:t>
            </a:r>
          </a:p>
          <a:p>
            <a:pPr marL="401822" indent="-401822" defTabSz="642915">
              <a:buFont typeface="Arial" charset="0"/>
              <a:buChar char="•"/>
              <a:defRPr/>
            </a:pPr>
            <a:r>
              <a:rPr lang="en-US" dirty="0"/>
              <a:t>Lifestyle (Smoking/Diet – </a:t>
            </a:r>
            <a:r>
              <a:rPr lang="en-US" dirty="0" err="1"/>
              <a:t>vit</a:t>
            </a:r>
            <a:r>
              <a:rPr lang="en-US" dirty="0"/>
              <a:t> B6/C/D Protein ca</a:t>
            </a:r>
            <a:r>
              <a:rPr lang="en-US" baseline="30000" dirty="0"/>
              <a:t>2+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89843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9" y="13970"/>
            <a:ext cx="9186356" cy="6858000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410630" y="267314"/>
            <a:ext cx="2322752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Conclusion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620" y="1343436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7" name="Rectangle 6"/>
          <p:cNvSpPr/>
          <p:nvPr/>
        </p:nvSpPr>
        <p:spPr>
          <a:xfrm>
            <a:off x="220973" y="791335"/>
            <a:ext cx="76951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Contusions/ Stress reaction/ Fracture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Healing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Reduction</a:t>
            </a:r>
          </a:p>
          <a:p>
            <a:pPr marL="401822" indent="-401822">
              <a:buFontTx/>
              <a:buChar char="-"/>
            </a:pPr>
            <a:r>
              <a:rPr lang="en-US" dirty="0" err="1">
                <a:solidFill>
                  <a:srgbClr val="222222"/>
                </a:solidFill>
                <a:latin typeface="arial" charset="0"/>
              </a:rPr>
              <a:t>Immobilisation</a:t>
            </a:r>
            <a:r>
              <a:rPr lang="en-US" dirty="0">
                <a:solidFill>
                  <a:srgbClr val="222222"/>
                </a:solidFill>
                <a:latin typeface="arial" charset="0"/>
              </a:rPr>
              <a:t> (important decision)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Rehabilitation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Factors affecting and promoting healing</a:t>
            </a:r>
          </a:p>
          <a:p>
            <a:pPr marL="401822" indent="-401822">
              <a:buFontTx/>
              <a:buChar char="-"/>
            </a:pPr>
            <a:r>
              <a:rPr lang="en-US" dirty="0">
                <a:solidFill>
                  <a:srgbClr val="222222"/>
                </a:solidFill>
                <a:latin typeface="arial" charset="0"/>
              </a:rPr>
              <a:t>Oxygen? Mechanical Load, Piezoelectric stimulus, Age, Diet, Drugs, Lifestyle</a:t>
            </a:r>
            <a:r>
              <a:rPr lang="en-US" sz="1266" dirty="0">
                <a:solidFill>
                  <a:srgbClr val="222222"/>
                </a:solidFill>
                <a:latin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35155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9" y="13970"/>
            <a:ext cx="9186356" cy="6858000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674324" y="267314"/>
            <a:ext cx="1795363" cy="541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3516" b="1" dirty="0"/>
              <a:t>Example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620" y="1343436"/>
            <a:ext cx="8643380" cy="46172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latinLnBrk="1" hangingPunct="0"/>
            <a:endParaRPr lang="en-US" sz="1266" b="1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7" name="Rectangle 6"/>
          <p:cNvSpPr/>
          <p:nvPr/>
        </p:nvSpPr>
        <p:spPr>
          <a:xfrm>
            <a:off x="220973" y="791335"/>
            <a:ext cx="7695158" cy="1425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A 24 year old football player has just fractured her right tibial plateau.</a:t>
            </a: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What factors are going to affect her recovery? </a:t>
            </a:r>
          </a:p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sz="1266" dirty="0">
              <a:solidFill>
                <a:srgbClr val="22222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383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7534e9c7-d8a7-4ffa-a350-0e66096719e3"/>
    <ds:schemaRef ds:uri="http://purl.org/dc/terms/"/>
    <ds:schemaRef ds:uri="http://schemas.openxmlformats.org/package/2006/metadata/core-properties"/>
    <ds:schemaRef ds:uri="303dbf9b-b85b-46a0-94f1-894078c07ecd"/>
  </ds:schemaRefs>
</ds:datastoreItem>
</file>

<file path=customXml/itemProps3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899</Words>
  <Application>Microsoft Office PowerPoint</Application>
  <PresentationFormat>On-screen Show (4:3)</PresentationFormat>
  <Paragraphs>249</Paragraphs>
  <Slides>25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Helvetica</vt:lpstr>
      <vt:lpstr>Myriad Pro</vt:lpstr>
      <vt:lpstr>Arial</vt:lpstr>
      <vt:lpstr>Arial</vt:lpstr>
      <vt:lpstr>Calibri</vt:lpstr>
      <vt:lpstr>20140311PresentationUWTSDTemplate</vt:lpstr>
      <vt:lpstr>BMST4004   Bone Healing</vt:lpstr>
      <vt:lpstr>Learning Outcomes </vt:lpstr>
      <vt:lpstr>Bony Anatomy</vt:lpstr>
      <vt:lpstr>Bony Anatomy</vt:lpstr>
      <vt:lpstr>Bony Anatomy</vt:lpstr>
      <vt:lpstr>Bony Anatomy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Richard Thomas (IMH)</cp:lastModifiedBy>
  <cp:revision>35</cp:revision>
  <dcterms:created xsi:type="dcterms:W3CDTF">2015-04-14T15:21:28Z</dcterms:created>
  <dcterms:modified xsi:type="dcterms:W3CDTF">2025-10-14T11:50:11Z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