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50"/>
  </p:notesMasterIdLst>
  <p:sldIdLst>
    <p:sldId id="719" r:id="rId24"/>
    <p:sldId id="811" r:id="rId25"/>
    <p:sldId id="812" r:id="rId26"/>
    <p:sldId id="813" r:id="rId27"/>
    <p:sldId id="815" r:id="rId28"/>
    <p:sldId id="816" r:id="rId29"/>
    <p:sldId id="817" r:id="rId30"/>
    <p:sldId id="814" r:id="rId31"/>
    <p:sldId id="818" r:id="rId32"/>
    <p:sldId id="820" r:id="rId33"/>
    <p:sldId id="819" r:id="rId34"/>
    <p:sldId id="821" r:id="rId35"/>
    <p:sldId id="822" r:id="rId36"/>
    <p:sldId id="823" r:id="rId37"/>
    <p:sldId id="824" r:id="rId38"/>
    <p:sldId id="825" r:id="rId39"/>
    <p:sldId id="826" r:id="rId40"/>
    <p:sldId id="827" r:id="rId41"/>
    <p:sldId id="828" r:id="rId42"/>
    <p:sldId id="829" r:id="rId43"/>
    <p:sldId id="830" r:id="rId44"/>
    <p:sldId id="831" r:id="rId45"/>
    <p:sldId id="832" r:id="rId46"/>
    <p:sldId id="833" r:id="rId47"/>
    <p:sldId id="834" r:id="rId48"/>
    <p:sldId id="732" r:id="rId49"/>
  </p:sldIdLst>
  <p:sldSz cx="12192000" cy="6858000"/>
  <p:notesSz cx="6858000" cy="9144000"/>
  <p:custDataLst>
    <p:tags r:id="rId5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enifer Prince Devaraj" initials="JPD" lastIdx="2" clrIdx="0">
    <p:extLst>
      <p:ext uri="{19B8F6BF-5375-455C-9EA6-DF929625EA0E}">
        <p15:presenceInfo xmlns:p15="http://schemas.microsoft.com/office/powerpoint/2012/main" userId="S::j.prince-devaraj@uwtsd.ac.uk::c3fb109c-09d1-42a6-93f4-69472d709861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99B3628-5B55-461D-94E1-30A8A84B530F}" v="33" dt="2025-06-23T12:50:29.34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088" autoAdjust="0"/>
  </p:normalViewPr>
  <p:slideViewPr>
    <p:cSldViewPr snapToGrid="0">
      <p:cViewPr varScale="1">
        <p:scale>
          <a:sx n="99" d="100"/>
          <a:sy n="99" d="100"/>
        </p:scale>
        <p:origin x="13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notesMaster" Target="notesMasters/notesMaster1.xml"/><Relationship Id="rId55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presProps" Target="presProps.xml"/><Relationship Id="rId58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9" Type="http://schemas.openxmlformats.org/officeDocument/2006/relationships/slideMaster" Target="slideMasters/slideMaster16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51" Type="http://schemas.openxmlformats.org/officeDocument/2006/relationships/tags" Target="tags/tag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microsoft.com/office/2016/11/relationships/changesInfo" Target="changesInfos/changesInfo1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commentAuthors" Target="comment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999B3628-5B55-461D-94E1-30A8A84B530F}"/>
    <pc:docChg chg="undo custSel addSld modSld sldOrd">
      <pc:chgData name="Jenifer Prince Devaraj" userId="c3fb109c-09d1-42a6-93f4-69472d709861" providerId="ADAL" clId="{999B3628-5B55-461D-94E1-30A8A84B530F}" dt="2025-06-23T12:51:31.793" v="220" actId="113"/>
      <pc:docMkLst>
        <pc:docMk/>
      </pc:docMkLst>
      <pc:sldChg chg="modSp mod">
        <pc:chgData name="Jenifer Prince Devaraj" userId="c3fb109c-09d1-42a6-93f4-69472d709861" providerId="ADAL" clId="{999B3628-5B55-461D-94E1-30A8A84B530F}" dt="2025-06-23T12:46:55.183" v="170" actId="207"/>
        <pc:sldMkLst>
          <pc:docMk/>
          <pc:sldMk cId="2989318518" sldId="814"/>
        </pc:sldMkLst>
        <pc:spChg chg="mod">
          <ac:chgData name="Jenifer Prince Devaraj" userId="c3fb109c-09d1-42a6-93f4-69472d709861" providerId="ADAL" clId="{999B3628-5B55-461D-94E1-30A8A84B530F}" dt="2025-06-23T12:46:55.183" v="170" actId="207"/>
          <ac:spMkLst>
            <pc:docMk/>
            <pc:sldMk cId="2989318518" sldId="814"/>
            <ac:spMk id="4" creationId="{D4CA06DC-CFB2-4DEF-8DC4-D9EC5030A2A5}"/>
          </ac:spMkLst>
        </pc:spChg>
      </pc:sldChg>
      <pc:sldChg chg="modSp mod">
        <pc:chgData name="Jenifer Prince Devaraj" userId="c3fb109c-09d1-42a6-93f4-69472d709861" providerId="ADAL" clId="{999B3628-5B55-461D-94E1-30A8A84B530F}" dt="2025-06-23T12:09:41.690" v="63" actId="113"/>
        <pc:sldMkLst>
          <pc:docMk/>
          <pc:sldMk cId="519361404" sldId="815"/>
        </pc:sldMkLst>
        <pc:spChg chg="mod">
          <ac:chgData name="Jenifer Prince Devaraj" userId="c3fb109c-09d1-42a6-93f4-69472d709861" providerId="ADAL" clId="{999B3628-5B55-461D-94E1-30A8A84B530F}" dt="2025-06-23T12:09:41.690" v="63" actId="113"/>
          <ac:spMkLst>
            <pc:docMk/>
            <pc:sldMk cId="519361404" sldId="815"/>
            <ac:spMk id="4" creationId="{D4CA06DC-CFB2-4DEF-8DC4-D9EC5030A2A5}"/>
          </ac:spMkLst>
        </pc:spChg>
      </pc:sldChg>
      <pc:sldChg chg="modSp mod">
        <pc:chgData name="Jenifer Prince Devaraj" userId="c3fb109c-09d1-42a6-93f4-69472d709861" providerId="ADAL" clId="{999B3628-5B55-461D-94E1-30A8A84B530F}" dt="2025-06-23T12:09:27.544" v="61" actId="113"/>
        <pc:sldMkLst>
          <pc:docMk/>
          <pc:sldMk cId="2599518387" sldId="817"/>
        </pc:sldMkLst>
        <pc:spChg chg="mod">
          <ac:chgData name="Jenifer Prince Devaraj" userId="c3fb109c-09d1-42a6-93f4-69472d709861" providerId="ADAL" clId="{999B3628-5B55-461D-94E1-30A8A84B530F}" dt="2025-06-23T12:09:27.544" v="61" actId="113"/>
          <ac:spMkLst>
            <pc:docMk/>
            <pc:sldMk cId="2599518387" sldId="817"/>
            <ac:spMk id="4" creationId="{D4CA06DC-CFB2-4DEF-8DC4-D9EC5030A2A5}"/>
          </ac:spMkLst>
        </pc:spChg>
      </pc:sldChg>
      <pc:sldChg chg="modSp mod">
        <pc:chgData name="Jenifer Prince Devaraj" userId="c3fb109c-09d1-42a6-93f4-69472d709861" providerId="ADAL" clId="{999B3628-5B55-461D-94E1-30A8A84B530F}" dt="2025-06-23T12:13:10.210" v="77" actId="113"/>
        <pc:sldMkLst>
          <pc:docMk/>
          <pc:sldMk cId="2296838537" sldId="818"/>
        </pc:sldMkLst>
        <pc:spChg chg="mod">
          <ac:chgData name="Jenifer Prince Devaraj" userId="c3fb109c-09d1-42a6-93f4-69472d709861" providerId="ADAL" clId="{999B3628-5B55-461D-94E1-30A8A84B530F}" dt="2025-06-23T12:13:10.210" v="77" actId="113"/>
          <ac:spMkLst>
            <pc:docMk/>
            <pc:sldMk cId="2296838537" sldId="818"/>
            <ac:spMk id="4" creationId="{D4CA06DC-CFB2-4DEF-8DC4-D9EC5030A2A5}"/>
          </ac:spMkLst>
        </pc:spChg>
      </pc:sldChg>
      <pc:sldChg chg="modNotesTx">
        <pc:chgData name="Jenifer Prince Devaraj" userId="c3fb109c-09d1-42a6-93f4-69472d709861" providerId="ADAL" clId="{999B3628-5B55-461D-94E1-30A8A84B530F}" dt="2025-06-23T12:49:55.735" v="212" actId="20577"/>
        <pc:sldMkLst>
          <pc:docMk/>
          <pc:sldMk cId="1151828618" sldId="819"/>
        </pc:sldMkLst>
      </pc:sldChg>
      <pc:sldChg chg="modSp mod ord">
        <pc:chgData name="Jenifer Prince Devaraj" userId="c3fb109c-09d1-42a6-93f4-69472d709861" providerId="ADAL" clId="{999B3628-5B55-461D-94E1-30A8A84B530F}" dt="2025-06-23T12:47:26.003" v="173" actId="113"/>
        <pc:sldMkLst>
          <pc:docMk/>
          <pc:sldMk cId="1116637848" sldId="820"/>
        </pc:sldMkLst>
        <pc:spChg chg="mod">
          <ac:chgData name="Jenifer Prince Devaraj" userId="c3fb109c-09d1-42a6-93f4-69472d709861" providerId="ADAL" clId="{999B3628-5B55-461D-94E1-30A8A84B530F}" dt="2025-06-23T12:47:26.003" v="173" actId="113"/>
          <ac:spMkLst>
            <pc:docMk/>
            <pc:sldMk cId="1116637848" sldId="820"/>
            <ac:spMk id="4" creationId="{D4CA06DC-CFB2-4DEF-8DC4-D9EC5030A2A5}"/>
          </ac:spMkLst>
        </pc:spChg>
      </pc:sldChg>
      <pc:sldChg chg="modSp">
        <pc:chgData name="Jenifer Prince Devaraj" userId="c3fb109c-09d1-42a6-93f4-69472d709861" providerId="ADAL" clId="{999B3628-5B55-461D-94E1-30A8A84B530F}" dt="2025-06-23T12:50:29.340" v="215" actId="15"/>
        <pc:sldMkLst>
          <pc:docMk/>
          <pc:sldMk cId="2148852982" sldId="821"/>
        </pc:sldMkLst>
        <pc:spChg chg="mod">
          <ac:chgData name="Jenifer Prince Devaraj" userId="c3fb109c-09d1-42a6-93f4-69472d709861" providerId="ADAL" clId="{999B3628-5B55-461D-94E1-30A8A84B530F}" dt="2025-06-23T12:50:29.340" v="215" actId="15"/>
          <ac:spMkLst>
            <pc:docMk/>
            <pc:sldMk cId="2148852982" sldId="821"/>
            <ac:spMk id="4" creationId="{D4CA06DC-CFB2-4DEF-8DC4-D9EC5030A2A5}"/>
          </ac:spMkLst>
        </pc:spChg>
      </pc:sldChg>
      <pc:sldChg chg="modSp mod">
        <pc:chgData name="Jenifer Prince Devaraj" userId="c3fb109c-09d1-42a6-93f4-69472d709861" providerId="ADAL" clId="{999B3628-5B55-461D-94E1-30A8A84B530F}" dt="2025-06-23T12:51:31.793" v="220" actId="113"/>
        <pc:sldMkLst>
          <pc:docMk/>
          <pc:sldMk cId="2166802708" sldId="822"/>
        </pc:sldMkLst>
        <pc:spChg chg="mod">
          <ac:chgData name="Jenifer Prince Devaraj" userId="c3fb109c-09d1-42a6-93f4-69472d709861" providerId="ADAL" clId="{999B3628-5B55-461D-94E1-30A8A84B530F}" dt="2025-06-23T12:51:31.793" v="220" actId="113"/>
          <ac:spMkLst>
            <pc:docMk/>
            <pc:sldMk cId="2166802708" sldId="822"/>
            <ac:spMk id="4" creationId="{D4CA06DC-CFB2-4DEF-8DC4-D9EC5030A2A5}"/>
          </ac:spMkLst>
        </pc:spChg>
        <pc:spChg chg="mod">
          <ac:chgData name="Jenifer Prince Devaraj" userId="c3fb109c-09d1-42a6-93f4-69472d709861" providerId="ADAL" clId="{999B3628-5B55-461D-94E1-30A8A84B530F}" dt="2025-06-23T12:51:24.724" v="218" actId="1076"/>
          <ac:spMkLst>
            <pc:docMk/>
            <pc:sldMk cId="2166802708" sldId="822"/>
            <ac:spMk id="13" creationId="{3312A586-4590-93BF-A17C-9DDCFE6FA802}"/>
          </ac:spMkLst>
        </pc:spChg>
      </pc:sldChg>
      <pc:sldChg chg="modSp">
        <pc:chgData name="Jenifer Prince Devaraj" userId="c3fb109c-09d1-42a6-93f4-69472d709861" providerId="ADAL" clId="{999B3628-5B55-461D-94E1-30A8A84B530F}" dt="2025-06-23T12:26:43.421" v="93" actId="20577"/>
        <pc:sldMkLst>
          <pc:docMk/>
          <pc:sldMk cId="827202178" sldId="823"/>
        </pc:sldMkLst>
        <pc:spChg chg="mod">
          <ac:chgData name="Jenifer Prince Devaraj" userId="c3fb109c-09d1-42a6-93f4-69472d709861" providerId="ADAL" clId="{999B3628-5B55-461D-94E1-30A8A84B530F}" dt="2025-06-23T12:26:43.421" v="93" actId="20577"/>
          <ac:spMkLst>
            <pc:docMk/>
            <pc:sldMk cId="827202178" sldId="823"/>
            <ac:spMk id="4" creationId="{D4CA06DC-CFB2-4DEF-8DC4-D9EC5030A2A5}"/>
          </ac:spMkLst>
        </pc:spChg>
      </pc:sldChg>
      <pc:sldChg chg="modSp mod">
        <pc:chgData name="Jenifer Prince Devaraj" userId="c3fb109c-09d1-42a6-93f4-69472d709861" providerId="ADAL" clId="{999B3628-5B55-461D-94E1-30A8A84B530F}" dt="2025-06-23T12:31:27.438" v="114" actId="20577"/>
        <pc:sldMkLst>
          <pc:docMk/>
          <pc:sldMk cId="3304564849" sldId="824"/>
        </pc:sldMkLst>
        <pc:spChg chg="mod">
          <ac:chgData name="Jenifer Prince Devaraj" userId="c3fb109c-09d1-42a6-93f4-69472d709861" providerId="ADAL" clId="{999B3628-5B55-461D-94E1-30A8A84B530F}" dt="2025-06-23T12:31:27.438" v="114" actId="20577"/>
          <ac:spMkLst>
            <pc:docMk/>
            <pc:sldMk cId="3304564849" sldId="824"/>
            <ac:spMk id="4" creationId="{D4CA06DC-CFB2-4DEF-8DC4-D9EC5030A2A5}"/>
          </ac:spMkLst>
        </pc:spChg>
      </pc:sldChg>
      <pc:sldChg chg="modSp mod">
        <pc:chgData name="Jenifer Prince Devaraj" userId="c3fb109c-09d1-42a6-93f4-69472d709861" providerId="ADAL" clId="{999B3628-5B55-461D-94E1-30A8A84B530F}" dt="2025-06-22T10:23:00.560" v="60" actId="20577"/>
        <pc:sldMkLst>
          <pc:docMk/>
          <pc:sldMk cId="2851705095" sldId="825"/>
        </pc:sldMkLst>
        <pc:spChg chg="mod">
          <ac:chgData name="Jenifer Prince Devaraj" userId="c3fb109c-09d1-42a6-93f4-69472d709861" providerId="ADAL" clId="{999B3628-5B55-461D-94E1-30A8A84B530F}" dt="2025-06-22T10:23:00.560" v="60" actId="20577"/>
          <ac:spMkLst>
            <pc:docMk/>
            <pc:sldMk cId="2851705095" sldId="825"/>
            <ac:spMk id="13" creationId="{3312A586-4590-93BF-A17C-9DDCFE6FA802}"/>
          </ac:spMkLst>
        </pc:spChg>
      </pc:sldChg>
      <pc:sldChg chg="addSp delSp modSp add mod">
        <pc:chgData name="Jenifer Prince Devaraj" userId="c3fb109c-09d1-42a6-93f4-69472d709861" providerId="ADAL" clId="{999B3628-5B55-461D-94E1-30A8A84B530F}" dt="2025-06-22T10:20:19.351" v="15" actId="1582"/>
        <pc:sldMkLst>
          <pc:docMk/>
          <pc:sldMk cId="2301662518" sldId="826"/>
        </pc:sldMkLst>
        <pc:spChg chg="del">
          <ac:chgData name="Jenifer Prince Devaraj" userId="c3fb109c-09d1-42a6-93f4-69472d709861" providerId="ADAL" clId="{999B3628-5B55-461D-94E1-30A8A84B530F}" dt="2025-06-22T10:19:33.401" v="1" actId="478"/>
          <ac:spMkLst>
            <pc:docMk/>
            <pc:sldMk cId="2301662518" sldId="826"/>
            <ac:spMk id="4" creationId="{D4CA06DC-CFB2-4DEF-8DC4-D9EC5030A2A5}"/>
          </ac:spMkLst>
        </pc:spChg>
        <pc:spChg chg="del">
          <ac:chgData name="Jenifer Prince Devaraj" userId="c3fb109c-09d1-42a6-93f4-69472d709861" providerId="ADAL" clId="{999B3628-5B55-461D-94E1-30A8A84B530F}" dt="2025-06-22T10:19:36.461" v="2" actId="478"/>
          <ac:spMkLst>
            <pc:docMk/>
            <pc:sldMk cId="2301662518" sldId="826"/>
            <ac:spMk id="6" creationId="{0A0320CC-6B5D-45BE-AF7B-FB93997C9DBA}"/>
          </ac:spMkLst>
        </pc:spChg>
        <pc:picChg chg="del">
          <ac:chgData name="Jenifer Prince Devaraj" userId="c3fb109c-09d1-42a6-93f4-69472d709861" providerId="ADAL" clId="{999B3628-5B55-461D-94E1-30A8A84B530F}" dt="2025-06-22T10:19:41.210" v="3" actId="478"/>
          <ac:picMkLst>
            <pc:docMk/>
            <pc:sldMk cId="2301662518" sldId="826"/>
            <ac:picMk id="8" creationId="{8E54E722-1A27-4AC3-968D-DB7CFE257FA6}"/>
          </ac:picMkLst>
        </pc:picChg>
        <pc:picChg chg="del">
          <ac:chgData name="Jenifer Prince Devaraj" userId="c3fb109c-09d1-42a6-93f4-69472d709861" providerId="ADAL" clId="{999B3628-5B55-461D-94E1-30A8A84B530F}" dt="2025-06-22T10:19:42.532" v="4" actId="478"/>
          <ac:picMkLst>
            <pc:docMk/>
            <pc:sldMk cId="2301662518" sldId="826"/>
            <ac:picMk id="9" creationId="{1FBEA9F4-196A-4074-AD36-C3FCA6F7FB9C}"/>
          </ac:picMkLst>
        </pc:picChg>
        <pc:picChg chg="add mod">
          <ac:chgData name="Jenifer Prince Devaraj" userId="c3fb109c-09d1-42a6-93f4-69472d709861" providerId="ADAL" clId="{999B3628-5B55-461D-94E1-30A8A84B530F}" dt="2025-06-22T10:19:53.211" v="9" actId="1076"/>
          <ac:picMkLst>
            <pc:docMk/>
            <pc:sldMk cId="2301662518" sldId="826"/>
            <ac:picMk id="10" creationId="{206A434D-33B5-4666-AE40-7668E3C3BFB6}"/>
          </ac:picMkLst>
        </pc:picChg>
        <pc:picChg chg="add mod">
          <ac:chgData name="Jenifer Prince Devaraj" userId="c3fb109c-09d1-42a6-93f4-69472d709861" providerId="ADAL" clId="{999B3628-5B55-461D-94E1-30A8A84B530F}" dt="2025-06-22T10:20:01.150" v="12" actId="1076"/>
          <ac:picMkLst>
            <pc:docMk/>
            <pc:sldMk cId="2301662518" sldId="826"/>
            <ac:picMk id="11" creationId="{35104E88-CB82-415B-A0B7-5FCAA86E1A3B}"/>
          </ac:picMkLst>
        </pc:picChg>
        <pc:cxnChg chg="add mod">
          <ac:chgData name="Jenifer Prince Devaraj" userId="c3fb109c-09d1-42a6-93f4-69472d709861" providerId="ADAL" clId="{999B3628-5B55-461D-94E1-30A8A84B530F}" dt="2025-06-22T10:20:19.351" v="15" actId="1582"/>
          <ac:cxnSpMkLst>
            <pc:docMk/>
            <pc:sldMk cId="2301662518" sldId="826"/>
            <ac:cxnSpMk id="12" creationId="{CC0FF68B-F156-4FA5-A002-C1FFAC8927F5}"/>
          </ac:cxnSpMkLst>
        </pc:cxnChg>
      </pc:sldChg>
      <pc:sldChg chg="addSp delSp modSp add mod">
        <pc:chgData name="Jenifer Prince Devaraj" userId="c3fb109c-09d1-42a6-93f4-69472d709861" providerId="ADAL" clId="{999B3628-5B55-461D-94E1-30A8A84B530F}" dt="2025-06-22T10:20:40.970" v="24" actId="1076"/>
        <pc:sldMkLst>
          <pc:docMk/>
          <pc:sldMk cId="990494395" sldId="827"/>
        </pc:sldMkLst>
        <pc:picChg chg="add mod">
          <ac:chgData name="Jenifer Prince Devaraj" userId="c3fb109c-09d1-42a6-93f4-69472d709861" providerId="ADAL" clId="{999B3628-5B55-461D-94E1-30A8A84B530F}" dt="2025-06-22T10:20:32.305" v="19" actId="1076"/>
          <ac:picMkLst>
            <pc:docMk/>
            <pc:sldMk cId="990494395" sldId="827"/>
            <ac:picMk id="9" creationId="{1BCE8257-1F9D-49E1-B628-A929B130C5CB}"/>
          </ac:picMkLst>
        </pc:picChg>
        <pc:picChg chg="del">
          <ac:chgData name="Jenifer Prince Devaraj" userId="c3fb109c-09d1-42a6-93f4-69472d709861" providerId="ADAL" clId="{999B3628-5B55-461D-94E1-30A8A84B530F}" dt="2025-06-22T10:20:29.332" v="17" actId="478"/>
          <ac:picMkLst>
            <pc:docMk/>
            <pc:sldMk cId="990494395" sldId="827"/>
            <ac:picMk id="10" creationId="{206A434D-33B5-4666-AE40-7668E3C3BFB6}"/>
          </ac:picMkLst>
        </pc:picChg>
        <pc:picChg chg="del mod">
          <ac:chgData name="Jenifer Prince Devaraj" userId="c3fb109c-09d1-42a6-93f4-69472d709861" providerId="ADAL" clId="{999B3628-5B55-461D-94E1-30A8A84B530F}" dt="2025-06-22T10:20:35.847" v="21" actId="478"/>
          <ac:picMkLst>
            <pc:docMk/>
            <pc:sldMk cId="990494395" sldId="827"/>
            <ac:picMk id="11" creationId="{35104E88-CB82-415B-A0B7-5FCAA86E1A3B}"/>
          </ac:picMkLst>
        </pc:picChg>
        <pc:picChg chg="add mod">
          <ac:chgData name="Jenifer Prince Devaraj" userId="c3fb109c-09d1-42a6-93f4-69472d709861" providerId="ADAL" clId="{999B3628-5B55-461D-94E1-30A8A84B530F}" dt="2025-06-22T10:20:40.970" v="24" actId="1076"/>
          <ac:picMkLst>
            <pc:docMk/>
            <pc:sldMk cId="990494395" sldId="827"/>
            <ac:picMk id="14" creationId="{8C2D9EDE-D81E-4967-AD9B-AB075BF4EE70}"/>
          </ac:picMkLst>
        </pc:picChg>
      </pc:sldChg>
      <pc:sldChg chg="addSp delSp modSp add mod">
        <pc:chgData name="Jenifer Prince Devaraj" userId="c3fb109c-09d1-42a6-93f4-69472d709861" providerId="ADAL" clId="{999B3628-5B55-461D-94E1-30A8A84B530F}" dt="2025-06-22T10:20:56.336" v="30" actId="1076"/>
        <pc:sldMkLst>
          <pc:docMk/>
          <pc:sldMk cId="782543142" sldId="828"/>
        </pc:sldMkLst>
        <pc:picChg chg="del">
          <ac:chgData name="Jenifer Prince Devaraj" userId="c3fb109c-09d1-42a6-93f4-69472d709861" providerId="ADAL" clId="{999B3628-5B55-461D-94E1-30A8A84B530F}" dt="2025-06-22T10:20:50.770" v="26" actId="478"/>
          <ac:picMkLst>
            <pc:docMk/>
            <pc:sldMk cId="782543142" sldId="828"/>
            <ac:picMk id="9" creationId="{1BCE8257-1F9D-49E1-B628-A929B130C5CB}"/>
          </ac:picMkLst>
        </pc:picChg>
        <pc:picChg chg="add mod">
          <ac:chgData name="Jenifer Prince Devaraj" userId="c3fb109c-09d1-42a6-93f4-69472d709861" providerId="ADAL" clId="{999B3628-5B55-461D-94E1-30A8A84B530F}" dt="2025-06-22T10:20:56.336" v="30" actId="1076"/>
          <ac:picMkLst>
            <pc:docMk/>
            <pc:sldMk cId="782543142" sldId="828"/>
            <ac:picMk id="10" creationId="{9EB82683-5E26-48C3-89C7-272457357DBE}"/>
          </ac:picMkLst>
        </pc:picChg>
        <pc:picChg chg="del">
          <ac:chgData name="Jenifer Prince Devaraj" userId="c3fb109c-09d1-42a6-93f4-69472d709861" providerId="ADAL" clId="{999B3628-5B55-461D-94E1-30A8A84B530F}" dt="2025-06-22T10:20:53.755" v="28" actId="478"/>
          <ac:picMkLst>
            <pc:docMk/>
            <pc:sldMk cId="782543142" sldId="828"/>
            <ac:picMk id="14" creationId="{8C2D9EDE-D81E-4967-AD9B-AB075BF4EE70}"/>
          </ac:picMkLst>
        </pc:picChg>
        <pc:cxnChg chg="del">
          <ac:chgData name="Jenifer Prince Devaraj" userId="c3fb109c-09d1-42a6-93f4-69472d709861" providerId="ADAL" clId="{999B3628-5B55-461D-94E1-30A8A84B530F}" dt="2025-06-22T10:20:52.510" v="27" actId="478"/>
          <ac:cxnSpMkLst>
            <pc:docMk/>
            <pc:sldMk cId="782543142" sldId="828"/>
            <ac:cxnSpMk id="12" creationId="{CC0FF68B-F156-4FA5-A002-C1FFAC8927F5}"/>
          </ac:cxnSpMkLst>
        </pc:cxnChg>
      </pc:sldChg>
      <pc:sldChg chg="addSp delSp modSp add mod">
        <pc:chgData name="Jenifer Prince Devaraj" userId="c3fb109c-09d1-42a6-93f4-69472d709861" providerId="ADAL" clId="{999B3628-5B55-461D-94E1-30A8A84B530F}" dt="2025-06-22T10:21:08" v="34" actId="1076"/>
        <pc:sldMkLst>
          <pc:docMk/>
          <pc:sldMk cId="1909750209" sldId="829"/>
        </pc:sldMkLst>
        <pc:picChg chg="add mod">
          <ac:chgData name="Jenifer Prince Devaraj" userId="c3fb109c-09d1-42a6-93f4-69472d709861" providerId="ADAL" clId="{999B3628-5B55-461D-94E1-30A8A84B530F}" dt="2025-06-22T10:21:08" v="34" actId="1076"/>
          <ac:picMkLst>
            <pc:docMk/>
            <pc:sldMk cId="1909750209" sldId="829"/>
            <ac:picMk id="7" creationId="{91F052D3-5B3D-44F9-ACC0-BBBB72ACDA28}"/>
          </ac:picMkLst>
        </pc:picChg>
        <pc:picChg chg="del">
          <ac:chgData name="Jenifer Prince Devaraj" userId="c3fb109c-09d1-42a6-93f4-69472d709861" providerId="ADAL" clId="{999B3628-5B55-461D-94E1-30A8A84B530F}" dt="2025-06-22T10:21:05.565" v="32" actId="478"/>
          <ac:picMkLst>
            <pc:docMk/>
            <pc:sldMk cId="1909750209" sldId="829"/>
            <ac:picMk id="10" creationId="{9EB82683-5E26-48C3-89C7-272457357DBE}"/>
          </ac:picMkLst>
        </pc:picChg>
      </pc:sldChg>
      <pc:sldChg chg="addSp delSp modSp add mod">
        <pc:chgData name="Jenifer Prince Devaraj" userId="c3fb109c-09d1-42a6-93f4-69472d709861" providerId="ADAL" clId="{999B3628-5B55-461D-94E1-30A8A84B530F}" dt="2025-06-22T10:21:26.536" v="38" actId="1076"/>
        <pc:sldMkLst>
          <pc:docMk/>
          <pc:sldMk cId="991976217" sldId="830"/>
        </pc:sldMkLst>
        <pc:picChg chg="del">
          <ac:chgData name="Jenifer Prince Devaraj" userId="c3fb109c-09d1-42a6-93f4-69472d709861" providerId="ADAL" clId="{999B3628-5B55-461D-94E1-30A8A84B530F}" dt="2025-06-22T10:21:23.687" v="36" actId="478"/>
          <ac:picMkLst>
            <pc:docMk/>
            <pc:sldMk cId="991976217" sldId="830"/>
            <ac:picMk id="7" creationId="{91F052D3-5B3D-44F9-ACC0-BBBB72ACDA28}"/>
          </ac:picMkLst>
        </pc:picChg>
        <pc:picChg chg="add mod">
          <ac:chgData name="Jenifer Prince Devaraj" userId="c3fb109c-09d1-42a6-93f4-69472d709861" providerId="ADAL" clId="{999B3628-5B55-461D-94E1-30A8A84B530F}" dt="2025-06-22T10:21:26.536" v="38" actId="1076"/>
          <ac:picMkLst>
            <pc:docMk/>
            <pc:sldMk cId="991976217" sldId="830"/>
            <ac:picMk id="8" creationId="{A5FF7291-9F1E-4736-B552-75ADF2DDF423}"/>
          </ac:picMkLst>
        </pc:picChg>
      </pc:sldChg>
      <pc:sldChg chg="addSp delSp modSp add mod">
        <pc:chgData name="Jenifer Prince Devaraj" userId="c3fb109c-09d1-42a6-93f4-69472d709861" providerId="ADAL" clId="{999B3628-5B55-461D-94E1-30A8A84B530F}" dt="2025-06-22T10:21:42.801" v="42" actId="1076"/>
        <pc:sldMkLst>
          <pc:docMk/>
          <pc:sldMk cId="2700180076" sldId="831"/>
        </pc:sldMkLst>
        <pc:picChg chg="add mod">
          <ac:chgData name="Jenifer Prince Devaraj" userId="c3fb109c-09d1-42a6-93f4-69472d709861" providerId="ADAL" clId="{999B3628-5B55-461D-94E1-30A8A84B530F}" dt="2025-06-22T10:21:42.801" v="42" actId="1076"/>
          <ac:picMkLst>
            <pc:docMk/>
            <pc:sldMk cId="2700180076" sldId="831"/>
            <ac:picMk id="7" creationId="{A8703666-B1FD-4987-870A-2DA8DCB1D875}"/>
          </ac:picMkLst>
        </pc:picChg>
        <pc:picChg chg="del">
          <ac:chgData name="Jenifer Prince Devaraj" userId="c3fb109c-09d1-42a6-93f4-69472d709861" providerId="ADAL" clId="{999B3628-5B55-461D-94E1-30A8A84B530F}" dt="2025-06-22T10:21:40.694" v="40" actId="478"/>
          <ac:picMkLst>
            <pc:docMk/>
            <pc:sldMk cId="2700180076" sldId="831"/>
            <ac:picMk id="8" creationId="{A5FF7291-9F1E-4736-B552-75ADF2DDF423}"/>
          </ac:picMkLst>
        </pc:picChg>
      </pc:sldChg>
      <pc:sldChg chg="addSp delSp modSp add mod">
        <pc:chgData name="Jenifer Prince Devaraj" userId="c3fb109c-09d1-42a6-93f4-69472d709861" providerId="ADAL" clId="{999B3628-5B55-461D-94E1-30A8A84B530F}" dt="2025-06-22T10:21:52.706" v="46" actId="1076"/>
        <pc:sldMkLst>
          <pc:docMk/>
          <pc:sldMk cId="1716489081" sldId="832"/>
        </pc:sldMkLst>
        <pc:picChg chg="del">
          <ac:chgData name="Jenifer Prince Devaraj" userId="c3fb109c-09d1-42a6-93f4-69472d709861" providerId="ADAL" clId="{999B3628-5B55-461D-94E1-30A8A84B530F}" dt="2025-06-22T10:21:50.356" v="44" actId="478"/>
          <ac:picMkLst>
            <pc:docMk/>
            <pc:sldMk cId="1716489081" sldId="832"/>
            <ac:picMk id="7" creationId="{A8703666-B1FD-4987-870A-2DA8DCB1D875}"/>
          </ac:picMkLst>
        </pc:picChg>
        <pc:picChg chg="add mod">
          <ac:chgData name="Jenifer Prince Devaraj" userId="c3fb109c-09d1-42a6-93f4-69472d709861" providerId="ADAL" clId="{999B3628-5B55-461D-94E1-30A8A84B530F}" dt="2025-06-22T10:21:52.706" v="46" actId="1076"/>
          <ac:picMkLst>
            <pc:docMk/>
            <pc:sldMk cId="1716489081" sldId="832"/>
            <ac:picMk id="8" creationId="{30FCDFEE-3CCB-423A-85F8-6816E02F46D2}"/>
          </ac:picMkLst>
        </pc:picChg>
      </pc:sldChg>
      <pc:sldChg chg="addSp delSp modSp add mod">
        <pc:chgData name="Jenifer Prince Devaraj" userId="c3fb109c-09d1-42a6-93f4-69472d709861" providerId="ADAL" clId="{999B3628-5B55-461D-94E1-30A8A84B530F}" dt="2025-06-22T10:22:02.187" v="50" actId="1076"/>
        <pc:sldMkLst>
          <pc:docMk/>
          <pc:sldMk cId="1171251555" sldId="833"/>
        </pc:sldMkLst>
        <pc:picChg chg="add mod">
          <ac:chgData name="Jenifer Prince Devaraj" userId="c3fb109c-09d1-42a6-93f4-69472d709861" providerId="ADAL" clId="{999B3628-5B55-461D-94E1-30A8A84B530F}" dt="2025-06-22T10:22:02.187" v="50" actId="1076"/>
          <ac:picMkLst>
            <pc:docMk/>
            <pc:sldMk cId="1171251555" sldId="833"/>
            <ac:picMk id="7" creationId="{6F7D80CC-22B4-4A66-892D-DF6CF8E5675A}"/>
          </ac:picMkLst>
        </pc:picChg>
        <pc:picChg chg="del">
          <ac:chgData name="Jenifer Prince Devaraj" userId="c3fb109c-09d1-42a6-93f4-69472d709861" providerId="ADAL" clId="{999B3628-5B55-461D-94E1-30A8A84B530F}" dt="2025-06-22T10:22:00.054" v="48" actId="478"/>
          <ac:picMkLst>
            <pc:docMk/>
            <pc:sldMk cId="1171251555" sldId="833"/>
            <ac:picMk id="8" creationId="{30FCDFEE-3CCB-423A-85F8-6816E02F46D2}"/>
          </ac:picMkLst>
        </pc:picChg>
      </pc:sldChg>
      <pc:sldChg chg="addSp delSp modSp add mod">
        <pc:chgData name="Jenifer Prince Devaraj" userId="c3fb109c-09d1-42a6-93f4-69472d709861" providerId="ADAL" clId="{999B3628-5B55-461D-94E1-30A8A84B530F}" dt="2025-06-22T10:22:29.913" v="58" actId="1076"/>
        <pc:sldMkLst>
          <pc:docMk/>
          <pc:sldMk cId="3811987026" sldId="834"/>
        </pc:sldMkLst>
        <pc:spChg chg="add del mod">
          <ac:chgData name="Jenifer Prince Devaraj" userId="c3fb109c-09d1-42a6-93f4-69472d709861" providerId="ADAL" clId="{999B3628-5B55-461D-94E1-30A8A84B530F}" dt="2025-06-22T10:22:25.368" v="55" actId="478"/>
          <ac:spMkLst>
            <pc:docMk/>
            <pc:sldMk cId="3811987026" sldId="834"/>
            <ac:spMk id="8" creationId="{8F21EABA-3048-8B24-1F55-26C2ABC44773}"/>
          </ac:spMkLst>
        </pc:spChg>
        <pc:picChg chg="del">
          <ac:chgData name="Jenifer Prince Devaraj" userId="c3fb109c-09d1-42a6-93f4-69472d709861" providerId="ADAL" clId="{999B3628-5B55-461D-94E1-30A8A84B530F}" dt="2025-06-22T10:22:17.935" v="52" actId="478"/>
          <ac:picMkLst>
            <pc:docMk/>
            <pc:sldMk cId="3811987026" sldId="834"/>
            <ac:picMk id="7" creationId="{6F7D80CC-22B4-4A66-892D-DF6CF8E5675A}"/>
          </ac:picMkLst>
        </pc:picChg>
        <pc:picChg chg="add mod">
          <ac:chgData name="Jenifer Prince Devaraj" userId="c3fb109c-09d1-42a6-93f4-69472d709861" providerId="ADAL" clId="{999B3628-5B55-461D-94E1-30A8A84B530F}" dt="2025-06-22T10:22:29.913" v="58" actId="1076"/>
          <ac:picMkLst>
            <pc:docMk/>
            <pc:sldMk cId="3811987026" sldId="834"/>
            <ac:picMk id="9" creationId="{FE1446F6-4D6E-43D7-9E51-55169056BEEA}"/>
          </ac:picMkLst>
        </pc:picChg>
        <pc:picChg chg="add mod">
          <ac:chgData name="Jenifer Prince Devaraj" userId="c3fb109c-09d1-42a6-93f4-69472d709861" providerId="ADAL" clId="{999B3628-5B55-461D-94E1-30A8A84B530F}" dt="2025-06-22T10:22:18.667" v="53"/>
          <ac:picMkLst>
            <pc:docMk/>
            <pc:sldMk cId="3811987026" sldId="834"/>
            <ac:picMk id="10" creationId="{677E132A-CDD3-4931-86A7-D055EDBFBF63}"/>
          </ac:picMkLst>
        </pc:picChg>
        <pc:picChg chg="add mod">
          <ac:chgData name="Jenifer Prince Devaraj" userId="c3fb109c-09d1-42a6-93f4-69472d709861" providerId="ADAL" clId="{999B3628-5B55-461D-94E1-30A8A84B530F}" dt="2025-06-22T10:22:27.312" v="56" actId="1076"/>
          <ac:picMkLst>
            <pc:docMk/>
            <pc:sldMk cId="3811987026" sldId="834"/>
            <ac:picMk id="11" creationId="{DA9F9376-88EE-4C47-A9BA-DD947FCAA033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23/06/2025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Integral Over the entire real line is 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86377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1453329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50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32FAECD2-AEF9-E0BD-7C77-6008C9287772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Signals and System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	:  ACDA4009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Topic			:  Systems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Lecture 		:   7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E822A2C5-03E7-9C76-CF81-917ED8B3D5DA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7483" y="-9366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35402" y="1510504"/>
            <a:ext cx="666279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System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D4CA06DC-CFB2-4DEF-8DC4-D9EC5030A2A5}"/>
                  </a:ext>
                </a:extLst>
              </p:cNvPr>
              <p:cNvSpPr txBox="1"/>
              <p:nvPr/>
            </p:nvSpPr>
            <p:spPr>
              <a:xfrm>
                <a:off x="306864" y="2506072"/>
                <a:ext cx="10737373" cy="29446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42900" indent="-342900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400" dirty="0">
                    <a:latin typeface="Book Antiqua" panose="02040602050305030304" pitchFamily="18" charset="0"/>
                  </a:rPr>
                  <a:t>A system processes an input x(t) and produces an output y(t). It can be physical, mathematical, or electronic.</a:t>
                </a:r>
              </a:p>
              <a:p>
                <a:pPr>
                  <a:lnSpc>
                    <a:spcPct val="200000"/>
                  </a:lnSpc>
                </a:pPr>
                <a:r>
                  <a:rPr lang="en-GB" sz="2400" dirty="0">
                    <a:latin typeface="Book Antiqua" panose="02040602050305030304" pitchFamily="18" charset="0"/>
                  </a:rPr>
                  <a:t>	If a system is denoted by T, the relation is written as:</a:t>
                </a:r>
              </a:p>
              <a:p>
                <a:pPr>
                  <a:lnSpc>
                    <a:spcPct val="200000"/>
                  </a:lnSpc>
                </a:pPr>
                <a:r>
                  <a:rPr lang="en-GB" sz="2400" dirty="0">
                    <a:latin typeface="Book Antiqua" panose="02040602050305030304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) = 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𝑇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[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)]</m:t>
                    </m:r>
                  </m:oMath>
                </a14:m>
                <a:endParaRPr lang="en-GB" sz="2400" dirty="0">
                  <a:latin typeface="Book Antiqua" panose="02040602050305030304" pitchFamily="18" charset="0"/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D4CA06DC-CFB2-4DEF-8DC4-D9EC5030A2A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6864" y="2506072"/>
                <a:ext cx="10737373" cy="2944652"/>
              </a:xfrm>
              <a:prstGeom prst="rect">
                <a:avLst/>
              </a:prstGeom>
              <a:blipFill>
                <a:blip r:embed="rId2"/>
                <a:stretch>
                  <a:fillRect l="-738" b="-186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782683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7483" y="-9366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116312" y="1403194"/>
            <a:ext cx="666279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System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D4CA06DC-CFB2-4DEF-8DC4-D9EC5030A2A5}"/>
                  </a:ext>
                </a:extLst>
              </p:cNvPr>
              <p:cNvSpPr txBox="1"/>
              <p:nvPr/>
            </p:nvSpPr>
            <p:spPr>
              <a:xfrm>
                <a:off x="1009207" y="1945127"/>
                <a:ext cx="9265760" cy="37856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200000"/>
                  </a:lnSpc>
                </a:pPr>
                <a:r>
                  <a:rPr lang="en-GB" sz="2400" dirty="0">
                    <a:latin typeface="Book Antiqua" panose="02040602050305030304" pitchFamily="18" charset="0"/>
                  </a:rPr>
                  <a:t>Examples:</a:t>
                </a:r>
              </a:p>
              <a:p>
                <a:pPr marL="342900" indent="-342900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400" dirty="0">
                    <a:latin typeface="Book Antiqua" panose="02040602050305030304" pitchFamily="18" charset="0"/>
                  </a:rPr>
                  <a:t>A speaker system takes an electrical signal and produces sound.</a:t>
                </a:r>
              </a:p>
              <a:p>
                <a:pPr marL="342900" indent="-342900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400" dirty="0">
                    <a:latin typeface="Book Antiqua" panose="02040602050305030304" pitchFamily="18" charset="0"/>
                  </a:rPr>
                  <a:t>A heater takes voltage and produces heat.</a:t>
                </a:r>
              </a:p>
              <a:p>
                <a:pPr marL="342900" indent="-342900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400" dirty="0">
                    <a:latin typeface="Book Antiqua" panose="02040602050305030304" pitchFamily="18" charset="0"/>
                  </a:rPr>
                  <a:t>A mathematical system transforms input functions.</a:t>
                </a:r>
              </a:p>
              <a:p>
                <a:pPr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i="1" dirty="0" smtClean="0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en-GB" sz="2400" i="1" dirty="0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sz="2400" i="1" dirty="0" smtClean="0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GB" sz="2400" i="1" dirty="0" smtClean="0">
                          <a:latin typeface="Cambria Math" panose="02040503050406030204" pitchFamily="18" charset="0"/>
                        </a:rPr>
                        <m:t>) = </m:t>
                      </m:r>
                      <m:r>
                        <a:rPr lang="en-GB" sz="2400" i="1" dirty="0" smtClean="0">
                          <a:latin typeface="Cambria Math" panose="02040503050406030204" pitchFamily="18" charset="0"/>
                        </a:rPr>
                        <m:t>𝑇</m:t>
                      </m:r>
                      <m:r>
                        <a:rPr lang="en-GB" sz="2400" i="1" dirty="0" smtClean="0">
                          <a:latin typeface="Cambria Math" panose="02040503050406030204" pitchFamily="18" charset="0"/>
                        </a:rPr>
                        <m:t>[</m:t>
                      </m:r>
                      <m:r>
                        <a:rPr lang="en-GB" sz="2400" i="1" dirty="0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2400" i="1" dirty="0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sz="2400" i="1" dirty="0" smtClean="0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GB" sz="2400" i="1" dirty="0" smtClean="0">
                          <a:latin typeface="Cambria Math" panose="02040503050406030204" pitchFamily="18" charset="0"/>
                        </a:rPr>
                        <m:t>)]</m:t>
                      </m:r>
                    </m:oMath>
                  </m:oMathPara>
                </a14:m>
                <a:endParaRPr lang="en-GB" sz="2400" dirty="0">
                  <a:latin typeface="Book Antiqua" panose="02040602050305030304" pitchFamily="18" charset="0"/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D4CA06DC-CFB2-4DEF-8DC4-D9EC5030A2A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09207" y="1945127"/>
                <a:ext cx="9265760" cy="3785652"/>
              </a:xfrm>
              <a:prstGeom prst="rect">
                <a:avLst/>
              </a:prstGeom>
              <a:blipFill>
                <a:blip r:embed="rId2"/>
                <a:stretch>
                  <a:fillRect l="-105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140824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7483" y="-9366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116312" y="1566794"/>
            <a:ext cx="666279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Classifications of System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CA06DC-CFB2-4DEF-8DC4-D9EC5030A2A5}"/>
              </a:ext>
            </a:extLst>
          </p:cNvPr>
          <p:cNvSpPr txBox="1"/>
          <p:nvPr/>
        </p:nvSpPr>
        <p:spPr>
          <a:xfrm>
            <a:off x="2146223" y="2455688"/>
            <a:ext cx="9265760" cy="29461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200000"/>
              </a:lnSpc>
              <a:buFont typeface="+mj-lt"/>
              <a:buAutoNum type="alphaLcParenR"/>
            </a:pPr>
            <a:r>
              <a:rPr lang="en-GB" sz="2400" dirty="0">
                <a:latin typeface="Book Antiqua" panose="02040602050305030304" pitchFamily="18" charset="0"/>
              </a:rPr>
              <a:t>Continuous-Time vs. Discrete-Time Systems</a:t>
            </a:r>
          </a:p>
          <a:p>
            <a:pPr marL="457200" indent="-457200">
              <a:lnSpc>
                <a:spcPct val="200000"/>
              </a:lnSpc>
              <a:buFont typeface="+mj-lt"/>
              <a:buAutoNum type="alphaLcParenR"/>
            </a:pPr>
            <a:r>
              <a:rPr lang="en-GB" sz="2400" dirty="0">
                <a:latin typeface="Book Antiqua" panose="02040602050305030304" pitchFamily="18" charset="0"/>
              </a:rPr>
              <a:t>Linear vs. Nonlinear Systems</a:t>
            </a:r>
          </a:p>
          <a:p>
            <a:pPr marL="457200" indent="-457200">
              <a:lnSpc>
                <a:spcPct val="200000"/>
              </a:lnSpc>
              <a:buFont typeface="+mj-lt"/>
              <a:buAutoNum type="alphaLcParenR"/>
            </a:pPr>
            <a:r>
              <a:rPr lang="en-GB" sz="2400" dirty="0">
                <a:latin typeface="Book Antiqua" panose="02040602050305030304" pitchFamily="18" charset="0"/>
              </a:rPr>
              <a:t>Time-Invariant vs. Time-Variant Systems</a:t>
            </a:r>
          </a:p>
          <a:p>
            <a:pPr marL="457200" indent="-457200">
              <a:lnSpc>
                <a:spcPct val="200000"/>
              </a:lnSpc>
              <a:buFont typeface="+mj-lt"/>
              <a:buAutoNum type="alphaLcParenR"/>
            </a:pPr>
            <a:r>
              <a:rPr lang="en-GB" sz="2400" dirty="0">
                <a:latin typeface="Book Antiqua" panose="02040602050305030304" pitchFamily="18" charset="0"/>
              </a:rPr>
              <a:t>Causal vs. Non-Causal Systems</a:t>
            </a:r>
          </a:p>
        </p:txBody>
      </p:sp>
    </p:spTree>
    <p:extLst>
      <p:ext uri="{BB962C8B-B14F-4D97-AF65-F5344CB8AC3E}">
        <p14:creationId xmlns:p14="http://schemas.microsoft.com/office/powerpoint/2010/main" val="12282550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7483" y="-9366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116312" y="1566794"/>
            <a:ext cx="926576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a) Continuous-Time vs. Discrete-Time Systems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CA06DC-CFB2-4DEF-8DC4-D9EC5030A2A5}"/>
              </a:ext>
            </a:extLst>
          </p:cNvPr>
          <p:cNvSpPr txBox="1"/>
          <p:nvPr/>
        </p:nvSpPr>
        <p:spPr>
          <a:xfrm>
            <a:off x="995507" y="2345015"/>
            <a:ext cx="10200985" cy="29461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Continuous-time system: Works for all time values t.</a:t>
            </a:r>
          </a:p>
          <a:p>
            <a:pPr>
              <a:lnSpc>
                <a:spcPct val="200000"/>
              </a:lnSpc>
            </a:pPr>
            <a:r>
              <a:rPr lang="en-GB" sz="2400" dirty="0">
                <a:latin typeface="Book Antiqua" panose="02040602050305030304" pitchFamily="18" charset="0"/>
              </a:rPr>
              <a:t>  	</a:t>
            </a:r>
            <a:r>
              <a:rPr lang="en-GB" sz="2400" b="1" dirty="0">
                <a:latin typeface="Book Antiqua" panose="02040602050305030304" pitchFamily="18" charset="0"/>
              </a:rPr>
              <a:t>Example: Electrical circuits, temperature variations.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Discrete-time system: Defined at specific time points.</a:t>
            </a:r>
          </a:p>
          <a:p>
            <a:pPr>
              <a:lnSpc>
                <a:spcPct val="200000"/>
              </a:lnSpc>
            </a:pPr>
            <a:r>
              <a:rPr lang="en-GB" sz="2400" dirty="0">
                <a:latin typeface="Book Antiqua" panose="02040602050305030304" pitchFamily="18" charset="0"/>
              </a:rPr>
              <a:t>  	</a:t>
            </a:r>
            <a:r>
              <a:rPr lang="en-GB" sz="2400" b="1" dirty="0">
                <a:latin typeface="Book Antiqua" panose="02040602050305030304" pitchFamily="18" charset="0"/>
              </a:rPr>
              <a:t>Example: Digital filters, computer processing.</a:t>
            </a:r>
          </a:p>
        </p:txBody>
      </p:sp>
    </p:spTree>
    <p:extLst>
      <p:ext uri="{BB962C8B-B14F-4D97-AF65-F5344CB8AC3E}">
        <p14:creationId xmlns:p14="http://schemas.microsoft.com/office/powerpoint/2010/main" val="5193614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7483" y="-9366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222368" y="1399346"/>
            <a:ext cx="926576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b) Linear vs. Nonlinear Systems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D4CA06DC-CFB2-4DEF-8DC4-D9EC5030A2A5}"/>
                  </a:ext>
                </a:extLst>
              </p:cNvPr>
              <p:cNvSpPr txBox="1"/>
              <p:nvPr/>
            </p:nvSpPr>
            <p:spPr>
              <a:xfrm>
                <a:off x="1130651" y="2162197"/>
                <a:ext cx="9265760" cy="44696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sz="2400" dirty="0">
                    <a:latin typeface="Book Antiqua" panose="02040602050305030304" pitchFamily="18" charset="0"/>
                  </a:rPr>
                  <a:t>Linear System: Follows the principles of superposition and scaling: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400" dirty="0">
                    <a:latin typeface="Book Antiqua" panose="02040602050305030304" pitchFamily="18" charset="0"/>
                  </a:rPr>
                  <a:t>  	1. Superposition: If </a:t>
                </a:r>
                <a14:m>
                  <m:oMath xmlns:m="http://schemas.openxmlformats.org/officeDocument/2006/math"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₁(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) → 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₁(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sz="2400" dirty="0">
                    <a:latin typeface="Book Antiqua" panose="02040602050305030304" pitchFamily="18" charset="0"/>
                  </a:rPr>
                  <a:t>and </a:t>
                </a:r>
                <a14:m>
                  <m:oMath xmlns:m="http://schemas.openxmlformats.org/officeDocument/2006/math"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₂(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) → 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₂(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sz="2400" dirty="0">
                    <a:latin typeface="Book Antiqua" panose="02040602050305030304" pitchFamily="18" charset="0"/>
                  </a:rPr>
                  <a:t>, 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400" dirty="0">
                    <a:latin typeface="Book Antiqua" panose="02040602050305030304" pitchFamily="18" charset="0"/>
                  </a:rPr>
                  <a:t>		then,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400" dirty="0">
                    <a:latin typeface="Book Antiqua" panose="02040602050305030304" pitchFamily="18" charset="0"/>
                  </a:rPr>
                  <a:t>   			 </a:t>
                </a:r>
                <a14:m>
                  <m:oMath xmlns:m="http://schemas.openxmlformats.org/officeDocument/2006/math"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₁(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) + 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₂(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) → 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₁(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) + 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₂(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sz="2400" dirty="0">
                    <a:latin typeface="Book Antiqua" panose="02040602050305030304" pitchFamily="18" charset="0"/>
                  </a:rPr>
                  <a:t>.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400" dirty="0">
                    <a:latin typeface="Book Antiqua" panose="02040602050305030304" pitchFamily="18" charset="0"/>
                  </a:rPr>
                  <a:t>	2. Scaling: If x(t) → y(t), 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400" dirty="0">
                    <a:latin typeface="Book Antiqua" panose="02040602050305030304" pitchFamily="18" charset="0"/>
                  </a:rPr>
                  <a:t>		then,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400" dirty="0">
                    <a:latin typeface="Book Antiqua" panose="02040602050305030304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𝑎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⋅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) → </m:t>
                    </m:r>
                    <m:r>
                      <a:rPr lang="en-GB" sz="2400" i="1" dirty="0" err="1" smtClean="0">
                        <a:latin typeface="Cambria Math" panose="02040503050406030204" pitchFamily="18" charset="0"/>
                      </a:rPr>
                      <m:t>𝑎</m:t>
                    </m:r>
                    <m:r>
                      <a:rPr lang="en-GB" sz="2400" i="1" dirty="0" err="1" smtClean="0">
                        <a:latin typeface="Cambria Math" panose="02040503050406030204" pitchFamily="18" charset="0"/>
                      </a:rPr>
                      <m:t>⋅</m:t>
                    </m:r>
                    <m:r>
                      <a:rPr lang="en-GB" sz="2400" i="1" dirty="0" err="1" smtClean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sz="2400" dirty="0">
                    <a:latin typeface="Book Antiqua" panose="02040602050305030304" pitchFamily="18" charset="0"/>
                  </a:rPr>
                  <a:t>.</a:t>
                </a:r>
              </a:p>
              <a:p>
                <a:pPr>
                  <a:lnSpc>
                    <a:spcPct val="150000"/>
                  </a:lnSpc>
                </a:pPr>
                <a:endParaRPr lang="en-GB" sz="2400" dirty="0">
                  <a:latin typeface="Book Antiqua" panose="02040602050305030304" pitchFamily="18" charset="0"/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D4CA06DC-CFB2-4DEF-8DC4-D9EC5030A2A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0651" y="2162197"/>
                <a:ext cx="9265760" cy="4469685"/>
              </a:xfrm>
              <a:prstGeom prst="rect">
                <a:avLst/>
              </a:prstGeom>
              <a:blipFill>
                <a:blip r:embed="rId2"/>
                <a:stretch>
                  <a:fillRect l="-987" r="-46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014714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7483" y="-9366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222368" y="1399346"/>
            <a:ext cx="926576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b) Linear vs. Nonlinear Systems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CA06DC-CFB2-4DEF-8DC4-D9EC5030A2A5}"/>
              </a:ext>
            </a:extLst>
          </p:cNvPr>
          <p:cNvSpPr txBox="1"/>
          <p:nvPr/>
        </p:nvSpPr>
        <p:spPr>
          <a:xfrm>
            <a:off x="1102076" y="2347934"/>
            <a:ext cx="9265760" cy="1468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400" dirty="0">
                <a:latin typeface="Book Antiqua" panose="02040602050305030304" pitchFamily="18" charset="0"/>
              </a:rPr>
              <a:t>Nonlinear System: Does not follow superposition or scaling.</a:t>
            </a:r>
          </a:p>
          <a:p>
            <a:pPr>
              <a:lnSpc>
                <a:spcPct val="200000"/>
              </a:lnSpc>
            </a:pPr>
            <a:r>
              <a:rPr lang="en-GB" sz="2400" dirty="0">
                <a:latin typeface="Book Antiqua" panose="02040602050305030304" pitchFamily="18" charset="0"/>
              </a:rPr>
              <a:t>  </a:t>
            </a:r>
            <a:r>
              <a:rPr lang="en-GB" sz="2400" b="1" dirty="0">
                <a:latin typeface="Book Antiqua" panose="02040602050305030304" pitchFamily="18" charset="0"/>
              </a:rPr>
              <a:t>Example: A diode circuit where output is squared.</a:t>
            </a:r>
          </a:p>
        </p:txBody>
      </p:sp>
    </p:spTree>
    <p:extLst>
      <p:ext uri="{BB962C8B-B14F-4D97-AF65-F5344CB8AC3E}">
        <p14:creationId xmlns:p14="http://schemas.microsoft.com/office/powerpoint/2010/main" val="25995183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7483" y="-9366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116312" y="1566794"/>
            <a:ext cx="926576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c) Time-Invariant vs. Time-Variant Systems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D4CA06DC-CFB2-4DEF-8DC4-D9EC5030A2A5}"/>
                  </a:ext>
                </a:extLst>
              </p:cNvPr>
              <p:cNvSpPr txBox="1"/>
              <p:nvPr/>
            </p:nvSpPr>
            <p:spPr>
              <a:xfrm>
                <a:off x="1060373" y="2184225"/>
                <a:ext cx="10398202" cy="36848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42900" indent="-342900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400" dirty="0">
                    <a:latin typeface="Book Antiqua" panose="02040602050305030304" pitchFamily="18" charset="0"/>
                  </a:rPr>
                  <a:t>Time-Invariant: If input is shifted in time, the output shifts equally.</a:t>
                </a:r>
              </a:p>
              <a:p>
                <a:pPr>
                  <a:lnSpc>
                    <a:spcPct val="200000"/>
                  </a:lnSpc>
                </a:pPr>
                <a:r>
                  <a:rPr lang="en-GB" sz="2400" dirty="0">
                    <a:latin typeface="Book Antiqua" panose="02040602050305030304" pitchFamily="18" charset="0"/>
                  </a:rPr>
                  <a:t> 		 </a:t>
                </a:r>
                <a14:m>
                  <m:oMath xmlns:m="http://schemas.openxmlformats.org/officeDocument/2006/math"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−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₀) → 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−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₀).</m:t>
                    </m:r>
                  </m:oMath>
                </a14:m>
                <a:endParaRPr lang="en-GB" sz="2400" dirty="0">
                  <a:latin typeface="Book Antiqua" panose="02040602050305030304" pitchFamily="18" charset="0"/>
                </a:endParaRPr>
              </a:p>
              <a:p>
                <a:pPr>
                  <a:lnSpc>
                    <a:spcPct val="200000"/>
                  </a:lnSpc>
                </a:pPr>
                <a:r>
                  <a:rPr lang="en-GB" sz="2400" dirty="0">
                    <a:latin typeface="Book Antiqua" panose="02040602050305030304" pitchFamily="18" charset="0"/>
                  </a:rPr>
                  <a:t> 	</a:t>
                </a:r>
                <a:r>
                  <a:rPr lang="en-GB" sz="2400" b="1" dirty="0">
                    <a:latin typeface="Book Antiqua" panose="02040602050305030304" pitchFamily="18" charset="0"/>
                  </a:rPr>
                  <a:t>Example: Constant RC Circuit</a:t>
                </a:r>
              </a:p>
              <a:p>
                <a:pPr marL="342900" indent="-342900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400" dirty="0">
                    <a:latin typeface="Book Antiqua" panose="02040602050305030304" pitchFamily="18" charset="0"/>
                  </a:rPr>
                  <a:t>Time-Variant: Behaviour changes over time.</a:t>
                </a:r>
              </a:p>
              <a:p>
                <a:pPr>
                  <a:lnSpc>
                    <a:spcPct val="200000"/>
                  </a:lnSpc>
                </a:pPr>
                <a:r>
                  <a:rPr lang="en-GB" sz="2400" dirty="0">
                    <a:latin typeface="Book Antiqua" panose="02040602050305030304" pitchFamily="18" charset="0"/>
                  </a:rPr>
                  <a:t> 	</a:t>
                </a:r>
                <a:r>
                  <a:rPr lang="en-GB" sz="2400" b="1" dirty="0">
                    <a:latin typeface="Book Antiqua" panose="02040602050305030304" pitchFamily="18" charset="0"/>
                  </a:rPr>
                  <a:t>Example: Thermistor-based circuit (R varies with T)</a:t>
                </a:r>
              </a:p>
            </p:txBody>
          </p:sp>
        </mc:Choice>
        <mc:Fallback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D4CA06DC-CFB2-4DEF-8DC4-D9EC5030A2A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60373" y="2184225"/>
                <a:ext cx="10398202" cy="3684855"/>
              </a:xfrm>
              <a:prstGeom prst="rect">
                <a:avLst/>
              </a:prstGeom>
              <a:blipFill>
                <a:blip r:embed="rId2"/>
                <a:stretch>
                  <a:fillRect l="-821" b="-264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893185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7483" y="-9366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116312" y="1566794"/>
            <a:ext cx="926576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d) Causal vs. Non-Causal Systems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CA06DC-CFB2-4DEF-8DC4-D9EC5030A2A5}"/>
              </a:ext>
            </a:extLst>
          </p:cNvPr>
          <p:cNvSpPr txBox="1"/>
          <p:nvPr/>
        </p:nvSpPr>
        <p:spPr>
          <a:xfrm>
            <a:off x="359124" y="2325236"/>
            <a:ext cx="11182793" cy="22075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400" dirty="0">
                <a:latin typeface="Book Antiqua" panose="02040602050305030304" pitchFamily="18" charset="0"/>
              </a:rPr>
              <a:t>Causal System: Output depends only on </a:t>
            </a:r>
            <a:r>
              <a:rPr lang="en-GB" sz="2400" b="1" dirty="0">
                <a:latin typeface="Book Antiqua" panose="02040602050305030304" pitchFamily="18" charset="0"/>
              </a:rPr>
              <a:t>present and past values </a:t>
            </a:r>
            <a:r>
              <a:rPr lang="en-GB" sz="2400" dirty="0">
                <a:latin typeface="Book Antiqua" panose="02040602050305030304" pitchFamily="18" charset="0"/>
              </a:rPr>
              <a:t>of input.</a:t>
            </a:r>
          </a:p>
          <a:p>
            <a:pPr>
              <a:lnSpc>
                <a:spcPct val="200000"/>
              </a:lnSpc>
            </a:pPr>
            <a:r>
              <a:rPr lang="en-GB" sz="2400" dirty="0">
                <a:latin typeface="Book Antiqua" panose="02040602050305030304" pitchFamily="18" charset="0"/>
              </a:rPr>
              <a:t>Non-Causal System: Output depends on </a:t>
            </a:r>
            <a:r>
              <a:rPr lang="en-GB" sz="2400" b="1" dirty="0">
                <a:latin typeface="Book Antiqua" panose="02040602050305030304" pitchFamily="18" charset="0"/>
              </a:rPr>
              <a:t>future input values</a:t>
            </a:r>
            <a:r>
              <a:rPr lang="en-GB" sz="2400" dirty="0">
                <a:latin typeface="Book Antiqua" panose="02040602050305030304" pitchFamily="18" charset="0"/>
              </a:rPr>
              <a:t>.</a:t>
            </a:r>
          </a:p>
          <a:p>
            <a:pPr>
              <a:lnSpc>
                <a:spcPct val="200000"/>
              </a:lnSpc>
            </a:pPr>
            <a:r>
              <a:rPr lang="en-GB" sz="2400" b="1" dirty="0">
                <a:latin typeface="Book Antiqua" panose="02040602050305030304" pitchFamily="18" charset="0"/>
              </a:rPr>
              <a:t>Example: Digital signal processing (DSP) algorithms.</a:t>
            </a:r>
          </a:p>
        </p:txBody>
      </p:sp>
    </p:spTree>
    <p:extLst>
      <p:ext uri="{BB962C8B-B14F-4D97-AF65-F5344CB8AC3E}">
        <p14:creationId xmlns:p14="http://schemas.microsoft.com/office/powerpoint/2010/main" val="22968385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7483" y="-9366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66306" y="1228690"/>
            <a:ext cx="9265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Impulse Response and System Behaviour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CA06DC-CFB2-4DEF-8DC4-D9EC5030A2A5}"/>
              </a:ext>
            </a:extLst>
          </p:cNvPr>
          <p:cNvSpPr txBox="1"/>
          <p:nvPr/>
        </p:nvSpPr>
        <p:spPr>
          <a:xfrm>
            <a:off x="387699" y="2054359"/>
            <a:ext cx="11182793" cy="25839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latin typeface="Book Antiqua" panose="02040602050305030304" pitchFamily="18" charset="0"/>
              </a:rPr>
              <a:t>Impulse Response h(t)</a:t>
            </a:r>
          </a:p>
          <a:p>
            <a:pPr marL="800100" lvl="1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The impulse response h(t) of a system is the output </a:t>
            </a:r>
            <a:r>
              <a:rPr lang="en-GB" sz="2200" b="1" dirty="0">
                <a:latin typeface="Book Antiqua" panose="02040602050305030304" pitchFamily="18" charset="0"/>
              </a:rPr>
              <a:t>when the input is δ(t).</a:t>
            </a:r>
          </a:p>
          <a:p>
            <a:pPr marL="800100" lvl="1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It completely characterises a Linear Time-Invariant (LTI) system.</a:t>
            </a:r>
          </a:p>
          <a:p>
            <a:pPr marL="800100" lvl="1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If we know h(t), we can determine the output for any input.</a:t>
            </a:r>
          </a:p>
        </p:txBody>
      </p:sp>
    </p:spTree>
    <p:extLst>
      <p:ext uri="{BB962C8B-B14F-4D97-AF65-F5344CB8AC3E}">
        <p14:creationId xmlns:p14="http://schemas.microsoft.com/office/powerpoint/2010/main" val="11166378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7483" y="-9366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66306" y="1228690"/>
            <a:ext cx="9265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Impulse Response and System Behaviour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CA06DC-CFB2-4DEF-8DC4-D9EC5030A2A5}"/>
              </a:ext>
            </a:extLst>
          </p:cNvPr>
          <p:cNvSpPr txBox="1"/>
          <p:nvPr/>
        </p:nvSpPr>
        <p:spPr>
          <a:xfrm>
            <a:off x="387699" y="2054359"/>
            <a:ext cx="11182793" cy="39156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latin typeface="Book Antiqua" panose="02040602050305030304" pitchFamily="18" charset="0"/>
              </a:rPr>
              <a:t>Impulse Function δ(t)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Book Antiqua" panose="02040602050305030304" pitchFamily="18" charset="0"/>
              </a:rPr>
              <a:t>	The Dirac delta function δ(t) is defined as,</a:t>
            </a:r>
          </a:p>
          <a:p>
            <a:pPr>
              <a:lnSpc>
                <a:spcPct val="150000"/>
              </a:lnSpc>
            </a:pPr>
            <a:endParaRPr lang="en-GB" sz="24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400" dirty="0">
                <a:latin typeface="Book Antiqua" panose="02040602050305030304" pitchFamily="18" charset="0"/>
              </a:rPr>
              <a:t>		</a:t>
            </a:r>
          </a:p>
          <a:p>
            <a:pPr>
              <a:lnSpc>
                <a:spcPct val="150000"/>
              </a:lnSpc>
            </a:pPr>
            <a:endParaRPr lang="en-GB" sz="24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400" dirty="0">
                <a:latin typeface="Book Antiqua" panose="02040602050305030304" pitchFamily="18" charset="0"/>
              </a:rPr>
              <a:t>		It represents an instantaneous pulse.</a:t>
            </a:r>
          </a:p>
          <a:p>
            <a:pPr>
              <a:lnSpc>
                <a:spcPct val="150000"/>
              </a:lnSpc>
            </a:pPr>
            <a:endParaRPr lang="en-GB" sz="2400" dirty="0">
              <a:latin typeface="Book Antiqua" panose="0204060205030503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7CB9321-D08F-4304-9676-EFAC8AE9EE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1368" y="3538463"/>
            <a:ext cx="5563376" cy="1066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18286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7483" y="-9366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66306" y="1228690"/>
            <a:ext cx="9265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Impulse Response and System Behaviour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D4CA06DC-CFB2-4DEF-8DC4-D9EC5030A2A5}"/>
                  </a:ext>
                </a:extLst>
              </p:cNvPr>
              <p:cNvSpPr txBox="1"/>
              <p:nvPr/>
            </p:nvSpPr>
            <p:spPr>
              <a:xfrm>
                <a:off x="446263" y="1596564"/>
                <a:ext cx="10999438" cy="47396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200000"/>
                  </a:lnSpc>
                </a:pPr>
                <a:r>
                  <a:rPr lang="en-GB" sz="2200" b="1" dirty="0">
                    <a:latin typeface="Book Antiqua" panose="02040602050305030304" pitchFamily="18" charset="0"/>
                  </a:rPr>
                  <a:t>Example 1: Finding Impulse Response of a Simple System</a:t>
                </a:r>
              </a:p>
              <a:p>
                <a:pPr lvl="2">
                  <a:lnSpc>
                    <a:spcPct val="20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A system is described by the equation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𝑦</m:t>
                    </m:r>
                    <m:d>
                      <m:dPr>
                        <m:ctrlPr>
                          <a:rPr lang="en-GB" sz="2200" i="1" dirty="0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i="1" dirty="0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= 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𝑥</m:t>
                    </m:r>
                    <m:d>
                      <m:dPr>
                        <m:ctrlPr>
                          <a:rPr lang="en-GB" sz="2200" i="1" dirty="0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i="1" dirty="0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+ 2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𝑥</m:t>
                    </m:r>
                    <m:d>
                      <m:dPr>
                        <m:ctrlPr>
                          <a:rPr lang="en-GB" sz="2200" i="1" dirty="0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i="1" dirty="0" smtClean="0">
                            <a:latin typeface="Cambria Math" panose="02040503050406030204" pitchFamily="18" charset="0"/>
                          </a:rPr>
                          <m:t>𝑡</m:t>
                        </m:r>
                        <m:r>
                          <a:rPr lang="en-GB" sz="2200" i="1" dirty="0" smtClean="0">
                            <a:latin typeface="Cambria Math" panose="02040503050406030204" pitchFamily="18" charset="0"/>
                          </a:rPr>
                          <m:t>−1</m:t>
                        </m:r>
                      </m:e>
                    </m:d>
                    <m:r>
                      <a:rPr lang="en-GB" sz="2200" b="0" i="1" dirty="0" smtClean="0">
                        <a:latin typeface="Cambria Math" panose="02040503050406030204" pitchFamily="18" charset="0"/>
                      </a:rPr>
                      <m:t>.</m:t>
                    </m:r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Find the impulse response h(t) of the system.</a:t>
                </a:r>
              </a:p>
              <a:p>
                <a:pPr lvl="2">
                  <a:lnSpc>
                    <a:spcPct val="200000"/>
                  </a:lnSpc>
                </a:pPr>
                <a:r>
                  <a:rPr lang="en-GB" sz="2200" b="1" dirty="0">
                    <a:latin typeface="Book Antiqua" panose="02040602050305030304" pitchFamily="18" charset="0"/>
                  </a:rPr>
                  <a:t>Solution:</a:t>
                </a:r>
              </a:p>
              <a:p>
                <a:pPr lvl="4">
                  <a:lnSpc>
                    <a:spcPct val="20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Impulse response is found by applying impulse input </a:t>
                </a:r>
                <a14:m>
                  <m:oMath xmlns:m="http://schemas.openxmlformats.org/officeDocument/2006/math">
                    <m:r>
                      <a:rPr lang="en-GB" sz="2200" b="1" i="1" dirty="0" smtClean="0">
                        <a:latin typeface="Cambria Math" panose="02040503050406030204" pitchFamily="18" charset="0"/>
                      </a:rPr>
                      <m:t>𝒙</m:t>
                    </m:r>
                    <m:r>
                      <a:rPr lang="en-GB" sz="2200" b="1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b="1" i="1" dirty="0" smtClean="0">
                        <a:latin typeface="Cambria Math" panose="02040503050406030204" pitchFamily="18" charset="0"/>
                      </a:rPr>
                      <m:t>𝒕</m:t>
                    </m:r>
                    <m:r>
                      <a:rPr lang="en-GB" sz="2200" b="1" i="1" dirty="0" smtClean="0">
                        <a:latin typeface="Cambria Math" panose="02040503050406030204" pitchFamily="18" charset="0"/>
                      </a:rPr>
                      <m:t>) = </m:t>
                    </m:r>
                    <m:r>
                      <a:rPr lang="en-GB" sz="2200" b="1" i="1" dirty="0" smtClean="0">
                        <a:latin typeface="Cambria Math" panose="02040503050406030204" pitchFamily="18" charset="0"/>
                      </a:rPr>
                      <m:t>𝜹</m:t>
                    </m:r>
                    <m:r>
                      <a:rPr lang="en-GB" sz="2200" b="1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b="1" i="1" dirty="0" smtClean="0">
                        <a:latin typeface="Cambria Math" panose="02040503050406030204" pitchFamily="18" charset="0"/>
                      </a:rPr>
                      <m:t>𝒕</m:t>
                    </m:r>
                    <m:r>
                      <a:rPr lang="en-GB" sz="2200" b="1" i="1" dirty="0" smtClean="0">
                        <a:latin typeface="Cambria Math" panose="02040503050406030204" pitchFamily="18" charset="0"/>
                      </a:rPr>
                      <m:t>).</m:t>
                    </m:r>
                  </m:oMath>
                </a14:m>
                <a:endParaRPr lang="en-GB" sz="2200" b="1" dirty="0">
                  <a:latin typeface="Book Antiqua" panose="02040602050305030304" pitchFamily="18" charset="0"/>
                </a:endParaRPr>
              </a:p>
              <a:p>
                <a:pPr lvl="4">
                  <a:lnSpc>
                    <a:spcPct val="20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Substituting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) = 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𝛿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into the equation.</a:t>
                </a:r>
              </a:p>
              <a:p>
                <a:pPr lvl="4">
                  <a:lnSpc>
                    <a:spcPct val="20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   	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h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) = 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𝛿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) + 2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𝛿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−1)</m:t>
                    </m:r>
                  </m:oMath>
                </a14:m>
                <a:endParaRPr lang="en-GB" sz="2200" dirty="0">
                  <a:latin typeface="Book Antiqua" panose="02040602050305030304" pitchFamily="18" charset="0"/>
                </a:endParaRPr>
              </a:p>
            </p:txBody>
          </p:sp>
        </mc:Choice>
        <mc:Fallback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D4CA06DC-CFB2-4DEF-8DC4-D9EC5030A2A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6263" y="1596564"/>
                <a:ext cx="10999438" cy="4739695"/>
              </a:xfrm>
              <a:prstGeom prst="rect">
                <a:avLst/>
              </a:prstGeom>
              <a:blipFill>
                <a:blip r:embed="rId2"/>
                <a:stretch>
                  <a:fillRect l="-720" r="-1108" b="-64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488529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7483" y="-9366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0" y="1076154"/>
            <a:ext cx="9265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Convolution and System Output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D4CA06DC-CFB2-4DEF-8DC4-D9EC5030A2A5}"/>
                  </a:ext>
                </a:extLst>
              </p:cNvPr>
              <p:cNvSpPr txBox="1"/>
              <p:nvPr/>
            </p:nvSpPr>
            <p:spPr>
              <a:xfrm>
                <a:off x="682511" y="1493433"/>
                <a:ext cx="10426524" cy="580716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20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For an LTI system, the output for any input x(t) is found using convolution.</a:t>
                </a:r>
              </a:p>
              <a:p>
                <a:pPr>
                  <a:lnSpc>
                    <a:spcPct val="200000"/>
                  </a:lnSpc>
                </a:pPr>
                <a:r>
                  <a:rPr lang="en-US" sz="1800" dirty="0">
                    <a:effectLst/>
                    <a:latin typeface="Cambria" panose="02040503050406030204" pitchFamily="18" charset="0"/>
                    <a:ea typeface="MS Mincho" panose="020B0400000000000000" pitchFamily="49" charset="-128"/>
                    <a:cs typeface="Times New Roman" panose="02020603050405020304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𝑦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(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𝑡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) = 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𝑥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(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𝑡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) ∗ 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h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(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𝑡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) = ∫ 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𝑥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(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𝜏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) 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h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(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𝑡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 − 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𝜏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) </m:t>
                    </m:r>
                    <m:r>
                      <a:rPr lang="en-US" sz="1800" i="1" dirty="0" err="1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𝑑</m:t>
                    </m:r>
                    <m:r>
                      <a:rPr lang="en-US" sz="1800" i="1" dirty="0" err="1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𝜏</m:t>
                    </m:r>
                  </m:oMath>
                </a14:m>
                <a:endParaRPr lang="en-GB" sz="1800" dirty="0">
                  <a:effectLst/>
                  <a:latin typeface="Cambria" panose="02040503050406030204" pitchFamily="18" charset="0"/>
                  <a:ea typeface="MS Mincho" panose="020B0400000000000000" pitchFamily="49" charset="-128"/>
                  <a:cs typeface="Times New Roman" panose="02020603050405020304" pitchFamily="18" charset="0"/>
                </a:endParaRPr>
              </a:p>
              <a:p>
                <a:pPr marL="285750" indent="-285750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400" dirty="0">
                    <a:latin typeface="Cambria" panose="02040503050406030204" pitchFamily="18" charset="0"/>
                    <a:ea typeface="MS Mincho" panose="020B0400000000000000" pitchFamily="49" charset="-128"/>
                    <a:cs typeface="Times New Roman" panose="02020603050405020304" pitchFamily="18" charset="0"/>
                  </a:rPr>
                  <a:t>Convolution </a:t>
                </a:r>
                <a:r>
                  <a:rPr lang="en-GB" sz="2400" dirty="0">
                    <a:effectLst/>
                    <a:latin typeface="Cambria" panose="02040503050406030204" pitchFamily="18" charset="0"/>
                    <a:ea typeface="MS Mincho" panose="020B0400000000000000" pitchFamily="49" charset="-128"/>
                    <a:cs typeface="Times New Roman" panose="02020603050405020304" pitchFamily="18" charset="0"/>
                  </a:rPr>
                  <a:t>accounts for how the system responds to past values of input.</a:t>
                </a:r>
              </a:p>
              <a:p>
                <a:pPr marL="285750" indent="-285750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400" dirty="0">
                    <a:latin typeface="Cambria" panose="02040503050406030204" pitchFamily="18" charset="0"/>
                    <a:ea typeface="MS Mincho" panose="020B0400000000000000" pitchFamily="49" charset="-128"/>
                    <a:cs typeface="Times New Roman" panose="02020603050405020304" pitchFamily="18" charset="0"/>
                  </a:rPr>
                  <a:t>Convolution </a:t>
                </a:r>
                <a:r>
                  <a:rPr lang="en-GB" sz="2400" dirty="0">
                    <a:effectLst/>
                    <a:latin typeface="Cambria" panose="02040503050406030204" pitchFamily="18" charset="0"/>
                    <a:ea typeface="MS Mincho" panose="020B0400000000000000" pitchFamily="49" charset="-128"/>
                    <a:cs typeface="Times New Roman" panose="02020603050405020304" pitchFamily="18" charset="0"/>
                  </a:rPr>
                  <a:t>determines how the system modifies the input function.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400" b="1" dirty="0">
                    <a:latin typeface="Cambria" panose="02040503050406030204" pitchFamily="18" charset="0"/>
                    <a:ea typeface="MS Mincho" panose="020B0400000000000000" pitchFamily="49" charset="-128"/>
                    <a:cs typeface="Times New Roman" panose="02020603050405020304" pitchFamily="18" charset="0"/>
                  </a:rPr>
                  <a:t>Example: </a:t>
                </a:r>
              </a:p>
              <a:p>
                <a:pPr marL="800100" lvl="1" indent="-342900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400" dirty="0">
                    <a:effectLst/>
                    <a:latin typeface="Cambria" panose="02040503050406030204" pitchFamily="18" charset="0"/>
                    <a:ea typeface="MS Mincho" panose="020B0400000000000000" pitchFamily="49" charset="-128"/>
                    <a:cs typeface="Times New Roman" panose="02020603050405020304" pitchFamily="18" charset="0"/>
                  </a:rPr>
                  <a:t>In audio processing, convolution is used to apply reverb effects.</a:t>
                </a:r>
              </a:p>
              <a:p>
                <a:pPr marL="800100" lvl="1" indent="-342900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400" dirty="0">
                    <a:effectLst/>
                    <a:latin typeface="Cambria" panose="02040503050406030204" pitchFamily="18" charset="0"/>
                    <a:ea typeface="MS Mincho" panose="020B0400000000000000" pitchFamily="49" charset="-128"/>
                    <a:cs typeface="Times New Roman" panose="02020603050405020304" pitchFamily="18" charset="0"/>
                  </a:rPr>
                  <a:t>In image processing, convolution is used for blurring and edge detection.</a:t>
                </a:r>
              </a:p>
              <a:p>
                <a:pPr>
                  <a:lnSpc>
                    <a:spcPct val="200000"/>
                  </a:lnSpc>
                </a:pPr>
                <a:endParaRPr lang="en-GB" sz="2400" dirty="0">
                  <a:effectLst/>
                  <a:latin typeface="Cambria" panose="02040503050406030204" pitchFamily="18" charset="0"/>
                  <a:ea typeface="MS Mincho" panose="020B0400000000000000" pitchFamily="49" charset="-128"/>
                  <a:cs typeface="Times New Roman" panose="02020603050405020304" pitchFamily="18" charset="0"/>
                </a:endParaRPr>
              </a:p>
              <a:p>
                <a:pPr>
                  <a:lnSpc>
                    <a:spcPct val="200000"/>
                  </a:lnSpc>
                </a:pPr>
                <a:endParaRPr lang="en-GB" sz="2200" dirty="0">
                  <a:latin typeface="Book Antiqua" panose="02040602050305030304" pitchFamily="18" charset="0"/>
                </a:endParaRPr>
              </a:p>
            </p:txBody>
          </p:sp>
        </mc:Choice>
        <mc:Fallback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D4CA06DC-CFB2-4DEF-8DC4-D9EC5030A2A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2511" y="1493433"/>
                <a:ext cx="10426524" cy="5807167"/>
              </a:xfrm>
              <a:prstGeom prst="rect">
                <a:avLst/>
              </a:prstGeom>
              <a:blipFill>
                <a:blip r:embed="rId2"/>
                <a:stretch>
                  <a:fillRect l="-936" r="-52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668027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7483" y="-9366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66306" y="1228690"/>
            <a:ext cx="9265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>
                <a:latin typeface="Book Antiqua" panose="02040602050305030304" pitchFamily="18" charset="0"/>
              </a:rPr>
              <a:t>Example 2 : </a:t>
            </a:r>
            <a:endParaRPr lang="en-GB" sz="2800" b="1" dirty="0">
              <a:latin typeface="Book Antiqua" panose="02040602050305030304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D4CA06DC-CFB2-4DEF-8DC4-D9EC5030A2A5}"/>
                  </a:ext>
                </a:extLst>
              </p:cNvPr>
              <p:cNvSpPr txBox="1"/>
              <p:nvPr/>
            </p:nvSpPr>
            <p:spPr>
              <a:xfrm>
                <a:off x="346250" y="1560845"/>
                <a:ext cx="10962305" cy="461729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20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A system has impulse response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h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) = 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𝛿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) + 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𝛿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 − 1)</m:t>
                    </m:r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. Find the output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if the input is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) = 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𝑢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(unit step function)</a:t>
                </a:r>
              </a:p>
              <a:p>
                <a:pPr>
                  <a:lnSpc>
                    <a:spcPct val="20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 Solution: </a:t>
                </a:r>
              </a:p>
              <a:p>
                <a:pPr>
                  <a:lnSpc>
                    <a:spcPct val="20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The Convolution is written as,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 	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𝑦</m:t>
                    </m:r>
                    <m:d>
                      <m:dPr>
                        <m:ctrlPr>
                          <a:rPr lang="en-GB" sz="2200" i="1" dirty="0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i="1" dirty="0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= 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𝑥</m:t>
                    </m:r>
                    <m:d>
                      <m:dPr>
                        <m:ctrlPr>
                          <a:rPr lang="en-GB" sz="2200" i="1" dirty="0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i="1" dirty="0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∗ 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h</m:t>
                    </m:r>
                    <m:d>
                      <m:dPr>
                        <m:ctrlPr>
                          <a:rPr lang="en-GB" sz="2200" i="1" dirty="0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i="1" dirty="0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= </m:t>
                    </m:r>
                    <m:nary>
                      <m:naryPr>
                        <m:limLoc m:val="undOvr"/>
                        <m:ctrlPr>
                          <a:rPr lang="en-GB" sz="2200" i="1" dirty="0" smtClean="0">
                            <a:latin typeface="Cambria Math" panose="02040503050406030204" pitchFamily="18" charset="0"/>
                          </a:rPr>
                        </m:ctrlPr>
                      </m:naryPr>
                      <m:sub>
                        <m:r>
                          <m:rPr>
                            <m:brk m:alnAt="24"/>
                          </m:rPr>
                          <a:rPr lang="en-GB" sz="2200" b="0" i="1" dirty="0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  <m:sup>
                        <m:r>
                          <a:rPr lang="en-GB" sz="2200" b="0" i="1" dirty="0" smtClean="0">
                            <a:latin typeface="Cambria Math" panose="02040503050406030204" pitchFamily="18" charset="0"/>
                          </a:rPr>
                          <m:t>𝑡</m:t>
                        </m:r>
                      </m:sup>
                      <m:e>
                        <m:r>
                          <a:rPr lang="en-GB" sz="2200" i="1" dirty="0">
                            <a:latin typeface="Cambria Math" panose="02040503050406030204" pitchFamily="18" charset="0"/>
                          </a:rPr>
                          <m:t>h</m:t>
                        </m:r>
                        <m:r>
                          <a:rPr lang="en-GB" sz="2200" i="1" dirty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sz="2200" i="1" dirty="0">
                            <a:latin typeface="Cambria Math" panose="02040503050406030204" pitchFamily="18" charset="0"/>
                          </a:rPr>
                          <m:t>𝑡</m:t>
                        </m:r>
                        <m:r>
                          <a:rPr lang="en-GB" sz="2200" i="1" dirty="0">
                            <a:latin typeface="Cambria Math" panose="02040503050406030204" pitchFamily="18" charset="0"/>
                          </a:rPr>
                          <m:t> − </m:t>
                        </m:r>
                        <m:r>
                          <a:rPr lang="el-GR" sz="2200" i="1" dirty="0">
                            <a:latin typeface="Cambria Math" panose="02040503050406030204" pitchFamily="18" charset="0"/>
                          </a:rPr>
                          <m:t>𝜏</m:t>
                        </m:r>
                        <m:r>
                          <a:rPr lang="el-GR" sz="2200" i="1" dirty="0">
                            <a:latin typeface="Cambria Math" panose="02040503050406030204" pitchFamily="18" charset="0"/>
                          </a:rPr>
                          <m:t>) </m:t>
                        </m:r>
                        <m:r>
                          <a:rPr lang="en-GB" sz="2200" i="1" dirty="0">
                            <a:latin typeface="Cambria Math" panose="02040503050406030204" pitchFamily="18" charset="0"/>
                          </a:rPr>
                          <m:t>𝑥</m:t>
                        </m:r>
                        <m:r>
                          <a:rPr lang="en-GB" sz="2200" i="1" dirty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l-GR" sz="2200" i="1" dirty="0">
                            <a:latin typeface="Cambria Math" panose="02040503050406030204" pitchFamily="18" charset="0"/>
                          </a:rPr>
                          <m:t>𝜏</m:t>
                        </m:r>
                        <m:r>
                          <a:rPr lang="el-GR" sz="2200" i="1" dirty="0">
                            <a:latin typeface="Cambria Math" panose="02040503050406030204" pitchFamily="18" charset="0"/>
                          </a:rPr>
                          <m:t>) </m:t>
                        </m:r>
                        <m:r>
                          <a:rPr lang="en-GB" sz="2200" i="1" dirty="0">
                            <a:latin typeface="Cambria Math" panose="02040503050406030204" pitchFamily="18" charset="0"/>
                          </a:rPr>
                          <m:t>𝑑</m:t>
                        </m:r>
                        <m:r>
                          <a:rPr lang="el-GR" sz="2200" i="1" dirty="0">
                            <a:latin typeface="Cambria Math" panose="02040503050406030204" pitchFamily="18" charset="0"/>
                          </a:rPr>
                          <m:t>𝜏</m:t>
                        </m:r>
                        <m:r>
                          <m:rPr>
                            <m:nor/>
                          </m:rPr>
                          <a:rPr lang="en-GB" sz="2200" dirty="0">
                            <a:latin typeface="Book Antiqua" panose="02040602050305030304" pitchFamily="18" charset="0"/>
                          </a:rPr>
                          <m:t> </m:t>
                        </m:r>
                      </m:e>
                    </m:nary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---(1)</a:t>
                </a:r>
              </a:p>
              <a:p>
                <a:pPr>
                  <a:lnSpc>
                    <a:spcPct val="20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Substituting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h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) = 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𝛿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) + 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𝛿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 − 1)</m:t>
                    </m:r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 in the above (1) we get,</a:t>
                </a:r>
              </a:p>
              <a:p>
                <a:r>
                  <a:rPr lang="fr-FR" sz="2200" dirty="0">
                    <a:latin typeface="Book Antiqua" panose="02040602050305030304" pitchFamily="18" charset="0"/>
                  </a:rPr>
                  <a:t> 		</a:t>
                </a:r>
                <a14:m>
                  <m:oMath xmlns:m="http://schemas.openxmlformats.org/officeDocument/2006/math">
                    <m:r>
                      <a:rPr lang="fr-FR" sz="2200" i="1" dirty="0" smtClean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fr-FR" sz="22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fr-FR" sz="22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fr-FR" sz="2200" i="1" dirty="0" smtClean="0">
                        <a:latin typeface="Cambria Math" panose="02040503050406030204" pitchFamily="18" charset="0"/>
                      </a:rPr>
                      <m:t>) =</m:t>
                    </m:r>
                    <m:nary>
                      <m:naryPr>
                        <m:limLoc m:val="undOvr"/>
                        <m:ctrlPr>
                          <a:rPr lang="en-GB" sz="2200" i="1" dirty="0">
                            <a:latin typeface="Cambria Math" panose="02040503050406030204" pitchFamily="18" charset="0"/>
                          </a:rPr>
                        </m:ctrlPr>
                      </m:naryPr>
                      <m:sub>
                        <m:r>
                          <m:rPr>
                            <m:brk m:alnAt="24"/>
                          </m:rPr>
                          <a:rPr lang="en-GB" sz="2200" i="1" dirty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  <m:sup>
                        <m:r>
                          <a:rPr lang="en-GB" sz="2200" i="1" dirty="0">
                            <a:latin typeface="Cambria Math" panose="02040503050406030204" pitchFamily="18" charset="0"/>
                          </a:rPr>
                          <m:t>𝑡</m:t>
                        </m:r>
                      </m:sup>
                      <m:e>
                        <m:r>
                          <a:rPr lang="fr-FR" sz="2200" i="1" dirty="0">
                            <a:latin typeface="Cambria Math" panose="02040503050406030204" pitchFamily="18" charset="0"/>
                          </a:rPr>
                          <m:t>[</m:t>
                        </m:r>
                        <m:r>
                          <a:rPr lang="fr-FR" sz="2200" i="1" dirty="0">
                            <a:latin typeface="Cambria Math" panose="02040503050406030204" pitchFamily="18" charset="0"/>
                          </a:rPr>
                          <m:t>𝛿</m:t>
                        </m:r>
                        <m:r>
                          <a:rPr lang="fr-FR" sz="2200" i="1" dirty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fr-FR" sz="2200" i="1" dirty="0">
                            <a:latin typeface="Cambria Math" panose="02040503050406030204" pitchFamily="18" charset="0"/>
                          </a:rPr>
                          <m:t>𝑡</m:t>
                        </m:r>
                        <m:r>
                          <a:rPr lang="fr-FR" sz="2200" i="1" dirty="0">
                            <a:latin typeface="Cambria Math" panose="02040503050406030204" pitchFamily="18" charset="0"/>
                          </a:rPr>
                          <m:t> − </m:t>
                        </m:r>
                        <m:r>
                          <a:rPr lang="fr-FR" sz="2200" i="1" dirty="0">
                            <a:latin typeface="Cambria Math" panose="02040503050406030204" pitchFamily="18" charset="0"/>
                          </a:rPr>
                          <m:t>𝜏</m:t>
                        </m:r>
                        <m:r>
                          <a:rPr lang="fr-FR" sz="2200" i="1" dirty="0">
                            <a:latin typeface="Cambria Math" panose="02040503050406030204" pitchFamily="18" charset="0"/>
                          </a:rPr>
                          <m:t>) + </m:t>
                        </m:r>
                        <m:r>
                          <a:rPr lang="fr-FR" sz="2200" i="1" dirty="0">
                            <a:latin typeface="Cambria Math" panose="02040503050406030204" pitchFamily="18" charset="0"/>
                          </a:rPr>
                          <m:t>𝛿</m:t>
                        </m:r>
                        <m:r>
                          <a:rPr lang="fr-FR" sz="2200" i="1" dirty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fr-FR" sz="2200" i="1" dirty="0">
                            <a:latin typeface="Cambria Math" panose="02040503050406030204" pitchFamily="18" charset="0"/>
                          </a:rPr>
                          <m:t>𝑡</m:t>
                        </m:r>
                        <m:r>
                          <a:rPr lang="fr-FR" sz="2200" i="1" dirty="0">
                            <a:latin typeface="Cambria Math" panose="02040503050406030204" pitchFamily="18" charset="0"/>
                          </a:rPr>
                          <m:t> − </m:t>
                        </m:r>
                        <m:r>
                          <a:rPr lang="fr-FR" sz="2200" i="1" dirty="0">
                            <a:latin typeface="Cambria Math" panose="02040503050406030204" pitchFamily="18" charset="0"/>
                          </a:rPr>
                          <m:t>𝜏</m:t>
                        </m:r>
                        <m:r>
                          <a:rPr lang="fr-FR" sz="2200" i="1" dirty="0">
                            <a:latin typeface="Cambria Math" panose="02040503050406030204" pitchFamily="18" charset="0"/>
                          </a:rPr>
                          <m:t> − 1)] </m:t>
                        </m:r>
                        <m:r>
                          <a:rPr lang="fr-FR" sz="2200" i="1" dirty="0">
                            <a:latin typeface="Cambria Math" panose="02040503050406030204" pitchFamily="18" charset="0"/>
                          </a:rPr>
                          <m:t>𝑥</m:t>
                        </m:r>
                        <m:r>
                          <a:rPr lang="fr-FR" sz="2200" i="1" dirty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fr-FR" sz="2200" i="1" dirty="0">
                            <a:latin typeface="Cambria Math" panose="02040503050406030204" pitchFamily="18" charset="0"/>
                          </a:rPr>
                          <m:t>𝜏</m:t>
                        </m:r>
                        <m:r>
                          <a:rPr lang="fr-FR" sz="2200" i="1" dirty="0">
                            <a:latin typeface="Cambria Math" panose="02040503050406030204" pitchFamily="18" charset="0"/>
                          </a:rPr>
                          <m:t>) </m:t>
                        </m:r>
                        <m:r>
                          <a:rPr lang="fr-FR" sz="2200" i="1" dirty="0" err="1">
                            <a:latin typeface="Cambria Math" panose="02040503050406030204" pitchFamily="18" charset="0"/>
                          </a:rPr>
                          <m:t>𝑑</m:t>
                        </m:r>
                        <m:r>
                          <a:rPr lang="fr-FR" sz="2200" i="1" dirty="0" err="1">
                            <a:latin typeface="Cambria Math" panose="02040503050406030204" pitchFamily="18" charset="0"/>
                          </a:rPr>
                          <m:t>𝜏</m:t>
                        </m:r>
                      </m:e>
                    </m:nary>
                  </m:oMath>
                </a14:m>
                <a:endParaRPr lang="en-GB" sz="2200" dirty="0">
                  <a:latin typeface="Book Antiqua" panose="02040602050305030304" pitchFamily="18" charset="0"/>
                </a:endParaRPr>
              </a:p>
            </p:txBody>
          </p:sp>
        </mc:Choice>
        <mc:Fallback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D4CA06DC-CFB2-4DEF-8DC4-D9EC5030A2A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6250" y="1560845"/>
                <a:ext cx="10962305" cy="4617290"/>
              </a:xfrm>
              <a:prstGeom prst="rect">
                <a:avLst/>
              </a:prstGeom>
              <a:blipFill>
                <a:blip r:embed="rId2"/>
                <a:stretch>
                  <a:fillRect l="-72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272021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7483" y="-9366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66306" y="1228690"/>
            <a:ext cx="9265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Convolution and System Output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D4CA06DC-CFB2-4DEF-8DC4-D9EC5030A2A5}"/>
                  </a:ext>
                </a:extLst>
              </p:cNvPr>
              <p:cNvSpPr txBox="1"/>
              <p:nvPr/>
            </p:nvSpPr>
            <p:spPr>
              <a:xfrm>
                <a:off x="317675" y="1751910"/>
                <a:ext cx="10962305" cy="462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Since x(t) =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𝛿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)(</m:t>
                    </m:r>
                    <m:r>
                      <m:rPr>
                        <m:nor/>
                      </m:rPr>
                      <a:rPr lang="en-GB" sz="2200" dirty="0">
                        <a:latin typeface="Book Antiqua" panose="02040602050305030304" pitchFamily="18" charset="0"/>
                      </a:rPr>
                      <m:t>response</m:t>
                    </m:r>
                    <m:r>
                      <m:rPr>
                        <m:nor/>
                      </m:rPr>
                      <a:rPr lang="en-GB" sz="2200" dirty="0">
                        <a:latin typeface="Book Antiqua" panose="02040602050305030304" pitchFamily="18" charset="0"/>
                      </a:rPr>
                      <m:t> </m:t>
                    </m:r>
                    <m:r>
                      <m:rPr>
                        <m:nor/>
                      </m:rPr>
                      <a:rPr lang="en-GB" sz="2200" dirty="0">
                        <a:latin typeface="Book Antiqua" panose="02040602050305030304" pitchFamily="18" charset="0"/>
                      </a:rPr>
                      <m:t>h</m:t>
                    </m:r>
                    <m:r>
                      <m:rPr>
                        <m:nor/>
                      </m:rPr>
                      <a:rPr lang="en-GB" sz="2200" dirty="0">
                        <a:latin typeface="Book Antiqua" panose="02040602050305030304" pitchFamily="18" charset="0"/>
                      </a:rPr>
                      <m:t>(</m:t>
                    </m:r>
                    <m:r>
                      <m:rPr>
                        <m:nor/>
                      </m:rPr>
                      <a:rPr lang="en-GB" sz="2200" dirty="0">
                        <a:latin typeface="Book Antiqua" panose="02040602050305030304" pitchFamily="18" charset="0"/>
                      </a:rPr>
                      <m:t>t</m:t>
                    </m:r>
                    <m:r>
                      <m:rPr>
                        <m:nor/>
                      </m:rPr>
                      <a:rPr lang="en-GB" sz="2200" dirty="0">
                        <a:latin typeface="Book Antiqua" panose="02040602050305030304" pitchFamily="18" charset="0"/>
                      </a:rPr>
                      <m:t>) </m:t>
                    </m:r>
                    <m:r>
                      <m:rPr>
                        <m:nor/>
                      </m:rPr>
                      <a:rPr lang="en-GB" sz="2200" dirty="0">
                        <a:latin typeface="Book Antiqua" panose="02040602050305030304" pitchFamily="18" charset="0"/>
                      </a:rPr>
                      <m:t>of</m:t>
                    </m:r>
                    <m:r>
                      <m:rPr>
                        <m:nor/>
                      </m:rPr>
                      <a:rPr lang="en-GB" sz="2200" dirty="0">
                        <a:latin typeface="Book Antiqua" panose="02040602050305030304" pitchFamily="18" charset="0"/>
                      </a:rPr>
                      <m:t> </m:t>
                    </m:r>
                    <m:r>
                      <m:rPr>
                        <m:nor/>
                      </m:rPr>
                      <a:rPr lang="en-GB" sz="2200" dirty="0">
                        <a:latin typeface="Book Antiqua" panose="02040602050305030304" pitchFamily="18" charset="0"/>
                      </a:rPr>
                      <m:t>a</m:t>
                    </m:r>
                    <m:r>
                      <m:rPr>
                        <m:nor/>
                      </m:rPr>
                      <a:rPr lang="en-GB" sz="2200" dirty="0">
                        <a:latin typeface="Book Antiqua" panose="02040602050305030304" pitchFamily="18" charset="0"/>
                      </a:rPr>
                      <m:t> </m:t>
                    </m:r>
                    <m:r>
                      <m:rPr>
                        <m:nor/>
                      </m:rPr>
                      <a:rPr lang="en-GB" sz="2200" dirty="0">
                        <a:latin typeface="Book Antiqua" panose="02040602050305030304" pitchFamily="18" charset="0"/>
                      </a:rPr>
                      <m:t>system</m:t>
                    </m:r>
                    <m:r>
                      <m:rPr>
                        <m:nor/>
                      </m:rPr>
                      <a:rPr lang="en-GB" sz="2200" dirty="0">
                        <a:latin typeface="Book Antiqua" panose="02040602050305030304" pitchFamily="18" charset="0"/>
                      </a:rPr>
                      <m:t> </m:t>
                    </m:r>
                    <m:r>
                      <m:rPr>
                        <m:nor/>
                      </m:rPr>
                      <a:rPr lang="en-GB" sz="2200" dirty="0">
                        <a:latin typeface="Book Antiqua" panose="02040602050305030304" pitchFamily="18" charset="0"/>
                      </a:rPr>
                      <m:t>is</m:t>
                    </m:r>
                    <m:r>
                      <m:rPr>
                        <m:nor/>
                      </m:rPr>
                      <a:rPr lang="en-GB" sz="2200" dirty="0">
                        <a:latin typeface="Book Antiqua" panose="02040602050305030304" pitchFamily="18" charset="0"/>
                      </a:rPr>
                      <m:t> </m:t>
                    </m:r>
                    <m:r>
                      <m:rPr>
                        <m:nor/>
                      </m:rPr>
                      <a:rPr lang="en-GB" sz="2200" dirty="0">
                        <a:latin typeface="Book Antiqua" panose="02040602050305030304" pitchFamily="18" charset="0"/>
                      </a:rPr>
                      <m:t>the</m:t>
                    </m:r>
                    <m:r>
                      <m:rPr>
                        <m:nor/>
                      </m:rPr>
                      <a:rPr lang="en-GB" sz="2200" dirty="0">
                        <a:latin typeface="Book Antiqua" panose="02040602050305030304" pitchFamily="18" charset="0"/>
                      </a:rPr>
                      <m:t> </m:t>
                    </m:r>
                    <m:r>
                      <m:rPr>
                        <m:nor/>
                      </m:rPr>
                      <a:rPr lang="en-GB" sz="2200" dirty="0">
                        <a:latin typeface="Book Antiqua" panose="02040602050305030304" pitchFamily="18" charset="0"/>
                      </a:rPr>
                      <m:t>output</m:t>
                    </m:r>
                    <m:r>
                      <m:rPr>
                        <m:nor/>
                      </m:rPr>
                      <a:rPr lang="en-GB" sz="2200" dirty="0">
                        <a:latin typeface="Book Antiqua" panose="02040602050305030304" pitchFamily="18" charset="0"/>
                      </a:rPr>
                      <m:t> </m:t>
                    </m:r>
                    <m:r>
                      <m:rPr>
                        <m:nor/>
                      </m:rPr>
                      <a:rPr lang="en-GB" sz="2200" dirty="0">
                        <a:latin typeface="Book Antiqua" panose="02040602050305030304" pitchFamily="18" charset="0"/>
                      </a:rPr>
                      <m:t>when</m:t>
                    </m:r>
                    <m:r>
                      <m:rPr>
                        <m:nor/>
                      </m:rPr>
                      <a:rPr lang="en-GB" sz="2200" dirty="0">
                        <a:latin typeface="Book Antiqua" panose="02040602050305030304" pitchFamily="18" charset="0"/>
                      </a:rPr>
                      <m:t> </m:t>
                    </m:r>
                    <m:r>
                      <m:rPr>
                        <m:nor/>
                      </m:rPr>
                      <a:rPr lang="en-GB" sz="2200" dirty="0">
                        <a:latin typeface="Book Antiqua" panose="02040602050305030304" pitchFamily="18" charset="0"/>
                      </a:rPr>
                      <m:t>the</m:t>
                    </m:r>
                    <m:r>
                      <m:rPr>
                        <m:nor/>
                      </m:rPr>
                      <a:rPr lang="en-GB" sz="2200" dirty="0">
                        <a:latin typeface="Book Antiqua" panose="02040602050305030304" pitchFamily="18" charset="0"/>
                      </a:rPr>
                      <m:t> </m:t>
                    </m:r>
                    <m:r>
                      <m:rPr>
                        <m:nor/>
                      </m:rPr>
                      <a:rPr lang="en-GB" sz="2200" dirty="0">
                        <a:latin typeface="Book Antiqua" panose="02040602050305030304" pitchFamily="18" charset="0"/>
                      </a:rPr>
                      <m:t>input</m:t>
                    </m:r>
                    <m:r>
                      <m:rPr>
                        <m:nor/>
                      </m:rPr>
                      <a:rPr lang="en-GB" sz="2200" dirty="0">
                        <a:latin typeface="Book Antiqua" panose="02040602050305030304" pitchFamily="18" charset="0"/>
                      </a:rPr>
                      <m:t> </m:t>
                    </m:r>
                    <m:r>
                      <m:rPr>
                        <m:nor/>
                      </m:rPr>
                      <a:rPr lang="en-GB" sz="2200" dirty="0">
                        <a:latin typeface="Book Antiqua" panose="02040602050305030304" pitchFamily="18" charset="0"/>
                      </a:rPr>
                      <m:t>is</m:t>
                    </m:r>
                    <m:r>
                      <m:rPr>
                        <m:nor/>
                      </m:rPr>
                      <a:rPr lang="en-GB" sz="2200" dirty="0">
                        <a:latin typeface="Book Antiqua" panose="02040602050305030304" pitchFamily="18" charset="0"/>
                      </a:rPr>
                      <m:t> </m:t>
                    </m:r>
                    <m:r>
                      <m:rPr>
                        <m:nor/>
                      </m:rPr>
                      <a:rPr lang="en-GB" sz="2200" dirty="0">
                        <a:latin typeface="Book Antiqua" panose="02040602050305030304" pitchFamily="18" charset="0"/>
                      </a:rPr>
                      <m:t>δ</m:t>
                    </m:r>
                    <m:r>
                      <m:rPr>
                        <m:nor/>
                      </m:rPr>
                      <a:rPr lang="en-GB" sz="2200" dirty="0">
                        <a:latin typeface="Book Antiqua" panose="02040602050305030304" pitchFamily="18" charset="0"/>
                      </a:rPr>
                      <m:t>(</m:t>
                    </m:r>
                    <m:r>
                      <m:rPr>
                        <m:nor/>
                      </m:rPr>
                      <a:rPr lang="en-GB" sz="2200" dirty="0">
                        <a:latin typeface="Book Antiqua" panose="02040602050305030304" pitchFamily="18" charset="0"/>
                      </a:rPr>
                      <m:t>t</m:t>
                    </m:r>
                    <m:r>
                      <m:rPr>
                        <m:nor/>
                      </m:rPr>
                      <a:rPr lang="en-GB" sz="2200" dirty="0">
                        <a:latin typeface="Book Antiqua" panose="02040602050305030304" pitchFamily="18" charset="0"/>
                      </a:rPr>
                      <m:t>)</m:t>
                    </m:r>
                    <m:r>
                      <a:rPr lang="en-GB" sz="2200" b="0" i="1" dirty="0" smtClean="0">
                        <a:latin typeface="Cambria Math" panose="02040503050406030204" pitchFamily="18" charset="0"/>
                      </a:rPr>
                      <m:t>)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, 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The shifting property of the delta function could be given as </a:t>
                </a:r>
              </a:p>
              <a:p>
                <a:pPr lvl="4"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fr-FR" sz="2200" i="1" dirty="0" smtClean="0">
                          <a:latin typeface="Cambria Math" panose="02040503050406030204" pitchFamily="18" charset="0"/>
                        </a:rPr>
                        <m:t>𝑦</m:t>
                      </m:r>
                      <m:d>
                        <m:dPr>
                          <m:ctrlPr>
                            <a:rPr lang="fr-FR" sz="2200" i="1" dirty="0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fr-FR" sz="2200" i="1" dirty="0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fr-FR" sz="2200" i="1" dirty="0" smtClean="0">
                          <a:latin typeface="Cambria Math" panose="02040503050406030204" pitchFamily="18" charset="0"/>
                        </a:rPr>
                        <m:t>= </m:t>
                      </m:r>
                      <m:r>
                        <a:rPr lang="fr-FR" sz="2200" i="1" dirty="0" smtClean="0">
                          <a:latin typeface="Cambria Math" panose="02040503050406030204" pitchFamily="18" charset="0"/>
                        </a:rPr>
                        <m:t>𝑥</m:t>
                      </m:r>
                      <m:d>
                        <m:dPr>
                          <m:ctrlPr>
                            <a:rPr lang="fr-FR" sz="2200" i="1" dirty="0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fr-FR" sz="2200" i="1" dirty="0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fr-FR" sz="2200" i="1" dirty="0" smtClean="0">
                          <a:latin typeface="Cambria Math" panose="02040503050406030204" pitchFamily="18" charset="0"/>
                        </a:rPr>
                        <m:t>+ </m:t>
                      </m:r>
                      <m:r>
                        <a:rPr lang="fr-FR" sz="2200" i="1" dirty="0" smtClean="0">
                          <a:latin typeface="Cambria Math" panose="02040503050406030204" pitchFamily="18" charset="0"/>
                        </a:rPr>
                        <m:t>𝑥</m:t>
                      </m:r>
                      <m:d>
                        <m:dPr>
                          <m:ctrlPr>
                            <a:rPr lang="fr-FR" sz="2200" i="1" dirty="0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fr-FR" sz="2200" i="1" dirty="0" smtClean="0">
                              <a:latin typeface="Cambria Math" panose="02040503050406030204" pitchFamily="18" charset="0"/>
                            </a:rPr>
                            <m:t>𝑡</m:t>
                          </m:r>
                          <m:r>
                            <a:rPr lang="fr-FR" sz="2200" i="1" dirty="0" smtClean="0">
                              <a:latin typeface="Cambria Math" panose="02040503050406030204" pitchFamily="18" charset="0"/>
                            </a:rPr>
                            <m:t> − 1</m:t>
                          </m:r>
                        </m:e>
                      </m:d>
                    </m:oMath>
                  </m:oMathPara>
                </a14:m>
                <a:endParaRPr lang="en-GB" sz="2200" dirty="0">
                  <a:latin typeface="Book Antiqua" panose="02040602050305030304" pitchFamily="18" charset="0"/>
                </a:endParaRPr>
              </a:p>
              <a:p>
                <a:pPr marL="900113" lvl="4">
                  <a:lnSpc>
                    <a:spcPct val="15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Where y(t) is h(t) and x(t) and </a:t>
                </a:r>
                <a14:m>
                  <m:oMath xmlns:m="http://schemas.openxmlformats.org/officeDocument/2006/math">
                    <m:r>
                      <a:rPr lang="fr-FR" sz="2200" i="1" dirty="0" smtClean="0">
                        <a:latin typeface="Cambria Math" panose="02040503050406030204" pitchFamily="18" charset="0"/>
                      </a:rPr>
                      <m:t>𝑥</m:t>
                    </m:r>
                    <m:d>
                      <m:dPr>
                        <m:ctrlPr>
                          <a:rPr lang="fr-FR" sz="2200" i="1" dirty="0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fr-FR" sz="2200" i="1" dirty="0" smtClean="0">
                            <a:latin typeface="Cambria Math" panose="02040503050406030204" pitchFamily="18" charset="0"/>
                          </a:rPr>
                          <m:t>𝑡</m:t>
                        </m:r>
                        <m:r>
                          <a:rPr lang="fr-FR" sz="2200" i="1" dirty="0" smtClean="0">
                            <a:latin typeface="Cambria Math" panose="02040503050406030204" pitchFamily="18" charset="0"/>
                          </a:rPr>
                          <m:t> − 1</m:t>
                        </m:r>
                      </m:e>
                    </m:d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 are delta function</a:t>
                </a:r>
              </a:p>
              <a:p>
                <a:pPr marL="179388" lvl="4">
                  <a:lnSpc>
                    <a:spcPct val="150000"/>
                  </a:lnSpc>
                </a:pPr>
                <a:r>
                  <a:rPr lang="fr-FR" sz="2200" dirty="0">
                    <a:latin typeface="Book Antiqua" panose="02040602050305030304" pitchFamily="18" charset="0"/>
                  </a:rPr>
                  <a:t>	</a:t>
                </a:r>
                <a:r>
                  <a:rPr lang="fr-FR" sz="2200" dirty="0" err="1">
                    <a:latin typeface="Book Antiqua" panose="02040602050305030304" pitchFamily="18" charset="0"/>
                  </a:rPr>
                  <a:t>Subtituting</a:t>
                </a:r>
                <a:r>
                  <a:rPr lang="fr-FR" sz="2200" dirty="0">
                    <a:latin typeface="Book Antiqua" panose="02040602050305030304" pitchFamily="18" charset="0"/>
                  </a:rPr>
                  <a:t>, x(t) = u(t), </a:t>
                </a:r>
              </a:p>
              <a:p>
                <a:pPr marL="179388" lvl="4"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fr-FR" sz="2200" i="1" dirty="0" smtClean="0">
                          <a:latin typeface="Cambria Math" panose="02040503050406030204" pitchFamily="18" charset="0"/>
                        </a:rPr>
                        <m:t>𝑦</m:t>
                      </m:r>
                      <m:d>
                        <m:dPr>
                          <m:ctrlPr>
                            <a:rPr lang="fr-FR" sz="2200" i="1" dirty="0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fr-FR" sz="2200" i="1" dirty="0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fr-FR" sz="2200" i="1" dirty="0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2200" b="0" i="1" dirty="0" smtClean="0">
                          <a:latin typeface="Cambria Math" panose="02040503050406030204" pitchFamily="18" charset="0"/>
                        </a:rPr>
                        <m:t>𝑢</m:t>
                      </m:r>
                      <m:d>
                        <m:dPr>
                          <m:ctrlPr>
                            <a:rPr lang="fr-FR" sz="2200" i="1" dirty="0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fr-FR" sz="2200" i="1" dirty="0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fr-FR" sz="2200" i="1" dirty="0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sz="2200" b="0" i="1" dirty="0" smtClean="0">
                          <a:latin typeface="Cambria Math" panose="02040503050406030204" pitchFamily="18" charset="0"/>
                        </a:rPr>
                        <m:t>𝑢</m:t>
                      </m:r>
                      <m:d>
                        <m:dPr>
                          <m:ctrlPr>
                            <a:rPr lang="fr-FR" sz="2200" i="1" dirty="0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fr-FR" sz="2200" i="1" dirty="0" smtClean="0">
                              <a:latin typeface="Cambria Math" panose="02040503050406030204" pitchFamily="18" charset="0"/>
                            </a:rPr>
                            <m:t>𝑡</m:t>
                          </m:r>
                          <m:r>
                            <a:rPr lang="fr-FR" sz="2200" i="1" dirty="0" smtClean="0">
                              <a:latin typeface="Cambria Math" panose="02040503050406030204" pitchFamily="18" charset="0"/>
                            </a:rPr>
                            <m:t> − 1</m:t>
                          </m:r>
                        </m:e>
                      </m:d>
                    </m:oMath>
                  </m:oMathPara>
                </a14:m>
                <a:endParaRPr lang="en-GB" sz="2200" dirty="0">
                  <a:latin typeface="Book Antiqua" panose="02040602050305030304" pitchFamily="18" charset="0"/>
                </a:endParaRPr>
              </a:p>
              <a:p>
                <a:pPr marL="179388" lvl="4">
                  <a:lnSpc>
                    <a:spcPct val="15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	</a:t>
                </a:r>
                <a:r>
                  <a:rPr lang="de-DE" sz="2200" dirty="0">
                    <a:latin typeface="Book Antiqua" panose="02040602050305030304" pitchFamily="18" charset="0"/>
                  </a:rPr>
                  <a:t>	</a:t>
                </a:r>
              </a:p>
              <a:p>
                <a:pPr marL="179388" lvl="4">
                  <a:lnSpc>
                    <a:spcPct val="150000"/>
                  </a:lnSpc>
                </a:pPr>
                <a:endParaRPr lang="en-GB" sz="2200" dirty="0">
                  <a:latin typeface="Book Antiqua" panose="02040602050305030304" pitchFamily="18" charset="0"/>
                </a:endParaRPr>
              </a:p>
              <a:p>
                <a:pPr marL="179388" lvl="4">
                  <a:lnSpc>
                    <a:spcPct val="150000"/>
                  </a:lnSpc>
                </a:pPr>
                <a:endParaRPr lang="en-GB" sz="2200" dirty="0">
                  <a:latin typeface="Book Antiqua" panose="02040602050305030304" pitchFamily="18" charset="0"/>
                </a:endParaRPr>
              </a:p>
            </p:txBody>
          </p:sp>
        </mc:Choice>
        <mc:Fallback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D4CA06DC-CFB2-4DEF-8DC4-D9EC5030A2A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7675" y="1751910"/>
                <a:ext cx="10962305" cy="4626331"/>
              </a:xfrm>
              <a:prstGeom prst="rect">
                <a:avLst/>
              </a:prstGeom>
              <a:blipFill>
                <a:blip r:embed="rId2"/>
                <a:stretch>
                  <a:fillRect l="-72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045648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7483" y="-9366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66306" y="1228690"/>
            <a:ext cx="9265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>
                <a:latin typeface="Book Antiqua" panose="02040602050305030304" pitchFamily="18" charset="0"/>
              </a:rPr>
              <a:t>Exercise 1</a:t>
            </a:r>
            <a:endParaRPr lang="en-GB" sz="2800" b="1" dirty="0">
              <a:latin typeface="Book Antiqua" panose="0204060205030503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CA06DC-CFB2-4DEF-8DC4-D9EC5030A2A5}"/>
              </a:ext>
            </a:extLst>
          </p:cNvPr>
          <p:cNvSpPr txBox="1"/>
          <p:nvPr/>
        </p:nvSpPr>
        <p:spPr>
          <a:xfrm>
            <a:off x="328463" y="1704402"/>
            <a:ext cx="10962305" cy="20735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Suppose that the system of Fig:1 has the impulse response h(t) given in Fig:2. The system input is the unit step function x(t)= u(t). 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Answer the following to generate y(t).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 </a:t>
            </a:r>
          </a:p>
        </p:txBody>
      </p:sp>
      <p:pic>
        <p:nvPicPr>
          <p:cNvPr id="8" name="Picture 7" descr="A black and white diagram with black arrows&#10;&#10;Description automatically generated">
            <a:extLst>
              <a:ext uri="{FF2B5EF4-FFF2-40B4-BE49-F238E27FC236}">
                <a16:creationId xmlns:a16="http://schemas.microsoft.com/office/drawing/2014/main" id="{8E54E722-1A27-4AC3-968D-DB7CFE257FA6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6471" y="3279126"/>
            <a:ext cx="2023745" cy="824865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8" descr="A line with numbers and a line&#10;&#10;Description automatically generated with medium confidence">
            <a:extLst>
              <a:ext uri="{FF2B5EF4-FFF2-40B4-BE49-F238E27FC236}">
                <a16:creationId xmlns:a16="http://schemas.microsoft.com/office/drawing/2014/main" id="{1FBEA9F4-196A-4074-AD36-C3FCA6F7FB9C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657" y="4345503"/>
            <a:ext cx="4159885" cy="1543050"/>
          </a:xfrm>
          <a:prstGeom prst="rect">
            <a:avLst/>
          </a:prstGeom>
          <a:noFill/>
          <a:ln>
            <a:noFill/>
          </a:ln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0A0320CC-6B5D-45BE-AF7B-FB93997C9DBA}"/>
                  </a:ext>
                </a:extLst>
              </p:cNvPr>
              <p:cNvSpPr txBox="1"/>
              <p:nvPr/>
            </p:nvSpPr>
            <p:spPr>
              <a:xfrm>
                <a:off x="6617441" y="2806772"/>
                <a:ext cx="5429250" cy="25431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400050" indent="-400050">
                  <a:lnSpc>
                    <a:spcPct val="150000"/>
                  </a:lnSpc>
                  <a:buFont typeface="+mj-lt"/>
                  <a:buAutoNum type="romanLcPeriod"/>
                </a:pPr>
                <a:r>
                  <a:rPr lang="en-GB" sz="1800" dirty="0">
                    <a:effectLst/>
                    <a:latin typeface="Book Antiqua" panose="020406020503050303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Mathematical Representation of </a:t>
                </a:r>
                <a14:m>
                  <m:oMath xmlns:m="http://schemas.openxmlformats.org/officeDocument/2006/math"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h</m:t>
                    </m:r>
                    <m:d>
                      <m:dPr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sz="1800" dirty="0">
                    <a:effectLst/>
                    <a:latin typeface="Book Antiqua" panose="020406020503050303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	</a:t>
                </a:r>
              </a:p>
              <a:p>
                <a:pPr marL="400050" indent="-400050">
                  <a:lnSpc>
                    <a:spcPct val="150000"/>
                  </a:lnSpc>
                  <a:buFont typeface="+mj-lt"/>
                  <a:buAutoNum type="romanLcPeriod"/>
                </a:pPr>
                <a:r>
                  <a:rPr lang="en-GB" sz="1800" dirty="0">
                    <a:effectLst/>
                    <a:latin typeface="Book Antiqua" panose="020406020503050303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Formula for Convolution Integral.</a:t>
                </a:r>
                <a:endParaRPr lang="en-GB" dirty="0">
                  <a:latin typeface="Book Antiqua" panose="0204060205030503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marL="400050" indent="-400050">
                  <a:lnSpc>
                    <a:spcPct val="150000"/>
                  </a:lnSpc>
                  <a:buFont typeface="+mj-lt"/>
                  <a:buAutoNum type="romanLcPeriod"/>
                </a:pPr>
                <a:r>
                  <a:rPr lang="en-GB" sz="1800" dirty="0">
                    <a:effectLst/>
                    <a:latin typeface="Book Antiqua" panose="020406020503050303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Simply the unit step.	</a:t>
                </a:r>
              </a:p>
              <a:p>
                <a:pPr marL="400050" indent="-400050">
                  <a:lnSpc>
                    <a:spcPct val="150000"/>
                  </a:lnSpc>
                  <a:buFont typeface="+mj-lt"/>
                  <a:buAutoNum type="romanLcPeriod"/>
                </a:pPr>
                <a:r>
                  <a:rPr lang="en-GB" sz="1800" dirty="0">
                    <a:effectLst/>
                    <a:latin typeface="Book Antiqua" panose="020406020503050303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Evaluate for different Intervals</a:t>
                </a:r>
                <a:r>
                  <a:rPr lang="en-GB" sz="1800" b="1" dirty="0">
                    <a:effectLst/>
                    <a:latin typeface="Book Antiqua" panose="020406020503050303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	</a:t>
                </a:r>
                <a:endParaRPr lang="en-GB" b="1" dirty="0">
                  <a:latin typeface="Book Antiqua" panose="0204060205030503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marL="400050" indent="-400050">
                  <a:lnSpc>
                    <a:spcPct val="150000"/>
                  </a:lnSpc>
                  <a:buFont typeface="+mj-lt"/>
                  <a:buAutoNum type="romanLcPeriod"/>
                </a:pPr>
                <a:r>
                  <a:rPr lang="en-GB" sz="1800" dirty="0">
                    <a:effectLst/>
                    <a:latin typeface="Book Antiqua" panose="020406020503050303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Find the final mathematical expression for </a:t>
                </a:r>
                <a14:m>
                  <m:oMath xmlns:m="http://schemas.openxmlformats.org/officeDocument/2006/math"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𝑦</m:t>
                    </m:r>
                    <m:d>
                      <m:dPr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𝑡</m:t>
                        </m:r>
                      </m:e>
                    </m:d>
                  </m:oMath>
                </a14:m>
                <a:endParaRPr lang="en-GB" b="1" dirty="0">
                  <a:latin typeface="Book Antiqua" panose="02040602050305030304" pitchFamily="18" charset="0"/>
                  <a:cs typeface="Times New Roman" panose="02020603050405020304" pitchFamily="18" charset="0"/>
                </a:endParaRPr>
              </a:p>
              <a:p>
                <a:pPr marL="400050" indent="-400050">
                  <a:lnSpc>
                    <a:spcPct val="150000"/>
                  </a:lnSpc>
                  <a:buFont typeface="+mj-lt"/>
                  <a:buAutoNum type="romanLcPeriod"/>
                </a:pPr>
                <a:r>
                  <a:rPr lang="en-GB" sz="1800" dirty="0">
                    <a:effectLst/>
                    <a:latin typeface="Book Antiqua" panose="020406020503050303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Sketch the Output of </a:t>
                </a:r>
                <a14:m>
                  <m:oMath xmlns:m="http://schemas.openxmlformats.org/officeDocument/2006/math"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𝑦</m:t>
                    </m:r>
                    <m:d>
                      <m:dPr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𝑡</m:t>
                        </m:r>
                      </m:e>
                    </m:d>
                  </m:oMath>
                </a14:m>
                <a:endParaRPr lang="en-GB" dirty="0">
                  <a:latin typeface="Book Antiqua" panose="02040602050305030304" pitchFamily="18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0A0320CC-6B5D-45BE-AF7B-FB93997C9DB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17441" y="2806772"/>
                <a:ext cx="5429250" cy="2543197"/>
              </a:xfrm>
              <a:prstGeom prst="rect">
                <a:avLst/>
              </a:prstGeom>
              <a:blipFill>
                <a:blip r:embed="rId4"/>
                <a:stretch>
                  <a:fillRect l="-1011" b="-311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517050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7483" y="-9366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66306" y="1228690"/>
            <a:ext cx="9265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Exercise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06A434D-33B5-4666-AE40-7668E3C3BF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670" y="2444574"/>
            <a:ext cx="5702913" cy="244536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5104E88-CB82-415B-A0B7-5FCAA86E1A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0539" y="2798030"/>
            <a:ext cx="5802672" cy="2169137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C0FF68B-F156-4FA5-A002-C1FFAC8927F5}"/>
              </a:ext>
            </a:extLst>
          </p:cNvPr>
          <p:cNvCxnSpPr/>
          <p:nvPr/>
        </p:nvCxnSpPr>
        <p:spPr>
          <a:xfrm>
            <a:off x="5991265" y="1944710"/>
            <a:ext cx="0" cy="460151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0166251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7483" y="-9366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66306" y="1228690"/>
            <a:ext cx="9265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Exercise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C0FF68B-F156-4FA5-A002-C1FFAC8927F5}"/>
              </a:ext>
            </a:extLst>
          </p:cNvPr>
          <p:cNvCxnSpPr/>
          <p:nvPr/>
        </p:nvCxnSpPr>
        <p:spPr>
          <a:xfrm>
            <a:off x="5991265" y="1944710"/>
            <a:ext cx="0" cy="460151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1BCE8257-1F9D-49E1-B628-A929B130C5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442" y="2600215"/>
            <a:ext cx="5229948" cy="236695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8C2D9EDE-D81E-4967-AD9B-AB075BF4EE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0141" y="2844995"/>
            <a:ext cx="5478628" cy="2122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04943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7483" y="-9366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66306" y="1228690"/>
            <a:ext cx="9265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Exercise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EB82683-5E26-48C3-89C7-272457357D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6043" y="1560525"/>
            <a:ext cx="6413547" cy="4895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25431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7483" y="-9366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66306" y="1228690"/>
            <a:ext cx="9265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Exercise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1F052D3-5B3D-44F9-ACC0-BBBB72ACDA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8259" y="1751910"/>
            <a:ext cx="7785329" cy="3887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97502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7483" y="-9366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66306" y="1228690"/>
            <a:ext cx="9265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Exercise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5FF7291-9F1E-4736-B552-75ADF2DDF4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49823" y="1949778"/>
            <a:ext cx="7784016" cy="3744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197621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7483" y="-9366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66306" y="1228690"/>
            <a:ext cx="9265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Exercise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8703666-B1FD-4987-870A-2DA8DCB1D8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4123" y="1833997"/>
            <a:ext cx="7169049" cy="3949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018007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7483" y="-9366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66306" y="1228690"/>
            <a:ext cx="9265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Exercise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0FCDFEE-3CCB-423A-85F8-6816E02F46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7367" y="1793200"/>
            <a:ext cx="7505141" cy="4189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648908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7483" y="-9366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66306" y="1228690"/>
            <a:ext cx="9265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Exercise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F7D80CC-22B4-4A66-892D-DF6CF8E567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624" y="1843383"/>
            <a:ext cx="8614751" cy="4092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125155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7483" y="-9366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66306" y="1228690"/>
            <a:ext cx="9265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Exercise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E1446F6-4D6E-43D7-9E51-55169056BE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3642" y="2248295"/>
            <a:ext cx="5616847" cy="357996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77E132A-CDD3-4931-86A7-D055EDBFBF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802" y="1837265"/>
            <a:ext cx="5087246" cy="41103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A9F9376-88EE-4C47-A9BA-DD947FCAA0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9302" y="2715925"/>
            <a:ext cx="5301796" cy="3002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198702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e5768a75-12e4-4501-a17a-a71c3e10baf7"/>
  <p:tag name="SLIDO_EVENT_SECTION_UUID" val="78852cb9-7f89-4759-86ac-fd01d2c7a0cf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781</TotalTime>
  <Words>1269</Words>
  <Application>Microsoft Office PowerPoint</Application>
  <PresentationFormat>Widescreen</PresentationFormat>
  <Paragraphs>187</Paragraphs>
  <Slides>26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26</vt:i4>
      </vt:variant>
    </vt:vector>
  </HeadingPairs>
  <TitlesOfParts>
    <vt:vector size="52" baseType="lpstr">
      <vt:lpstr>Arial</vt:lpstr>
      <vt:lpstr>Book Antiqua</vt:lpstr>
      <vt:lpstr>Calibri</vt:lpstr>
      <vt:lpstr>Calibri Light</vt:lpstr>
      <vt:lpstr>Cambria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Systems</vt:lpstr>
      <vt:lpstr>Systems</vt:lpstr>
      <vt:lpstr>Systems</vt:lpstr>
      <vt:lpstr>Systems</vt:lpstr>
      <vt:lpstr>Systems</vt:lpstr>
      <vt:lpstr>Systems</vt:lpstr>
      <vt:lpstr>Systems</vt:lpstr>
      <vt:lpstr>Systems</vt:lpstr>
      <vt:lpstr>Systems</vt:lpstr>
      <vt:lpstr>Systems</vt:lpstr>
      <vt:lpstr>Systems</vt:lpstr>
      <vt:lpstr>Systems</vt:lpstr>
      <vt:lpstr>Systems</vt:lpstr>
      <vt:lpstr>Systems</vt:lpstr>
      <vt:lpstr>Systems</vt:lpstr>
      <vt:lpstr>Systems</vt:lpstr>
      <vt:lpstr>Systems</vt:lpstr>
      <vt:lpstr>Systems</vt:lpstr>
      <vt:lpstr>Systems</vt:lpstr>
      <vt:lpstr>Systems</vt:lpstr>
      <vt:lpstr>Systems</vt:lpstr>
      <vt:lpstr>Systems</vt:lpstr>
      <vt:lpstr>Systems</vt:lpstr>
      <vt:lpstr>Systems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8</cp:revision>
  <dcterms:created xsi:type="dcterms:W3CDTF">2021-03-09T15:35:42Z</dcterms:created>
  <dcterms:modified xsi:type="dcterms:W3CDTF">2025-06-23T12:51:33Z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