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8" r:id="rId1"/>
  </p:sldMasterIdLst>
  <p:notesMasterIdLst>
    <p:notesMasterId r:id="rId15"/>
  </p:notesMasterIdLst>
  <p:sldIdLst>
    <p:sldId id="256" r:id="rId2"/>
    <p:sldId id="260" r:id="rId3"/>
    <p:sldId id="261" r:id="rId4"/>
    <p:sldId id="264" r:id="rId5"/>
    <p:sldId id="262" r:id="rId6"/>
    <p:sldId id="265" r:id="rId7"/>
    <p:sldId id="263" r:id="rId8"/>
    <p:sldId id="266" r:id="rId9"/>
    <p:sldId id="267" r:id="rId10"/>
    <p:sldId id="257" r:id="rId11"/>
    <p:sldId id="258" r:id="rId12"/>
    <p:sldId id="259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57" autoAdjust="0"/>
  </p:normalViewPr>
  <p:slideViewPr>
    <p:cSldViewPr snapToGrid="0">
      <p:cViewPr>
        <p:scale>
          <a:sx n="50" d="100"/>
          <a:sy n="50" d="100"/>
        </p:scale>
        <p:origin x="1284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8" d="100"/>
          <a:sy n="48" d="100"/>
        </p:scale>
        <p:origin x="2752" y="3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219351-39C2-4B72-88E1-88D8C69A2D8D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478D2A-33E1-492C-A2F5-8868C901A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639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78D2A-33E1-492C-A2F5-8868C901A62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4698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78D2A-33E1-492C-A2F5-8868C901A62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99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858 food parcels supplied to people in crisis in the Brecon area in 2024</a:t>
            </a:r>
          </a:p>
          <a:p>
            <a:r>
              <a:rPr lang="en-GB" dirty="0"/>
              <a:t>1525 people in crisis fed by Brecon Foodbank in 2024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78D2A-33E1-492C-A2F5-8868C901A62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703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916E1-24E0-4869-B221-B24DB8ECBB10}" type="datetime1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347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508CD-10A2-47D6-B2EA-14EDDC759A2B}" type="datetime1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8191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A3C70-AFE4-46BF-93F1-7618D76325A1}" type="datetime1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18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38132-4001-474C-97E7-7F9959BE0F4D}" type="datetime1">
              <a:rPr lang="en-GB" smtClean="0"/>
              <a:t>23/02/2025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23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7FCBC-EE2D-4FEC-B834-6715DAFD8C1C}" type="datetime1">
              <a:rPr lang="en-GB" smtClean="0"/>
              <a:t>23/02/2025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491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D94CF-A29F-48AE-9A7B-EA298AE90F05}" type="datetime1">
              <a:rPr lang="en-GB" smtClean="0"/>
              <a:t>23/02/2025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028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5903C-D53F-47B6-BAF7-469A9F3BE5CA}" type="datetime1">
              <a:rPr lang="en-GB" smtClean="0"/>
              <a:t>23/02/2025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027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E3FDE-1267-401E-A86C-9F72E53E6FFB}" type="datetime1">
              <a:rPr lang="en-GB" smtClean="0"/>
              <a:t>23/02/2025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117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75A13-5264-4DF6-B619-D51EFA8490BC}" type="datetime1">
              <a:rPr lang="en-GB" smtClean="0"/>
              <a:t>23/02/2025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80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3941D-5FD2-45EB-B565-87A6EDDA8BBD}" type="datetime1">
              <a:rPr lang="en-GB" smtClean="0"/>
              <a:t>23/02/2025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381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893B-BBA2-4F5A-B675-8F5800E7E286}" type="datetime1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1883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A3A08-9315-40AC-9E6C-9E7A6872AB4B}" type="datetime1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9989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11B1-AA1E-48E4-836C-07F520548801}" type="datetime1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110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EF2C7-8F0E-49FD-A56D-698FAD37E444}" type="datetime1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7871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74EEA-F527-45E8-B5F7-187C19BEBA29}" type="datetime1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7177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C7946-184A-474D-85BE-856CDA1CE6FE}" type="datetime1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5023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B18C-F98D-434E-9B4E-FFA0F41C2D58}" type="datetime1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040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976CA7D-F9A0-4147-B5D5-5DAFD606F5BC}" type="datetime1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13B7D8A-C66B-47FB-A188-834A6862D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151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DA3CE-099C-65A0-3383-C9E870DE26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7700" y="2809492"/>
            <a:ext cx="7404100" cy="1914197"/>
          </a:xfrm>
        </p:spPr>
        <p:txBody>
          <a:bodyPr>
            <a:noAutofit/>
          </a:bodyPr>
          <a:lstStyle/>
          <a:p>
            <a:pPr algn="ctr"/>
            <a:r>
              <a:rPr lang="en-GB" sz="3600" dirty="0"/>
              <a:t>Examples in relation to the benefits and barriers of the Education for Sustainable Development and Global Citizenship (ESDGC) policy in a setting</a:t>
            </a:r>
            <a:br>
              <a:rPr lang="en-GB" sz="3600" dirty="0"/>
            </a:br>
            <a:br>
              <a:rPr lang="en-GB" sz="4000" dirty="0"/>
            </a:br>
            <a:r>
              <a:rPr lang="en-GB" sz="3600" dirty="0">
                <a:cs typeface="Arial" panose="020B0604020202020204" pitchFamily="34" charset="0"/>
              </a:rPr>
              <a:t>The New Curriculum for Wales 2022 </a:t>
            </a:r>
            <a:r>
              <a:rPr lang="en-GB" sz="2800" dirty="0">
                <a:cs typeface="Arial" panose="020B0604020202020204" pitchFamily="34" charset="0"/>
              </a:rPr>
              <a:t>(New Curriculum for Wales, 2022)</a:t>
            </a:r>
            <a:br>
              <a:rPr lang="en-GB" sz="2800" dirty="0">
                <a:cs typeface="Arial" panose="020B0604020202020204" pitchFamily="34" charset="0"/>
              </a:rPr>
            </a:br>
            <a:r>
              <a:rPr lang="en-GB" sz="4000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45A463-F9B5-9A3D-8C09-B87EFDE0A056}"/>
              </a:ext>
            </a:extLst>
          </p:cNvPr>
          <p:cNvSpPr txBox="1"/>
          <p:nvPr/>
        </p:nvSpPr>
        <p:spPr>
          <a:xfrm>
            <a:off x="8335515" y="6125288"/>
            <a:ext cx="4291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Elisa Parry 2115500</a:t>
            </a:r>
          </a:p>
        </p:txBody>
      </p:sp>
      <p:pic>
        <p:nvPicPr>
          <p:cNvPr id="1026" name="Picture 2" descr="Global citizenship for human flourishing">
            <a:extLst>
              <a:ext uri="{FF2B5EF4-FFF2-40B4-BE49-F238E27FC236}">
                <a16:creationId xmlns:a16="http://schemas.microsoft.com/office/drawing/2014/main" id="{9816E3EB-E1E4-B88F-CA43-C12E38612D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383" y="4602102"/>
            <a:ext cx="2888217" cy="1914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22E4DF3-FF6D-74A0-2007-DD092A903B86}"/>
              </a:ext>
            </a:extLst>
          </p:cNvPr>
          <p:cNvSpPr txBox="1"/>
          <p:nvPr/>
        </p:nvSpPr>
        <p:spPr>
          <a:xfrm>
            <a:off x="5100935" y="6516300"/>
            <a:ext cx="22396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Openaccessgovernment 2020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E2558C-EC85-3EF3-238D-3DC2077DE146}"/>
              </a:ext>
            </a:extLst>
          </p:cNvPr>
          <p:cNvSpPr txBox="1"/>
          <p:nvPr/>
        </p:nvSpPr>
        <p:spPr>
          <a:xfrm>
            <a:off x="355600" y="6223000"/>
            <a:ext cx="673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pic>
        <p:nvPicPr>
          <p:cNvPr id="50" name="Audio 49">
            <a:hlinkClick r:id="" action="ppaction://media"/>
            <a:extLst>
              <a:ext uri="{FF2B5EF4-FFF2-40B4-BE49-F238E27FC236}">
                <a16:creationId xmlns:a16="http://schemas.microsoft.com/office/drawing/2014/main" id="{23091118-D07A-CC0B-F131-6C5DC1C9BE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63861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276"/>
    </mc:Choice>
    <mc:Fallback>
      <p:transition spd="slow" advTm="172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DCBBE-E306-839C-4486-3B018341D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608376"/>
            <a:ext cx="10504490" cy="9443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EE1FA6-BF04-EFE9-F9DE-10559248E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790" y="6267964"/>
            <a:ext cx="551167" cy="365125"/>
          </a:xfrm>
        </p:spPr>
        <p:txBody>
          <a:bodyPr/>
          <a:lstStyle/>
          <a:p>
            <a:fld id="{F13B7D8A-C66B-47FB-A188-834A6862DCC7}" type="slidenum">
              <a:rPr lang="en-GB" sz="180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fld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90B29F-7FCE-6623-665E-D40C4B734A3D}"/>
              </a:ext>
            </a:extLst>
          </p:cNvPr>
          <p:cNvSpPr txBox="1"/>
          <p:nvPr/>
        </p:nvSpPr>
        <p:spPr>
          <a:xfrm>
            <a:off x="1695450" y="962045"/>
            <a:ext cx="9232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Themes integrated within the policy are: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7EFF5D-62E9-F2FF-C66C-0BDA149AD239}"/>
              </a:ext>
            </a:extLst>
          </p:cNvPr>
          <p:cNvSpPr txBox="1"/>
          <p:nvPr/>
        </p:nvSpPr>
        <p:spPr>
          <a:xfrm>
            <a:off x="4064000" y="2187236"/>
            <a:ext cx="722789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Choices and Decisions				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Consumption and Waste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Climate Change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Identity and Culture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Natural Environment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Health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Wealth and Poverty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1F8AB21-5057-9F6D-DCDC-A00E6BBFEB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9045" y="3362703"/>
            <a:ext cx="1991932" cy="154836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DAE8AF0-E1B2-DFFF-FE6F-32E904A36595}"/>
              </a:ext>
            </a:extLst>
          </p:cNvPr>
          <p:cNvSpPr txBox="1"/>
          <p:nvPr/>
        </p:nvSpPr>
        <p:spPr>
          <a:xfrm>
            <a:off x="1339045" y="4956096"/>
            <a:ext cx="19919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RSC Education 2022</a:t>
            </a:r>
          </a:p>
        </p:txBody>
      </p:sp>
      <p:pic>
        <p:nvPicPr>
          <p:cNvPr id="48" name="Audio 47">
            <a:hlinkClick r:id="" action="ppaction://media"/>
            <a:extLst>
              <a:ext uri="{FF2B5EF4-FFF2-40B4-BE49-F238E27FC236}">
                <a16:creationId xmlns:a16="http://schemas.microsoft.com/office/drawing/2014/main" id="{515EC61B-C7B5-7297-9495-3283AC590D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77970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146"/>
    </mc:Choice>
    <mc:Fallback>
      <p:transition spd="slow" advTm="14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991C2AE-BB4B-F040-F138-A97ACC27974B}"/>
              </a:ext>
            </a:extLst>
          </p:cNvPr>
          <p:cNvSpPr txBox="1"/>
          <p:nvPr/>
        </p:nvSpPr>
        <p:spPr>
          <a:xfrm>
            <a:off x="1875923" y="686408"/>
            <a:ext cx="635693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>
                <a:latin typeface="+mj-lt"/>
                <a:cs typeface="Arial" panose="020B0604020202020204" pitchFamily="34" charset="0"/>
              </a:rPr>
              <a:t>Choices and Decisions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 err="1">
                <a:latin typeface="+mj-lt"/>
                <a:cs typeface="Arial" panose="020B0604020202020204" pitchFamily="34" charset="0"/>
              </a:rPr>
              <a:t>Criw</a:t>
            </a:r>
            <a:r>
              <a:rPr lang="en-GB" sz="3600" dirty="0">
                <a:latin typeface="+mj-lt"/>
                <a:cs typeface="Arial" panose="020B0604020202020204" pitchFamily="34" charset="0"/>
              </a:rPr>
              <a:t> Cymraeg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 err="1">
                <a:latin typeface="+mj-lt"/>
                <a:cs typeface="Arial" panose="020B0604020202020204" pitchFamily="34" charset="0"/>
              </a:rPr>
              <a:t>Amser</a:t>
            </a:r>
            <a:r>
              <a:rPr lang="en-GB" sz="3600" dirty="0">
                <a:latin typeface="+mj-lt"/>
                <a:cs typeface="Arial" panose="020B0604020202020204" pitchFamily="34" charset="0"/>
              </a:rPr>
              <a:t> Enfys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Pupil voice 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(United Nations Convention on the Rights of the Child, 1989)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C0BE8-36D9-B740-0809-9C6F1768A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0290" y="6217859"/>
            <a:ext cx="551167" cy="365125"/>
          </a:xfrm>
        </p:spPr>
        <p:txBody>
          <a:bodyPr/>
          <a:lstStyle/>
          <a:p>
            <a:fld id="{F13B7D8A-C66B-47FB-A188-834A6862DCC7}" type="slidenum">
              <a:rPr lang="en-GB" sz="180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fld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A574E7-EDFA-A245-064B-E5323AF50D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2248" y="3849926"/>
            <a:ext cx="3493752" cy="254839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D65F8D3-D879-7B6E-AC1F-A1EA5A387B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62917" y="3000697"/>
            <a:ext cx="2219860" cy="20008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9E3B616-FCA0-FB82-3E94-F715A41C8A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39024" y="330200"/>
            <a:ext cx="1649260" cy="14154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E94AB3-B3E9-0805-CC18-7E19FE0CFA4D}"/>
              </a:ext>
            </a:extLst>
          </p:cNvPr>
          <p:cNvSpPr txBox="1"/>
          <p:nvPr/>
        </p:nvSpPr>
        <p:spPr>
          <a:xfrm>
            <a:off x="10248624" y="6446636"/>
            <a:ext cx="25529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(Images, School A, 2025)</a:t>
            </a:r>
          </a:p>
        </p:txBody>
      </p:sp>
      <p:pic>
        <p:nvPicPr>
          <p:cNvPr id="64" name="Audio 63">
            <a:hlinkClick r:id="" action="ppaction://media"/>
            <a:extLst>
              <a:ext uri="{FF2B5EF4-FFF2-40B4-BE49-F238E27FC236}">
                <a16:creationId xmlns:a16="http://schemas.microsoft.com/office/drawing/2014/main" id="{04BAE7B1-7697-77C9-9999-0F62BE75FE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86323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448"/>
    </mc:Choice>
    <mc:Fallback>
      <p:transition spd="slow" advTm="424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21B28F-C9A9-EAE5-6B00-CA238533BF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0A926F-24CC-4592-7925-C64BF365E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0290" y="6217859"/>
            <a:ext cx="551167" cy="365125"/>
          </a:xfrm>
        </p:spPr>
        <p:txBody>
          <a:bodyPr/>
          <a:lstStyle/>
          <a:p>
            <a:fld id="{F13B7D8A-C66B-47FB-A188-834A6862DCC7}" type="slidenum">
              <a:rPr lang="en-GB" sz="180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fld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59D0DE-B0A3-435F-1E49-4B35426FF8E8}"/>
              </a:ext>
            </a:extLst>
          </p:cNvPr>
          <p:cNvSpPr txBox="1"/>
          <p:nvPr/>
        </p:nvSpPr>
        <p:spPr>
          <a:xfrm>
            <a:off x="1688119" y="882845"/>
            <a:ext cx="6005991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4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Consumption and Waste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Eco Council - Litter Picking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GB" sz="3600" dirty="0">
                <a:solidFill>
                  <a:prstClr val="black"/>
                </a:solidFill>
                <a:latin typeface="+mj-lt"/>
                <a:cs typeface="Arial" panose="020B0604020202020204" pitchFamily="34" charset="0"/>
              </a:rPr>
              <a:t>Energy and Water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Waste minimisation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lang="en-GB" sz="3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230ADB-596F-0D75-D4A9-ED3739E673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254" y="1677476"/>
            <a:ext cx="2922331" cy="240773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A9ECD64-D3C3-A9A7-975A-BFF346DD52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0592" y="3637911"/>
            <a:ext cx="3415408" cy="24834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DDCC8B-79F0-C6C2-A5CC-6CD3E7E809A5}"/>
              </a:ext>
            </a:extLst>
          </p:cNvPr>
          <p:cNvSpPr txBox="1"/>
          <p:nvPr/>
        </p:nvSpPr>
        <p:spPr>
          <a:xfrm>
            <a:off x="10320920" y="6444484"/>
            <a:ext cx="25695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(Images, School A, 2025)</a:t>
            </a:r>
          </a:p>
        </p:txBody>
      </p:sp>
      <p:pic>
        <p:nvPicPr>
          <p:cNvPr id="52" name="Audio 51">
            <a:hlinkClick r:id="" action="ppaction://media"/>
            <a:extLst>
              <a:ext uri="{FF2B5EF4-FFF2-40B4-BE49-F238E27FC236}">
                <a16:creationId xmlns:a16="http://schemas.microsoft.com/office/drawing/2014/main" id="{E93CC72C-7B46-034F-E2EC-172BA4D96D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6942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406"/>
    </mc:Choice>
    <mc:Fallback>
      <p:transition spd="slow" advTm="234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B66298-7C00-B0EA-C1E4-64F8F160ED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CE22523-C0FB-14B7-45F3-2474E2F1285E}"/>
              </a:ext>
            </a:extLst>
          </p:cNvPr>
          <p:cNvSpPr txBox="1"/>
          <p:nvPr/>
        </p:nvSpPr>
        <p:spPr>
          <a:xfrm>
            <a:off x="5827477" y="521361"/>
            <a:ext cx="5549031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>
                <a:latin typeface="+mj-lt"/>
                <a:cs typeface="Arial" panose="020B0604020202020204" pitchFamily="34" charset="0"/>
              </a:rPr>
              <a:t>Climate Change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Rich Tasks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- Help the </a:t>
            </a:r>
            <a:r>
              <a:rPr lang="en-GB" sz="3600" dirty="0">
                <a:latin typeface="+mj-lt"/>
                <a:cs typeface="Arial" panose="020B0604020202020204" pitchFamily="34" charset="0"/>
              </a:rPr>
              <a:t>Orangutan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(World Wildlife Fund, 2025)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3600" dirty="0">
                <a:latin typeface="+mj-lt"/>
                <a:cs typeface="Arial" panose="020B0604020202020204" pitchFamily="34" charset="0"/>
              </a:rPr>
              <a:t>Helping the homeless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Education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(United Nations, ND)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0EB12-438C-E8F0-19E9-68274468A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0290" y="6217859"/>
            <a:ext cx="551167" cy="365125"/>
          </a:xfrm>
        </p:spPr>
        <p:txBody>
          <a:bodyPr/>
          <a:lstStyle/>
          <a:p>
            <a:fld id="{F13B7D8A-C66B-47FB-A188-834A6862DCC7}" type="slidenum">
              <a:rPr lang="en-GB" sz="1800" smtClean="0">
                <a:latin typeface="Arial" panose="020B0604020202020204" pitchFamily="34" charset="0"/>
                <a:cs typeface="Arial" panose="020B0604020202020204" pitchFamily="34" charset="0"/>
              </a:rPr>
              <a:t>5</a:t>
            </a:fld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A355F1-8E6F-9BA1-4109-7713359C32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2781" y="1601891"/>
            <a:ext cx="3339419" cy="342352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0DA8927-D7F4-A366-271C-66034582A6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30412" y="4392358"/>
            <a:ext cx="3125126" cy="21106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CDC0FF-564C-AA5C-365A-F366C45DB110}"/>
              </a:ext>
            </a:extLst>
          </p:cNvPr>
          <p:cNvSpPr txBox="1"/>
          <p:nvPr/>
        </p:nvSpPr>
        <p:spPr>
          <a:xfrm>
            <a:off x="10328637" y="6444484"/>
            <a:ext cx="25618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(Images, School A, 2025)</a:t>
            </a:r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C245F0DB-F428-3850-B1A1-6C045AA554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43970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634"/>
    </mc:Choice>
    <mc:Fallback>
      <p:transition spd="slow" advTm="326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9580C9-75F8-724C-84EE-1C898AB7BA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CDDAB19-82A0-36E3-5D43-CBDFEFEAFE29}"/>
              </a:ext>
            </a:extLst>
          </p:cNvPr>
          <p:cNvSpPr txBox="1"/>
          <p:nvPr/>
        </p:nvSpPr>
        <p:spPr>
          <a:xfrm>
            <a:off x="2923054" y="153032"/>
            <a:ext cx="4976378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u="sng" dirty="0">
                <a:latin typeface="+mj-lt"/>
                <a:cs typeface="Arial" panose="020B0604020202020204" pitchFamily="34" charset="0"/>
              </a:rPr>
              <a:t>Identity and Culture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 err="1">
                <a:latin typeface="+mj-lt"/>
                <a:cs typeface="Arial" panose="020B0604020202020204" pitchFamily="34" charset="0"/>
              </a:rPr>
              <a:t>Cynefin</a:t>
            </a:r>
            <a:r>
              <a:rPr lang="en-GB" sz="3600" dirty="0">
                <a:latin typeface="+mj-lt"/>
                <a:cs typeface="Arial" panose="020B0604020202020204" pitchFamily="34" charset="0"/>
              </a:rPr>
              <a:t> Project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(Morgan, 2025)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Cultural Workshop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Fair Trade Council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6B710D-6FD7-983E-FCA9-BC80DC53A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0290" y="6217859"/>
            <a:ext cx="551167" cy="365125"/>
          </a:xfrm>
        </p:spPr>
        <p:txBody>
          <a:bodyPr/>
          <a:lstStyle/>
          <a:p>
            <a:fld id="{F13B7D8A-C66B-47FB-A188-834A6862DCC7}" type="slidenum">
              <a:rPr lang="en-GB" sz="1800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fld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DC9233D-AE4B-C5F8-4409-EA2DC76D12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3360" y="4165601"/>
            <a:ext cx="3857701" cy="211666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DCB8B41-8F5C-8DDC-75BF-209CD7FE96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14098" y="688144"/>
            <a:ext cx="1990834" cy="215273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FDE04DD-3F19-78DA-03D5-658752AD31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4067" y="3771671"/>
            <a:ext cx="2337975" cy="25105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C13F6F-DC56-6A08-6FD4-FA71A6F879F7}"/>
              </a:ext>
            </a:extLst>
          </p:cNvPr>
          <p:cNvSpPr txBox="1"/>
          <p:nvPr/>
        </p:nvSpPr>
        <p:spPr>
          <a:xfrm flipH="1">
            <a:off x="10464998" y="6525921"/>
            <a:ext cx="24890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(Images, School A, 2025)</a:t>
            </a:r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23C5833C-B175-38B9-65C7-009D8BFA8B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79560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032"/>
    </mc:Choice>
    <mc:Fallback>
      <p:transition spd="slow" advTm="190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21F780-4E9D-52AF-6640-AEC596F629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B519897-5003-EDBF-FF8D-B07B249E8198}"/>
              </a:ext>
            </a:extLst>
          </p:cNvPr>
          <p:cNvSpPr txBox="1"/>
          <p:nvPr/>
        </p:nvSpPr>
        <p:spPr>
          <a:xfrm>
            <a:off x="6400800" y="780988"/>
            <a:ext cx="5660710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>
                <a:latin typeface="+mj-lt"/>
                <a:cs typeface="Arial" panose="020B0604020202020204" pitchFamily="34" charset="0"/>
              </a:rPr>
              <a:t>Natural Environment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Fresh Air Friday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(Parent, 2024)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Welly Wednesday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Daily mile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Tree Planting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595C5-36F0-0296-7906-5CA0F2D4F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0290" y="6217859"/>
            <a:ext cx="551167" cy="365125"/>
          </a:xfrm>
        </p:spPr>
        <p:txBody>
          <a:bodyPr/>
          <a:lstStyle/>
          <a:p>
            <a:fld id="{F13B7D8A-C66B-47FB-A188-834A6862DCC7}" type="slidenum">
              <a:rPr lang="en-GB" sz="1800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fld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Let kids play outdoors - Times of India">
            <a:extLst>
              <a:ext uri="{FF2B5EF4-FFF2-40B4-BE49-F238E27FC236}">
                <a16:creationId xmlns:a16="http://schemas.microsoft.com/office/drawing/2014/main" id="{22AFE975-26E8-C989-1486-1208B20658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1005" y="2314937"/>
            <a:ext cx="3750196" cy="307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FF222EC-8AB1-58B4-D27E-B4487BD1B655}"/>
              </a:ext>
            </a:extLst>
          </p:cNvPr>
          <p:cNvSpPr txBox="1"/>
          <p:nvPr/>
        </p:nvSpPr>
        <p:spPr>
          <a:xfrm>
            <a:off x="2041005" y="5393803"/>
            <a:ext cx="29939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(Image, Times of India, 2019)</a:t>
            </a:r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60430D55-FDE1-5BE3-DEEB-5933AFA67E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20687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925"/>
    </mc:Choice>
    <mc:Fallback>
      <p:transition spd="slow" advTm="219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37F487-9529-BF64-6F7E-FD445DAC5B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0A6C67F-F461-CDA2-3044-1227DD8DF4EF}"/>
              </a:ext>
            </a:extLst>
          </p:cNvPr>
          <p:cNvSpPr txBox="1"/>
          <p:nvPr/>
        </p:nvSpPr>
        <p:spPr>
          <a:xfrm>
            <a:off x="1603733" y="107814"/>
            <a:ext cx="7698278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u="sng" dirty="0">
                <a:latin typeface="+mj-lt"/>
                <a:cs typeface="Arial" panose="020B0604020202020204" pitchFamily="34" charset="0"/>
              </a:rPr>
              <a:t>Health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 err="1">
                <a:latin typeface="+mj-lt"/>
                <a:cs typeface="Arial" panose="020B0604020202020204" pitchFamily="34" charset="0"/>
              </a:rPr>
              <a:t>Balanceability</a:t>
            </a:r>
            <a:r>
              <a:rPr lang="en-GB" sz="36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Balanceability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ND)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Tooth Brushing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(NHS Wales, ND)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Healthy Schools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Fundraising for additional de-fib pads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CE6D-6A8A-C422-FD29-5CC5D49CB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0290" y="6217859"/>
            <a:ext cx="551167" cy="365125"/>
          </a:xfrm>
        </p:spPr>
        <p:txBody>
          <a:bodyPr/>
          <a:lstStyle/>
          <a:p>
            <a:fld id="{F13B7D8A-C66B-47FB-A188-834A6862DCC7}" type="slidenum">
              <a:rPr lang="en-GB" sz="1800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fld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9444666-2957-0487-C331-75A727E69C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10748" y="4847573"/>
            <a:ext cx="2381251" cy="201042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AC2C4C9-F774-A20A-13AF-164EE7984C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6434" y="4711390"/>
            <a:ext cx="2014603" cy="168903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89A4236-2181-213B-EB0F-5848F5FE03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10748" y="584852"/>
            <a:ext cx="1967761" cy="21964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28E429B-BC3F-4E8F-3E3B-EF328D182E8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50968" y="3962484"/>
            <a:ext cx="2667001" cy="17701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C3DF396-D260-E75C-42C9-04220CB84E4E}"/>
              </a:ext>
            </a:extLst>
          </p:cNvPr>
          <p:cNvSpPr txBox="1"/>
          <p:nvPr/>
        </p:nvSpPr>
        <p:spPr>
          <a:xfrm>
            <a:off x="7878258" y="6473187"/>
            <a:ext cx="18139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(Images, School A, 2025)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4465B416-EA04-7DBA-45DC-F23E4725CD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84445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435"/>
    </mc:Choice>
    <mc:Fallback>
      <p:transition spd="slow" advTm="224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B87FD3-8F9A-1F72-D48E-D68180C01E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C12BBC5-4E32-6F3A-FA2B-224E70F6C36A}"/>
              </a:ext>
            </a:extLst>
          </p:cNvPr>
          <p:cNvSpPr txBox="1"/>
          <p:nvPr/>
        </p:nvSpPr>
        <p:spPr>
          <a:xfrm>
            <a:off x="5691039" y="1074222"/>
            <a:ext cx="5769270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+mj-lt"/>
                <a:cs typeface="Arial" panose="020B0604020202020204" pitchFamily="34" charset="0"/>
              </a:rPr>
              <a:t>Wealth and Poverty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Food Bank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(Brecon Foodbank, ND)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Harvest Festival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3600" dirty="0">
                <a:latin typeface="+mj-lt"/>
                <a:cs typeface="Arial" panose="020B0604020202020204" pitchFamily="34" charset="0"/>
              </a:rPr>
              <a:t>Powys Toy appeal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9E415F-9CC6-73CE-F6B0-096CE1668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0290" y="6217859"/>
            <a:ext cx="551167" cy="365125"/>
          </a:xfrm>
        </p:spPr>
        <p:txBody>
          <a:bodyPr/>
          <a:lstStyle/>
          <a:p>
            <a:fld id="{F13B7D8A-C66B-47FB-A188-834A6862DCC7}" type="slidenum">
              <a:rPr lang="en-GB" sz="1800" smtClean="0">
                <a:latin typeface="Arial" panose="020B0604020202020204" pitchFamily="34" charset="0"/>
                <a:cs typeface="Arial" panose="020B0604020202020204" pitchFamily="34" charset="0"/>
              </a:rPr>
              <a:t>9</a:t>
            </a:fld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2218BCC-EF94-9582-61AA-FB0141F5AC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1346" y="935301"/>
            <a:ext cx="1912654" cy="184599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C8CE9F9-5D7A-E0D5-119D-AE294F6AC3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4775" y="4121989"/>
            <a:ext cx="2371725" cy="189781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26075AF-55EF-4947-A981-6D4673023E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2721" y="4121989"/>
            <a:ext cx="2192054" cy="18978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0A0314C-05FB-51DE-1C51-FB3CAD2C447D}"/>
              </a:ext>
            </a:extLst>
          </p:cNvPr>
          <p:cNvSpPr txBox="1"/>
          <p:nvPr/>
        </p:nvSpPr>
        <p:spPr>
          <a:xfrm>
            <a:off x="7640637" y="6019801"/>
            <a:ext cx="1811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(Foodbank, ND</a:t>
            </a:r>
            <a:r>
              <a:rPr lang="en-GB" dirty="0"/>
              <a:t>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8CF5F7-ADC1-2338-B54E-CEC14DE699F7}"/>
              </a:ext>
            </a:extLst>
          </p:cNvPr>
          <p:cNvSpPr txBox="1"/>
          <p:nvPr/>
        </p:nvSpPr>
        <p:spPr>
          <a:xfrm>
            <a:off x="10410558" y="6481005"/>
            <a:ext cx="25941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(Images, School A, 2025)</a:t>
            </a: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BC4AFB51-4AF6-3942-0D9F-754D6F638F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43705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860"/>
    </mc:Choice>
    <mc:Fallback>
      <p:transition spd="slow" advTm="208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0AE3F-8CD0-95D9-3588-A77DFEA9F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1"/>
            <a:ext cx="10453691" cy="1282700"/>
          </a:xfrm>
        </p:spPr>
        <p:txBody>
          <a:bodyPr>
            <a:normAutofit fontScale="90000"/>
          </a:bodyPr>
          <a:lstStyle/>
          <a:p>
            <a:r>
              <a:rPr lang="en-GB" dirty="0"/>
              <a:t>Benefits of Education for Sustainable Development and Global Citizenship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E483F2-3766-CEAD-85E2-1E919F08F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9369" y="6242912"/>
            <a:ext cx="551167" cy="365125"/>
          </a:xfrm>
        </p:spPr>
        <p:txBody>
          <a:bodyPr/>
          <a:lstStyle/>
          <a:p>
            <a:fld id="{F13B7D8A-C66B-47FB-A188-834A6862DCC7}" type="slidenum">
              <a:rPr lang="en-GB" sz="1800" smtClean="0">
                <a:latin typeface="Arial" panose="020B0604020202020204" pitchFamily="34" charset="0"/>
                <a:cs typeface="Arial" panose="020B0604020202020204" pitchFamily="34" charset="0"/>
              </a:rPr>
              <a:t>10</a:t>
            </a:fld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822687-A644-CACD-1D6D-43784AA46F7E}"/>
              </a:ext>
            </a:extLst>
          </p:cNvPr>
          <p:cNvSpPr txBox="1"/>
          <p:nvPr/>
        </p:nvSpPr>
        <p:spPr>
          <a:xfrm>
            <a:off x="2208757" y="1270002"/>
            <a:ext cx="9983243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Enabling children to make choices and decisions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3200" dirty="0">
              <a:latin typeface="+mj-lt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Importance of outdoor play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3200" dirty="0">
              <a:latin typeface="+mj-lt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Creating opportunities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3200" dirty="0">
              <a:latin typeface="+mj-lt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Education of vital services e.g. Food banks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3200" dirty="0">
              <a:latin typeface="+mj-lt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Gaining Vital Skills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7FDF0B7C-29A3-B7F8-04D8-17CD754B8E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79034121"/>
      </p:ext>
    </p:extLst>
  </p:cSld>
  <p:clrMapOvr>
    <a:masterClrMapping/>
  </p:clrMapOvr>
  <p:transition spd="slow" advTm="77596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C72FF-47DA-5AE2-67EC-8D4672423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1889" y="1"/>
            <a:ext cx="10018713" cy="1354238"/>
          </a:xfrm>
        </p:spPr>
        <p:txBody>
          <a:bodyPr>
            <a:normAutofit/>
          </a:bodyPr>
          <a:lstStyle/>
          <a:p>
            <a:r>
              <a:rPr lang="en-GB" sz="3600" dirty="0"/>
              <a:t>Barriers of Education for Sustainable Development and Global Citizenship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B8648E-2AF1-73B4-56EA-6388B4756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142704"/>
            <a:ext cx="551167" cy="365125"/>
          </a:xfrm>
        </p:spPr>
        <p:txBody>
          <a:bodyPr/>
          <a:lstStyle/>
          <a:p>
            <a:fld id="{F13B7D8A-C66B-47FB-A188-834A6862DCC7}" type="slidenum">
              <a:rPr lang="en-GB" sz="1800" smtClean="0">
                <a:latin typeface="Arial" panose="020B0604020202020204" pitchFamily="34" charset="0"/>
                <a:cs typeface="Arial" panose="020B0604020202020204" pitchFamily="34" charset="0"/>
              </a:rPr>
              <a:t>11</a:t>
            </a:fld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911B81-6757-19C7-CDE4-262FCF09555D}"/>
              </a:ext>
            </a:extLst>
          </p:cNvPr>
          <p:cNvSpPr txBox="1"/>
          <p:nvPr/>
        </p:nvSpPr>
        <p:spPr>
          <a:xfrm>
            <a:off x="2304615" y="1354239"/>
            <a:ext cx="9569885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Requires a holistic approach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3200" dirty="0">
              <a:latin typeface="+mj-lt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Attitudes of children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3200" dirty="0">
              <a:latin typeface="+mj-lt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No funding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3200" dirty="0">
              <a:latin typeface="+mj-lt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Staffing / Mindset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3200" dirty="0">
              <a:latin typeface="+mj-lt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cs typeface="Arial" panose="020B0604020202020204" pitchFamily="34" charset="0"/>
              </a:rPr>
              <a:t> Limited resources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650EACC6-96C0-72B2-39D2-CADADD6BD1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50697075"/>
      </p:ext>
    </p:extLst>
  </p:cSld>
  <p:clrMapOvr>
    <a:masterClrMapping/>
  </p:clrMapOvr>
  <p:transition spd="slow" advTm="57797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89513-7713-68A5-85DC-6EBC4FA07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4623" y="97077"/>
            <a:ext cx="10018713" cy="969723"/>
          </a:xfrm>
        </p:spPr>
        <p:txBody>
          <a:bodyPr>
            <a:normAutofit/>
          </a:bodyPr>
          <a:lstStyle/>
          <a:p>
            <a:r>
              <a:rPr lang="en-GB" sz="3600" u="sng" dirty="0"/>
              <a:t>References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C01EC1-074D-929B-EEF6-63F131A75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12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3C8C4E-9E9B-FBE9-E3EB-988B4F9FAE7D}"/>
              </a:ext>
            </a:extLst>
          </p:cNvPr>
          <p:cNvSpPr txBox="1"/>
          <p:nvPr/>
        </p:nvSpPr>
        <p:spPr>
          <a:xfrm>
            <a:off x="1927929" y="1233025"/>
            <a:ext cx="9432099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kern="1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Balanceability</a:t>
            </a: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, ND. </a:t>
            </a:r>
            <a:r>
              <a:rPr lang="en-GB" sz="1400" i="1" kern="1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Balanceability</a:t>
            </a:r>
            <a:r>
              <a:rPr lang="en-GB" sz="14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 it's fun to ride - the journey starts here. </a:t>
            </a: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sng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https://www.balanceability.com/</a:t>
            </a:r>
            <a:b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[Accessed 23 February 2025].</a:t>
            </a:r>
          </a:p>
          <a:p>
            <a:endParaRPr lang="en-GB" sz="1400" dirty="0"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Brecon Foodbank, ND. </a:t>
            </a:r>
            <a:r>
              <a:rPr lang="en-GB" sz="14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Brecon Foodbank Helping Local People in Crisis. </a:t>
            </a: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sng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https://brecon.foodbank.org.uk/</a:t>
            </a:r>
            <a:b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[Accessed 20 February 2025].</a:t>
            </a:r>
          </a:p>
          <a:p>
            <a:endParaRPr lang="en-GB" sz="1400" dirty="0"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Morgan, M., 2025. </a:t>
            </a:r>
            <a:r>
              <a:rPr lang="en-GB" sz="1400" i="1" kern="1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Cynefin</a:t>
            </a:r>
            <a:r>
              <a:rPr lang="en-GB" sz="14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sng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https://hwb.gov.wales/repository/resource/3aaf3ff6-177e-4ef1-ac8a-ff59fea0dfed/overview</a:t>
            </a:r>
            <a:b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[Accessed 20 February 2025].</a:t>
            </a:r>
          </a:p>
          <a:p>
            <a:endParaRPr lang="en-GB" sz="1400" dirty="0">
              <a:cs typeface="Arial" panose="020B0604020202020204" pitchFamily="34" charset="0"/>
            </a:endParaRPr>
          </a:p>
          <a:p>
            <a:r>
              <a:rPr lang="en-GB" sz="1400" dirty="0">
                <a:cs typeface="Arial" panose="020B0604020202020204" pitchFamily="34" charset="0"/>
              </a:rPr>
              <a:t>New Curriculum for Wales, 2022. Education for Sustainable Development and Global Citizenship. [Online] </a:t>
            </a:r>
          </a:p>
          <a:p>
            <a:r>
              <a:rPr lang="en-GB" sz="1400" dirty="0">
                <a:cs typeface="Arial" panose="020B0604020202020204" pitchFamily="34" charset="0"/>
              </a:rPr>
              <a:t>Available at: https://hwb.gov.wales/api/storage/eaf467e6-30fe-45c9-93ef-cb30f31f1c90/common-understanding-for-school.pdf</a:t>
            </a:r>
          </a:p>
          <a:p>
            <a:r>
              <a:rPr lang="en-GB" sz="1400" dirty="0">
                <a:cs typeface="Arial" panose="020B0604020202020204" pitchFamily="34" charset="0"/>
              </a:rPr>
              <a:t>[Accessed 15 February 2025].</a:t>
            </a:r>
          </a:p>
          <a:p>
            <a:endParaRPr lang="en-GB" sz="1400" dirty="0"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NHS Wales, ND. </a:t>
            </a:r>
            <a:r>
              <a:rPr lang="en-GB" sz="14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Designed to smile - Oral health. 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https://bcuhb.nhs.wales/health-advice/best-start/designed-to-smile/</a:t>
            </a:r>
            <a:b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[Accessed 20 February 2025].</a:t>
            </a:r>
          </a:p>
          <a:p>
            <a:endParaRPr lang="en-GB" sz="1400" dirty="0">
              <a:cs typeface="Arial" panose="020B0604020202020204" pitchFamily="34" charset="0"/>
            </a:endParaRPr>
          </a:p>
          <a:p>
            <a:endParaRPr lang="en-GB" sz="1400" dirty="0">
              <a:cs typeface="Arial" panose="020B0604020202020204" pitchFamily="34" charset="0"/>
            </a:endParaRPr>
          </a:p>
          <a:p>
            <a:endParaRPr lang="en-GB" sz="1400" kern="100" dirty="0"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2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EBC44C5B-7776-C2D7-39BB-D6B3F872F9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05728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8"/>
    </mc:Choice>
    <mc:Fallback>
      <p:transition spd="slow" advTm="7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050B1C-DB99-4494-571E-71941E9EEE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9E55E-7D6D-6365-0048-FA4E77D92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4623" y="97077"/>
            <a:ext cx="10018713" cy="1096723"/>
          </a:xfrm>
        </p:spPr>
        <p:txBody>
          <a:bodyPr>
            <a:normAutofit/>
          </a:bodyPr>
          <a:lstStyle/>
          <a:p>
            <a:r>
              <a:rPr lang="en-GB" sz="3600" u="sng" dirty="0"/>
              <a:t>References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F91017-CE0E-4BE2-315B-10071A700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B7D8A-C66B-47FB-A188-834A6862DCC7}" type="slidenum">
              <a:rPr lang="en-GB" smtClean="0"/>
              <a:t>13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A54C74-43E2-1A12-1629-C79BB82CCE81}"/>
              </a:ext>
            </a:extLst>
          </p:cNvPr>
          <p:cNvSpPr txBox="1"/>
          <p:nvPr/>
        </p:nvSpPr>
        <p:spPr>
          <a:xfrm>
            <a:off x="1968500" y="1286907"/>
            <a:ext cx="9258939" cy="49848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cs typeface="Arial" panose="020B0604020202020204" pitchFamily="34" charset="0"/>
              </a:rPr>
              <a:t>Openaccessgovernmnt.org 2020 Image </a:t>
            </a:r>
            <a:r>
              <a:rPr lang="en-GB" sz="1400" i="1" dirty="0">
                <a:cs typeface="Arial" panose="020B0604020202020204" pitchFamily="34" charset="0"/>
              </a:rPr>
              <a:t>Human flourishing</a:t>
            </a:r>
          </a:p>
          <a:p>
            <a:r>
              <a:rPr lang="en-GB" sz="1400" dirty="0">
                <a:cs typeface="Arial" panose="020B0604020202020204" pitchFamily="34" charset="0"/>
              </a:rPr>
              <a:t>Accessed: 18 February 2025</a:t>
            </a:r>
          </a:p>
          <a:p>
            <a:endParaRPr lang="en-GB" sz="1400" dirty="0"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Parent, P., 2024. </a:t>
            </a:r>
            <a:r>
              <a:rPr lang="en-GB" sz="14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The Importance for Outdoor Play for Baby and Young Children, </a:t>
            </a:r>
            <a:r>
              <a:rPr lang="en-GB" sz="1400" kern="100" dirty="0" err="1">
                <a:effectLst/>
                <a:ea typeface="Aptos" panose="020B0004020202020204" pitchFamily="34" charset="0"/>
                <a:cs typeface="Arial" panose="020B0604020202020204" pitchFamily="34" charset="0"/>
              </a:rPr>
              <a:t>s.l.</a:t>
            </a: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: Passable Parent.</a:t>
            </a:r>
            <a:endParaRPr lang="en-GB" sz="1400" dirty="0">
              <a:cs typeface="Arial" panose="020B0604020202020204" pitchFamily="34" charset="0"/>
            </a:endParaRPr>
          </a:p>
          <a:p>
            <a:endParaRPr lang="en-GB" sz="1400" dirty="0"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Times of India, 2019  Image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United Nations Convention on the Rights of the Child, </a:t>
            </a:r>
            <a:r>
              <a:rPr lang="en-GB" sz="1400" kern="100" dirty="0">
                <a:ea typeface="Aptos" panose="020B0004020202020204" pitchFamily="34" charset="0"/>
                <a:cs typeface="Arial" panose="020B0604020202020204" pitchFamily="34" charset="0"/>
              </a:rPr>
              <a:t>1989</a:t>
            </a: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How we protect children's rights. </a:t>
            </a: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sng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https://www.unicef.org.uk/what-we-do/un-convention-child-rights/</a:t>
            </a:r>
            <a:b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[Accessed 18 February 2025].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United Nations, ND. </a:t>
            </a:r>
            <a:r>
              <a:rPr lang="en-GB" sz="14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Climate Action Fast Facts. </a:t>
            </a: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sng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https://www.un.org/en/climatechange/science/key-findings</a:t>
            </a:r>
            <a:b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[Accessed 21 February 2025].</a:t>
            </a:r>
            <a:endParaRPr lang="en-GB" sz="1400" kern="100" dirty="0"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World Wildlife Fund, 2025. </a:t>
            </a:r>
            <a:r>
              <a:rPr lang="en-GB" sz="1400" i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Which Everyday Products Contain Palm Oil. </a:t>
            </a: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sng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https://www.worldwildlife.org/pages/which-everyday-products-contain-palm-oil</a:t>
            </a:r>
            <a:b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[Accessed 22 February 2025].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Why I love the Curriculum for Wales, Image 2022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63B897B4-65C1-A6F6-A4FE-ECF37D5503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54181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6"/>
    </mc:Choice>
    <mc:Fallback>
      <p:transition spd="slow" advTm="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4030</TotalTime>
  <Words>742</Words>
  <Application>Microsoft Office PowerPoint</Application>
  <PresentationFormat>Widescreen</PresentationFormat>
  <Paragraphs>126</Paragraphs>
  <Slides>13</Slides>
  <Notes>3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Corbel</vt:lpstr>
      <vt:lpstr>Wingdings</vt:lpstr>
      <vt:lpstr>Parallax</vt:lpstr>
      <vt:lpstr>Examples in relation to the benefits and barriers of the Education for Sustainable Development and Global Citizenship (ESDGC) policy in a setting  The New Curriculum for Wales 2022 (New Curriculum for Wales, 2022)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Benefits of Education for Sustainable Development and Global Citizenship</vt:lpstr>
      <vt:lpstr>Barriers of Education for Sustainable Development and Global Citizenship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Elisa Parry</dc:creator>
  <cp:lastModifiedBy>Elisa Parry</cp:lastModifiedBy>
  <cp:revision>22</cp:revision>
  <dcterms:created xsi:type="dcterms:W3CDTF">2025-02-16T18:48:49Z</dcterms:created>
  <dcterms:modified xsi:type="dcterms:W3CDTF">2025-02-23T20:52:24Z</dcterms:modified>
</cp:coreProperties>
</file>