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1"/>
  </p:notesMasterIdLst>
  <p:sldIdLst>
    <p:sldId id="256" r:id="rId2"/>
    <p:sldId id="257" r:id="rId3"/>
    <p:sldId id="258" r:id="rId4"/>
    <p:sldId id="275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69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80" d="100"/>
          <a:sy n="80" d="100"/>
        </p:scale>
        <p:origin x="100" y="-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8DBE91-BEAD-4769-9B32-5EBCD785AB1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BCFD2E-76DB-4D76-A8CC-514AC14417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Increased demands on UK health and social care systems.</a:t>
          </a:r>
          <a:endParaRPr lang="en-US" sz="1600" b="0" dirty="0">
            <a:solidFill>
              <a:schemeClr val="bg1"/>
            </a:solidFill>
          </a:endParaRPr>
        </a:p>
      </dgm:t>
    </dgm:pt>
    <dgm:pt modelId="{9047858E-1ACA-428D-A2AD-6090F76D2EFE}" type="parTrans" cxnId="{4427641A-BE21-480D-A852-00F209A66BD2}">
      <dgm:prSet/>
      <dgm:spPr/>
      <dgm:t>
        <a:bodyPr/>
        <a:lstStyle/>
        <a:p>
          <a:endParaRPr lang="en-US"/>
        </a:p>
      </dgm:t>
    </dgm:pt>
    <dgm:pt modelId="{532A4077-0E4A-4FA9-A90A-44D3C3A4C3F3}" type="sibTrans" cxnId="{4427641A-BE21-480D-A852-00F209A66BD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75F72B-C1AB-4B27-8174-C4D6D1E62B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Rising chronic illnesses, inequities, and environmental challenges</a:t>
          </a:r>
          <a:r>
            <a:rPr lang="en-GB" sz="1600" b="0" dirty="0"/>
            <a:t>.</a:t>
          </a:r>
          <a:endParaRPr lang="en-US" sz="1600" b="0" dirty="0"/>
        </a:p>
      </dgm:t>
    </dgm:pt>
    <dgm:pt modelId="{DCCB6CAE-B539-4DA3-9B1B-071807C934BF}" type="parTrans" cxnId="{81F996AE-BBE4-4ADC-9BA9-10E0C5D2CC5D}">
      <dgm:prSet/>
      <dgm:spPr/>
      <dgm:t>
        <a:bodyPr/>
        <a:lstStyle/>
        <a:p>
          <a:endParaRPr lang="en-US"/>
        </a:p>
      </dgm:t>
    </dgm:pt>
    <dgm:pt modelId="{49D042F7-37D4-4370-A559-B4986C957032}" type="sibTrans" cxnId="{81F996AE-BBE4-4ADC-9BA9-10E0C5D2CC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AC1397-A8E0-4660-AAEA-FD83B0C3D4E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Importance of integrating health, wellbeing, and sustainability. (World Health Organization, 2023).</a:t>
          </a:r>
          <a:endParaRPr lang="en-US" sz="1600" b="0" dirty="0">
            <a:solidFill>
              <a:schemeClr val="bg1"/>
            </a:solidFill>
          </a:endParaRPr>
        </a:p>
      </dgm:t>
    </dgm:pt>
    <dgm:pt modelId="{85E52D64-EBEB-4F3D-A12F-3F6BCEBF1A8F}" type="parTrans" cxnId="{489E3EE7-FE71-4CAD-9A03-1F95D4F0381F}">
      <dgm:prSet/>
      <dgm:spPr/>
      <dgm:t>
        <a:bodyPr/>
        <a:lstStyle/>
        <a:p>
          <a:endParaRPr lang="en-US"/>
        </a:p>
      </dgm:t>
    </dgm:pt>
    <dgm:pt modelId="{B727553B-DC79-46D1-9FCF-76880A138703}" type="sibTrans" cxnId="{489E3EE7-FE71-4CAD-9A03-1F95D4F0381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0C84887-BB62-4D0F-98E4-F673527590C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Presentation aims and structure.</a:t>
          </a:r>
          <a:endParaRPr lang="en-US" sz="1600" b="0" dirty="0">
            <a:solidFill>
              <a:schemeClr val="bg1"/>
            </a:solidFill>
          </a:endParaRPr>
        </a:p>
      </dgm:t>
    </dgm:pt>
    <dgm:pt modelId="{3BA333DA-3F77-4691-8C3A-195282CE2ED0}" type="parTrans" cxnId="{DE88EB7D-EEF5-46DF-AF39-B2FDD62A5CF0}">
      <dgm:prSet/>
      <dgm:spPr/>
      <dgm:t>
        <a:bodyPr/>
        <a:lstStyle/>
        <a:p>
          <a:endParaRPr lang="en-US"/>
        </a:p>
      </dgm:t>
    </dgm:pt>
    <dgm:pt modelId="{A1CC76C5-B988-47DD-A4C1-43A7E2759909}" type="sibTrans" cxnId="{DE88EB7D-EEF5-46DF-AF39-B2FDD62A5CF0}">
      <dgm:prSet/>
      <dgm:spPr/>
      <dgm:t>
        <a:bodyPr/>
        <a:lstStyle/>
        <a:p>
          <a:endParaRPr lang="en-US"/>
        </a:p>
      </dgm:t>
    </dgm:pt>
    <dgm:pt modelId="{016C092E-0082-4781-A21A-70B0872F9ABB}" type="pres">
      <dgm:prSet presAssocID="{828DBE91-BEAD-4769-9B32-5EBCD785AB1D}" presName="root" presStyleCnt="0">
        <dgm:presLayoutVars>
          <dgm:dir/>
          <dgm:resizeHandles val="exact"/>
        </dgm:presLayoutVars>
      </dgm:prSet>
      <dgm:spPr/>
    </dgm:pt>
    <dgm:pt modelId="{AE5552AF-FE01-43D5-921E-BBA48BD549F3}" type="pres">
      <dgm:prSet presAssocID="{828DBE91-BEAD-4769-9B32-5EBCD785AB1D}" presName="container" presStyleCnt="0">
        <dgm:presLayoutVars>
          <dgm:dir/>
          <dgm:resizeHandles val="exact"/>
        </dgm:presLayoutVars>
      </dgm:prSet>
      <dgm:spPr/>
    </dgm:pt>
    <dgm:pt modelId="{E3EE63BB-37D5-4322-9BCA-660A4A2E7AEA}" type="pres">
      <dgm:prSet presAssocID="{84BCFD2E-76DB-4D76-A8CC-514AC144171A}" presName="compNode" presStyleCnt="0"/>
      <dgm:spPr/>
    </dgm:pt>
    <dgm:pt modelId="{B23BA374-C8CC-4F94-9E09-C61AF1CED206}" type="pres">
      <dgm:prSet presAssocID="{84BCFD2E-76DB-4D76-A8CC-514AC144171A}" presName="iconBgRect" presStyleLbl="bgShp" presStyleIdx="0" presStyleCnt="4"/>
      <dgm:spPr/>
    </dgm:pt>
    <dgm:pt modelId="{AF207CA9-F5E9-413A-974E-2B16AD9976BF}" type="pres">
      <dgm:prSet presAssocID="{84BCFD2E-76DB-4D76-A8CC-514AC144171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4261BFF9-FD75-4709-86A5-EFD6ABB78390}" type="pres">
      <dgm:prSet presAssocID="{84BCFD2E-76DB-4D76-A8CC-514AC144171A}" presName="spaceRect" presStyleCnt="0"/>
      <dgm:spPr/>
    </dgm:pt>
    <dgm:pt modelId="{10E0EE61-CA44-4216-977F-9E5DAA4EC25A}" type="pres">
      <dgm:prSet presAssocID="{84BCFD2E-76DB-4D76-A8CC-514AC144171A}" presName="textRect" presStyleLbl="revTx" presStyleIdx="0" presStyleCnt="4">
        <dgm:presLayoutVars>
          <dgm:chMax val="1"/>
          <dgm:chPref val="1"/>
        </dgm:presLayoutVars>
      </dgm:prSet>
      <dgm:spPr/>
    </dgm:pt>
    <dgm:pt modelId="{329AC813-B57C-4704-B46A-6D003AEF10F7}" type="pres">
      <dgm:prSet presAssocID="{532A4077-0E4A-4FA9-A90A-44D3C3A4C3F3}" presName="sibTrans" presStyleLbl="sibTrans2D1" presStyleIdx="0" presStyleCnt="0"/>
      <dgm:spPr/>
    </dgm:pt>
    <dgm:pt modelId="{7DFD3740-13E6-4E29-813E-272DDA795D52}" type="pres">
      <dgm:prSet presAssocID="{CE75F72B-C1AB-4B27-8174-C4D6D1E62B8E}" presName="compNode" presStyleCnt="0"/>
      <dgm:spPr/>
    </dgm:pt>
    <dgm:pt modelId="{18D38722-6A27-4E3C-B52C-982DB95F7DED}" type="pres">
      <dgm:prSet presAssocID="{CE75F72B-C1AB-4B27-8174-C4D6D1E62B8E}" presName="iconBgRect" presStyleLbl="bgShp" presStyleIdx="1" presStyleCnt="4"/>
      <dgm:spPr/>
    </dgm:pt>
    <dgm:pt modelId="{18CF1818-E574-4B87-8FD8-E1C9168F568B}" type="pres">
      <dgm:prSet presAssocID="{CE75F72B-C1AB-4B27-8174-C4D6D1E62B8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30C8330F-086C-4C8E-811D-5E366AFF34A2}" type="pres">
      <dgm:prSet presAssocID="{CE75F72B-C1AB-4B27-8174-C4D6D1E62B8E}" presName="spaceRect" presStyleCnt="0"/>
      <dgm:spPr/>
    </dgm:pt>
    <dgm:pt modelId="{8418F4EE-23A7-40D5-82FF-9DEC5EFD7144}" type="pres">
      <dgm:prSet presAssocID="{CE75F72B-C1AB-4B27-8174-C4D6D1E62B8E}" presName="textRect" presStyleLbl="revTx" presStyleIdx="1" presStyleCnt="4">
        <dgm:presLayoutVars>
          <dgm:chMax val="1"/>
          <dgm:chPref val="1"/>
        </dgm:presLayoutVars>
      </dgm:prSet>
      <dgm:spPr/>
    </dgm:pt>
    <dgm:pt modelId="{41A59FA4-80D3-4486-926C-94513B46AECE}" type="pres">
      <dgm:prSet presAssocID="{49D042F7-37D4-4370-A559-B4986C957032}" presName="sibTrans" presStyleLbl="sibTrans2D1" presStyleIdx="0" presStyleCnt="0"/>
      <dgm:spPr/>
    </dgm:pt>
    <dgm:pt modelId="{56D5B4CD-347B-4158-953F-69FFBDACA766}" type="pres">
      <dgm:prSet presAssocID="{34AC1397-A8E0-4660-AAEA-FD83B0C3D4E0}" presName="compNode" presStyleCnt="0"/>
      <dgm:spPr/>
    </dgm:pt>
    <dgm:pt modelId="{83E4C8C8-796D-41CE-87F3-60B989668341}" type="pres">
      <dgm:prSet presAssocID="{34AC1397-A8E0-4660-AAEA-FD83B0C3D4E0}" presName="iconBgRect" presStyleLbl="bgShp" presStyleIdx="2" presStyleCnt="4"/>
      <dgm:spPr/>
    </dgm:pt>
    <dgm:pt modelId="{E8AD01A5-00BB-4934-83F5-15621B14EE39}" type="pres">
      <dgm:prSet presAssocID="{34AC1397-A8E0-4660-AAEA-FD83B0C3D4E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B9BE4CE-7BE7-4AB8-B496-BEC93D587900}" type="pres">
      <dgm:prSet presAssocID="{34AC1397-A8E0-4660-AAEA-FD83B0C3D4E0}" presName="spaceRect" presStyleCnt="0"/>
      <dgm:spPr/>
    </dgm:pt>
    <dgm:pt modelId="{27D53DB3-36A9-4EC9-B8A2-31825A3ACC2A}" type="pres">
      <dgm:prSet presAssocID="{34AC1397-A8E0-4660-AAEA-FD83B0C3D4E0}" presName="textRect" presStyleLbl="revTx" presStyleIdx="2" presStyleCnt="4">
        <dgm:presLayoutVars>
          <dgm:chMax val="1"/>
          <dgm:chPref val="1"/>
        </dgm:presLayoutVars>
      </dgm:prSet>
      <dgm:spPr/>
    </dgm:pt>
    <dgm:pt modelId="{16A4AA62-A3EF-402F-AC27-86D3BFDFB683}" type="pres">
      <dgm:prSet presAssocID="{B727553B-DC79-46D1-9FCF-76880A138703}" presName="sibTrans" presStyleLbl="sibTrans2D1" presStyleIdx="0" presStyleCnt="0"/>
      <dgm:spPr/>
    </dgm:pt>
    <dgm:pt modelId="{542670CA-CCD9-4A8B-9F73-D254B647BA3A}" type="pres">
      <dgm:prSet presAssocID="{80C84887-BB62-4D0F-98E4-F673527590C9}" presName="compNode" presStyleCnt="0"/>
      <dgm:spPr/>
    </dgm:pt>
    <dgm:pt modelId="{B130F876-5B3C-42E0-A21C-7759165BCA07}" type="pres">
      <dgm:prSet presAssocID="{80C84887-BB62-4D0F-98E4-F673527590C9}" presName="iconBgRect" presStyleLbl="bgShp" presStyleIdx="3" presStyleCnt="4"/>
      <dgm:spPr/>
    </dgm:pt>
    <dgm:pt modelId="{F0DC06E6-04DF-490F-AAAE-4ED3A9BAF061}" type="pres">
      <dgm:prSet presAssocID="{80C84887-BB62-4D0F-98E4-F673527590C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9BEA70E-1ECF-427D-86A1-991F23AC307A}" type="pres">
      <dgm:prSet presAssocID="{80C84887-BB62-4D0F-98E4-F673527590C9}" presName="spaceRect" presStyleCnt="0"/>
      <dgm:spPr/>
    </dgm:pt>
    <dgm:pt modelId="{41B0A685-58A4-48E4-9E7F-C8B525E95C83}" type="pres">
      <dgm:prSet presAssocID="{80C84887-BB62-4D0F-98E4-F673527590C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7580918-8F55-42F6-AE92-F62E6F870347}" type="presOf" srcId="{80C84887-BB62-4D0F-98E4-F673527590C9}" destId="{41B0A685-58A4-48E4-9E7F-C8B525E95C83}" srcOrd="0" destOrd="0" presId="urn:microsoft.com/office/officeart/2018/2/layout/IconCircleList"/>
    <dgm:cxn modelId="{4427641A-BE21-480D-A852-00F209A66BD2}" srcId="{828DBE91-BEAD-4769-9B32-5EBCD785AB1D}" destId="{84BCFD2E-76DB-4D76-A8CC-514AC144171A}" srcOrd="0" destOrd="0" parTransId="{9047858E-1ACA-428D-A2AD-6090F76D2EFE}" sibTransId="{532A4077-0E4A-4FA9-A90A-44D3C3A4C3F3}"/>
    <dgm:cxn modelId="{F89D9069-0C6F-4403-B65C-DCB00D849053}" type="presOf" srcId="{49D042F7-37D4-4370-A559-B4986C957032}" destId="{41A59FA4-80D3-4486-926C-94513B46AECE}" srcOrd="0" destOrd="0" presId="urn:microsoft.com/office/officeart/2018/2/layout/IconCircleList"/>
    <dgm:cxn modelId="{B32B656B-405E-4D2B-A2EC-D12EFBF174FC}" type="presOf" srcId="{CE75F72B-C1AB-4B27-8174-C4D6D1E62B8E}" destId="{8418F4EE-23A7-40D5-82FF-9DEC5EFD7144}" srcOrd="0" destOrd="0" presId="urn:microsoft.com/office/officeart/2018/2/layout/IconCircleList"/>
    <dgm:cxn modelId="{17C25078-BA35-43F7-A587-38D60F703AE6}" type="presOf" srcId="{532A4077-0E4A-4FA9-A90A-44D3C3A4C3F3}" destId="{329AC813-B57C-4704-B46A-6D003AEF10F7}" srcOrd="0" destOrd="0" presId="urn:microsoft.com/office/officeart/2018/2/layout/IconCircleList"/>
    <dgm:cxn modelId="{DE88EB7D-EEF5-46DF-AF39-B2FDD62A5CF0}" srcId="{828DBE91-BEAD-4769-9B32-5EBCD785AB1D}" destId="{80C84887-BB62-4D0F-98E4-F673527590C9}" srcOrd="3" destOrd="0" parTransId="{3BA333DA-3F77-4691-8C3A-195282CE2ED0}" sibTransId="{A1CC76C5-B988-47DD-A4C1-43A7E2759909}"/>
    <dgm:cxn modelId="{31D1AD8E-B783-436E-B14B-487C65275503}" type="presOf" srcId="{84BCFD2E-76DB-4D76-A8CC-514AC144171A}" destId="{10E0EE61-CA44-4216-977F-9E5DAA4EC25A}" srcOrd="0" destOrd="0" presId="urn:microsoft.com/office/officeart/2018/2/layout/IconCircleList"/>
    <dgm:cxn modelId="{81F996AE-BBE4-4ADC-9BA9-10E0C5D2CC5D}" srcId="{828DBE91-BEAD-4769-9B32-5EBCD785AB1D}" destId="{CE75F72B-C1AB-4B27-8174-C4D6D1E62B8E}" srcOrd="1" destOrd="0" parTransId="{DCCB6CAE-B539-4DA3-9B1B-071807C934BF}" sibTransId="{49D042F7-37D4-4370-A559-B4986C957032}"/>
    <dgm:cxn modelId="{BEA24DC3-4E31-4362-9648-C7E484FCF6BA}" type="presOf" srcId="{B727553B-DC79-46D1-9FCF-76880A138703}" destId="{16A4AA62-A3EF-402F-AC27-86D3BFDFB683}" srcOrd="0" destOrd="0" presId="urn:microsoft.com/office/officeart/2018/2/layout/IconCircleList"/>
    <dgm:cxn modelId="{A7D830DF-D088-4154-B6AA-6F01C879FB62}" type="presOf" srcId="{34AC1397-A8E0-4660-AAEA-FD83B0C3D4E0}" destId="{27D53DB3-36A9-4EC9-B8A2-31825A3ACC2A}" srcOrd="0" destOrd="0" presId="urn:microsoft.com/office/officeart/2018/2/layout/IconCircleList"/>
    <dgm:cxn modelId="{489E3EE7-FE71-4CAD-9A03-1F95D4F0381F}" srcId="{828DBE91-BEAD-4769-9B32-5EBCD785AB1D}" destId="{34AC1397-A8E0-4660-AAEA-FD83B0C3D4E0}" srcOrd="2" destOrd="0" parTransId="{85E52D64-EBEB-4F3D-A12F-3F6BCEBF1A8F}" sibTransId="{B727553B-DC79-46D1-9FCF-76880A138703}"/>
    <dgm:cxn modelId="{27AF24FA-C676-42F0-823A-8B62C0FFD31C}" type="presOf" srcId="{828DBE91-BEAD-4769-9B32-5EBCD785AB1D}" destId="{016C092E-0082-4781-A21A-70B0872F9ABB}" srcOrd="0" destOrd="0" presId="urn:microsoft.com/office/officeart/2018/2/layout/IconCircleList"/>
    <dgm:cxn modelId="{0FE70901-7DE7-4D32-B5CF-D352E7D9AF94}" type="presParOf" srcId="{016C092E-0082-4781-A21A-70B0872F9ABB}" destId="{AE5552AF-FE01-43D5-921E-BBA48BD549F3}" srcOrd="0" destOrd="0" presId="urn:microsoft.com/office/officeart/2018/2/layout/IconCircleList"/>
    <dgm:cxn modelId="{C9974537-F4F1-4E81-9B77-3EED2785312C}" type="presParOf" srcId="{AE5552AF-FE01-43D5-921E-BBA48BD549F3}" destId="{E3EE63BB-37D5-4322-9BCA-660A4A2E7AEA}" srcOrd="0" destOrd="0" presId="urn:microsoft.com/office/officeart/2018/2/layout/IconCircleList"/>
    <dgm:cxn modelId="{A81824C6-47B2-4A4D-8053-2B43868561AE}" type="presParOf" srcId="{E3EE63BB-37D5-4322-9BCA-660A4A2E7AEA}" destId="{B23BA374-C8CC-4F94-9E09-C61AF1CED206}" srcOrd="0" destOrd="0" presId="urn:microsoft.com/office/officeart/2018/2/layout/IconCircleList"/>
    <dgm:cxn modelId="{20AE216F-7457-44C7-8442-EA6E62D5324C}" type="presParOf" srcId="{E3EE63BB-37D5-4322-9BCA-660A4A2E7AEA}" destId="{AF207CA9-F5E9-413A-974E-2B16AD9976BF}" srcOrd="1" destOrd="0" presId="urn:microsoft.com/office/officeart/2018/2/layout/IconCircleList"/>
    <dgm:cxn modelId="{026D2F33-1AC8-4E66-B591-4417D57085B6}" type="presParOf" srcId="{E3EE63BB-37D5-4322-9BCA-660A4A2E7AEA}" destId="{4261BFF9-FD75-4709-86A5-EFD6ABB78390}" srcOrd="2" destOrd="0" presId="urn:microsoft.com/office/officeart/2018/2/layout/IconCircleList"/>
    <dgm:cxn modelId="{181794BE-0515-4CF2-B28A-5193F279D73E}" type="presParOf" srcId="{E3EE63BB-37D5-4322-9BCA-660A4A2E7AEA}" destId="{10E0EE61-CA44-4216-977F-9E5DAA4EC25A}" srcOrd="3" destOrd="0" presId="urn:microsoft.com/office/officeart/2018/2/layout/IconCircleList"/>
    <dgm:cxn modelId="{62646FF8-28FB-422F-B123-DB84E05F0759}" type="presParOf" srcId="{AE5552AF-FE01-43D5-921E-BBA48BD549F3}" destId="{329AC813-B57C-4704-B46A-6D003AEF10F7}" srcOrd="1" destOrd="0" presId="urn:microsoft.com/office/officeart/2018/2/layout/IconCircleList"/>
    <dgm:cxn modelId="{5848CAEA-4E75-4BF0-B164-1AE5B5BA71E0}" type="presParOf" srcId="{AE5552AF-FE01-43D5-921E-BBA48BD549F3}" destId="{7DFD3740-13E6-4E29-813E-272DDA795D52}" srcOrd="2" destOrd="0" presId="urn:microsoft.com/office/officeart/2018/2/layout/IconCircleList"/>
    <dgm:cxn modelId="{D4789D50-1289-444F-A5BF-CD7CE79E4D78}" type="presParOf" srcId="{7DFD3740-13E6-4E29-813E-272DDA795D52}" destId="{18D38722-6A27-4E3C-B52C-982DB95F7DED}" srcOrd="0" destOrd="0" presId="urn:microsoft.com/office/officeart/2018/2/layout/IconCircleList"/>
    <dgm:cxn modelId="{B1E3283C-AD4D-4A8C-B54C-F467A8EF0B1C}" type="presParOf" srcId="{7DFD3740-13E6-4E29-813E-272DDA795D52}" destId="{18CF1818-E574-4B87-8FD8-E1C9168F568B}" srcOrd="1" destOrd="0" presId="urn:microsoft.com/office/officeart/2018/2/layout/IconCircleList"/>
    <dgm:cxn modelId="{A9FBD2E0-A3D6-4BEA-928A-FAF6EF020C61}" type="presParOf" srcId="{7DFD3740-13E6-4E29-813E-272DDA795D52}" destId="{30C8330F-086C-4C8E-811D-5E366AFF34A2}" srcOrd="2" destOrd="0" presId="urn:microsoft.com/office/officeart/2018/2/layout/IconCircleList"/>
    <dgm:cxn modelId="{5EB38F77-F377-4A9C-9DF7-88A2439B7122}" type="presParOf" srcId="{7DFD3740-13E6-4E29-813E-272DDA795D52}" destId="{8418F4EE-23A7-40D5-82FF-9DEC5EFD7144}" srcOrd="3" destOrd="0" presId="urn:microsoft.com/office/officeart/2018/2/layout/IconCircleList"/>
    <dgm:cxn modelId="{069A1EDA-0373-41FD-9C49-2333D7526995}" type="presParOf" srcId="{AE5552AF-FE01-43D5-921E-BBA48BD549F3}" destId="{41A59FA4-80D3-4486-926C-94513B46AECE}" srcOrd="3" destOrd="0" presId="urn:microsoft.com/office/officeart/2018/2/layout/IconCircleList"/>
    <dgm:cxn modelId="{5D63C70D-E017-472C-99F9-15A8F2F1C654}" type="presParOf" srcId="{AE5552AF-FE01-43D5-921E-BBA48BD549F3}" destId="{56D5B4CD-347B-4158-953F-69FFBDACA766}" srcOrd="4" destOrd="0" presId="urn:microsoft.com/office/officeart/2018/2/layout/IconCircleList"/>
    <dgm:cxn modelId="{E48EA9D4-3083-49B4-B998-200E106B4A87}" type="presParOf" srcId="{56D5B4CD-347B-4158-953F-69FFBDACA766}" destId="{83E4C8C8-796D-41CE-87F3-60B989668341}" srcOrd="0" destOrd="0" presId="urn:microsoft.com/office/officeart/2018/2/layout/IconCircleList"/>
    <dgm:cxn modelId="{5DDD3C78-F46A-4FDD-AC5C-2623DFA15404}" type="presParOf" srcId="{56D5B4CD-347B-4158-953F-69FFBDACA766}" destId="{E8AD01A5-00BB-4934-83F5-15621B14EE39}" srcOrd="1" destOrd="0" presId="urn:microsoft.com/office/officeart/2018/2/layout/IconCircleList"/>
    <dgm:cxn modelId="{68869D2E-033B-4698-B057-823408128D3D}" type="presParOf" srcId="{56D5B4CD-347B-4158-953F-69FFBDACA766}" destId="{0B9BE4CE-7BE7-4AB8-B496-BEC93D587900}" srcOrd="2" destOrd="0" presId="urn:microsoft.com/office/officeart/2018/2/layout/IconCircleList"/>
    <dgm:cxn modelId="{A6690B70-D9F4-4F68-B080-16282D8194D0}" type="presParOf" srcId="{56D5B4CD-347B-4158-953F-69FFBDACA766}" destId="{27D53DB3-36A9-4EC9-B8A2-31825A3ACC2A}" srcOrd="3" destOrd="0" presId="urn:microsoft.com/office/officeart/2018/2/layout/IconCircleList"/>
    <dgm:cxn modelId="{B0233E2D-869E-4983-9CD9-C7E42F5C96F6}" type="presParOf" srcId="{AE5552AF-FE01-43D5-921E-BBA48BD549F3}" destId="{16A4AA62-A3EF-402F-AC27-86D3BFDFB683}" srcOrd="5" destOrd="0" presId="urn:microsoft.com/office/officeart/2018/2/layout/IconCircleList"/>
    <dgm:cxn modelId="{333C01BC-49E7-4447-A3EB-6DCD8680EA04}" type="presParOf" srcId="{AE5552AF-FE01-43D5-921E-BBA48BD549F3}" destId="{542670CA-CCD9-4A8B-9F73-D254B647BA3A}" srcOrd="6" destOrd="0" presId="urn:microsoft.com/office/officeart/2018/2/layout/IconCircleList"/>
    <dgm:cxn modelId="{19EECCFE-D55D-43A7-B33D-378346A760B4}" type="presParOf" srcId="{542670CA-CCD9-4A8B-9F73-D254B647BA3A}" destId="{B130F876-5B3C-42E0-A21C-7759165BCA07}" srcOrd="0" destOrd="0" presId="urn:microsoft.com/office/officeart/2018/2/layout/IconCircleList"/>
    <dgm:cxn modelId="{6C0ECD36-A7B7-46B1-BD4F-64F87BE0D36C}" type="presParOf" srcId="{542670CA-CCD9-4A8B-9F73-D254B647BA3A}" destId="{F0DC06E6-04DF-490F-AAAE-4ED3A9BAF061}" srcOrd="1" destOrd="0" presId="urn:microsoft.com/office/officeart/2018/2/layout/IconCircleList"/>
    <dgm:cxn modelId="{3114F911-0FF0-418C-A2DF-47A8DE51FC54}" type="presParOf" srcId="{542670CA-CCD9-4A8B-9F73-D254B647BA3A}" destId="{29BEA70E-1ECF-427D-86A1-991F23AC307A}" srcOrd="2" destOrd="0" presId="urn:microsoft.com/office/officeart/2018/2/layout/IconCircleList"/>
    <dgm:cxn modelId="{203B60F5-AA03-4CA8-B249-93D5EDA21818}" type="presParOf" srcId="{542670CA-CCD9-4A8B-9F73-D254B647BA3A}" destId="{41B0A685-58A4-48E4-9E7F-C8B525E95C8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6CAF42-8892-4A52-8007-5C7A3B1F42E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C90A222-33F9-403F-8B86-C4F14AFE89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solidFill>
                <a:schemeClr val="bg1"/>
              </a:solidFill>
            </a:rPr>
            <a:t>Health is defined as social, mental, and physical well-being.</a:t>
          </a:r>
          <a:endParaRPr lang="en-US" b="0" dirty="0">
            <a:solidFill>
              <a:schemeClr val="bg1"/>
            </a:solidFill>
          </a:endParaRPr>
        </a:p>
      </dgm:t>
    </dgm:pt>
    <dgm:pt modelId="{04E8F237-DB4F-4269-87ED-DDD942BAA7F8}" type="parTrans" cxnId="{0637002E-072F-43C2-B08D-2A9F17BC2374}">
      <dgm:prSet/>
      <dgm:spPr/>
      <dgm:t>
        <a:bodyPr/>
        <a:lstStyle/>
        <a:p>
          <a:endParaRPr lang="en-US"/>
        </a:p>
      </dgm:t>
    </dgm:pt>
    <dgm:pt modelId="{FA3F6C11-8E52-4E84-AEF5-B478C3749F3E}" type="sibTrans" cxnId="{0637002E-072F-43C2-B08D-2A9F17BC237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5D4BA8B-9DF3-4DE2-ACF1-B9495DC64F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solidFill>
                <a:schemeClr val="bg1"/>
              </a:solidFill>
            </a:rPr>
            <a:t>Moves beyond absence of health issues. (World Health Organization, 2022).</a:t>
          </a:r>
          <a:endParaRPr lang="en-US" b="0" dirty="0">
            <a:solidFill>
              <a:schemeClr val="bg1"/>
            </a:solidFill>
          </a:endParaRPr>
        </a:p>
      </dgm:t>
    </dgm:pt>
    <dgm:pt modelId="{68A17B46-0561-485B-908B-71502B99BB75}" type="parTrans" cxnId="{A6F7BB69-7BC1-4803-863C-43AF4D2D3A4F}">
      <dgm:prSet/>
      <dgm:spPr/>
      <dgm:t>
        <a:bodyPr/>
        <a:lstStyle/>
        <a:p>
          <a:endParaRPr lang="en-US"/>
        </a:p>
      </dgm:t>
    </dgm:pt>
    <dgm:pt modelId="{A00E87BB-8D46-435B-9C49-438313A0DDB4}" type="sibTrans" cxnId="{A6F7BB69-7BC1-4803-863C-43AF4D2D3A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342692-6CDA-4A68-93A0-AE369F199C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solidFill>
                <a:schemeClr val="bg1"/>
              </a:solidFill>
            </a:rPr>
            <a:t>consequences for providing services in a comprehensive manner. (World Health Organization, 2022).</a:t>
          </a:r>
          <a:endParaRPr lang="en-US" b="0" dirty="0">
            <a:solidFill>
              <a:schemeClr val="bg1"/>
            </a:solidFill>
          </a:endParaRPr>
        </a:p>
      </dgm:t>
    </dgm:pt>
    <dgm:pt modelId="{2956F050-EDEE-472C-BFB4-F8472C1DA613}" type="parTrans" cxnId="{61258D4C-BA8D-4514-B1AA-85834023BD4A}">
      <dgm:prSet/>
      <dgm:spPr/>
      <dgm:t>
        <a:bodyPr/>
        <a:lstStyle/>
        <a:p>
          <a:endParaRPr lang="en-US"/>
        </a:p>
      </dgm:t>
    </dgm:pt>
    <dgm:pt modelId="{93C38C02-C790-4CC3-A520-7120C5BA5468}" type="sibTrans" cxnId="{61258D4C-BA8D-4514-B1AA-85834023BD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5C6313-676D-46FB-AA5B-228074951E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solidFill>
                <a:schemeClr val="bg1"/>
              </a:solidFill>
            </a:rPr>
            <a:t>Relevance to health and social care practice.</a:t>
          </a:r>
          <a:endParaRPr lang="en-US" b="0" dirty="0">
            <a:solidFill>
              <a:schemeClr val="bg1"/>
            </a:solidFill>
          </a:endParaRPr>
        </a:p>
      </dgm:t>
    </dgm:pt>
    <dgm:pt modelId="{7CC54CBD-EA4B-4C68-8456-3E99C3D5D6ED}" type="parTrans" cxnId="{0E26D95F-E222-43CB-BE9A-6F383DEFE2AF}">
      <dgm:prSet/>
      <dgm:spPr/>
      <dgm:t>
        <a:bodyPr/>
        <a:lstStyle/>
        <a:p>
          <a:endParaRPr lang="en-US"/>
        </a:p>
      </dgm:t>
    </dgm:pt>
    <dgm:pt modelId="{C8CDEA7B-6B93-4303-8E96-F615A119B4E5}" type="sibTrans" cxnId="{0E26D95F-E222-43CB-BE9A-6F383DEFE2AF}">
      <dgm:prSet/>
      <dgm:spPr/>
      <dgm:t>
        <a:bodyPr/>
        <a:lstStyle/>
        <a:p>
          <a:endParaRPr lang="en-US"/>
        </a:p>
      </dgm:t>
    </dgm:pt>
    <dgm:pt modelId="{F8F67567-E23B-4ACF-BF48-5FDAE38DF317}" type="pres">
      <dgm:prSet presAssocID="{3C6CAF42-8892-4A52-8007-5C7A3B1F42E9}" presName="root" presStyleCnt="0">
        <dgm:presLayoutVars>
          <dgm:dir/>
          <dgm:resizeHandles val="exact"/>
        </dgm:presLayoutVars>
      </dgm:prSet>
      <dgm:spPr/>
    </dgm:pt>
    <dgm:pt modelId="{96AA0F9F-B106-45DC-9A6E-68543E1DB00A}" type="pres">
      <dgm:prSet presAssocID="{3C6CAF42-8892-4A52-8007-5C7A3B1F42E9}" presName="container" presStyleCnt="0">
        <dgm:presLayoutVars>
          <dgm:dir/>
          <dgm:resizeHandles val="exact"/>
        </dgm:presLayoutVars>
      </dgm:prSet>
      <dgm:spPr/>
    </dgm:pt>
    <dgm:pt modelId="{56487309-1381-45E6-9177-B4D02C2B2DAA}" type="pres">
      <dgm:prSet presAssocID="{DC90A222-33F9-403F-8B86-C4F14AFE890F}" presName="compNode" presStyleCnt="0"/>
      <dgm:spPr/>
    </dgm:pt>
    <dgm:pt modelId="{058B9A64-30A0-4AF0-9213-F98992998761}" type="pres">
      <dgm:prSet presAssocID="{DC90A222-33F9-403F-8B86-C4F14AFE890F}" presName="iconBgRect" presStyleLbl="bgShp" presStyleIdx="0" presStyleCnt="4"/>
      <dgm:spPr/>
    </dgm:pt>
    <dgm:pt modelId="{BFCDE620-D5BF-44EA-9C0B-1C4D3DC45376}" type="pres">
      <dgm:prSet presAssocID="{DC90A222-33F9-403F-8B86-C4F14AFE89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8F0CFED-33BE-4FF0-8A19-CFDCB010321B}" type="pres">
      <dgm:prSet presAssocID="{DC90A222-33F9-403F-8B86-C4F14AFE890F}" presName="spaceRect" presStyleCnt="0"/>
      <dgm:spPr/>
    </dgm:pt>
    <dgm:pt modelId="{9C5548AF-3E7C-4A05-8D70-6F635AD1D59F}" type="pres">
      <dgm:prSet presAssocID="{DC90A222-33F9-403F-8B86-C4F14AFE890F}" presName="textRect" presStyleLbl="revTx" presStyleIdx="0" presStyleCnt="4">
        <dgm:presLayoutVars>
          <dgm:chMax val="1"/>
          <dgm:chPref val="1"/>
        </dgm:presLayoutVars>
      </dgm:prSet>
      <dgm:spPr/>
    </dgm:pt>
    <dgm:pt modelId="{05BF26DE-424A-4DEF-9572-111E0C3CACAF}" type="pres">
      <dgm:prSet presAssocID="{FA3F6C11-8E52-4E84-AEF5-B478C3749F3E}" presName="sibTrans" presStyleLbl="sibTrans2D1" presStyleIdx="0" presStyleCnt="0"/>
      <dgm:spPr/>
    </dgm:pt>
    <dgm:pt modelId="{BBD093BB-D189-4935-8F74-E3D236B091C3}" type="pres">
      <dgm:prSet presAssocID="{C5D4BA8B-9DF3-4DE2-ACF1-B9495DC64F26}" presName="compNode" presStyleCnt="0"/>
      <dgm:spPr/>
    </dgm:pt>
    <dgm:pt modelId="{9AB9F967-EAD2-4781-A375-A89205729FB5}" type="pres">
      <dgm:prSet presAssocID="{C5D4BA8B-9DF3-4DE2-ACF1-B9495DC64F26}" presName="iconBgRect" presStyleLbl="bgShp" presStyleIdx="1" presStyleCnt="4"/>
      <dgm:spPr/>
    </dgm:pt>
    <dgm:pt modelId="{CF5C4144-4B73-4DCF-A752-D126C60E8ABB}" type="pres">
      <dgm:prSet presAssocID="{C5D4BA8B-9DF3-4DE2-ACF1-B9495DC64F2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0BE62B7F-DB5C-4EE4-98BE-1C8F45E08262}" type="pres">
      <dgm:prSet presAssocID="{C5D4BA8B-9DF3-4DE2-ACF1-B9495DC64F26}" presName="spaceRect" presStyleCnt="0"/>
      <dgm:spPr/>
    </dgm:pt>
    <dgm:pt modelId="{A24E655A-F87B-4362-AEC7-FCBA5E475242}" type="pres">
      <dgm:prSet presAssocID="{C5D4BA8B-9DF3-4DE2-ACF1-B9495DC64F26}" presName="textRect" presStyleLbl="revTx" presStyleIdx="1" presStyleCnt="4">
        <dgm:presLayoutVars>
          <dgm:chMax val="1"/>
          <dgm:chPref val="1"/>
        </dgm:presLayoutVars>
      </dgm:prSet>
      <dgm:spPr/>
    </dgm:pt>
    <dgm:pt modelId="{EAF8746E-AB14-4E21-BB8D-FF0B35509788}" type="pres">
      <dgm:prSet presAssocID="{A00E87BB-8D46-435B-9C49-438313A0DDB4}" presName="sibTrans" presStyleLbl="sibTrans2D1" presStyleIdx="0" presStyleCnt="0"/>
      <dgm:spPr/>
    </dgm:pt>
    <dgm:pt modelId="{F616EEAE-9810-4F91-B62C-8BEBD204ACB8}" type="pres">
      <dgm:prSet presAssocID="{7B342692-6CDA-4A68-93A0-AE369F199C20}" presName="compNode" presStyleCnt="0"/>
      <dgm:spPr/>
    </dgm:pt>
    <dgm:pt modelId="{23AE9AC2-09F3-40FB-9A56-6A4ED53CA5E4}" type="pres">
      <dgm:prSet presAssocID="{7B342692-6CDA-4A68-93A0-AE369F199C20}" presName="iconBgRect" presStyleLbl="bgShp" presStyleIdx="2" presStyleCnt="4"/>
      <dgm:spPr/>
    </dgm:pt>
    <dgm:pt modelId="{D3C29836-194C-4F17-9F7B-84826CA4E5B5}" type="pres">
      <dgm:prSet presAssocID="{7B342692-6CDA-4A68-93A0-AE369F199C2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C417953A-C5AD-4250-A25E-19EBA5598FC6}" type="pres">
      <dgm:prSet presAssocID="{7B342692-6CDA-4A68-93A0-AE369F199C20}" presName="spaceRect" presStyleCnt="0"/>
      <dgm:spPr/>
    </dgm:pt>
    <dgm:pt modelId="{F2875FF0-5E78-412D-ABA5-755EC585C4FB}" type="pres">
      <dgm:prSet presAssocID="{7B342692-6CDA-4A68-93A0-AE369F199C20}" presName="textRect" presStyleLbl="revTx" presStyleIdx="2" presStyleCnt="4">
        <dgm:presLayoutVars>
          <dgm:chMax val="1"/>
          <dgm:chPref val="1"/>
        </dgm:presLayoutVars>
      </dgm:prSet>
      <dgm:spPr/>
    </dgm:pt>
    <dgm:pt modelId="{013A6229-4ECB-4CEA-BE48-794ACD71898C}" type="pres">
      <dgm:prSet presAssocID="{93C38C02-C790-4CC3-A520-7120C5BA5468}" presName="sibTrans" presStyleLbl="sibTrans2D1" presStyleIdx="0" presStyleCnt="0"/>
      <dgm:spPr/>
    </dgm:pt>
    <dgm:pt modelId="{0D52AED6-99C2-4284-A9E3-2624352249D2}" type="pres">
      <dgm:prSet presAssocID="{965C6313-676D-46FB-AA5B-228074951EE9}" presName="compNode" presStyleCnt="0"/>
      <dgm:spPr/>
    </dgm:pt>
    <dgm:pt modelId="{88B18F29-8792-4B8F-9DFE-FFAC1537C5F5}" type="pres">
      <dgm:prSet presAssocID="{965C6313-676D-46FB-AA5B-228074951EE9}" presName="iconBgRect" presStyleLbl="bgShp" presStyleIdx="3" presStyleCnt="4"/>
      <dgm:spPr/>
    </dgm:pt>
    <dgm:pt modelId="{81BC55C3-2F70-40E7-9939-F03BE01F88EF}" type="pres">
      <dgm:prSet presAssocID="{965C6313-676D-46FB-AA5B-228074951E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E61C2DE-1FB9-4DBB-A6D0-EB53DC780510}" type="pres">
      <dgm:prSet presAssocID="{965C6313-676D-46FB-AA5B-228074951EE9}" presName="spaceRect" presStyleCnt="0"/>
      <dgm:spPr/>
    </dgm:pt>
    <dgm:pt modelId="{B34DAB62-4AFA-4FA8-9B35-238844F5CC8D}" type="pres">
      <dgm:prSet presAssocID="{965C6313-676D-46FB-AA5B-228074951EE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1D8CB0B-0973-417D-8DD5-AFA4468E5C5A}" type="presOf" srcId="{965C6313-676D-46FB-AA5B-228074951EE9}" destId="{B34DAB62-4AFA-4FA8-9B35-238844F5CC8D}" srcOrd="0" destOrd="0" presId="urn:microsoft.com/office/officeart/2018/2/layout/IconCircleList"/>
    <dgm:cxn modelId="{0637002E-072F-43C2-B08D-2A9F17BC2374}" srcId="{3C6CAF42-8892-4A52-8007-5C7A3B1F42E9}" destId="{DC90A222-33F9-403F-8B86-C4F14AFE890F}" srcOrd="0" destOrd="0" parTransId="{04E8F237-DB4F-4269-87ED-DDD942BAA7F8}" sibTransId="{FA3F6C11-8E52-4E84-AEF5-B478C3749F3E}"/>
    <dgm:cxn modelId="{90A40C3C-19C5-438D-8C53-93E2474BCC08}" type="presOf" srcId="{7B342692-6CDA-4A68-93A0-AE369F199C20}" destId="{F2875FF0-5E78-412D-ABA5-755EC585C4FB}" srcOrd="0" destOrd="0" presId="urn:microsoft.com/office/officeart/2018/2/layout/IconCircleList"/>
    <dgm:cxn modelId="{0E26D95F-E222-43CB-BE9A-6F383DEFE2AF}" srcId="{3C6CAF42-8892-4A52-8007-5C7A3B1F42E9}" destId="{965C6313-676D-46FB-AA5B-228074951EE9}" srcOrd="3" destOrd="0" parTransId="{7CC54CBD-EA4B-4C68-8456-3E99C3D5D6ED}" sibTransId="{C8CDEA7B-6B93-4303-8E96-F615A119B4E5}"/>
    <dgm:cxn modelId="{6C680C60-7F3B-40B9-84A7-128CC7CBF5C3}" type="presOf" srcId="{3C6CAF42-8892-4A52-8007-5C7A3B1F42E9}" destId="{F8F67567-E23B-4ACF-BF48-5FDAE38DF317}" srcOrd="0" destOrd="0" presId="urn:microsoft.com/office/officeart/2018/2/layout/IconCircleList"/>
    <dgm:cxn modelId="{A6F7BB69-7BC1-4803-863C-43AF4D2D3A4F}" srcId="{3C6CAF42-8892-4A52-8007-5C7A3B1F42E9}" destId="{C5D4BA8B-9DF3-4DE2-ACF1-B9495DC64F26}" srcOrd="1" destOrd="0" parTransId="{68A17B46-0561-485B-908B-71502B99BB75}" sibTransId="{A00E87BB-8D46-435B-9C49-438313A0DDB4}"/>
    <dgm:cxn modelId="{61258D4C-BA8D-4514-B1AA-85834023BD4A}" srcId="{3C6CAF42-8892-4A52-8007-5C7A3B1F42E9}" destId="{7B342692-6CDA-4A68-93A0-AE369F199C20}" srcOrd="2" destOrd="0" parTransId="{2956F050-EDEE-472C-BFB4-F8472C1DA613}" sibTransId="{93C38C02-C790-4CC3-A520-7120C5BA5468}"/>
    <dgm:cxn modelId="{3B6438A7-20D9-44C9-9A48-1353B650F079}" type="presOf" srcId="{93C38C02-C790-4CC3-A520-7120C5BA5468}" destId="{013A6229-4ECB-4CEA-BE48-794ACD71898C}" srcOrd="0" destOrd="0" presId="urn:microsoft.com/office/officeart/2018/2/layout/IconCircleList"/>
    <dgm:cxn modelId="{FCE171B3-20C4-4FDC-8FD8-AC603A2DA7AB}" type="presOf" srcId="{C5D4BA8B-9DF3-4DE2-ACF1-B9495DC64F26}" destId="{A24E655A-F87B-4362-AEC7-FCBA5E475242}" srcOrd="0" destOrd="0" presId="urn:microsoft.com/office/officeart/2018/2/layout/IconCircleList"/>
    <dgm:cxn modelId="{64FC5CCA-1FD2-49A7-8D78-2EE3AF9CD41D}" type="presOf" srcId="{A00E87BB-8D46-435B-9C49-438313A0DDB4}" destId="{EAF8746E-AB14-4E21-BB8D-FF0B35509788}" srcOrd="0" destOrd="0" presId="urn:microsoft.com/office/officeart/2018/2/layout/IconCircleList"/>
    <dgm:cxn modelId="{12713CDC-1E4C-4F59-89A4-A9676D6EDDFE}" type="presOf" srcId="{FA3F6C11-8E52-4E84-AEF5-B478C3749F3E}" destId="{05BF26DE-424A-4DEF-9572-111E0C3CACAF}" srcOrd="0" destOrd="0" presId="urn:microsoft.com/office/officeart/2018/2/layout/IconCircleList"/>
    <dgm:cxn modelId="{868936F0-C5A1-42A8-AA35-BEBD206B6FCC}" type="presOf" srcId="{DC90A222-33F9-403F-8B86-C4F14AFE890F}" destId="{9C5548AF-3E7C-4A05-8D70-6F635AD1D59F}" srcOrd="0" destOrd="0" presId="urn:microsoft.com/office/officeart/2018/2/layout/IconCircleList"/>
    <dgm:cxn modelId="{CFFAD81B-9D38-44B1-996B-A56404DF3130}" type="presParOf" srcId="{F8F67567-E23B-4ACF-BF48-5FDAE38DF317}" destId="{96AA0F9F-B106-45DC-9A6E-68543E1DB00A}" srcOrd="0" destOrd="0" presId="urn:microsoft.com/office/officeart/2018/2/layout/IconCircleList"/>
    <dgm:cxn modelId="{3141CD16-3A9D-4347-A629-C1A3D68D9145}" type="presParOf" srcId="{96AA0F9F-B106-45DC-9A6E-68543E1DB00A}" destId="{56487309-1381-45E6-9177-B4D02C2B2DAA}" srcOrd="0" destOrd="0" presId="urn:microsoft.com/office/officeart/2018/2/layout/IconCircleList"/>
    <dgm:cxn modelId="{EC48B0ED-5576-4939-A153-EBFCFE11107F}" type="presParOf" srcId="{56487309-1381-45E6-9177-B4D02C2B2DAA}" destId="{058B9A64-30A0-4AF0-9213-F98992998761}" srcOrd="0" destOrd="0" presId="urn:microsoft.com/office/officeart/2018/2/layout/IconCircleList"/>
    <dgm:cxn modelId="{182A713B-5B0B-41DB-9431-98D68591A969}" type="presParOf" srcId="{56487309-1381-45E6-9177-B4D02C2B2DAA}" destId="{BFCDE620-D5BF-44EA-9C0B-1C4D3DC45376}" srcOrd="1" destOrd="0" presId="urn:microsoft.com/office/officeart/2018/2/layout/IconCircleList"/>
    <dgm:cxn modelId="{EB8F193F-E3E6-4DB1-B541-6F3EE8124EB6}" type="presParOf" srcId="{56487309-1381-45E6-9177-B4D02C2B2DAA}" destId="{A8F0CFED-33BE-4FF0-8A19-CFDCB010321B}" srcOrd="2" destOrd="0" presId="urn:microsoft.com/office/officeart/2018/2/layout/IconCircleList"/>
    <dgm:cxn modelId="{7E2AE5CE-59C4-4A37-9DF8-4C25449BA201}" type="presParOf" srcId="{56487309-1381-45E6-9177-B4D02C2B2DAA}" destId="{9C5548AF-3E7C-4A05-8D70-6F635AD1D59F}" srcOrd="3" destOrd="0" presId="urn:microsoft.com/office/officeart/2018/2/layout/IconCircleList"/>
    <dgm:cxn modelId="{4D7679AB-FC94-4CA1-AD4D-5D13D7124526}" type="presParOf" srcId="{96AA0F9F-B106-45DC-9A6E-68543E1DB00A}" destId="{05BF26DE-424A-4DEF-9572-111E0C3CACAF}" srcOrd="1" destOrd="0" presId="urn:microsoft.com/office/officeart/2018/2/layout/IconCircleList"/>
    <dgm:cxn modelId="{1E60D0F1-0B7C-4AFB-B2C2-7F4493AF5C0B}" type="presParOf" srcId="{96AA0F9F-B106-45DC-9A6E-68543E1DB00A}" destId="{BBD093BB-D189-4935-8F74-E3D236B091C3}" srcOrd="2" destOrd="0" presId="urn:microsoft.com/office/officeart/2018/2/layout/IconCircleList"/>
    <dgm:cxn modelId="{C75ECFBA-DDCA-4756-A1E3-1F74D67ABE13}" type="presParOf" srcId="{BBD093BB-D189-4935-8F74-E3D236B091C3}" destId="{9AB9F967-EAD2-4781-A375-A89205729FB5}" srcOrd="0" destOrd="0" presId="urn:microsoft.com/office/officeart/2018/2/layout/IconCircleList"/>
    <dgm:cxn modelId="{E4E75204-5116-455E-B538-AE3760A9B462}" type="presParOf" srcId="{BBD093BB-D189-4935-8F74-E3D236B091C3}" destId="{CF5C4144-4B73-4DCF-A752-D126C60E8ABB}" srcOrd="1" destOrd="0" presId="urn:microsoft.com/office/officeart/2018/2/layout/IconCircleList"/>
    <dgm:cxn modelId="{44744989-F862-45EE-91C2-B14BE31618CE}" type="presParOf" srcId="{BBD093BB-D189-4935-8F74-E3D236B091C3}" destId="{0BE62B7F-DB5C-4EE4-98BE-1C8F45E08262}" srcOrd="2" destOrd="0" presId="urn:microsoft.com/office/officeart/2018/2/layout/IconCircleList"/>
    <dgm:cxn modelId="{F57F89D4-D2EA-4416-8C8D-1AB61C83C623}" type="presParOf" srcId="{BBD093BB-D189-4935-8F74-E3D236B091C3}" destId="{A24E655A-F87B-4362-AEC7-FCBA5E475242}" srcOrd="3" destOrd="0" presId="urn:microsoft.com/office/officeart/2018/2/layout/IconCircleList"/>
    <dgm:cxn modelId="{6E1E1F26-9CC7-4CDB-AB6B-B03A59A57C84}" type="presParOf" srcId="{96AA0F9F-B106-45DC-9A6E-68543E1DB00A}" destId="{EAF8746E-AB14-4E21-BB8D-FF0B35509788}" srcOrd="3" destOrd="0" presId="urn:microsoft.com/office/officeart/2018/2/layout/IconCircleList"/>
    <dgm:cxn modelId="{3B4F7D6E-D68D-4F76-B5C5-94D4A6DB6F8B}" type="presParOf" srcId="{96AA0F9F-B106-45DC-9A6E-68543E1DB00A}" destId="{F616EEAE-9810-4F91-B62C-8BEBD204ACB8}" srcOrd="4" destOrd="0" presId="urn:microsoft.com/office/officeart/2018/2/layout/IconCircleList"/>
    <dgm:cxn modelId="{12C92862-7D71-451C-8C24-EE6677F2C840}" type="presParOf" srcId="{F616EEAE-9810-4F91-B62C-8BEBD204ACB8}" destId="{23AE9AC2-09F3-40FB-9A56-6A4ED53CA5E4}" srcOrd="0" destOrd="0" presId="urn:microsoft.com/office/officeart/2018/2/layout/IconCircleList"/>
    <dgm:cxn modelId="{03A9DD2E-D9AD-4943-A9A6-ED60D634DD38}" type="presParOf" srcId="{F616EEAE-9810-4F91-B62C-8BEBD204ACB8}" destId="{D3C29836-194C-4F17-9F7B-84826CA4E5B5}" srcOrd="1" destOrd="0" presId="urn:microsoft.com/office/officeart/2018/2/layout/IconCircleList"/>
    <dgm:cxn modelId="{6E9A552A-C9ED-4125-B463-5771D05DF1EF}" type="presParOf" srcId="{F616EEAE-9810-4F91-B62C-8BEBD204ACB8}" destId="{C417953A-C5AD-4250-A25E-19EBA5598FC6}" srcOrd="2" destOrd="0" presId="urn:microsoft.com/office/officeart/2018/2/layout/IconCircleList"/>
    <dgm:cxn modelId="{DE5056A9-4476-4F3F-AD3A-6CFEEDAFD876}" type="presParOf" srcId="{F616EEAE-9810-4F91-B62C-8BEBD204ACB8}" destId="{F2875FF0-5E78-412D-ABA5-755EC585C4FB}" srcOrd="3" destOrd="0" presId="urn:microsoft.com/office/officeart/2018/2/layout/IconCircleList"/>
    <dgm:cxn modelId="{E0B6C3B6-9251-423D-8AA4-1571AB4DD55D}" type="presParOf" srcId="{96AA0F9F-B106-45DC-9A6E-68543E1DB00A}" destId="{013A6229-4ECB-4CEA-BE48-794ACD71898C}" srcOrd="5" destOrd="0" presId="urn:microsoft.com/office/officeart/2018/2/layout/IconCircleList"/>
    <dgm:cxn modelId="{B999147D-884A-4441-A2CB-4DCC75CCAF0F}" type="presParOf" srcId="{96AA0F9F-B106-45DC-9A6E-68543E1DB00A}" destId="{0D52AED6-99C2-4284-A9E3-2624352249D2}" srcOrd="6" destOrd="0" presId="urn:microsoft.com/office/officeart/2018/2/layout/IconCircleList"/>
    <dgm:cxn modelId="{8EDFD9C0-BAD4-4AAF-BCDD-5B7336B1B866}" type="presParOf" srcId="{0D52AED6-99C2-4284-A9E3-2624352249D2}" destId="{88B18F29-8792-4B8F-9DFE-FFAC1537C5F5}" srcOrd="0" destOrd="0" presId="urn:microsoft.com/office/officeart/2018/2/layout/IconCircleList"/>
    <dgm:cxn modelId="{77779994-C8F6-4CBB-8B47-BE98D1432D71}" type="presParOf" srcId="{0D52AED6-99C2-4284-A9E3-2624352249D2}" destId="{81BC55C3-2F70-40E7-9939-F03BE01F88EF}" srcOrd="1" destOrd="0" presId="urn:microsoft.com/office/officeart/2018/2/layout/IconCircleList"/>
    <dgm:cxn modelId="{CD0B879E-4C6D-4943-A933-3F79FEF75CCA}" type="presParOf" srcId="{0D52AED6-99C2-4284-A9E3-2624352249D2}" destId="{1E61C2DE-1FB9-4DBB-A6D0-EB53DC780510}" srcOrd="2" destOrd="0" presId="urn:microsoft.com/office/officeart/2018/2/layout/IconCircleList"/>
    <dgm:cxn modelId="{1296CABE-87FC-446E-8759-3B9729483A3A}" type="presParOf" srcId="{0D52AED6-99C2-4284-A9E3-2624352249D2}" destId="{B34DAB62-4AFA-4FA8-9B35-238844F5CC8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71E9DB-2219-4638-8B43-668AC60362B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28E74D-2F6E-439E-A03D-549F3A39F9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Comprehensive concept encompassing emotional, psychological, and social elements. </a:t>
          </a:r>
          <a:endParaRPr lang="en-US" sz="1600" b="0" dirty="0">
            <a:solidFill>
              <a:schemeClr val="bg1"/>
            </a:solidFill>
          </a:endParaRPr>
        </a:p>
      </dgm:t>
    </dgm:pt>
    <dgm:pt modelId="{936926E0-9EDD-46FD-BCA4-1FDADDAEFA46}" type="parTrans" cxnId="{D374DC6A-3DC7-498A-989B-168A33E43293}">
      <dgm:prSet/>
      <dgm:spPr/>
      <dgm:t>
        <a:bodyPr/>
        <a:lstStyle/>
        <a:p>
          <a:endParaRPr lang="en-US"/>
        </a:p>
      </dgm:t>
    </dgm:pt>
    <dgm:pt modelId="{3C336AF7-695D-40E2-A0FF-379B830929CC}" type="sibTrans" cxnId="{D374DC6A-3DC7-498A-989B-168A33E43293}">
      <dgm:prSet/>
      <dgm:spPr/>
      <dgm:t>
        <a:bodyPr/>
        <a:lstStyle/>
        <a:p>
          <a:endParaRPr lang="en-US"/>
        </a:p>
      </dgm:t>
    </dgm:pt>
    <dgm:pt modelId="{4B2368CA-0D16-4282-BFD1-1CC6DBAAD4B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Concentrate on the quality of life and functionality. (Dodge et al., 2018).</a:t>
          </a:r>
          <a:endParaRPr lang="en-US" sz="1600" b="0" dirty="0">
            <a:solidFill>
              <a:schemeClr val="bg1"/>
            </a:solidFill>
          </a:endParaRPr>
        </a:p>
      </dgm:t>
    </dgm:pt>
    <dgm:pt modelId="{F09F7BFF-6BD8-4CDA-894A-F473D02CD20C}" type="parTrans" cxnId="{D96BF4CF-729F-431C-9446-3A0D7530E8E2}">
      <dgm:prSet/>
      <dgm:spPr/>
      <dgm:t>
        <a:bodyPr/>
        <a:lstStyle/>
        <a:p>
          <a:endParaRPr lang="en-US"/>
        </a:p>
      </dgm:t>
    </dgm:pt>
    <dgm:pt modelId="{95E522A6-98BE-402E-AAFA-F39F1B8DAA9E}" type="sibTrans" cxnId="{D96BF4CF-729F-431C-9446-3A0D7530E8E2}">
      <dgm:prSet/>
      <dgm:spPr/>
      <dgm:t>
        <a:bodyPr/>
        <a:lstStyle/>
        <a:p>
          <a:endParaRPr lang="en-US"/>
        </a:p>
      </dgm:t>
    </dgm:pt>
    <dgm:pt modelId="{901F1D8F-78E6-499B-8DB5-694688FF136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Growing significance in public health policy. (Dodge et al., 2018).</a:t>
          </a:r>
          <a:endParaRPr lang="en-US" sz="1600" b="0" dirty="0">
            <a:solidFill>
              <a:schemeClr val="bg1"/>
            </a:solidFill>
          </a:endParaRPr>
        </a:p>
      </dgm:t>
    </dgm:pt>
    <dgm:pt modelId="{E84644B5-9DF4-49DA-88CE-F31A7B3BA3D7}" type="parTrans" cxnId="{0E73469E-2F95-4412-91FC-4C68DB0273DD}">
      <dgm:prSet/>
      <dgm:spPr/>
      <dgm:t>
        <a:bodyPr/>
        <a:lstStyle/>
        <a:p>
          <a:endParaRPr lang="en-US"/>
        </a:p>
      </dgm:t>
    </dgm:pt>
    <dgm:pt modelId="{ECF5EC76-D1D4-4845-9411-F9F5EE3D7637}" type="sibTrans" cxnId="{0E73469E-2F95-4412-91FC-4C68DB0273DD}">
      <dgm:prSet/>
      <dgm:spPr/>
      <dgm:t>
        <a:bodyPr/>
        <a:lstStyle/>
        <a:p>
          <a:endParaRPr lang="en-US"/>
        </a:p>
      </dgm:t>
    </dgm:pt>
    <dgm:pt modelId="{B99E530A-3DF3-46F7-8B51-85638AC5884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Subjective well-being: individual emotions, happiness, life contentment (van et,al,.2020).</a:t>
          </a:r>
          <a:endParaRPr lang="en-US" sz="1600" b="0" dirty="0">
            <a:solidFill>
              <a:schemeClr val="bg1"/>
            </a:solidFill>
          </a:endParaRPr>
        </a:p>
      </dgm:t>
    </dgm:pt>
    <dgm:pt modelId="{67982D89-BC53-423F-BD8D-9AAC034A0D17}" type="parTrans" cxnId="{6433D7DA-6955-4913-963A-862DEDF747F0}">
      <dgm:prSet/>
      <dgm:spPr/>
      <dgm:t>
        <a:bodyPr/>
        <a:lstStyle/>
        <a:p>
          <a:endParaRPr lang="en-US"/>
        </a:p>
      </dgm:t>
    </dgm:pt>
    <dgm:pt modelId="{85CC05AC-D8B1-4791-9FB7-8F78217CFBEE}" type="sibTrans" cxnId="{6433D7DA-6955-4913-963A-862DEDF747F0}">
      <dgm:prSet/>
      <dgm:spPr/>
      <dgm:t>
        <a:bodyPr/>
        <a:lstStyle/>
        <a:p>
          <a:endParaRPr lang="en-US"/>
        </a:p>
      </dgm:t>
    </dgm:pt>
    <dgm:pt modelId="{B8DB5711-972E-4208-9F30-9472BD60615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dirty="0">
              <a:solidFill>
                <a:schemeClr val="bg1"/>
              </a:solidFill>
            </a:rPr>
            <a:t>Objective well-being: measurable outcomes including income, job, and health status (van et,al,.2020).</a:t>
          </a:r>
        </a:p>
        <a:p>
          <a:pPr>
            <a:lnSpc>
              <a:spcPct val="100000"/>
            </a:lnSpc>
          </a:pPr>
          <a:endParaRPr lang="en-US" sz="1200" b="0" dirty="0">
            <a:solidFill>
              <a:schemeClr val="bg1"/>
            </a:solidFill>
          </a:endParaRPr>
        </a:p>
      </dgm:t>
    </dgm:pt>
    <dgm:pt modelId="{177928AD-B320-4833-AEE7-2ECA2B7A527F}" type="parTrans" cxnId="{6AC0F7E4-7E72-41E9-A95B-575FF3B484E7}">
      <dgm:prSet/>
      <dgm:spPr/>
      <dgm:t>
        <a:bodyPr/>
        <a:lstStyle/>
        <a:p>
          <a:endParaRPr lang="en-US"/>
        </a:p>
      </dgm:t>
    </dgm:pt>
    <dgm:pt modelId="{1FE21C26-5EC5-41BB-AE9A-B916900E0B96}" type="sibTrans" cxnId="{6AC0F7E4-7E72-41E9-A95B-575FF3B484E7}">
      <dgm:prSet/>
      <dgm:spPr/>
      <dgm:t>
        <a:bodyPr/>
        <a:lstStyle/>
        <a:p>
          <a:endParaRPr lang="en-US"/>
        </a:p>
      </dgm:t>
    </dgm:pt>
    <dgm:pt modelId="{C66C5A42-FCEC-410E-8375-CCE16685AD88}" type="pres">
      <dgm:prSet presAssocID="{EF71E9DB-2219-4638-8B43-668AC60362B9}" presName="root" presStyleCnt="0">
        <dgm:presLayoutVars>
          <dgm:dir/>
          <dgm:resizeHandles val="exact"/>
        </dgm:presLayoutVars>
      </dgm:prSet>
      <dgm:spPr/>
    </dgm:pt>
    <dgm:pt modelId="{831AA7B0-AF02-41D4-A5CA-435CF6FAC59F}" type="pres">
      <dgm:prSet presAssocID="{FA28E74D-2F6E-439E-A03D-549F3A39F9BB}" presName="compNode" presStyleCnt="0"/>
      <dgm:spPr/>
    </dgm:pt>
    <dgm:pt modelId="{A015E0F0-45B5-4685-9F03-8C38623E4DB9}" type="pres">
      <dgm:prSet presAssocID="{FA28E74D-2F6E-439E-A03D-549F3A39F9B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7C99800-1749-43F6-98EA-B33909BAD057}" type="pres">
      <dgm:prSet presAssocID="{FA28E74D-2F6E-439E-A03D-549F3A39F9BB}" presName="spaceRect" presStyleCnt="0"/>
      <dgm:spPr/>
    </dgm:pt>
    <dgm:pt modelId="{FB67EACB-9112-4C3D-B5DD-2FE015974726}" type="pres">
      <dgm:prSet presAssocID="{FA28E74D-2F6E-439E-A03D-549F3A39F9BB}" presName="textRect" presStyleLbl="revTx" presStyleIdx="0" presStyleCnt="5">
        <dgm:presLayoutVars>
          <dgm:chMax val="1"/>
          <dgm:chPref val="1"/>
        </dgm:presLayoutVars>
      </dgm:prSet>
      <dgm:spPr/>
    </dgm:pt>
    <dgm:pt modelId="{87786AC8-4CC2-4CF3-8C46-A60A136F2A79}" type="pres">
      <dgm:prSet presAssocID="{3C336AF7-695D-40E2-A0FF-379B830929CC}" presName="sibTrans" presStyleCnt="0"/>
      <dgm:spPr/>
    </dgm:pt>
    <dgm:pt modelId="{78839335-9BFF-415F-9201-29B2AFDF6E96}" type="pres">
      <dgm:prSet presAssocID="{4B2368CA-0D16-4282-BFD1-1CC6DBAAD4B0}" presName="compNode" presStyleCnt="0"/>
      <dgm:spPr/>
    </dgm:pt>
    <dgm:pt modelId="{9CA1B85D-F735-4091-95E6-0ACCD608977B}" type="pres">
      <dgm:prSet presAssocID="{4B2368CA-0D16-4282-BFD1-1CC6DBAAD4B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arkler"/>
        </a:ext>
      </dgm:extLst>
    </dgm:pt>
    <dgm:pt modelId="{A8402771-706F-4B52-BAF4-FDC891432389}" type="pres">
      <dgm:prSet presAssocID="{4B2368CA-0D16-4282-BFD1-1CC6DBAAD4B0}" presName="spaceRect" presStyleCnt="0"/>
      <dgm:spPr/>
    </dgm:pt>
    <dgm:pt modelId="{01FCAAD5-A699-424F-9293-526B1105FCDE}" type="pres">
      <dgm:prSet presAssocID="{4B2368CA-0D16-4282-BFD1-1CC6DBAAD4B0}" presName="textRect" presStyleLbl="revTx" presStyleIdx="1" presStyleCnt="5">
        <dgm:presLayoutVars>
          <dgm:chMax val="1"/>
          <dgm:chPref val="1"/>
        </dgm:presLayoutVars>
      </dgm:prSet>
      <dgm:spPr/>
    </dgm:pt>
    <dgm:pt modelId="{4E218885-4E62-46B2-A903-C9072339E946}" type="pres">
      <dgm:prSet presAssocID="{95E522A6-98BE-402E-AAFA-F39F1B8DAA9E}" presName="sibTrans" presStyleCnt="0"/>
      <dgm:spPr/>
    </dgm:pt>
    <dgm:pt modelId="{1EB8AD1A-2FB6-4789-8EB6-B1A2DF14B1AC}" type="pres">
      <dgm:prSet presAssocID="{901F1D8F-78E6-499B-8DB5-694688FF1363}" presName="compNode" presStyleCnt="0"/>
      <dgm:spPr/>
    </dgm:pt>
    <dgm:pt modelId="{3B44F976-E87E-452E-BE24-03AD119FCBD1}" type="pres">
      <dgm:prSet presAssocID="{901F1D8F-78E6-499B-8DB5-694688FF136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5496DE02-2815-476E-80C6-0AAC1C68334B}" type="pres">
      <dgm:prSet presAssocID="{901F1D8F-78E6-499B-8DB5-694688FF1363}" presName="spaceRect" presStyleCnt="0"/>
      <dgm:spPr/>
    </dgm:pt>
    <dgm:pt modelId="{AEF1499C-503A-45FB-9F7B-5820B558E597}" type="pres">
      <dgm:prSet presAssocID="{901F1D8F-78E6-499B-8DB5-694688FF1363}" presName="textRect" presStyleLbl="revTx" presStyleIdx="2" presStyleCnt="5">
        <dgm:presLayoutVars>
          <dgm:chMax val="1"/>
          <dgm:chPref val="1"/>
        </dgm:presLayoutVars>
      </dgm:prSet>
      <dgm:spPr/>
    </dgm:pt>
    <dgm:pt modelId="{8F03A5AC-5BAA-457C-BB84-261B43330996}" type="pres">
      <dgm:prSet presAssocID="{ECF5EC76-D1D4-4845-9411-F9F5EE3D7637}" presName="sibTrans" presStyleCnt="0"/>
      <dgm:spPr/>
    </dgm:pt>
    <dgm:pt modelId="{9E491F2E-D1CC-40F3-806F-A290280C7ED5}" type="pres">
      <dgm:prSet presAssocID="{B99E530A-3DF3-46F7-8B51-85638AC58849}" presName="compNode" presStyleCnt="0"/>
      <dgm:spPr/>
    </dgm:pt>
    <dgm:pt modelId="{2283CF35-8A36-41A3-B19D-8D8BFA872E34}" type="pres">
      <dgm:prSet presAssocID="{B99E530A-3DF3-46F7-8B51-85638AC5884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E21A8F44-930F-4950-8D86-4609155976EA}" type="pres">
      <dgm:prSet presAssocID="{B99E530A-3DF3-46F7-8B51-85638AC58849}" presName="spaceRect" presStyleCnt="0"/>
      <dgm:spPr/>
    </dgm:pt>
    <dgm:pt modelId="{A2E3CCE6-A0A6-4BB1-B1C9-AFB61AB43C6E}" type="pres">
      <dgm:prSet presAssocID="{B99E530A-3DF3-46F7-8B51-85638AC58849}" presName="textRect" presStyleLbl="revTx" presStyleIdx="3" presStyleCnt="5">
        <dgm:presLayoutVars>
          <dgm:chMax val="1"/>
          <dgm:chPref val="1"/>
        </dgm:presLayoutVars>
      </dgm:prSet>
      <dgm:spPr/>
    </dgm:pt>
    <dgm:pt modelId="{5FE0C7DD-DFBB-429D-9D4E-59CD7FADA708}" type="pres">
      <dgm:prSet presAssocID="{85CC05AC-D8B1-4791-9FB7-8F78217CFBEE}" presName="sibTrans" presStyleCnt="0"/>
      <dgm:spPr/>
    </dgm:pt>
    <dgm:pt modelId="{650D4C21-7592-47A1-B85F-0250805AD4F8}" type="pres">
      <dgm:prSet presAssocID="{B8DB5711-972E-4208-9F30-9472BD60615A}" presName="compNode" presStyleCnt="0"/>
      <dgm:spPr/>
    </dgm:pt>
    <dgm:pt modelId="{BED75E82-5901-4933-8868-0B8E6C140D6C}" type="pres">
      <dgm:prSet presAssocID="{B8DB5711-972E-4208-9F30-9472BD60615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33F9E65-84BE-4AD2-A82F-4A8032CCC00D}" type="pres">
      <dgm:prSet presAssocID="{B8DB5711-972E-4208-9F30-9472BD60615A}" presName="spaceRect" presStyleCnt="0"/>
      <dgm:spPr/>
    </dgm:pt>
    <dgm:pt modelId="{8FE718AB-853F-44F3-A169-95B84D15C47A}" type="pres">
      <dgm:prSet presAssocID="{B8DB5711-972E-4208-9F30-9472BD60615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4CFFD1A-F8CC-4C64-B145-D7313493E0B6}" type="presOf" srcId="{EF71E9DB-2219-4638-8B43-668AC60362B9}" destId="{C66C5A42-FCEC-410E-8375-CCE16685AD88}" srcOrd="0" destOrd="0" presId="urn:microsoft.com/office/officeart/2018/2/layout/IconLabelList"/>
    <dgm:cxn modelId="{17A1822C-F4A9-4686-8BB4-D57542D79BAD}" type="presOf" srcId="{B99E530A-3DF3-46F7-8B51-85638AC58849}" destId="{A2E3CCE6-A0A6-4BB1-B1C9-AFB61AB43C6E}" srcOrd="0" destOrd="0" presId="urn:microsoft.com/office/officeart/2018/2/layout/IconLabelList"/>
    <dgm:cxn modelId="{7110BD3F-7BC1-46C7-8B01-20C05ED82196}" type="presOf" srcId="{4B2368CA-0D16-4282-BFD1-1CC6DBAAD4B0}" destId="{01FCAAD5-A699-424F-9293-526B1105FCDE}" srcOrd="0" destOrd="0" presId="urn:microsoft.com/office/officeart/2018/2/layout/IconLabelList"/>
    <dgm:cxn modelId="{D374DC6A-3DC7-498A-989B-168A33E43293}" srcId="{EF71E9DB-2219-4638-8B43-668AC60362B9}" destId="{FA28E74D-2F6E-439E-A03D-549F3A39F9BB}" srcOrd="0" destOrd="0" parTransId="{936926E0-9EDD-46FD-BCA4-1FDADDAEFA46}" sibTransId="{3C336AF7-695D-40E2-A0FF-379B830929CC}"/>
    <dgm:cxn modelId="{179C5079-3F49-4642-A697-E992DB2A9745}" type="presOf" srcId="{FA28E74D-2F6E-439E-A03D-549F3A39F9BB}" destId="{FB67EACB-9112-4C3D-B5DD-2FE015974726}" srcOrd="0" destOrd="0" presId="urn:microsoft.com/office/officeart/2018/2/layout/IconLabelList"/>
    <dgm:cxn modelId="{0E73469E-2F95-4412-91FC-4C68DB0273DD}" srcId="{EF71E9DB-2219-4638-8B43-668AC60362B9}" destId="{901F1D8F-78E6-499B-8DB5-694688FF1363}" srcOrd="2" destOrd="0" parTransId="{E84644B5-9DF4-49DA-88CE-F31A7B3BA3D7}" sibTransId="{ECF5EC76-D1D4-4845-9411-F9F5EE3D7637}"/>
    <dgm:cxn modelId="{D96BF4CF-729F-431C-9446-3A0D7530E8E2}" srcId="{EF71E9DB-2219-4638-8B43-668AC60362B9}" destId="{4B2368CA-0D16-4282-BFD1-1CC6DBAAD4B0}" srcOrd="1" destOrd="0" parTransId="{F09F7BFF-6BD8-4CDA-894A-F473D02CD20C}" sibTransId="{95E522A6-98BE-402E-AAFA-F39F1B8DAA9E}"/>
    <dgm:cxn modelId="{6433D7DA-6955-4913-963A-862DEDF747F0}" srcId="{EF71E9DB-2219-4638-8B43-668AC60362B9}" destId="{B99E530A-3DF3-46F7-8B51-85638AC58849}" srcOrd="3" destOrd="0" parTransId="{67982D89-BC53-423F-BD8D-9AAC034A0D17}" sibTransId="{85CC05AC-D8B1-4791-9FB7-8F78217CFBEE}"/>
    <dgm:cxn modelId="{6AC0F7E4-7E72-41E9-A95B-575FF3B484E7}" srcId="{EF71E9DB-2219-4638-8B43-668AC60362B9}" destId="{B8DB5711-972E-4208-9F30-9472BD60615A}" srcOrd="4" destOrd="0" parTransId="{177928AD-B320-4833-AEE7-2ECA2B7A527F}" sibTransId="{1FE21C26-5EC5-41BB-AE9A-B916900E0B96}"/>
    <dgm:cxn modelId="{6B0772F1-43F2-4D70-8AC2-62E6892455A5}" type="presOf" srcId="{901F1D8F-78E6-499B-8DB5-694688FF1363}" destId="{AEF1499C-503A-45FB-9F7B-5820B558E597}" srcOrd="0" destOrd="0" presId="urn:microsoft.com/office/officeart/2018/2/layout/IconLabelList"/>
    <dgm:cxn modelId="{FD4C79FD-C0E3-4632-980C-C8AFB34B9854}" type="presOf" srcId="{B8DB5711-972E-4208-9F30-9472BD60615A}" destId="{8FE718AB-853F-44F3-A169-95B84D15C47A}" srcOrd="0" destOrd="0" presId="urn:microsoft.com/office/officeart/2018/2/layout/IconLabelList"/>
    <dgm:cxn modelId="{6414798F-DE49-48C4-AF97-825E9ED5B21E}" type="presParOf" srcId="{C66C5A42-FCEC-410E-8375-CCE16685AD88}" destId="{831AA7B0-AF02-41D4-A5CA-435CF6FAC59F}" srcOrd="0" destOrd="0" presId="urn:microsoft.com/office/officeart/2018/2/layout/IconLabelList"/>
    <dgm:cxn modelId="{6996EE57-E8DF-4164-A1DF-94C84A5D144A}" type="presParOf" srcId="{831AA7B0-AF02-41D4-A5CA-435CF6FAC59F}" destId="{A015E0F0-45B5-4685-9F03-8C38623E4DB9}" srcOrd="0" destOrd="0" presId="urn:microsoft.com/office/officeart/2018/2/layout/IconLabelList"/>
    <dgm:cxn modelId="{B5ACBD32-11E2-4C84-AB03-6BC9D4089612}" type="presParOf" srcId="{831AA7B0-AF02-41D4-A5CA-435CF6FAC59F}" destId="{87C99800-1749-43F6-98EA-B33909BAD057}" srcOrd="1" destOrd="0" presId="urn:microsoft.com/office/officeart/2018/2/layout/IconLabelList"/>
    <dgm:cxn modelId="{5079F00D-D250-4FC2-809D-D68BFCC3DA3C}" type="presParOf" srcId="{831AA7B0-AF02-41D4-A5CA-435CF6FAC59F}" destId="{FB67EACB-9112-4C3D-B5DD-2FE015974726}" srcOrd="2" destOrd="0" presId="urn:microsoft.com/office/officeart/2018/2/layout/IconLabelList"/>
    <dgm:cxn modelId="{BBB46CE5-0466-4480-8D3C-F2C64032D699}" type="presParOf" srcId="{C66C5A42-FCEC-410E-8375-CCE16685AD88}" destId="{87786AC8-4CC2-4CF3-8C46-A60A136F2A79}" srcOrd="1" destOrd="0" presId="urn:microsoft.com/office/officeart/2018/2/layout/IconLabelList"/>
    <dgm:cxn modelId="{E85749D4-1398-4FA9-B795-03F4FED24C28}" type="presParOf" srcId="{C66C5A42-FCEC-410E-8375-CCE16685AD88}" destId="{78839335-9BFF-415F-9201-29B2AFDF6E96}" srcOrd="2" destOrd="0" presId="urn:microsoft.com/office/officeart/2018/2/layout/IconLabelList"/>
    <dgm:cxn modelId="{C942D1CD-54D9-4229-A41C-29BB304CAE27}" type="presParOf" srcId="{78839335-9BFF-415F-9201-29B2AFDF6E96}" destId="{9CA1B85D-F735-4091-95E6-0ACCD608977B}" srcOrd="0" destOrd="0" presId="urn:microsoft.com/office/officeart/2018/2/layout/IconLabelList"/>
    <dgm:cxn modelId="{8390D02A-3568-4401-95C6-05AFFE60A73A}" type="presParOf" srcId="{78839335-9BFF-415F-9201-29B2AFDF6E96}" destId="{A8402771-706F-4B52-BAF4-FDC891432389}" srcOrd="1" destOrd="0" presId="urn:microsoft.com/office/officeart/2018/2/layout/IconLabelList"/>
    <dgm:cxn modelId="{A7328CDC-0661-4DB9-9650-7C2D9AA942D5}" type="presParOf" srcId="{78839335-9BFF-415F-9201-29B2AFDF6E96}" destId="{01FCAAD5-A699-424F-9293-526B1105FCDE}" srcOrd="2" destOrd="0" presId="urn:microsoft.com/office/officeart/2018/2/layout/IconLabelList"/>
    <dgm:cxn modelId="{99F9908C-DA48-4F57-8F2C-CC537B4ECA10}" type="presParOf" srcId="{C66C5A42-FCEC-410E-8375-CCE16685AD88}" destId="{4E218885-4E62-46B2-A903-C9072339E946}" srcOrd="3" destOrd="0" presId="urn:microsoft.com/office/officeart/2018/2/layout/IconLabelList"/>
    <dgm:cxn modelId="{3AF4933C-48AE-4FCB-9B6D-DC2BE6CAB878}" type="presParOf" srcId="{C66C5A42-FCEC-410E-8375-CCE16685AD88}" destId="{1EB8AD1A-2FB6-4789-8EB6-B1A2DF14B1AC}" srcOrd="4" destOrd="0" presId="urn:microsoft.com/office/officeart/2018/2/layout/IconLabelList"/>
    <dgm:cxn modelId="{FCA0393A-6164-43D2-B11E-DCB42FF10F63}" type="presParOf" srcId="{1EB8AD1A-2FB6-4789-8EB6-B1A2DF14B1AC}" destId="{3B44F976-E87E-452E-BE24-03AD119FCBD1}" srcOrd="0" destOrd="0" presId="urn:microsoft.com/office/officeart/2018/2/layout/IconLabelList"/>
    <dgm:cxn modelId="{9AF94C1E-E39D-40B6-8217-FA3D301A7B91}" type="presParOf" srcId="{1EB8AD1A-2FB6-4789-8EB6-B1A2DF14B1AC}" destId="{5496DE02-2815-476E-80C6-0AAC1C68334B}" srcOrd="1" destOrd="0" presId="urn:microsoft.com/office/officeart/2018/2/layout/IconLabelList"/>
    <dgm:cxn modelId="{0BF67D67-FE1C-407C-A947-E58DDCC86ED6}" type="presParOf" srcId="{1EB8AD1A-2FB6-4789-8EB6-B1A2DF14B1AC}" destId="{AEF1499C-503A-45FB-9F7B-5820B558E597}" srcOrd="2" destOrd="0" presId="urn:microsoft.com/office/officeart/2018/2/layout/IconLabelList"/>
    <dgm:cxn modelId="{6CA35A86-965F-45FE-BE53-B1A00E8CF437}" type="presParOf" srcId="{C66C5A42-FCEC-410E-8375-CCE16685AD88}" destId="{8F03A5AC-5BAA-457C-BB84-261B43330996}" srcOrd="5" destOrd="0" presId="urn:microsoft.com/office/officeart/2018/2/layout/IconLabelList"/>
    <dgm:cxn modelId="{01004325-CA8E-442A-BF0B-3E4F5A17B64E}" type="presParOf" srcId="{C66C5A42-FCEC-410E-8375-CCE16685AD88}" destId="{9E491F2E-D1CC-40F3-806F-A290280C7ED5}" srcOrd="6" destOrd="0" presId="urn:microsoft.com/office/officeart/2018/2/layout/IconLabelList"/>
    <dgm:cxn modelId="{98DA00AF-EDA4-4697-80FA-6CE50EFCA3B6}" type="presParOf" srcId="{9E491F2E-D1CC-40F3-806F-A290280C7ED5}" destId="{2283CF35-8A36-41A3-B19D-8D8BFA872E34}" srcOrd="0" destOrd="0" presId="urn:microsoft.com/office/officeart/2018/2/layout/IconLabelList"/>
    <dgm:cxn modelId="{6F0B78E3-612F-41E5-8EB5-8B3D42AC8ECB}" type="presParOf" srcId="{9E491F2E-D1CC-40F3-806F-A290280C7ED5}" destId="{E21A8F44-930F-4950-8D86-4609155976EA}" srcOrd="1" destOrd="0" presId="urn:microsoft.com/office/officeart/2018/2/layout/IconLabelList"/>
    <dgm:cxn modelId="{E7E593FB-4935-48EC-BCA1-824EE7CB7E6D}" type="presParOf" srcId="{9E491F2E-D1CC-40F3-806F-A290280C7ED5}" destId="{A2E3CCE6-A0A6-4BB1-B1C9-AFB61AB43C6E}" srcOrd="2" destOrd="0" presId="urn:microsoft.com/office/officeart/2018/2/layout/IconLabelList"/>
    <dgm:cxn modelId="{B1A967DD-4E6F-4A09-8986-18C34E81CA7B}" type="presParOf" srcId="{C66C5A42-FCEC-410E-8375-CCE16685AD88}" destId="{5FE0C7DD-DFBB-429D-9D4E-59CD7FADA708}" srcOrd="7" destOrd="0" presId="urn:microsoft.com/office/officeart/2018/2/layout/IconLabelList"/>
    <dgm:cxn modelId="{83FFF00C-9F35-4866-90AF-E835B5992DDC}" type="presParOf" srcId="{C66C5A42-FCEC-410E-8375-CCE16685AD88}" destId="{650D4C21-7592-47A1-B85F-0250805AD4F8}" srcOrd="8" destOrd="0" presId="urn:microsoft.com/office/officeart/2018/2/layout/IconLabelList"/>
    <dgm:cxn modelId="{06240DC2-510C-4A6E-9C3C-8423750C1321}" type="presParOf" srcId="{650D4C21-7592-47A1-B85F-0250805AD4F8}" destId="{BED75E82-5901-4933-8868-0B8E6C140D6C}" srcOrd="0" destOrd="0" presId="urn:microsoft.com/office/officeart/2018/2/layout/IconLabelList"/>
    <dgm:cxn modelId="{009F20F0-D9C3-4E4B-BAFC-1B22E31C54C4}" type="presParOf" srcId="{650D4C21-7592-47A1-B85F-0250805AD4F8}" destId="{D33F9E65-84BE-4AD2-A82F-4A8032CCC00D}" srcOrd="1" destOrd="0" presId="urn:microsoft.com/office/officeart/2018/2/layout/IconLabelList"/>
    <dgm:cxn modelId="{BF2721BA-2DAE-4158-9D2A-FB5D75A2E002}" type="presParOf" srcId="{650D4C21-7592-47A1-B85F-0250805AD4F8}" destId="{8FE718AB-853F-44F3-A169-95B84D15C47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A9ED08-B74B-4FF4-9201-5A8E6DB2D2E2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7E9C131-C4ED-46EB-AAB7-4AAB3302CB7B}">
      <dgm:prSet/>
      <dgm:spPr/>
      <dgm:t>
        <a:bodyPr/>
        <a:lstStyle/>
        <a:p>
          <a:r>
            <a:rPr lang="en-GB" dirty="0"/>
            <a:t>Addressing current requirements without jeopardising the welfare of future generations (WHO, 2023).</a:t>
          </a:r>
          <a:endParaRPr lang="en-US" dirty="0"/>
        </a:p>
      </dgm:t>
    </dgm:pt>
    <dgm:pt modelId="{5305601F-DDC0-4FDB-8F20-BE9507B53AA7}" type="parTrans" cxnId="{4255283F-8FED-41E4-9740-EAEC8C50BF91}">
      <dgm:prSet/>
      <dgm:spPr/>
      <dgm:t>
        <a:bodyPr/>
        <a:lstStyle/>
        <a:p>
          <a:endParaRPr lang="en-US"/>
        </a:p>
      </dgm:t>
    </dgm:pt>
    <dgm:pt modelId="{5963D888-E6EA-4026-90FE-9D4CBBB7F556}" type="sibTrans" cxnId="{4255283F-8FED-41E4-9740-EAEC8C50BF91}">
      <dgm:prSet/>
      <dgm:spPr/>
      <dgm:t>
        <a:bodyPr/>
        <a:lstStyle/>
        <a:p>
          <a:endParaRPr lang="en-US"/>
        </a:p>
      </dgm:t>
    </dgm:pt>
    <dgm:pt modelId="{E30311AE-2664-4D47-A5A5-465F52843FA7}">
      <dgm:prSet/>
      <dgm:spPr/>
      <dgm:t>
        <a:bodyPr/>
        <a:lstStyle/>
        <a:p>
          <a:r>
            <a:rPr lang="en-GB" dirty="0"/>
            <a:t>Sustainability in healthcare financing, personnel, and ecological impact(United Nations, 2023). </a:t>
          </a:r>
          <a:endParaRPr lang="en-US" dirty="0"/>
        </a:p>
      </dgm:t>
    </dgm:pt>
    <dgm:pt modelId="{19195445-E491-40C9-9F81-99B1133E6369}" type="parTrans" cxnId="{3C0DD3B0-7532-46C0-8ADC-9CF789ABDCA5}">
      <dgm:prSet/>
      <dgm:spPr/>
      <dgm:t>
        <a:bodyPr/>
        <a:lstStyle/>
        <a:p>
          <a:endParaRPr lang="en-US"/>
        </a:p>
      </dgm:t>
    </dgm:pt>
    <dgm:pt modelId="{128ADE68-5B90-404E-B5C0-872C1AEEE64B}" type="sibTrans" cxnId="{3C0DD3B0-7532-46C0-8ADC-9CF789ABDCA5}">
      <dgm:prSet/>
      <dgm:spPr/>
      <dgm:t>
        <a:bodyPr/>
        <a:lstStyle/>
        <a:p>
          <a:endParaRPr lang="en-US"/>
        </a:p>
      </dgm:t>
    </dgm:pt>
    <dgm:pt modelId="{E29389F0-EDEF-42D7-A66F-10B785F69B33}">
      <dgm:prSet/>
      <dgm:spPr/>
      <dgm:t>
        <a:bodyPr/>
        <a:lstStyle/>
        <a:p>
          <a:r>
            <a:rPr lang="en-GB" dirty="0"/>
            <a:t>Chronic population health emphasis (United Nations, 2023).</a:t>
          </a:r>
          <a:endParaRPr lang="en-US" dirty="0"/>
        </a:p>
      </dgm:t>
    </dgm:pt>
    <dgm:pt modelId="{2A06CD23-143E-4283-A8C4-74DA6689E3CE}" type="parTrans" cxnId="{869FF9DB-8B85-4413-A545-C2A331FD0901}">
      <dgm:prSet/>
      <dgm:spPr/>
      <dgm:t>
        <a:bodyPr/>
        <a:lstStyle/>
        <a:p>
          <a:endParaRPr lang="en-US"/>
        </a:p>
      </dgm:t>
    </dgm:pt>
    <dgm:pt modelId="{DFFF8035-400B-4570-B93D-307C918C13A1}" type="sibTrans" cxnId="{869FF9DB-8B85-4413-A545-C2A331FD0901}">
      <dgm:prSet/>
      <dgm:spPr/>
      <dgm:t>
        <a:bodyPr/>
        <a:lstStyle/>
        <a:p>
          <a:endParaRPr lang="en-US"/>
        </a:p>
      </dgm:t>
    </dgm:pt>
    <dgm:pt modelId="{57E8F40E-CA23-4B16-8AAF-442E233218EA}">
      <dgm:prSet/>
      <dgm:spPr/>
      <dgm:t>
        <a:bodyPr/>
        <a:lstStyle/>
        <a:p>
          <a:r>
            <a:rPr lang="en-GB" dirty="0"/>
            <a:t>The three pillars of sustainability are environmental conservation, social equality, and economic viability.</a:t>
          </a:r>
          <a:endParaRPr lang="en-US" dirty="0"/>
        </a:p>
      </dgm:t>
    </dgm:pt>
    <dgm:pt modelId="{839D69EF-8F82-4E81-A5C8-A049B1AC4C78}" type="parTrans" cxnId="{3CA74809-03CB-4298-98A8-87AE7F94E6BB}">
      <dgm:prSet/>
      <dgm:spPr/>
      <dgm:t>
        <a:bodyPr/>
        <a:lstStyle/>
        <a:p>
          <a:endParaRPr lang="en-GB"/>
        </a:p>
      </dgm:t>
    </dgm:pt>
    <dgm:pt modelId="{B284F60B-F55D-41DD-9BB8-B54ABA67A4D2}" type="sibTrans" cxnId="{3CA74809-03CB-4298-98A8-87AE7F94E6BB}">
      <dgm:prSet/>
      <dgm:spPr/>
      <dgm:t>
        <a:bodyPr/>
        <a:lstStyle/>
        <a:p>
          <a:endParaRPr lang="en-GB"/>
        </a:p>
      </dgm:t>
    </dgm:pt>
    <dgm:pt modelId="{BD2F43F9-0278-483F-98E5-2DEBD223B929}" type="pres">
      <dgm:prSet presAssocID="{9FA9ED08-B74B-4FF4-9201-5A8E6DB2D2E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7C8E680-D581-4949-A28C-57E7BF877C29}" type="pres">
      <dgm:prSet presAssocID="{57E9C131-C4ED-46EB-AAB7-4AAB3302CB7B}" presName="hierRoot1" presStyleCnt="0"/>
      <dgm:spPr/>
    </dgm:pt>
    <dgm:pt modelId="{73896B67-66D2-4807-9295-5DC3D5147BD0}" type="pres">
      <dgm:prSet presAssocID="{57E9C131-C4ED-46EB-AAB7-4AAB3302CB7B}" presName="composite" presStyleCnt="0"/>
      <dgm:spPr/>
    </dgm:pt>
    <dgm:pt modelId="{90180E22-ACE3-4F8C-AF65-428ACACEF5DA}" type="pres">
      <dgm:prSet presAssocID="{57E9C131-C4ED-46EB-AAB7-4AAB3302CB7B}" presName="background" presStyleLbl="node0" presStyleIdx="0" presStyleCnt="4"/>
      <dgm:spPr/>
    </dgm:pt>
    <dgm:pt modelId="{0D7FFE0D-7F17-4273-8C23-100EB3CF8871}" type="pres">
      <dgm:prSet presAssocID="{57E9C131-C4ED-46EB-AAB7-4AAB3302CB7B}" presName="text" presStyleLbl="fgAcc0" presStyleIdx="0" presStyleCnt="4">
        <dgm:presLayoutVars>
          <dgm:chPref val="3"/>
        </dgm:presLayoutVars>
      </dgm:prSet>
      <dgm:spPr/>
    </dgm:pt>
    <dgm:pt modelId="{AD196A3A-EFC2-418F-B7CA-C96937C69B81}" type="pres">
      <dgm:prSet presAssocID="{57E9C131-C4ED-46EB-AAB7-4AAB3302CB7B}" presName="hierChild2" presStyleCnt="0"/>
      <dgm:spPr/>
    </dgm:pt>
    <dgm:pt modelId="{108DB6A2-43C3-475F-BC7D-64BA0095799A}" type="pres">
      <dgm:prSet presAssocID="{E30311AE-2664-4D47-A5A5-465F52843FA7}" presName="hierRoot1" presStyleCnt="0"/>
      <dgm:spPr/>
    </dgm:pt>
    <dgm:pt modelId="{5AA9ED23-EBA7-401C-9FE0-D6A94E343011}" type="pres">
      <dgm:prSet presAssocID="{E30311AE-2664-4D47-A5A5-465F52843FA7}" presName="composite" presStyleCnt="0"/>
      <dgm:spPr/>
    </dgm:pt>
    <dgm:pt modelId="{CAA1F6F4-6819-4DE4-A1FE-21B130A494E8}" type="pres">
      <dgm:prSet presAssocID="{E30311AE-2664-4D47-A5A5-465F52843FA7}" presName="background" presStyleLbl="node0" presStyleIdx="1" presStyleCnt="4"/>
      <dgm:spPr/>
    </dgm:pt>
    <dgm:pt modelId="{071A30CA-874F-407B-B2A9-6AE5724C4E25}" type="pres">
      <dgm:prSet presAssocID="{E30311AE-2664-4D47-A5A5-465F52843FA7}" presName="text" presStyleLbl="fgAcc0" presStyleIdx="1" presStyleCnt="4">
        <dgm:presLayoutVars>
          <dgm:chPref val="3"/>
        </dgm:presLayoutVars>
      </dgm:prSet>
      <dgm:spPr/>
    </dgm:pt>
    <dgm:pt modelId="{4462B362-98AE-4939-BBE8-6E71A6F2F954}" type="pres">
      <dgm:prSet presAssocID="{E30311AE-2664-4D47-A5A5-465F52843FA7}" presName="hierChild2" presStyleCnt="0"/>
      <dgm:spPr/>
    </dgm:pt>
    <dgm:pt modelId="{43F03B4B-8C35-44A7-BCAC-1C4EB94E3D1A}" type="pres">
      <dgm:prSet presAssocID="{E29389F0-EDEF-42D7-A66F-10B785F69B33}" presName="hierRoot1" presStyleCnt="0"/>
      <dgm:spPr/>
    </dgm:pt>
    <dgm:pt modelId="{04005B5D-2DB5-4743-A139-61C825CD935A}" type="pres">
      <dgm:prSet presAssocID="{E29389F0-EDEF-42D7-A66F-10B785F69B33}" presName="composite" presStyleCnt="0"/>
      <dgm:spPr/>
    </dgm:pt>
    <dgm:pt modelId="{0BAAA1B4-1968-4C4D-A881-718B3F76DAE6}" type="pres">
      <dgm:prSet presAssocID="{E29389F0-EDEF-42D7-A66F-10B785F69B33}" presName="background" presStyleLbl="node0" presStyleIdx="2" presStyleCnt="4"/>
      <dgm:spPr/>
    </dgm:pt>
    <dgm:pt modelId="{845BF890-FBD5-4D63-BB9A-1E8F3AB4526F}" type="pres">
      <dgm:prSet presAssocID="{E29389F0-EDEF-42D7-A66F-10B785F69B33}" presName="text" presStyleLbl="fgAcc0" presStyleIdx="2" presStyleCnt="4">
        <dgm:presLayoutVars>
          <dgm:chPref val="3"/>
        </dgm:presLayoutVars>
      </dgm:prSet>
      <dgm:spPr/>
    </dgm:pt>
    <dgm:pt modelId="{6C2891AE-F8F3-4203-B2B1-03691BB7A8D8}" type="pres">
      <dgm:prSet presAssocID="{E29389F0-EDEF-42D7-A66F-10B785F69B33}" presName="hierChild2" presStyleCnt="0"/>
      <dgm:spPr/>
    </dgm:pt>
    <dgm:pt modelId="{7A25A959-C59A-45E6-BB3D-C1F368094802}" type="pres">
      <dgm:prSet presAssocID="{57E8F40E-CA23-4B16-8AAF-442E233218EA}" presName="hierRoot1" presStyleCnt="0"/>
      <dgm:spPr/>
    </dgm:pt>
    <dgm:pt modelId="{E5150CF0-610C-4EF2-8ACD-5475A4CFE84D}" type="pres">
      <dgm:prSet presAssocID="{57E8F40E-CA23-4B16-8AAF-442E233218EA}" presName="composite" presStyleCnt="0"/>
      <dgm:spPr/>
    </dgm:pt>
    <dgm:pt modelId="{9AB8C22C-D748-40F0-A82B-9F8D0B4721D0}" type="pres">
      <dgm:prSet presAssocID="{57E8F40E-CA23-4B16-8AAF-442E233218EA}" presName="background" presStyleLbl="node0" presStyleIdx="3" presStyleCnt="4"/>
      <dgm:spPr/>
    </dgm:pt>
    <dgm:pt modelId="{25917EAF-2447-4DC4-955F-0547A994F24F}" type="pres">
      <dgm:prSet presAssocID="{57E8F40E-CA23-4B16-8AAF-442E233218EA}" presName="text" presStyleLbl="fgAcc0" presStyleIdx="3" presStyleCnt="4">
        <dgm:presLayoutVars>
          <dgm:chPref val="3"/>
        </dgm:presLayoutVars>
      </dgm:prSet>
      <dgm:spPr/>
    </dgm:pt>
    <dgm:pt modelId="{ED520A56-B6F2-4F07-A8E5-3F008F808A5A}" type="pres">
      <dgm:prSet presAssocID="{57E8F40E-CA23-4B16-8AAF-442E233218EA}" presName="hierChild2" presStyleCnt="0"/>
      <dgm:spPr/>
    </dgm:pt>
  </dgm:ptLst>
  <dgm:cxnLst>
    <dgm:cxn modelId="{3CA74809-03CB-4298-98A8-87AE7F94E6BB}" srcId="{9FA9ED08-B74B-4FF4-9201-5A8E6DB2D2E2}" destId="{57E8F40E-CA23-4B16-8AAF-442E233218EA}" srcOrd="3" destOrd="0" parTransId="{839D69EF-8F82-4E81-A5C8-A049B1AC4C78}" sibTransId="{B284F60B-F55D-41DD-9BB8-B54ABA67A4D2}"/>
    <dgm:cxn modelId="{96786C3A-296A-4E8E-84FB-185A6D7B6FE1}" type="presOf" srcId="{9FA9ED08-B74B-4FF4-9201-5A8E6DB2D2E2}" destId="{BD2F43F9-0278-483F-98E5-2DEBD223B929}" srcOrd="0" destOrd="0" presId="urn:microsoft.com/office/officeart/2005/8/layout/hierarchy1"/>
    <dgm:cxn modelId="{4255283F-8FED-41E4-9740-EAEC8C50BF91}" srcId="{9FA9ED08-B74B-4FF4-9201-5A8E6DB2D2E2}" destId="{57E9C131-C4ED-46EB-AAB7-4AAB3302CB7B}" srcOrd="0" destOrd="0" parTransId="{5305601F-DDC0-4FDB-8F20-BE9507B53AA7}" sibTransId="{5963D888-E6EA-4026-90FE-9D4CBBB7F556}"/>
    <dgm:cxn modelId="{C2D00876-799D-4009-B058-E3FFF8329A31}" type="presOf" srcId="{57E8F40E-CA23-4B16-8AAF-442E233218EA}" destId="{25917EAF-2447-4DC4-955F-0547A994F24F}" srcOrd="0" destOrd="0" presId="urn:microsoft.com/office/officeart/2005/8/layout/hierarchy1"/>
    <dgm:cxn modelId="{1B612076-74CB-4717-BF9D-C40BF311C016}" type="presOf" srcId="{E29389F0-EDEF-42D7-A66F-10B785F69B33}" destId="{845BF890-FBD5-4D63-BB9A-1E8F3AB4526F}" srcOrd="0" destOrd="0" presId="urn:microsoft.com/office/officeart/2005/8/layout/hierarchy1"/>
    <dgm:cxn modelId="{94478588-46DA-4EC5-AC54-4ACEBC117E69}" type="presOf" srcId="{57E9C131-C4ED-46EB-AAB7-4AAB3302CB7B}" destId="{0D7FFE0D-7F17-4273-8C23-100EB3CF8871}" srcOrd="0" destOrd="0" presId="urn:microsoft.com/office/officeart/2005/8/layout/hierarchy1"/>
    <dgm:cxn modelId="{96AA24AA-0B86-469A-9158-80FB3C778467}" type="presOf" srcId="{E30311AE-2664-4D47-A5A5-465F52843FA7}" destId="{071A30CA-874F-407B-B2A9-6AE5724C4E25}" srcOrd="0" destOrd="0" presId="urn:microsoft.com/office/officeart/2005/8/layout/hierarchy1"/>
    <dgm:cxn modelId="{3C0DD3B0-7532-46C0-8ADC-9CF789ABDCA5}" srcId="{9FA9ED08-B74B-4FF4-9201-5A8E6DB2D2E2}" destId="{E30311AE-2664-4D47-A5A5-465F52843FA7}" srcOrd="1" destOrd="0" parTransId="{19195445-E491-40C9-9F81-99B1133E6369}" sibTransId="{128ADE68-5B90-404E-B5C0-872C1AEEE64B}"/>
    <dgm:cxn modelId="{869FF9DB-8B85-4413-A545-C2A331FD0901}" srcId="{9FA9ED08-B74B-4FF4-9201-5A8E6DB2D2E2}" destId="{E29389F0-EDEF-42D7-A66F-10B785F69B33}" srcOrd="2" destOrd="0" parTransId="{2A06CD23-143E-4283-A8C4-74DA6689E3CE}" sibTransId="{DFFF8035-400B-4570-B93D-307C918C13A1}"/>
    <dgm:cxn modelId="{F4956472-67A1-4FDD-B901-5D0C7BF4A815}" type="presParOf" srcId="{BD2F43F9-0278-483F-98E5-2DEBD223B929}" destId="{47C8E680-D581-4949-A28C-57E7BF877C29}" srcOrd="0" destOrd="0" presId="urn:microsoft.com/office/officeart/2005/8/layout/hierarchy1"/>
    <dgm:cxn modelId="{32E4AA5A-4AAD-4CB7-9D62-F4FA47AB407F}" type="presParOf" srcId="{47C8E680-D581-4949-A28C-57E7BF877C29}" destId="{73896B67-66D2-4807-9295-5DC3D5147BD0}" srcOrd="0" destOrd="0" presId="urn:microsoft.com/office/officeart/2005/8/layout/hierarchy1"/>
    <dgm:cxn modelId="{07245A1A-BFCD-49B0-AA80-3604E93350D3}" type="presParOf" srcId="{73896B67-66D2-4807-9295-5DC3D5147BD0}" destId="{90180E22-ACE3-4F8C-AF65-428ACACEF5DA}" srcOrd="0" destOrd="0" presId="urn:microsoft.com/office/officeart/2005/8/layout/hierarchy1"/>
    <dgm:cxn modelId="{61C604D2-36B4-47BE-A22B-7B728D91062A}" type="presParOf" srcId="{73896B67-66D2-4807-9295-5DC3D5147BD0}" destId="{0D7FFE0D-7F17-4273-8C23-100EB3CF8871}" srcOrd="1" destOrd="0" presId="urn:microsoft.com/office/officeart/2005/8/layout/hierarchy1"/>
    <dgm:cxn modelId="{05E3E66D-A5A7-4045-A9D0-19341C977497}" type="presParOf" srcId="{47C8E680-D581-4949-A28C-57E7BF877C29}" destId="{AD196A3A-EFC2-418F-B7CA-C96937C69B81}" srcOrd="1" destOrd="0" presId="urn:microsoft.com/office/officeart/2005/8/layout/hierarchy1"/>
    <dgm:cxn modelId="{A861EF1E-18DA-4906-8498-FAE2FCF06954}" type="presParOf" srcId="{BD2F43F9-0278-483F-98E5-2DEBD223B929}" destId="{108DB6A2-43C3-475F-BC7D-64BA0095799A}" srcOrd="1" destOrd="0" presId="urn:microsoft.com/office/officeart/2005/8/layout/hierarchy1"/>
    <dgm:cxn modelId="{7DD55D0C-7343-419A-8A4D-0AED8A095C13}" type="presParOf" srcId="{108DB6A2-43C3-475F-BC7D-64BA0095799A}" destId="{5AA9ED23-EBA7-401C-9FE0-D6A94E343011}" srcOrd="0" destOrd="0" presId="urn:microsoft.com/office/officeart/2005/8/layout/hierarchy1"/>
    <dgm:cxn modelId="{928747EB-C8F0-4BDE-90B7-71BD67669716}" type="presParOf" srcId="{5AA9ED23-EBA7-401C-9FE0-D6A94E343011}" destId="{CAA1F6F4-6819-4DE4-A1FE-21B130A494E8}" srcOrd="0" destOrd="0" presId="urn:microsoft.com/office/officeart/2005/8/layout/hierarchy1"/>
    <dgm:cxn modelId="{840BCC74-A85B-4D83-8C0B-AC7030181E62}" type="presParOf" srcId="{5AA9ED23-EBA7-401C-9FE0-D6A94E343011}" destId="{071A30CA-874F-407B-B2A9-6AE5724C4E25}" srcOrd="1" destOrd="0" presId="urn:microsoft.com/office/officeart/2005/8/layout/hierarchy1"/>
    <dgm:cxn modelId="{1C3ABCD8-2934-401F-9A87-89455B0423DB}" type="presParOf" srcId="{108DB6A2-43C3-475F-BC7D-64BA0095799A}" destId="{4462B362-98AE-4939-BBE8-6E71A6F2F954}" srcOrd="1" destOrd="0" presId="urn:microsoft.com/office/officeart/2005/8/layout/hierarchy1"/>
    <dgm:cxn modelId="{262AD076-9352-49C4-811B-8C177A274E47}" type="presParOf" srcId="{BD2F43F9-0278-483F-98E5-2DEBD223B929}" destId="{43F03B4B-8C35-44A7-BCAC-1C4EB94E3D1A}" srcOrd="2" destOrd="0" presId="urn:microsoft.com/office/officeart/2005/8/layout/hierarchy1"/>
    <dgm:cxn modelId="{851BD29F-292A-4542-A500-25E84DE2A873}" type="presParOf" srcId="{43F03B4B-8C35-44A7-BCAC-1C4EB94E3D1A}" destId="{04005B5D-2DB5-4743-A139-61C825CD935A}" srcOrd="0" destOrd="0" presId="urn:microsoft.com/office/officeart/2005/8/layout/hierarchy1"/>
    <dgm:cxn modelId="{72B3B9E5-B3B3-4F44-B085-C9C52A2E3E14}" type="presParOf" srcId="{04005B5D-2DB5-4743-A139-61C825CD935A}" destId="{0BAAA1B4-1968-4C4D-A881-718B3F76DAE6}" srcOrd="0" destOrd="0" presId="urn:microsoft.com/office/officeart/2005/8/layout/hierarchy1"/>
    <dgm:cxn modelId="{FED396E8-4094-4860-9901-62279FEC90B0}" type="presParOf" srcId="{04005B5D-2DB5-4743-A139-61C825CD935A}" destId="{845BF890-FBD5-4D63-BB9A-1E8F3AB4526F}" srcOrd="1" destOrd="0" presId="urn:microsoft.com/office/officeart/2005/8/layout/hierarchy1"/>
    <dgm:cxn modelId="{86B55A70-0F3D-4E7D-B001-5C06F382037D}" type="presParOf" srcId="{43F03B4B-8C35-44A7-BCAC-1C4EB94E3D1A}" destId="{6C2891AE-F8F3-4203-B2B1-03691BB7A8D8}" srcOrd="1" destOrd="0" presId="urn:microsoft.com/office/officeart/2005/8/layout/hierarchy1"/>
    <dgm:cxn modelId="{8A1A379F-EE80-4408-9895-07E939674449}" type="presParOf" srcId="{BD2F43F9-0278-483F-98E5-2DEBD223B929}" destId="{7A25A959-C59A-45E6-BB3D-C1F368094802}" srcOrd="3" destOrd="0" presId="urn:microsoft.com/office/officeart/2005/8/layout/hierarchy1"/>
    <dgm:cxn modelId="{EC65B798-C56F-4EBA-B2D8-A58C0308AF12}" type="presParOf" srcId="{7A25A959-C59A-45E6-BB3D-C1F368094802}" destId="{E5150CF0-610C-4EF2-8ACD-5475A4CFE84D}" srcOrd="0" destOrd="0" presId="urn:microsoft.com/office/officeart/2005/8/layout/hierarchy1"/>
    <dgm:cxn modelId="{B5D2BDD3-0DDC-409B-B311-E90847DDC925}" type="presParOf" srcId="{E5150CF0-610C-4EF2-8ACD-5475A4CFE84D}" destId="{9AB8C22C-D748-40F0-A82B-9F8D0B4721D0}" srcOrd="0" destOrd="0" presId="urn:microsoft.com/office/officeart/2005/8/layout/hierarchy1"/>
    <dgm:cxn modelId="{0A1519F0-BC91-49CA-813E-CC19219BBC97}" type="presParOf" srcId="{E5150CF0-610C-4EF2-8ACD-5475A4CFE84D}" destId="{25917EAF-2447-4DC4-955F-0547A994F24F}" srcOrd="1" destOrd="0" presId="urn:microsoft.com/office/officeart/2005/8/layout/hierarchy1"/>
    <dgm:cxn modelId="{D3B26535-3823-4E54-BDC8-4633C35F2DE6}" type="presParOf" srcId="{7A25A959-C59A-45E6-BB3D-C1F368094802}" destId="{ED520A56-B6F2-4F07-A8E5-3F008F808A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6B9FF31-CB60-4E17-B0A1-B8609270FAC9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66C68E2-EC4B-4591-BAB2-3F657728684B}">
      <dgm:prSet/>
      <dgm:spPr/>
      <dgm:t>
        <a:bodyPr/>
        <a:lstStyle/>
        <a:p>
          <a:r>
            <a:rPr lang="en-GB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Increasing incidence of anxiety and depression in the UK – add statistic</a:t>
          </a:r>
          <a:endParaRPr lang="en-US" b="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749829-8391-46CC-A5B3-6AF864465025}" type="parTrans" cxnId="{04973DAF-E1C9-461E-AF81-594045F6F41E}">
      <dgm:prSet/>
      <dgm:spPr/>
      <dgm:t>
        <a:bodyPr/>
        <a:lstStyle/>
        <a:p>
          <a:endParaRPr lang="en-US"/>
        </a:p>
      </dgm:t>
    </dgm:pt>
    <dgm:pt modelId="{D68438BA-773C-4150-B8D1-D61C7A1F2D7B}" type="sibTrans" cxnId="{04973DAF-E1C9-461E-AF81-594045F6F41E}">
      <dgm:prSet/>
      <dgm:spPr/>
      <dgm:t>
        <a:bodyPr/>
        <a:lstStyle/>
        <a:p>
          <a:endParaRPr lang="en-US"/>
        </a:p>
      </dgm:t>
    </dgm:pt>
    <dgm:pt modelId="{8248CDB6-8268-4F7F-B434-65D1E6B3897C}">
      <dgm:prSet/>
      <dgm:spPr/>
      <dgm:t>
        <a:bodyPr/>
        <a:lstStyle/>
        <a:p>
          <a:r>
            <a:rPr lang="en-GB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NHS Talking Therapies (formerly IAPT) offers prompt psychological assistance (Marmot, 2020).</a:t>
          </a:r>
          <a:endParaRPr lang="en-US" b="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D23590-09EC-439E-B553-B067E77EE9AF}" type="parTrans" cxnId="{CAB37FF9-C368-4FD3-BAFB-C508D5E0F89E}">
      <dgm:prSet/>
      <dgm:spPr/>
      <dgm:t>
        <a:bodyPr/>
        <a:lstStyle/>
        <a:p>
          <a:endParaRPr lang="en-US"/>
        </a:p>
      </dgm:t>
    </dgm:pt>
    <dgm:pt modelId="{76513FA4-7214-4041-912C-DF678F880649}" type="sibTrans" cxnId="{CAB37FF9-C368-4FD3-BAFB-C508D5E0F89E}">
      <dgm:prSet/>
      <dgm:spPr/>
      <dgm:t>
        <a:bodyPr/>
        <a:lstStyle/>
        <a:p>
          <a:endParaRPr lang="en-US"/>
        </a:p>
      </dgm:t>
    </dgm:pt>
    <dgm:pt modelId="{059A42C0-9766-400E-AFFA-7BF2BF33EC9B}">
      <dgm:prSet/>
      <dgm:spPr/>
      <dgm:t>
        <a:bodyPr/>
        <a:lstStyle/>
        <a:p>
          <a:r>
            <a:rPr lang="en-GB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Annually, over one million individuals utilise services.</a:t>
          </a:r>
          <a:endParaRPr lang="en-US" b="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D90ECB-45D9-4868-AB6D-4D627562A21C}" type="parTrans" cxnId="{26199320-4EE7-497B-8BEC-A580F8957B09}">
      <dgm:prSet/>
      <dgm:spPr/>
      <dgm:t>
        <a:bodyPr/>
        <a:lstStyle/>
        <a:p>
          <a:endParaRPr lang="en-US"/>
        </a:p>
      </dgm:t>
    </dgm:pt>
    <dgm:pt modelId="{088AC8D1-1F25-4464-9A2F-355D1FFBE9EB}" type="sibTrans" cxnId="{26199320-4EE7-497B-8BEC-A580F8957B09}">
      <dgm:prSet/>
      <dgm:spPr/>
      <dgm:t>
        <a:bodyPr/>
        <a:lstStyle/>
        <a:p>
          <a:endParaRPr lang="en-US"/>
        </a:p>
      </dgm:t>
    </dgm:pt>
    <dgm:pt modelId="{AE0DE8E0-3CCF-479B-B18D-64E4D607B4A9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 recovery rate of approximately 50% for individuals who complete therapy (Marmot, 2020).</a:t>
          </a:r>
          <a:endParaRPr lang="en-US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A99DC4-4D65-45F2-8DD7-2C0128DC8F50}" type="parTrans" cxnId="{ED51B13A-8F67-4B42-BEAF-D1D05B106FB7}">
      <dgm:prSet/>
      <dgm:spPr/>
      <dgm:t>
        <a:bodyPr/>
        <a:lstStyle/>
        <a:p>
          <a:endParaRPr lang="en-US"/>
        </a:p>
      </dgm:t>
    </dgm:pt>
    <dgm:pt modelId="{4CA28801-ECAF-4471-AF37-A21C8076243C}" type="sibTrans" cxnId="{ED51B13A-8F67-4B42-BEAF-D1D05B106FB7}">
      <dgm:prSet/>
      <dgm:spPr/>
      <dgm:t>
        <a:bodyPr/>
        <a:lstStyle/>
        <a:p>
          <a:endParaRPr lang="en-US"/>
        </a:p>
      </dgm:t>
    </dgm:pt>
    <dgm:pt modelId="{5E0368BB-728D-4789-9B0F-0E6F67E56D89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Challenges encompass prolonged waiting periods, personnel deficiencies, and inequitable access.</a:t>
          </a:r>
          <a:endParaRPr lang="en-US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1AFED6-9D63-438A-8A1B-2B089AF5E693}" type="parTrans" cxnId="{DA4399EC-6657-46EA-89E2-62F97C934B8B}">
      <dgm:prSet/>
      <dgm:spPr/>
      <dgm:t>
        <a:bodyPr/>
        <a:lstStyle/>
        <a:p>
          <a:endParaRPr lang="en-US"/>
        </a:p>
      </dgm:t>
    </dgm:pt>
    <dgm:pt modelId="{C6A12EDF-5DA2-4EB0-AA08-2522F2867F95}" type="sibTrans" cxnId="{DA4399EC-6657-46EA-89E2-62F97C934B8B}">
      <dgm:prSet/>
      <dgm:spPr/>
      <dgm:t>
        <a:bodyPr/>
        <a:lstStyle/>
        <a:p>
          <a:endParaRPr lang="en-US"/>
        </a:p>
      </dgm:t>
    </dgm:pt>
    <dgm:pt modelId="{F0C68D2A-0AE9-474D-919B-240A6D6A8F9D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Beneficial effects on wellbeing, employment, and service sustainability (NHS England, 2023).</a:t>
          </a:r>
          <a:endParaRPr lang="en-US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F7F1F7-5739-4BBF-92EC-E9DADBF8B86D}" type="parTrans" cxnId="{77CDBDBE-EF9C-4B64-8A57-C71074C993DC}">
      <dgm:prSet/>
      <dgm:spPr/>
      <dgm:t>
        <a:bodyPr/>
        <a:lstStyle/>
        <a:p>
          <a:endParaRPr lang="en-US"/>
        </a:p>
      </dgm:t>
    </dgm:pt>
    <dgm:pt modelId="{740C1445-645D-4CA1-951A-52D5B88FF74A}" type="sibTrans" cxnId="{77CDBDBE-EF9C-4B64-8A57-C71074C993DC}">
      <dgm:prSet/>
      <dgm:spPr/>
      <dgm:t>
        <a:bodyPr/>
        <a:lstStyle/>
        <a:p>
          <a:endParaRPr lang="en-US"/>
        </a:p>
      </dgm:t>
    </dgm:pt>
    <dgm:pt modelId="{44B318F2-A081-4DF8-A223-DC7EE5263FA2}" type="pres">
      <dgm:prSet presAssocID="{36B9FF31-CB60-4E17-B0A1-B8609270FAC9}" presName="diagram" presStyleCnt="0">
        <dgm:presLayoutVars>
          <dgm:dir/>
          <dgm:resizeHandles val="exact"/>
        </dgm:presLayoutVars>
      </dgm:prSet>
      <dgm:spPr/>
    </dgm:pt>
    <dgm:pt modelId="{E902D74F-28A9-4155-A562-EF47217982ED}" type="pres">
      <dgm:prSet presAssocID="{966C68E2-EC4B-4591-BAB2-3F657728684B}" presName="node" presStyleLbl="node1" presStyleIdx="0" presStyleCnt="6">
        <dgm:presLayoutVars>
          <dgm:bulletEnabled val="1"/>
        </dgm:presLayoutVars>
      </dgm:prSet>
      <dgm:spPr/>
    </dgm:pt>
    <dgm:pt modelId="{FBF4DBA9-52F4-4200-9F2B-1939A2AF5654}" type="pres">
      <dgm:prSet presAssocID="{D68438BA-773C-4150-B8D1-D61C7A1F2D7B}" presName="sibTrans" presStyleCnt="0"/>
      <dgm:spPr/>
    </dgm:pt>
    <dgm:pt modelId="{D2ABAE2F-1A0F-44FB-A84E-02D721CF8F37}" type="pres">
      <dgm:prSet presAssocID="{8248CDB6-8268-4F7F-B434-65D1E6B3897C}" presName="node" presStyleLbl="node1" presStyleIdx="1" presStyleCnt="6">
        <dgm:presLayoutVars>
          <dgm:bulletEnabled val="1"/>
        </dgm:presLayoutVars>
      </dgm:prSet>
      <dgm:spPr/>
    </dgm:pt>
    <dgm:pt modelId="{444A1516-DC5D-42D4-A491-6930D5E05ABA}" type="pres">
      <dgm:prSet presAssocID="{76513FA4-7214-4041-912C-DF678F880649}" presName="sibTrans" presStyleCnt="0"/>
      <dgm:spPr/>
    </dgm:pt>
    <dgm:pt modelId="{1DFCAC5E-B3A1-405A-B66F-C6B40207B6F1}" type="pres">
      <dgm:prSet presAssocID="{059A42C0-9766-400E-AFFA-7BF2BF33EC9B}" presName="node" presStyleLbl="node1" presStyleIdx="2" presStyleCnt="6">
        <dgm:presLayoutVars>
          <dgm:bulletEnabled val="1"/>
        </dgm:presLayoutVars>
      </dgm:prSet>
      <dgm:spPr/>
    </dgm:pt>
    <dgm:pt modelId="{CDC3BC08-B0FD-4C02-A3DD-84472C500F17}" type="pres">
      <dgm:prSet presAssocID="{088AC8D1-1F25-4464-9A2F-355D1FFBE9EB}" presName="sibTrans" presStyleCnt="0"/>
      <dgm:spPr/>
    </dgm:pt>
    <dgm:pt modelId="{9311006B-E85B-4FA1-A167-B1230CFBCBB7}" type="pres">
      <dgm:prSet presAssocID="{AE0DE8E0-3CCF-479B-B18D-64E4D607B4A9}" presName="node" presStyleLbl="node1" presStyleIdx="3" presStyleCnt="6">
        <dgm:presLayoutVars>
          <dgm:bulletEnabled val="1"/>
        </dgm:presLayoutVars>
      </dgm:prSet>
      <dgm:spPr/>
    </dgm:pt>
    <dgm:pt modelId="{6C70558A-30F9-4CCD-87E3-66DD94D2BD3B}" type="pres">
      <dgm:prSet presAssocID="{4CA28801-ECAF-4471-AF37-A21C8076243C}" presName="sibTrans" presStyleCnt="0"/>
      <dgm:spPr/>
    </dgm:pt>
    <dgm:pt modelId="{6152A640-C998-4CC7-BE79-FF36A08DA324}" type="pres">
      <dgm:prSet presAssocID="{5E0368BB-728D-4789-9B0F-0E6F67E56D89}" presName="node" presStyleLbl="node1" presStyleIdx="4" presStyleCnt="6">
        <dgm:presLayoutVars>
          <dgm:bulletEnabled val="1"/>
        </dgm:presLayoutVars>
      </dgm:prSet>
      <dgm:spPr/>
    </dgm:pt>
    <dgm:pt modelId="{0E2D1BDF-1688-46A0-B5EC-208C83989F25}" type="pres">
      <dgm:prSet presAssocID="{C6A12EDF-5DA2-4EB0-AA08-2522F2867F95}" presName="sibTrans" presStyleCnt="0"/>
      <dgm:spPr/>
    </dgm:pt>
    <dgm:pt modelId="{4DD7A2DA-6668-438D-B370-86AC08CAACB0}" type="pres">
      <dgm:prSet presAssocID="{F0C68D2A-0AE9-474D-919B-240A6D6A8F9D}" presName="node" presStyleLbl="node1" presStyleIdx="5" presStyleCnt="6">
        <dgm:presLayoutVars>
          <dgm:bulletEnabled val="1"/>
        </dgm:presLayoutVars>
      </dgm:prSet>
      <dgm:spPr/>
    </dgm:pt>
  </dgm:ptLst>
  <dgm:cxnLst>
    <dgm:cxn modelId="{26199320-4EE7-497B-8BEC-A580F8957B09}" srcId="{36B9FF31-CB60-4E17-B0A1-B8609270FAC9}" destId="{059A42C0-9766-400E-AFFA-7BF2BF33EC9B}" srcOrd="2" destOrd="0" parTransId="{32D90ECB-45D9-4868-AB6D-4D627562A21C}" sibTransId="{088AC8D1-1F25-4464-9A2F-355D1FFBE9EB}"/>
    <dgm:cxn modelId="{81143727-BB1E-475E-B364-FF9C33021DE6}" type="presOf" srcId="{966C68E2-EC4B-4591-BAB2-3F657728684B}" destId="{E902D74F-28A9-4155-A562-EF47217982ED}" srcOrd="0" destOrd="0" presId="urn:microsoft.com/office/officeart/2005/8/layout/default"/>
    <dgm:cxn modelId="{ED51B13A-8F67-4B42-BEAF-D1D05B106FB7}" srcId="{36B9FF31-CB60-4E17-B0A1-B8609270FAC9}" destId="{AE0DE8E0-3CCF-479B-B18D-64E4D607B4A9}" srcOrd="3" destOrd="0" parTransId="{73A99DC4-4D65-45F2-8DD7-2C0128DC8F50}" sibTransId="{4CA28801-ECAF-4471-AF37-A21C8076243C}"/>
    <dgm:cxn modelId="{63F28F46-37E0-4330-A0C4-3D60A1AF41FE}" type="presOf" srcId="{8248CDB6-8268-4F7F-B434-65D1E6B3897C}" destId="{D2ABAE2F-1A0F-44FB-A84E-02D721CF8F37}" srcOrd="0" destOrd="0" presId="urn:microsoft.com/office/officeart/2005/8/layout/default"/>
    <dgm:cxn modelId="{0386176E-EA19-43B3-ABCA-B4A47EEC2295}" type="presOf" srcId="{5E0368BB-728D-4789-9B0F-0E6F67E56D89}" destId="{6152A640-C998-4CC7-BE79-FF36A08DA324}" srcOrd="0" destOrd="0" presId="urn:microsoft.com/office/officeart/2005/8/layout/default"/>
    <dgm:cxn modelId="{CD6581A1-14EC-43D2-954D-3DA842ACF0C1}" type="presOf" srcId="{36B9FF31-CB60-4E17-B0A1-B8609270FAC9}" destId="{44B318F2-A081-4DF8-A223-DC7EE5263FA2}" srcOrd="0" destOrd="0" presId="urn:microsoft.com/office/officeart/2005/8/layout/default"/>
    <dgm:cxn modelId="{04973DAF-E1C9-461E-AF81-594045F6F41E}" srcId="{36B9FF31-CB60-4E17-B0A1-B8609270FAC9}" destId="{966C68E2-EC4B-4591-BAB2-3F657728684B}" srcOrd="0" destOrd="0" parTransId="{B9749829-8391-46CC-A5B3-6AF864465025}" sibTransId="{D68438BA-773C-4150-B8D1-D61C7A1F2D7B}"/>
    <dgm:cxn modelId="{024DC7B4-87FB-4B4C-B68D-D7FDC0DC8350}" type="presOf" srcId="{AE0DE8E0-3CCF-479B-B18D-64E4D607B4A9}" destId="{9311006B-E85B-4FA1-A167-B1230CFBCBB7}" srcOrd="0" destOrd="0" presId="urn:microsoft.com/office/officeart/2005/8/layout/default"/>
    <dgm:cxn modelId="{AB929BB5-8E1F-4E51-B7A7-BFC27E7A743D}" type="presOf" srcId="{059A42C0-9766-400E-AFFA-7BF2BF33EC9B}" destId="{1DFCAC5E-B3A1-405A-B66F-C6B40207B6F1}" srcOrd="0" destOrd="0" presId="urn:microsoft.com/office/officeart/2005/8/layout/default"/>
    <dgm:cxn modelId="{77CDBDBE-EF9C-4B64-8A57-C71074C993DC}" srcId="{36B9FF31-CB60-4E17-B0A1-B8609270FAC9}" destId="{F0C68D2A-0AE9-474D-919B-240A6D6A8F9D}" srcOrd="5" destOrd="0" parTransId="{E2F7F1F7-5739-4BBF-92EC-E9DADBF8B86D}" sibTransId="{740C1445-645D-4CA1-951A-52D5B88FF74A}"/>
    <dgm:cxn modelId="{02AB75C0-588B-4026-B873-151E25F94375}" type="presOf" srcId="{F0C68D2A-0AE9-474D-919B-240A6D6A8F9D}" destId="{4DD7A2DA-6668-438D-B370-86AC08CAACB0}" srcOrd="0" destOrd="0" presId="urn:microsoft.com/office/officeart/2005/8/layout/default"/>
    <dgm:cxn modelId="{DA4399EC-6657-46EA-89E2-62F97C934B8B}" srcId="{36B9FF31-CB60-4E17-B0A1-B8609270FAC9}" destId="{5E0368BB-728D-4789-9B0F-0E6F67E56D89}" srcOrd="4" destOrd="0" parTransId="{3D1AFED6-9D63-438A-8A1B-2B089AF5E693}" sibTransId="{C6A12EDF-5DA2-4EB0-AA08-2522F2867F95}"/>
    <dgm:cxn modelId="{CAB37FF9-C368-4FD3-BAFB-C508D5E0F89E}" srcId="{36B9FF31-CB60-4E17-B0A1-B8609270FAC9}" destId="{8248CDB6-8268-4F7F-B434-65D1E6B3897C}" srcOrd="1" destOrd="0" parTransId="{DAD23590-09EC-439E-B553-B067E77EE9AF}" sibTransId="{76513FA4-7214-4041-912C-DF678F880649}"/>
    <dgm:cxn modelId="{5AAF6864-53CA-4C2B-9E02-E9FFFBF798E2}" type="presParOf" srcId="{44B318F2-A081-4DF8-A223-DC7EE5263FA2}" destId="{E902D74F-28A9-4155-A562-EF47217982ED}" srcOrd="0" destOrd="0" presId="urn:microsoft.com/office/officeart/2005/8/layout/default"/>
    <dgm:cxn modelId="{DC64D658-3C75-4AD6-BE19-ECBC879F3918}" type="presParOf" srcId="{44B318F2-A081-4DF8-A223-DC7EE5263FA2}" destId="{FBF4DBA9-52F4-4200-9F2B-1939A2AF5654}" srcOrd="1" destOrd="0" presId="urn:microsoft.com/office/officeart/2005/8/layout/default"/>
    <dgm:cxn modelId="{20A1D53C-A923-4AB6-8600-51A68568A611}" type="presParOf" srcId="{44B318F2-A081-4DF8-A223-DC7EE5263FA2}" destId="{D2ABAE2F-1A0F-44FB-A84E-02D721CF8F37}" srcOrd="2" destOrd="0" presId="urn:microsoft.com/office/officeart/2005/8/layout/default"/>
    <dgm:cxn modelId="{586112C8-6541-489C-AB86-F8536822ED66}" type="presParOf" srcId="{44B318F2-A081-4DF8-A223-DC7EE5263FA2}" destId="{444A1516-DC5D-42D4-A491-6930D5E05ABA}" srcOrd="3" destOrd="0" presId="urn:microsoft.com/office/officeart/2005/8/layout/default"/>
    <dgm:cxn modelId="{1268D1EC-0B84-4757-8C90-9B053F80DA8F}" type="presParOf" srcId="{44B318F2-A081-4DF8-A223-DC7EE5263FA2}" destId="{1DFCAC5E-B3A1-405A-B66F-C6B40207B6F1}" srcOrd="4" destOrd="0" presId="urn:microsoft.com/office/officeart/2005/8/layout/default"/>
    <dgm:cxn modelId="{D5359340-E46D-4B97-ADD4-D1F76D842A9E}" type="presParOf" srcId="{44B318F2-A081-4DF8-A223-DC7EE5263FA2}" destId="{CDC3BC08-B0FD-4C02-A3DD-84472C500F17}" srcOrd="5" destOrd="0" presId="urn:microsoft.com/office/officeart/2005/8/layout/default"/>
    <dgm:cxn modelId="{66E86BB4-CA95-48D6-B415-4BC94F1C047D}" type="presParOf" srcId="{44B318F2-A081-4DF8-A223-DC7EE5263FA2}" destId="{9311006B-E85B-4FA1-A167-B1230CFBCBB7}" srcOrd="6" destOrd="0" presId="urn:microsoft.com/office/officeart/2005/8/layout/default"/>
    <dgm:cxn modelId="{4791CE64-D2E7-4BE9-B303-B250FBA53741}" type="presParOf" srcId="{44B318F2-A081-4DF8-A223-DC7EE5263FA2}" destId="{6C70558A-30F9-4CCD-87E3-66DD94D2BD3B}" srcOrd="7" destOrd="0" presId="urn:microsoft.com/office/officeart/2005/8/layout/default"/>
    <dgm:cxn modelId="{58E9E7E3-0ADD-4060-B0C7-ED556330851B}" type="presParOf" srcId="{44B318F2-A081-4DF8-A223-DC7EE5263FA2}" destId="{6152A640-C998-4CC7-BE79-FF36A08DA324}" srcOrd="8" destOrd="0" presId="urn:microsoft.com/office/officeart/2005/8/layout/default"/>
    <dgm:cxn modelId="{73467E23-BDDE-4C15-A65E-44118AF887D0}" type="presParOf" srcId="{44B318F2-A081-4DF8-A223-DC7EE5263FA2}" destId="{0E2D1BDF-1688-46A0-B5EC-208C83989F25}" srcOrd="9" destOrd="0" presId="urn:microsoft.com/office/officeart/2005/8/layout/default"/>
    <dgm:cxn modelId="{63288762-BF64-47E6-A3EB-39305BA0CD20}" type="presParOf" srcId="{44B318F2-A081-4DF8-A223-DC7EE5263FA2}" destId="{4DD7A2DA-6668-438D-B370-86AC08CAACB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FAB223B-5935-40F9-8A92-D1FDCEDFE737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60D56BE-1B92-4E1E-8C05-25D92195904E}">
      <dgm:prSet/>
      <dgm:spPr/>
      <dgm:t>
        <a:bodyPr/>
        <a:lstStyle/>
        <a:p>
          <a:r>
            <a:rPr lang="en-GB" b="1" dirty="0"/>
            <a:t>Intervention based on lifestyle modifications</a:t>
          </a:r>
          <a:endParaRPr lang="en-US" b="1" dirty="0"/>
        </a:p>
      </dgm:t>
    </dgm:pt>
    <dgm:pt modelId="{7F17F771-9A8C-4011-BB72-13C33C9CF283}" type="parTrans" cxnId="{D6B9F141-755B-4842-90F2-463E3E8F8243}">
      <dgm:prSet/>
      <dgm:spPr/>
      <dgm:t>
        <a:bodyPr/>
        <a:lstStyle/>
        <a:p>
          <a:endParaRPr lang="en-US"/>
        </a:p>
      </dgm:t>
    </dgm:pt>
    <dgm:pt modelId="{7A6411E0-B9E5-46CF-9B29-D8AFF1A5A320}" type="sibTrans" cxnId="{D6B9F141-755B-4842-90F2-463E3E8F8243}">
      <dgm:prSet/>
      <dgm:spPr/>
      <dgm:t>
        <a:bodyPr/>
        <a:lstStyle/>
        <a:p>
          <a:endParaRPr lang="en-US"/>
        </a:p>
      </dgm:t>
    </dgm:pt>
    <dgm:pt modelId="{BB54E6A8-20F3-460C-8095-1B5EA1AF6835}">
      <dgm:prSet/>
      <dgm:spPr/>
      <dgm:t>
        <a:bodyPr/>
        <a:lstStyle/>
        <a:p>
          <a:r>
            <a:rPr lang="en-GB" b="1" dirty="0"/>
            <a:t>Concentrate on nutrition, exercise, and behavioural modification (Marmot, 2020).</a:t>
          </a:r>
          <a:endParaRPr lang="en-US" b="1" dirty="0"/>
        </a:p>
      </dgm:t>
    </dgm:pt>
    <dgm:pt modelId="{7F2AFA9A-91B0-4D45-A97E-CC78F1794A8C}" type="parTrans" cxnId="{D0409728-C8D0-4BF1-BE5D-3750BA8DAC83}">
      <dgm:prSet/>
      <dgm:spPr/>
      <dgm:t>
        <a:bodyPr/>
        <a:lstStyle/>
        <a:p>
          <a:endParaRPr lang="en-US"/>
        </a:p>
      </dgm:t>
    </dgm:pt>
    <dgm:pt modelId="{FB6B822B-8766-4218-89E7-610F70D6D8F1}" type="sibTrans" cxnId="{D0409728-C8D0-4BF1-BE5D-3750BA8DAC83}">
      <dgm:prSet/>
      <dgm:spPr/>
      <dgm:t>
        <a:bodyPr/>
        <a:lstStyle/>
        <a:p>
          <a:endParaRPr lang="en-US"/>
        </a:p>
      </dgm:t>
    </dgm:pt>
    <dgm:pt modelId="{D4D88706-39BF-4794-83A4-9BB5B6A91230}">
      <dgm:prSet/>
      <dgm:spPr/>
      <dgm:t>
        <a:bodyPr/>
        <a:lstStyle/>
        <a:p>
          <a:r>
            <a:rPr lang="en-GB" b="1" dirty="0"/>
            <a:t>Favourable results for diabetes mitigation</a:t>
          </a:r>
          <a:endParaRPr lang="en-US" b="1" dirty="0"/>
        </a:p>
      </dgm:t>
    </dgm:pt>
    <dgm:pt modelId="{A041F7DA-3DE1-4598-8616-E44E0F60C76D}" type="parTrans" cxnId="{172AFD69-FD69-4466-92EF-A1AE0DCF9695}">
      <dgm:prSet/>
      <dgm:spPr/>
      <dgm:t>
        <a:bodyPr/>
        <a:lstStyle/>
        <a:p>
          <a:endParaRPr lang="en-US"/>
        </a:p>
      </dgm:t>
    </dgm:pt>
    <dgm:pt modelId="{553488A2-7C17-49BF-9AA9-4235296BC171}" type="sibTrans" cxnId="{172AFD69-FD69-4466-92EF-A1AE0DCF9695}">
      <dgm:prSet/>
      <dgm:spPr/>
      <dgm:t>
        <a:bodyPr/>
        <a:lstStyle/>
        <a:p>
          <a:endParaRPr lang="en-US"/>
        </a:p>
      </dgm:t>
    </dgm:pt>
    <dgm:pt modelId="{18BB9060-61B3-4BD3-92BA-CB2F821BEE26}">
      <dgm:prSet/>
      <dgm:spPr/>
      <dgm:t>
        <a:bodyPr/>
        <a:lstStyle/>
        <a:p>
          <a:r>
            <a:rPr lang="en-GB" b="1" dirty="0"/>
            <a:t>Disparate engagement among populations(Public Health England, 2020). </a:t>
          </a:r>
          <a:endParaRPr lang="en-US" b="1" dirty="0"/>
        </a:p>
      </dgm:t>
    </dgm:pt>
    <dgm:pt modelId="{A6D33133-E1CF-4CDC-9377-FB8AFEAE984D}" type="parTrans" cxnId="{B57BEB90-8656-4013-A272-026FAA6C073A}">
      <dgm:prSet/>
      <dgm:spPr/>
      <dgm:t>
        <a:bodyPr/>
        <a:lstStyle/>
        <a:p>
          <a:endParaRPr lang="en-US"/>
        </a:p>
      </dgm:t>
    </dgm:pt>
    <dgm:pt modelId="{03E54D67-9CEB-45FC-9A5C-F3146EE775BF}" type="sibTrans" cxnId="{B57BEB90-8656-4013-A272-026FAA6C073A}">
      <dgm:prSet/>
      <dgm:spPr/>
      <dgm:t>
        <a:bodyPr/>
        <a:lstStyle/>
        <a:p>
          <a:endParaRPr lang="en-US"/>
        </a:p>
      </dgm:t>
    </dgm:pt>
    <dgm:pt modelId="{27D2DB14-931A-406F-9CF7-A0D46FE9AB51}" type="pres">
      <dgm:prSet presAssocID="{FFAB223B-5935-40F9-8A92-D1FDCEDFE737}" presName="outerComposite" presStyleCnt="0">
        <dgm:presLayoutVars>
          <dgm:chMax val="5"/>
          <dgm:dir/>
          <dgm:resizeHandles val="exact"/>
        </dgm:presLayoutVars>
      </dgm:prSet>
      <dgm:spPr/>
    </dgm:pt>
    <dgm:pt modelId="{CB58A447-6512-427A-9764-7BFAB832A191}" type="pres">
      <dgm:prSet presAssocID="{FFAB223B-5935-40F9-8A92-D1FDCEDFE737}" presName="dummyMaxCanvas" presStyleCnt="0">
        <dgm:presLayoutVars/>
      </dgm:prSet>
      <dgm:spPr/>
    </dgm:pt>
    <dgm:pt modelId="{6C8B8A0C-53F5-4132-A8CC-0C75C523EA48}" type="pres">
      <dgm:prSet presAssocID="{FFAB223B-5935-40F9-8A92-D1FDCEDFE737}" presName="FourNodes_1" presStyleLbl="node1" presStyleIdx="0" presStyleCnt="4" custLinFactNeighborX="252">
        <dgm:presLayoutVars>
          <dgm:bulletEnabled val="1"/>
        </dgm:presLayoutVars>
      </dgm:prSet>
      <dgm:spPr/>
    </dgm:pt>
    <dgm:pt modelId="{107F6128-5E93-4855-A051-2628B899F177}" type="pres">
      <dgm:prSet presAssocID="{FFAB223B-5935-40F9-8A92-D1FDCEDFE737}" presName="FourNodes_2" presStyleLbl="node1" presStyleIdx="1" presStyleCnt="4">
        <dgm:presLayoutVars>
          <dgm:bulletEnabled val="1"/>
        </dgm:presLayoutVars>
      </dgm:prSet>
      <dgm:spPr/>
    </dgm:pt>
    <dgm:pt modelId="{00C36265-4185-4195-A27B-3D35A9FCF159}" type="pres">
      <dgm:prSet presAssocID="{FFAB223B-5935-40F9-8A92-D1FDCEDFE737}" presName="FourNodes_3" presStyleLbl="node1" presStyleIdx="2" presStyleCnt="4">
        <dgm:presLayoutVars>
          <dgm:bulletEnabled val="1"/>
        </dgm:presLayoutVars>
      </dgm:prSet>
      <dgm:spPr/>
    </dgm:pt>
    <dgm:pt modelId="{8072073B-0F0C-4347-B1FA-233DD1FA215B}" type="pres">
      <dgm:prSet presAssocID="{FFAB223B-5935-40F9-8A92-D1FDCEDFE737}" presName="FourNodes_4" presStyleLbl="node1" presStyleIdx="3" presStyleCnt="4">
        <dgm:presLayoutVars>
          <dgm:bulletEnabled val="1"/>
        </dgm:presLayoutVars>
      </dgm:prSet>
      <dgm:spPr/>
    </dgm:pt>
    <dgm:pt modelId="{EA40108E-569A-42F1-A00E-8D16A6054BE8}" type="pres">
      <dgm:prSet presAssocID="{FFAB223B-5935-40F9-8A92-D1FDCEDFE737}" presName="FourConn_1-2" presStyleLbl="fgAccFollowNode1" presStyleIdx="0" presStyleCnt="3">
        <dgm:presLayoutVars>
          <dgm:bulletEnabled val="1"/>
        </dgm:presLayoutVars>
      </dgm:prSet>
      <dgm:spPr/>
    </dgm:pt>
    <dgm:pt modelId="{4962E527-FD65-450D-A42E-94BFAB1D7FDD}" type="pres">
      <dgm:prSet presAssocID="{FFAB223B-5935-40F9-8A92-D1FDCEDFE737}" presName="FourConn_2-3" presStyleLbl="fgAccFollowNode1" presStyleIdx="1" presStyleCnt="3">
        <dgm:presLayoutVars>
          <dgm:bulletEnabled val="1"/>
        </dgm:presLayoutVars>
      </dgm:prSet>
      <dgm:spPr/>
    </dgm:pt>
    <dgm:pt modelId="{4CE6147D-B5BA-4E72-8819-969E91BDA44F}" type="pres">
      <dgm:prSet presAssocID="{FFAB223B-5935-40F9-8A92-D1FDCEDFE737}" presName="FourConn_3-4" presStyleLbl="fgAccFollowNode1" presStyleIdx="2" presStyleCnt="3">
        <dgm:presLayoutVars>
          <dgm:bulletEnabled val="1"/>
        </dgm:presLayoutVars>
      </dgm:prSet>
      <dgm:spPr/>
    </dgm:pt>
    <dgm:pt modelId="{0CE3BAC1-FBE6-494A-8699-51324860879C}" type="pres">
      <dgm:prSet presAssocID="{FFAB223B-5935-40F9-8A92-D1FDCEDFE737}" presName="FourNodes_1_text" presStyleLbl="node1" presStyleIdx="3" presStyleCnt="4">
        <dgm:presLayoutVars>
          <dgm:bulletEnabled val="1"/>
        </dgm:presLayoutVars>
      </dgm:prSet>
      <dgm:spPr/>
    </dgm:pt>
    <dgm:pt modelId="{757D34AE-FAE0-42FC-99EB-027017537F6F}" type="pres">
      <dgm:prSet presAssocID="{FFAB223B-5935-40F9-8A92-D1FDCEDFE737}" presName="FourNodes_2_text" presStyleLbl="node1" presStyleIdx="3" presStyleCnt="4">
        <dgm:presLayoutVars>
          <dgm:bulletEnabled val="1"/>
        </dgm:presLayoutVars>
      </dgm:prSet>
      <dgm:spPr/>
    </dgm:pt>
    <dgm:pt modelId="{CA7F47B3-DFD0-40F7-926C-034A25D2C52C}" type="pres">
      <dgm:prSet presAssocID="{FFAB223B-5935-40F9-8A92-D1FDCEDFE737}" presName="FourNodes_3_text" presStyleLbl="node1" presStyleIdx="3" presStyleCnt="4">
        <dgm:presLayoutVars>
          <dgm:bulletEnabled val="1"/>
        </dgm:presLayoutVars>
      </dgm:prSet>
      <dgm:spPr/>
    </dgm:pt>
    <dgm:pt modelId="{9C0BDAE2-7C9F-4170-B327-F4CFF2703615}" type="pres">
      <dgm:prSet presAssocID="{FFAB223B-5935-40F9-8A92-D1FDCEDFE73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0409728-C8D0-4BF1-BE5D-3750BA8DAC83}" srcId="{FFAB223B-5935-40F9-8A92-D1FDCEDFE737}" destId="{BB54E6A8-20F3-460C-8095-1B5EA1AF6835}" srcOrd="1" destOrd="0" parTransId="{7F2AFA9A-91B0-4D45-A97E-CC78F1794A8C}" sibTransId="{FB6B822B-8766-4218-89E7-610F70D6D8F1}"/>
    <dgm:cxn modelId="{A871742B-52F9-43BF-BA86-6086EBD8C2B8}" type="presOf" srcId="{FB6B822B-8766-4218-89E7-610F70D6D8F1}" destId="{4962E527-FD65-450D-A42E-94BFAB1D7FDD}" srcOrd="0" destOrd="0" presId="urn:microsoft.com/office/officeart/2005/8/layout/vProcess5"/>
    <dgm:cxn modelId="{99242036-2D81-49B8-A0D9-7524BEB7BDBF}" type="presOf" srcId="{B60D56BE-1B92-4E1E-8C05-25D92195904E}" destId="{6C8B8A0C-53F5-4132-A8CC-0C75C523EA48}" srcOrd="0" destOrd="0" presId="urn:microsoft.com/office/officeart/2005/8/layout/vProcess5"/>
    <dgm:cxn modelId="{FFD7E15B-A23C-4C41-9CC8-5046981457CE}" type="presOf" srcId="{BB54E6A8-20F3-460C-8095-1B5EA1AF6835}" destId="{757D34AE-FAE0-42FC-99EB-027017537F6F}" srcOrd="1" destOrd="0" presId="urn:microsoft.com/office/officeart/2005/8/layout/vProcess5"/>
    <dgm:cxn modelId="{D6B9F141-755B-4842-90F2-463E3E8F8243}" srcId="{FFAB223B-5935-40F9-8A92-D1FDCEDFE737}" destId="{B60D56BE-1B92-4E1E-8C05-25D92195904E}" srcOrd="0" destOrd="0" parTransId="{7F17F771-9A8C-4011-BB72-13C33C9CF283}" sibTransId="{7A6411E0-B9E5-46CF-9B29-D8AFF1A5A320}"/>
    <dgm:cxn modelId="{EEEE7C43-5254-4B67-8CC5-2D2538A6872E}" type="presOf" srcId="{BB54E6A8-20F3-460C-8095-1B5EA1AF6835}" destId="{107F6128-5E93-4855-A051-2628B899F177}" srcOrd="0" destOrd="0" presId="urn:microsoft.com/office/officeart/2005/8/layout/vProcess5"/>
    <dgm:cxn modelId="{172AFD69-FD69-4466-92EF-A1AE0DCF9695}" srcId="{FFAB223B-5935-40F9-8A92-D1FDCEDFE737}" destId="{D4D88706-39BF-4794-83A4-9BB5B6A91230}" srcOrd="2" destOrd="0" parTransId="{A041F7DA-3DE1-4598-8616-E44E0F60C76D}" sibTransId="{553488A2-7C17-49BF-9AA9-4235296BC171}"/>
    <dgm:cxn modelId="{8C0B5752-31B8-43A7-A9C8-6EDEE21803A9}" type="presOf" srcId="{FFAB223B-5935-40F9-8A92-D1FDCEDFE737}" destId="{27D2DB14-931A-406F-9CF7-A0D46FE9AB51}" srcOrd="0" destOrd="0" presId="urn:microsoft.com/office/officeart/2005/8/layout/vProcess5"/>
    <dgm:cxn modelId="{E0B7A659-6202-42FD-B7A2-0372B1E58E97}" type="presOf" srcId="{B60D56BE-1B92-4E1E-8C05-25D92195904E}" destId="{0CE3BAC1-FBE6-494A-8699-51324860879C}" srcOrd="1" destOrd="0" presId="urn:microsoft.com/office/officeart/2005/8/layout/vProcess5"/>
    <dgm:cxn modelId="{FEAC237F-E50B-444E-A60E-3E3F330E3989}" type="presOf" srcId="{D4D88706-39BF-4794-83A4-9BB5B6A91230}" destId="{CA7F47B3-DFD0-40F7-926C-034A25D2C52C}" srcOrd="1" destOrd="0" presId="urn:microsoft.com/office/officeart/2005/8/layout/vProcess5"/>
    <dgm:cxn modelId="{C9D80683-FFD1-48E5-A977-6E95A6B47AB2}" type="presOf" srcId="{D4D88706-39BF-4794-83A4-9BB5B6A91230}" destId="{00C36265-4185-4195-A27B-3D35A9FCF159}" srcOrd="0" destOrd="0" presId="urn:microsoft.com/office/officeart/2005/8/layout/vProcess5"/>
    <dgm:cxn modelId="{09D61D88-A87A-4E15-B49F-A2E87DC6BD2E}" type="presOf" srcId="{18BB9060-61B3-4BD3-92BA-CB2F821BEE26}" destId="{8072073B-0F0C-4347-B1FA-233DD1FA215B}" srcOrd="0" destOrd="0" presId="urn:microsoft.com/office/officeart/2005/8/layout/vProcess5"/>
    <dgm:cxn modelId="{B57BEB90-8656-4013-A272-026FAA6C073A}" srcId="{FFAB223B-5935-40F9-8A92-D1FDCEDFE737}" destId="{18BB9060-61B3-4BD3-92BA-CB2F821BEE26}" srcOrd="3" destOrd="0" parTransId="{A6D33133-E1CF-4CDC-9377-FB8AFEAE984D}" sibTransId="{03E54D67-9CEB-45FC-9A5C-F3146EE775BF}"/>
    <dgm:cxn modelId="{774EA0DB-7C49-4197-B683-0326CFDB29BF}" type="presOf" srcId="{18BB9060-61B3-4BD3-92BA-CB2F821BEE26}" destId="{9C0BDAE2-7C9F-4170-B327-F4CFF2703615}" srcOrd="1" destOrd="0" presId="urn:microsoft.com/office/officeart/2005/8/layout/vProcess5"/>
    <dgm:cxn modelId="{94DFF0E4-4978-4FEF-BE39-68C44160823B}" type="presOf" srcId="{553488A2-7C17-49BF-9AA9-4235296BC171}" destId="{4CE6147D-B5BA-4E72-8819-969E91BDA44F}" srcOrd="0" destOrd="0" presId="urn:microsoft.com/office/officeart/2005/8/layout/vProcess5"/>
    <dgm:cxn modelId="{F66E3FFD-7AE8-46DD-9DC8-A2212CFD33DA}" type="presOf" srcId="{7A6411E0-B9E5-46CF-9B29-D8AFF1A5A320}" destId="{EA40108E-569A-42F1-A00E-8D16A6054BE8}" srcOrd="0" destOrd="0" presId="urn:microsoft.com/office/officeart/2005/8/layout/vProcess5"/>
    <dgm:cxn modelId="{FAC38B03-3706-4C5A-8C40-7D37AD7D8459}" type="presParOf" srcId="{27D2DB14-931A-406F-9CF7-A0D46FE9AB51}" destId="{CB58A447-6512-427A-9764-7BFAB832A191}" srcOrd="0" destOrd="0" presId="urn:microsoft.com/office/officeart/2005/8/layout/vProcess5"/>
    <dgm:cxn modelId="{C56DDCD5-06E1-4BF7-ACCF-BDBDFD5BBEBB}" type="presParOf" srcId="{27D2DB14-931A-406F-9CF7-A0D46FE9AB51}" destId="{6C8B8A0C-53F5-4132-A8CC-0C75C523EA48}" srcOrd="1" destOrd="0" presId="urn:microsoft.com/office/officeart/2005/8/layout/vProcess5"/>
    <dgm:cxn modelId="{8026B45C-A124-4037-B8BF-64C5E5D62037}" type="presParOf" srcId="{27D2DB14-931A-406F-9CF7-A0D46FE9AB51}" destId="{107F6128-5E93-4855-A051-2628B899F177}" srcOrd="2" destOrd="0" presId="urn:microsoft.com/office/officeart/2005/8/layout/vProcess5"/>
    <dgm:cxn modelId="{404C0C98-25AB-4876-9DD8-6DABF958424B}" type="presParOf" srcId="{27D2DB14-931A-406F-9CF7-A0D46FE9AB51}" destId="{00C36265-4185-4195-A27B-3D35A9FCF159}" srcOrd="3" destOrd="0" presId="urn:microsoft.com/office/officeart/2005/8/layout/vProcess5"/>
    <dgm:cxn modelId="{08085BD0-1501-4FC3-9D70-F382DC027C67}" type="presParOf" srcId="{27D2DB14-931A-406F-9CF7-A0D46FE9AB51}" destId="{8072073B-0F0C-4347-B1FA-233DD1FA215B}" srcOrd="4" destOrd="0" presId="urn:microsoft.com/office/officeart/2005/8/layout/vProcess5"/>
    <dgm:cxn modelId="{602538D5-E1CD-45FC-B33D-3AA42D88E9E9}" type="presParOf" srcId="{27D2DB14-931A-406F-9CF7-A0D46FE9AB51}" destId="{EA40108E-569A-42F1-A00E-8D16A6054BE8}" srcOrd="5" destOrd="0" presId="urn:microsoft.com/office/officeart/2005/8/layout/vProcess5"/>
    <dgm:cxn modelId="{4D65F71F-1EC3-4335-87CA-FE595DE05585}" type="presParOf" srcId="{27D2DB14-931A-406F-9CF7-A0D46FE9AB51}" destId="{4962E527-FD65-450D-A42E-94BFAB1D7FDD}" srcOrd="6" destOrd="0" presId="urn:microsoft.com/office/officeart/2005/8/layout/vProcess5"/>
    <dgm:cxn modelId="{21298F87-B7E0-4F22-B8A5-DB16B17188B9}" type="presParOf" srcId="{27D2DB14-931A-406F-9CF7-A0D46FE9AB51}" destId="{4CE6147D-B5BA-4E72-8819-969E91BDA44F}" srcOrd="7" destOrd="0" presId="urn:microsoft.com/office/officeart/2005/8/layout/vProcess5"/>
    <dgm:cxn modelId="{98EB60F5-C64C-4D93-B648-7741F6FB49D6}" type="presParOf" srcId="{27D2DB14-931A-406F-9CF7-A0D46FE9AB51}" destId="{0CE3BAC1-FBE6-494A-8699-51324860879C}" srcOrd="8" destOrd="0" presId="urn:microsoft.com/office/officeart/2005/8/layout/vProcess5"/>
    <dgm:cxn modelId="{4B32474D-A205-4406-A224-7F0E2A2BF63E}" type="presParOf" srcId="{27D2DB14-931A-406F-9CF7-A0D46FE9AB51}" destId="{757D34AE-FAE0-42FC-99EB-027017537F6F}" srcOrd="9" destOrd="0" presId="urn:microsoft.com/office/officeart/2005/8/layout/vProcess5"/>
    <dgm:cxn modelId="{B9DD698D-53F9-49E4-A56D-89A0E8C58DB1}" type="presParOf" srcId="{27D2DB14-931A-406F-9CF7-A0D46FE9AB51}" destId="{CA7F47B3-DFD0-40F7-926C-034A25D2C52C}" srcOrd="10" destOrd="0" presId="urn:microsoft.com/office/officeart/2005/8/layout/vProcess5"/>
    <dgm:cxn modelId="{D9423FFD-2CD2-4126-BD34-D79624A74871}" type="presParOf" srcId="{27D2DB14-931A-406F-9CF7-A0D46FE9AB51}" destId="{9C0BDAE2-7C9F-4170-B327-F4CFF270361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BA374-C8CC-4F94-9E09-C61AF1CED206}">
      <dsp:nvSpPr>
        <dsp:cNvPr id="0" name=""/>
        <dsp:cNvSpPr/>
      </dsp:nvSpPr>
      <dsp:spPr>
        <a:xfrm>
          <a:off x="87113" y="393332"/>
          <a:ext cx="1106784" cy="11067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07CA9-F5E9-413A-974E-2B16AD9976BF}">
      <dsp:nvSpPr>
        <dsp:cNvPr id="0" name=""/>
        <dsp:cNvSpPr/>
      </dsp:nvSpPr>
      <dsp:spPr>
        <a:xfrm>
          <a:off x="319538" y="625756"/>
          <a:ext cx="641934" cy="6419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E0EE61-CA44-4216-977F-9E5DAA4EC25A}">
      <dsp:nvSpPr>
        <dsp:cNvPr id="0" name=""/>
        <dsp:cNvSpPr/>
      </dsp:nvSpPr>
      <dsp:spPr>
        <a:xfrm>
          <a:off x="1431065" y="393332"/>
          <a:ext cx="2608848" cy="1106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Increased demands on UK health and social care systems.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1431065" y="393332"/>
        <a:ext cx="2608848" cy="1106784"/>
      </dsp:txXfrm>
    </dsp:sp>
    <dsp:sp modelId="{18D38722-6A27-4E3C-B52C-982DB95F7DED}">
      <dsp:nvSpPr>
        <dsp:cNvPr id="0" name=""/>
        <dsp:cNvSpPr/>
      </dsp:nvSpPr>
      <dsp:spPr>
        <a:xfrm>
          <a:off x="4494486" y="393332"/>
          <a:ext cx="1106784" cy="11067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F1818-E574-4B87-8FD8-E1C9168F568B}">
      <dsp:nvSpPr>
        <dsp:cNvPr id="0" name=""/>
        <dsp:cNvSpPr/>
      </dsp:nvSpPr>
      <dsp:spPr>
        <a:xfrm>
          <a:off x="4726910" y="625756"/>
          <a:ext cx="641934" cy="6419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8F4EE-23A7-40D5-82FF-9DEC5EFD7144}">
      <dsp:nvSpPr>
        <dsp:cNvPr id="0" name=""/>
        <dsp:cNvSpPr/>
      </dsp:nvSpPr>
      <dsp:spPr>
        <a:xfrm>
          <a:off x="5838438" y="393332"/>
          <a:ext cx="2608848" cy="1106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Rising chronic illnesses, inequities, and environmental challenges</a:t>
          </a:r>
          <a:r>
            <a:rPr lang="en-GB" sz="1600" b="0" kern="1200" dirty="0"/>
            <a:t>.</a:t>
          </a:r>
          <a:endParaRPr lang="en-US" sz="1600" b="0" kern="1200" dirty="0"/>
        </a:p>
      </dsp:txBody>
      <dsp:txXfrm>
        <a:off x="5838438" y="393332"/>
        <a:ext cx="2608848" cy="1106784"/>
      </dsp:txXfrm>
    </dsp:sp>
    <dsp:sp modelId="{83E4C8C8-796D-41CE-87F3-60B989668341}">
      <dsp:nvSpPr>
        <dsp:cNvPr id="0" name=""/>
        <dsp:cNvSpPr/>
      </dsp:nvSpPr>
      <dsp:spPr>
        <a:xfrm>
          <a:off x="87113" y="2114621"/>
          <a:ext cx="1106784" cy="11067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D01A5-00BB-4934-83F5-15621B14EE39}">
      <dsp:nvSpPr>
        <dsp:cNvPr id="0" name=""/>
        <dsp:cNvSpPr/>
      </dsp:nvSpPr>
      <dsp:spPr>
        <a:xfrm>
          <a:off x="319538" y="2347046"/>
          <a:ext cx="641934" cy="6419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53DB3-36A9-4EC9-B8A2-31825A3ACC2A}">
      <dsp:nvSpPr>
        <dsp:cNvPr id="0" name=""/>
        <dsp:cNvSpPr/>
      </dsp:nvSpPr>
      <dsp:spPr>
        <a:xfrm>
          <a:off x="1431065" y="2114621"/>
          <a:ext cx="2608848" cy="1106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Importance of integrating health, wellbeing, and sustainability. (World Health Organization, 2023).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1431065" y="2114621"/>
        <a:ext cx="2608848" cy="1106784"/>
      </dsp:txXfrm>
    </dsp:sp>
    <dsp:sp modelId="{B130F876-5B3C-42E0-A21C-7759165BCA07}">
      <dsp:nvSpPr>
        <dsp:cNvPr id="0" name=""/>
        <dsp:cNvSpPr/>
      </dsp:nvSpPr>
      <dsp:spPr>
        <a:xfrm>
          <a:off x="4494486" y="2114621"/>
          <a:ext cx="1106784" cy="11067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C06E6-04DF-490F-AAAE-4ED3A9BAF061}">
      <dsp:nvSpPr>
        <dsp:cNvPr id="0" name=""/>
        <dsp:cNvSpPr/>
      </dsp:nvSpPr>
      <dsp:spPr>
        <a:xfrm>
          <a:off x="4726910" y="2347046"/>
          <a:ext cx="641934" cy="6419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0A685-58A4-48E4-9E7F-C8B525E95C83}">
      <dsp:nvSpPr>
        <dsp:cNvPr id="0" name=""/>
        <dsp:cNvSpPr/>
      </dsp:nvSpPr>
      <dsp:spPr>
        <a:xfrm>
          <a:off x="5838438" y="2114621"/>
          <a:ext cx="2608848" cy="1106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Presentation aims and structure.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5838438" y="2114621"/>
        <a:ext cx="2608848" cy="11067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8B9A64-30A0-4AF0-9213-F98992998761}">
      <dsp:nvSpPr>
        <dsp:cNvPr id="0" name=""/>
        <dsp:cNvSpPr/>
      </dsp:nvSpPr>
      <dsp:spPr>
        <a:xfrm>
          <a:off x="288268" y="168416"/>
          <a:ext cx="1375106" cy="137510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DE620-D5BF-44EA-9C0B-1C4D3DC45376}">
      <dsp:nvSpPr>
        <dsp:cNvPr id="0" name=""/>
        <dsp:cNvSpPr/>
      </dsp:nvSpPr>
      <dsp:spPr>
        <a:xfrm>
          <a:off x="577041" y="457188"/>
          <a:ext cx="797561" cy="7975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548AF-3E7C-4A05-8D70-6F635AD1D59F}">
      <dsp:nvSpPr>
        <dsp:cNvPr id="0" name=""/>
        <dsp:cNvSpPr/>
      </dsp:nvSpPr>
      <dsp:spPr>
        <a:xfrm>
          <a:off x="1958040" y="168416"/>
          <a:ext cx="3241322" cy="137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bg1"/>
              </a:solidFill>
            </a:rPr>
            <a:t>Health is defined as social, mental, and physical well-being.</a:t>
          </a:r>
          <a:endParaRPr lang="en-US" sz="1800" b="0" kern="1200" dirty="0">
            <a:solidFill>
              <a:schemeClr val="bg1"/>
            </a:solidFill>
          </a:endParaRPr>
        </a:p>
      </dsp:txBody>
      <dsp:txXfrm>
        <a:off x="1958040" y="168416"/>
        <a:ext cx="3241322" cy="1375106"/>
      </dsp:txXfrm>
    </dsp:sp>
    <dsp:sp modelId="{9AB9F967-EAD2-4781-A375-A89205729FB5}">
      <dsp:nvSpPr>
        <dsp:cNvPr id="0" name=""/>
        <dsp:cNvSpPr/>
      </dsp:nvSpPr>
      <dsp:spPr>
        <a:xfrm>
          <a:off x="5764138" y="168416"/>
          <a:ext cx="1375106" cy="137510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5C4144-4B73-4DCF-A752-D126C60E8ABB}">
      <dsp:nvSpPr>
        <dsp:cNvPr id="0" name=""/>
        <dsp:cNvSpPr/>
      </dsp:nvSpPr>
      <dsp:spPr>
        <a:xfrm>
          <a:off x="6052911" y="457188"/>
          <a:ext cx="797561" cy="7975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E655A-F87B-4362-AEC7-FCBA5E475242}">
      <dsp:nvSpPr>
        <dsp:cNvPr id="0" name=""/>
        <dsp:cNvSpPr/>
      </dsp:nvSpPr>
      <dsp:spPr>
        <a:xfrm>
          <a:off x="7433911" y="168416"/>
          <a:ext cx="3241322" cy="137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bg1"/>
              </a:solidFill>
            </a:rPr>
            <a:t>Moves beyond absence of health issues. (World Health Organization, 2022).</a:t>
          </a:r>
          <a:endParaRPr lang="en-US" sz="1800" b="0" kern="1200" dirty="0">
            <a:solidFill>
              <a:schemeClr val="bg1"/>
            </a:solidFill>
          </a:endParaRPr>
        </a:p>
      </dsp:txBody>
      <dsp:txXfrm>
        <a:off x="7433911" y="168416"/>
        <a:ext cx="3241322" cy="1375106"/>
      </dsp:txXfrm>
    </dsp:sp>
    <dsp:sp modelId="{23AE9AC2-09F3-40FB-9A56-6A4ED53CA5E4}">
      <dsp:nvSpPr>
        <dsp:cNvPr id="0" name=""/>
        <dsp:cNvSpPr/>
      </dsp:nvSpPr>
      <dsp:spPr>
        <a:xfrm>
          <a:off x="288268" y="2175809"/>
          <a:ext cx="1375106" cy="137510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29836-194C-4F17-9F7B-84826CA4E5B5}">
      <dsp:nvSpPr>
        <dsp:cNvPr id="0" name=""/>
        <dsp:cNvSpPr/>
      </dsp:nvSpPr>
      <dsp:spPr>
        <a:xfrm>
          <a:off x="577041" y="2464581"/>
          <a:ext cx="797561" cy="7975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75FF0-5E78-412D-ABA5-755EC585C4FB}">
      <dsp:nvSpPr>
        <dsp:cNvPr id="0" name=""/>
        <dsp:cNvSpPr/>
      </dsp:nvSpPr>
      <dsp:spPr>
        <a:xfrm>
          <a:off x="1958040" y="2175809"/>
          <a:ext cx="3241322" cy="137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bg1"/>
              </a:solidFill>
            </a:rPr>
            <a:t>consequences for providing services in a comprehensive manner. (World Health Organization, 2022).</a:t>
          </a:r>
          <a:endParaRPr lang="en-US" sz="1800" b="0" kern="1200" dirty="0">
            <a:solidFill>
              <a:schemeClr val="bg1"/>
            </a:solidFill>
          </a:endParaRPr>
        </a:p>
      </dsp:txBody>
      <dsp:txXfrm>
        <a:off x="1958040" y="2175809"/>
        <a:ext cx="3241322" cy="1375106"/>
      </dsp:txXfrm>
    </dsp:sp>
    <dsp:sp modelId="{88B18F29-8792-4B8F-9DFE-FFAC1537C5F5}">
      <dsp:nvSpPr>
        <dsp:cNvPr id="0" name=""/>
        <dsp:cNvSpPr/>
      </dsp:nvSpPr>
      <dsp:spPr>
        <a:xfrm>
          <a:off x="5764138" y="2175809"/>
          <a:ext cx="1375106" cy="137510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C55C3-2F70-40E7-9939-F03BE01F88EF}">
      <dsp:nvSpPr>
        <dsp:cNvPr id="0" name=""/>
        <dsp:cNvSpPr/>
      </dsp:nvSpPr>
      <dsp:spPr>
        <a:xfrm>
          <a:off x="6052911" y="2464581"/>
          <a:ext cx="797561" cy="7975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DAB62-4AFA-4FA8-9B35-238844F5CC8D}">
      <dsp:nvSpPr>
        <dsp:cNvPr id="0" name=""/>
        <dsp:cNvSpPr/>
      </dsp:nvSpPr>
      <dsp:spPr>
        <a:xfrm>
          <a:off x="7433911" y="2175809"/>
          <a:ext cx="3241322" cy="137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bg1"/>
              </a:solidFill>
            </a:rPr>
            <a:t>Relevance to health and social care practice.</a:t>
          </a:r>
          <a:endParaRPr lang="en-US" sz="1800" b="0" kern="1200" dirty="0">
            <a:solidFill>
              <a:schemeClr val="bg1"/>
            </a:solidFill>
          </a:endParaRPr>
        </a:p>
      </dsp:txBody>
      <dsp:txXfrm>
        <a:off x="7433911" y="2175809"/>
        <a:ext cx="3241322" cy="13751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5E0F0-45B5-4685-9F03-8C38623E4DB9}">
      <dsp:nvSpPr>
        <dsp:cNvPr id="0" name=""/>
        <dsp:cNvSpPr/>
      </dsp:nvSpPr>
      <dsp:spPr>
        <a:xfrm>
          <a:off x="402417" y="1831738"/>
          <a:ext cx="658125" cy="65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7EACB-9112-4C3D-B5DD-2FE015974726}">
      <dsp:nvSpPr>
        <dsp:cNvPr id="0" name=""/>
        <dsp:cNvSpPr/>
      </dsp:nvSpPr>
      <dsp:spPr>
        <a:xfrm>
          <a:off x="230" y="2931545"/>
          <a:ext cx="1462500" cy="1844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Comprehensive concept encompassing emotional, psychological, and social elements. 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230" y="2931545"/>
        <a:ext cx="1462500" cy="1844549"/>
      </dsp:txXfrm>
    </dsp:sp>
    <dsp:sp modelId="{9CA1B85D-F735-4091-95E6-0ACCD608977B}">
      <dsp:nvSpPr>
        <dsp:cNvPr id="0" name=""/>
        <dsp:cNvSpPr/>
      </dsp:nvSpPr>
      <dsp:spPr>
        <a:xfrm>
          <a:off x="2120855" y="1831738"/>
          <a:ext cx="658125" cy="65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CAAD5-A699-424F-9293-526B1105FCDE}">
      <dsp:nvSpPr>
        <dsp:cNvPr id="0" name=""/>
        <dsp:cNvSpPr/>
      </dsp:nvSpPr>
      <dsp:spPr>
        <a:xfrm>
          <a:off x="1718667" y="2931545"/>
          <a:ext cx="1462500" cy="1844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Concentrate on the quality of life and functionality. (Dodge et al., 2018).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1718667" y="2931545"/>
        <a:ext cx="1462500" cy="1844549"/>
      </dsp:txXfrm>
    </dsp:sp>
    <dsp:sp modelId="{3B44F976-E87E-452E-BE24-03AD119FCBD1}">
      <dsp:nvSpPr>
        <dsp:cNvPr id="0" name=""/>
        <dsp:cNvSpPr/>
      </dsp:nvSpPr>
      <dsp:spPr>
        <a:xfrm>
          <a:off x="3839293" y="1831738"/>
          <a:ext cx="658125" cy="65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1499C-503A-45FB-9F7B-5820B558E597}">
      <dsp:nvSpPr>
        <dsp:cNvPr id="0" name=""/>
        <dsp:cNvSpPr/>
      </dsp:nvSpPr>
      <dsp:spPr>
        <a:xfrm>
          <a:off x="3437105" y="2931545"/>
          <a:ext cx="1462500" cy="1844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Growing significance in public health policy. (Dodge et al., 2018).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3437105" y="2931545"/>
        <a:ext cx="1462500" cy="1844549"/>
      </dsp:txXfrm>
    </dsp:sp>
    <dsp:sp modelId="{2283CF35-8A36-41A3-B19D-8D8BFA872E34}">
      <dsp:nvSpPr>
        <dsp:cNvPr id="0" name=""/>
        <dsp:cNvSpPr/>
      </dsp:nvSpPr>
      <dsp:spPr>
        <a:xfrm>
          <a:off x="5557730" y="1831738"/>
          <a:ext cx="658125" cy="6581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3CCE6-A0A6-4BB1-B1C9-AFB61AB43C6E}">
      <dsp:nvSpPr>
        <dsp:cNvPr id="0" name=""/>
        <dsp:cNvSpPr/>
      </dsp:nvSpPr>
      <dsp:spPr>
        <a:xfrm>
          <a:off x="5155543" y="2931545"/>
          <a:ext cx="1462500" cy="1844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Subjective well-being: individual emotions, happiness, life contentment (van et,al,.2020).</a:t>
          </a:r>
          <a:endParaRPr lang="en-US" sz="1600" b="0" kern="1200" dirty="0">
            <a:solidFill>
              <a:schemeClr val="bg1"/>
            </a:solidFill>
          </a:endParaRPr>
        </a:p>
      </dsp:txBody>
      <dsp:txXfrm>
        <a:off x="5155543" y="2931545"/>
        <a:ext cx="1462500" cy="1844549"/>
      </dsp:txXfrm>
    </dsp:sp>
    <dsp:sp modelId="{BED75E82-5901-4933-8868-0B8E6C140D6C}">
      <dsp:nvSpPr>
        <dsp:cNvPr id="0" name=""/>
        <dsp:cNvSpPr/>
      </dsp:nvSpPr>
      <dsp:spPr>
        <a:xfrm>
          <a:off x="7276168" y="1831738"/>
          <a:ext cx="658125" cy="6581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718AB-853F-44F3-A169-95B84D15C47A}">
      <dsp:nvSpPr>
        <dsp:cNvPr id="0" name=""/>
        <dsp:cNvSpPr/>
      </dsp:nvSpPr>
      <dsp:spPr>
        <a:xfrm>
          <a:off x="6873980" y="2931545"/>
          <a:ext cx="1462500" cy="1844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Objective well-being: measurable outcomes including income, job, and health status (van et,al,.2020).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b="0" kern="1200" dirty="0">
            <a:solidFill>
              <a:schemeClr val="bg1"/>
            </a:solidFill>
          </a:endParaRPr>
        </a:p>
      </dsp:txBody>
      <dsp:txXfrm>
        <a:off x="6873980" y="2931545"/>
        <a:ext cx="1462500" cy="18445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180E22-ACE3-4F8C-AF65-428ACACEF5DA}">
      <dsp:nvSpPr>
        <dsp:cNvPr id="0" name=""/>
        <dsp:cNvSpPr/>
      </dsp:nvSpPr>
      <dsp:spPr>
        <a:xfrm>
          <a:off x="3170" y="969279"/>
          <a:ext cx="2263407" cy="14372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D7FFE0D-7F17-4273-8C23-100EB3CF8871}">
      <dsp:nvSpPr>
        <dsp:cNvPr id="0" name=""/>
        <dsp:cNvSpPr/>
      </dsp:nvSpPr>
      <dsp:spPr>
        <a:xfrm>
          <a:off x="254659" y="1208194"/>
          <a:ext cx="2263407" cy="14372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Addressing current requirements without jeopardising the welfare of future generations (WHO, 2023).</a:t>
          </a:r>
          <a:endParaRPr lang="en-US" sz="1400" kern="1200" dirty="0"/>
        </a:p>
      </dsp:txBody>
      <dsp:txXfrm>
        <a:off x="296755" y="1250290"/>
        <a:ext cx="2179215" cy="1353071"/>
      </dsp:txXfrm>
    </dsp:sp>
    <dsp:sp modelId="{CAA1F6F4-6819-4DE4-A1FE-21B130A494E8}">
      <dsp:nvSpPr>
        <dsp:cNvPr id="0" name=""/>
        <dsp:cNvSpPr/>
      </dsp:nvSpPr>
      <dsp:spPr>
        <a:xfrm>
          <a:off x="2769557" y="969279"/>
          <a:ext cx="2263407" cy="14372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71A30CA-874F-407B-B2A9-6AE5724C4E25}">
      <dsp:nvSpPr>
        <dsp:cNvPr id="0" name=""/>
        <dsp:cNvSpPr/>
      </dsp:nvSpPr>
      <dsp:spPr>
        <a:xfrm>
          <a:off x="3021046" y="1208194"/>
          <a:ext cx="2263407" cy="14372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Sustainability in healthcare financing, personnel, and ecological impact(United Nations, 2023). </a:t>
          </a:r>
          <a:endParaRPr lang="en-US" sz="1400" kern="1200" dirty="0"/>
        </a:p>
      </dsp:txBody>
      <dsp:txXfrm>
        <a:off x="3063142" y="1250290"/>
        <a:ext cx="2179215" cy="1353071"/>
      </dsp:txXfrm>
    </dsp:sp>
    <dsp:sp modelId="{0BAAA1B4-1968-4C4D-A881-718B3F76DAE6}">
      <dsp:nvSpPr>
        <dsp:cNvPr id="0" name=""/>
        <dsp:cNvSpPr/>
      </dsp:nvSpPr>
      <dsp:spPr>
        <a:xfrm>
          <a:off x="5535944" y="969279"/>
          <a:ext cx="2263407" cy="14372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45BF890-FBD5-4D63-BB9A-1E8F3AB4526F}">
      <dsp:nvSpPr>
        <dsp:cNvPr id="0" name=""/>
        <dsp:cNvSpPr/>
      </dsp:nvSpPr>
      <dsp:spPr>
        <a:xfrm>
          <a:off x="5787434" y="1208194"/>
          <a:ext cx="2263407" cy="14372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Chronic population health emphasis (United Nations, 2023).</a:t>
          </a:r>
          <a:endParaRPr lang="en-US" sz="1400" kern="1200" dirty="0"/>
        </a:p>
      </dsp:txBody>
      <dsp:txXfrm>
        <a:off x="5829530" y="1250290"/>
        <a:ext cx="2179215" cy="1353071"/>
      </dsp:txXfrm>
    </dsp:sp>
    <dsp:sp modelId="{9AB8C22C-D748-40F0-A82B-9F8D0B4721D0}">
      <dsp:nvSpPr>
        <dsp:cNvPr id="0" name=""/>
        <dsp:cNvSpPr/>
      </dsp:nvSpPr>
      <dsp:spPr>
        <a:xfrm>
          <a:off x="8302331" y="969279"/>
          <a:ext cx="2263407" cy="14372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5917EAF-2447-4DC4-955F-0547A994F24F}">
      <dsp:nvSpPr>
        <dsp:cNvPr id="0" name=""/>
        <dsp:cNvSpPr/>
      </dsp:nvSpPr>
      <dsp:spPr>
        <a:xfrm>
          <a:off x="8553821" y="1208194"/>
          <a:ext cx="2263407" cy="14372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three pillars of sustainability are environmental conservation, social equality, and economic viability.</a:t>
          </a:r>
          <a:endParaRPr lang="en-US" sz="1400" kern="1200" dirty="0"/>
        </a:p>
      </dsp:txBody>
      <dsp:txXfrm>
        <a:off x="8595917" y="1250290"/>
        <a:ext cx="2179215" cy="13530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02D74F-28A9-4155-A562-EF47217982ED}">
      <dsp:nvSpPr>
        <dsp:cNvPr id="0" name=""/>
        <dsp:cNvSpPr/>
      </dsp:nvSpPr>
      <dsp:spPr>
        <a:xfrm>
          <a:off x="963691" y="975"/>
          <a:ext cx="2779067" cy="16674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Increasing incidence of anxiety and depression in the UK – add statistic</a:t>
          </a:r>
          <a:endParaRPr lang="en-US" sz="1900" b="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3691" y="975"/>
        <a:ext cx="2779067" cy="1667440"/>
      </dsp:txXfrm>
    </dsp:sp>
    <dsp:sp modelId="{D2ABAE2F-1A0F-44FB-A84E-02D721CF8F37}">
      <dsp:nvSpPr>
        <dsp:cNvPr id="0" name=""/>
        <dsp:cNvSpPr/>
      </dsp:nvSpPr>
      <dsp:spPr>
        <a:xfrm>
          <a:off x="4020665" y="975"/>
          <a:ext cx="2779067" cy="1667440"/>
        </a:xfrm>
        <a:prstGeom prst="rect">
          <a:avLst/>
        </a:prstGeom>
        <a:solidFill>
          <a:schemeClr val="accent5">
            <a:hueOff val="4030852"/>
            <a:satOff val="-1883"/>
            <a:lumOff val="-211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NHS Talking Therapies (formerly IAPT) offers prompt psychological assistance (Marmot, 2020).</a:t>
          </a:r>
          <a:endParaRPr lang="en-US" sz="1900" b="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20665" y="975"/>
        <a:ext cx="2779067" cy="1667440"/>
      </dsp:txXfrm>
    </dsp:sp>
    <dsp:sp modelId="{1DFCAC5E-B3A1-405A-B66F-C6B40207B6F1}">
      <dsp:nvSpPr>
        <dsp:cNvPr id="0" name=""/>
        <dsp:cNvSpPr/>
      </dsp:nvSpPr>
      <dsp:spPr>
        <a:xfrm>
          <a:off x="7077639" y="975"/>
          <a:ext cx="2779067" cy="1667440"/>
        </a:xfrm>
        <a:prstGeom prst="rect">
          <a:avLst/>
        </a:prstGeom>
        <a:solidFill>
          <a:schemeClr val="accent5">
            <a:hueOff val="8061703"/>
            <a:satOff val="-3767"/>
            <a:lumOff val="-423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Annually, over one million individuals utilise services.</a:t>
          </a:r>
          <a:endParaRPr lang="en-US" sz="1900" b="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77639" y="975"/>
        <a:ext cx="2779067" cy="1667440"/>
      </dsp:txXfrm>
    </dsp:sp>
    <dsp:sp modelId="{9311006B-E85B-4FA1-A167-B1230CFBCBB7}">
      <dsp:nvSpPr>
        <dsp:cNvPr id="0" name=""/>
        <dsp:cNvSpPr/>
      </dsp:nvSpPr>
      <dsp:spPr>
        <a:xfrm>
          <a:off x="963691" y="1946322"/>
          <a:ext cx="2779067" cy="1667440"/>
        </a:xfrm>
        <a:prstGeom prst="rect">
          <a:avLst/>
        </a:prstGeom>
        <a:solidFill>
          <a:schemeClr val="accent5">
            <a:hueOff val="12092555"/>
            <a:satOff val="-5650"/>
            <a:lumOff val="-6352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 recovery rate of approximately 50% for individuals who complete therapy (Marmot, 2020).</a:t>
          </a:r>
          <a:endParaRPr lang="en-US" sz="19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3691" y="1946322"/>
        <a:ext cx="2779067" cy="1667440"/>
      </dsp:txXfrm>
    </dsp:sp>
    <dsp:sp modelId="{6152A640-C998-4CC7-BE79-FF36A08DA324}">
      <dsp:nvSpPr>
        <dsp:cNvPr id="0" name=""/>
        <dsp:cNvSpPr/>
      </dsp:nvSpPr>
      <dsp:spPr>
        <a:xfrm>
          <a:off x="4020665" y="1946322"/>
          <a:ext cx="2779067" cy="1667440"/>
        </a:xfrm>
        <a:prstGeom prst="rect">
          <a:avLst/>
        </a:prstGeom>
        <a:solidFill>
          <a:schemeClr val="accent5">
            <a:hueOff val="16123407"/>
            <a:satOff val="-7534"/>
            <a:lumOff val="-847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Challenges encompass prolonged waiting periods, personnel deficiencies, and inequitable access.</a:t>
          </a:r>
          <a:endParaRPr lang="en-US" sz="19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20665" y="1946322"/>
        <a:ext cx="2779067" cy="1667440"/>
      </dsp:txXfrm>
    </dsp:sp>
    <dsp:sp modelId="{4DD7A2DA-6668-438D-B370-86AC08CAACB0}">
      <dsp:nvSpPr>
        <dsp:cNvPr id="0" name=""/>
        <dsp:cNvSpPr/>
      </dsp:nvSpPr>
      <dsp:spPr>
        <a:xfrm>
          <a:off x="7077639" y="1946322"/>
          <a:ext cx="2779067" cy="1667440"/>
        </a:xfrm>
        <a:prstGeom prst="rect">
          <a:avLst/>
        </a:prstGeom>
        <a:solidFill>
          <a:schemeClr val="accent5">
            <a:hueOff val="20154258"/>
            <a:satOff val="-9417"/>
            <a:lumOff val="-1058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Beneficial effects on wellbeing, employment, and service sustainability (NHS England, 2023).</a:t>
          </a:r>
          <a:endParaRPr lang="en-US" sz="19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77639" y="1946322"/>
        <a:ext cx="2779067" cy="16674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8B8A0C-53F5-4132-A8CC-0C75C523EA48}">
      <dsp:nvSpPr>
        <dsp:cNvPr id="0" name=""/>
        <dsp:cNvSpPr/>
      </dsp:nvSpPr>
      <dsp:spPr>
        <a:xfrm>
          <a:off x="21813" y="0"/>
          <a:ext cx="8656319" cy="7952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Intervention based on lifestyle modifications</a:t>
          </a:r>
          <a:endParaRPr lang="en-US" sz="2100" b="1" kern="1200" dirty="0"/>
        </a:p>
      </dsp:txBody>
      <dsp:txXfrm>
        <a:off x="45105" y="23292"/>
        <a:ext cx="7730992" cy="748658"/>
      </dsp:txXfrm>
    </dsp:sp>
    <dsp:sp modelId="{107F6128-5E93-4855-A051-2628B899F177}">
      <dsp:nvSpPr>
        <dsp:cNvPr id="0" name=""/>
        <dsp:cNvSpPr/>
      </dsp:nvSpPr>
      <dsp:spPr>
        <a:xfrm>
          <a:off x="724966" y="939831"/>
          <a:ext cx="8656319" cy="795242"/>
        </a:xfrm>
        <a:prstGeom prst="roundRect">
          <a:avLst>
            <a:gd name="adj" fmla="val 10000"/>
          </a:avLst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Concentrate on nutrition, exercise, and behavioural modification (Marmot, 2020).</a:t>
          </a:r>
          <a:endParaRPr lang="en-US" sz="2100" b="1" kern="1200" dirty="0"/>
        </a:p>
      </dsp:txBody>
      <dsp:txXfrm>
        <a:off x="748258" y="963123"/>
        <a:ext cx="7367860" cy="748658"/>
      </dsp:txXfrm>
    </dsp:sp>
    <dsp:sp modelId="{00C36265-4185-4195-A27B-3D35A9FCF159}">
      <dsp:nvSpPr>
        <dsp:cNvPr id="0" name=""/>
        <dsp:cNvSpPr/>
      </dsp:nvSpPr>
      <dsp:spPr>
        <a:xfrm>
          <a:off x="1439113" y="1879663"/>
          <a:ext cx="8656319" cy="795242"/>
        </a:xfrm>
        <a:prstGeom prst="roundRect">
          <a:avLst>
            <a:gd name="adj" fmla="val 10000"/>
          </a:avLst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Favourable results for diabetes mitigation</a:t>
          </a:r>
          <a:endParaRPr lang="en-US" sz="2100" b="1" kern="1200" dirty="0"/>
        </a:p>
      </dsp:txBody>
      <dsp:txXfrm>
        <a:off x="1462405" y="1902955"/>
        <a:ext cx="7378681" cy="748658"/>
      </dsp:txXfrm>
    </dsp:sp>
    <dsp:sp modelId="{8072073B-0F0C-4347-B1FA-233DD1FA215B}">
      <dsp:nvSpPr>
        <dsp:cNvPr id="0" name=""/>
        <dsp:cNvSpPr/>
      </dsp:nvSpPr>
      <dsp:spPr>
        <a:xfrm>
          <a:off x="2164079" y="2819495"/>
          <a:ext cx="8656319" cy="795242"/>
        </a:xfrm>
        <a:prstGeom prst="roundRect">
          <a:avLst>
            <a:gd name="adj" fmla="val 10000"/>
          </a:avLst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Disparate engagement among populations(Public Health England, 2020). </a:t>
          </a:r>
          <a:endParaRPr lang="en-US" sz="2100" b="1" kern="1200" dirty="0"/>
        </a:p>
      </dsp:txBody>
      <dsp:txXfrm>
        <a:off x="2187371" y="2842787"/>
        <a:ext cx="7367860" cy="748658"/>
      </dsp:txXfrm>
    </dsp:sp>
    <dsp:sp modelId="{EA40108E-569A-42F1-A00E-8D16A6054BE8}">
      <dsp:nvSpPr>
        <dsp:cNvPr id="0" name=""/>
        <dsp:cNvSpPr/>
      </dsp:nvSpPr>
      <dsp:spPr>
        <a:xfrm>
          <a:off x="8139411" y="609083"/>
          <a:ext cx="516907" cy="5169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255715" y="609083"/>
        <a:ext cx="284299" cy="388973"/>
      </dsp:txXfrm>
    </dsp:sp>
    <dsp:sp modelId="{4962E527-FD65-450D-A42E-94BFAB1D7FDD}">
      <dsp:nvSpPr>
        <dsp:cNvPr id="0" name=""/>
        <dsp:cNvSpPr/>
      </dsp:nvSpPr>
      <dsp:spPr>
        <a:xfrm>
          <a:off x="8864378" y="1548915"/>
          <a:ext cx="516907" cy="5169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916723"/>
            <a:satOff val="-2883"/>
            <a:lumOff val="-359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4916723"/>
              <a:satOff val="-2883"/>
              <a:lumOff val="-3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80682" y="1548915"/>
        <a:ext cx="284299" cy="388973"/>
      </dsp:txXfrm>
    </dsp:sp>
    <dsp:sp modelId="{4CE6147D-B5BA-4E72-8819-969E91BDA44F}">
      <dsp:nvSpPr>
        <dsp:cNvPr id="0" name=""/>
        <dsp:cNvSpPr/>
      </dsp:nvSpPr>
      <dsp:spPr>
        <a:xfrm>
          <a:off x="9578524" y="2488747"/>
          <a:ext cx="516907" cy="5169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833447"/>
            <a:satOff val="-5766"/>
            <a:lumOff val="-718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9833447"/>
              <a:satOff val="-5766"/>
              <a:lumOff val="-7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694828" y="2488747"/>
        <a:ext cx="284299" cy="3889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FAB754-DDC3-42B9-8733-014E0E4A250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F4E01B-AB0B-48D0-AE96-5B7DD495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441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F4E01B-AB0B-48D0-AE96-5B7DD495D9D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733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570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232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659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896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899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96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687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77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888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713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615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72718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91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7246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53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9176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146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CCBF3A-D7FB-4B97-8FD5-6FFB20CB1E8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399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  <p:sldLayoutId id="21474837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implementing-the-sustainable-development-goals/implementing-the-sustainable-development-goals--2" TargetMode="External"/><Relationship Id="rId2" Type="http://schemas.openxmlformats.org/officeDocument/2006/relationships/hyperlink" Target="https://www.frontiersin.org/journals/public-health/articles/10.3389/fpubh.2020.00131/ful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news-medical.net/health/Public-Health-and-Global-Inequalities.aspx" TargetMode="External"/><Relationship Id="rId4" Type="http://schemas.openxmlformats.org/officeDocument/2006/relationships/hyperlink" Target="https://actionsdg.ctb.ku.edu/gnhiap-events/webinar-health-in-all-policies-advancing-multisectoral-collaboration-for-health-equity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unstats.un.org/sdgs/report/2023/" TargetMode="External"/><Relationship Id="rId2" Type="http://schemas.openxmlformats.org/officeDocument/2006/relationships/hyperlink" Target="https://www.rcn.org.uk/About-us/Sustainability-in-health-and-car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publications/i/item/9789240074323" TargetMode="External"/><Relationship Id="rId5" Type="http://schemas.openxmlformats.org/officeDocument/2006/relationships/hyperlink" Target="https://cdn.who.int/media/docs/default-source/documents/publications/basic-documents-constitution-of-who179f0d3d-a613-4760-8801-811dfce250af.pdf?sfvrsn=e8fb384f_1&amp;download=true" TargetMode="External"/><Relationship Id="rId4" Type="http://schemas.openxmlformats.org/officeDocument/2006/relationships/hyperlink" Target="https://www.afro.who.int/sites/default/files/2017-06/140120HPRHiAPFramewor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0BBE6E1-FD44-D5CF-0413-4E47531BF3C4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rcRect t="29688"/>
          <a:stretch>
            <a:fillRect/>
          </a:stretch>
        </p:blipFill>
        <p:spPr>
          <a:xfrm>
            <a:off x="12698" y="114310"/>
            <a:ext cx="1219200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735A508-2662-409F-B5A3-AEA22CE92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Single Corner Rectangle 17">
            <a:extLst>
              <a:ext uri="{FF2B5EF4-FFF2-40B4-BE49-F238E27FC236}">
                <a16:creationId xmlns:a16="http://schemas.microsoft.com/office/drawing/2014/main" id="{CB8B592B-E5AA-4055-8CB3-6AEDB35AD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  <a:alpha val="70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0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57241-A1F0-9970-B26B-6915F2FA79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183" y="233435"/>
            <a:ext cx="8534400" cy="222613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sz="33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Health, Wellbeing and Sustainable Development in UK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AB13A-BB0D-E012-CBA7-6A715B15B7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115" y="3145367"/>
            <a:ext cx="7744885" cy="32530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sz="2400" b="1" dirty="0">
                <a:solidFill>
                  <a:schemeClr val="bg1"/>
                </a:solidFill>
              </a:rPr>
              <a:t>Critical Academic Presentation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sz="2400" b="1" dirty="0">
                <a:solidFill>
                  <a:schemeClr val="bg1"/>
                </a:solidFill>
              </a:rPr>
              <a:t>BMHP6030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sz="2400" b="1" dirty="0">
                <a:solidFill>
                  <a:schemeClr val="bg1"/>
                </a:solidFill>
              </a:rPr>
              <a:t>Lecturer: Parese Ahmed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sz="2400" b="1" dirty="0">
                <a:solidFill>
                  <a:schemeClr val="bg1"/>
                </a:solidFill>
              </a:rPr>
              <a:t>Student : Nazdar Sami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sz="2400" b="1" dirty="0">
                <a:solidFill>
                  <a:schemeClr val="bg1"/>
                </a:solidFill>
              </a:rPr>
              <a:t>ID: 2122282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E8443E6-406A-4E9D-BBDF-18D82C7E5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97444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BA182A-2104-4C55-A000-6A17CB39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7FCCA59-6939-4760-9F82-2FC2E686F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0FB56C56-4387-44BD-B03A-5191625A5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2F6CE9C-E697-4BCF-9715-53021444C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5D51363-57A9-46E1-8441-64EAF401C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3061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7DA5A-73B3-AE73-8DF0-55DDBBAAA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52" y="122366"/>
            <a:ext cx="8534400" cy="150706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Introduction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18DC4FA-4783-4125-1F73-416053CC06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274428"/>
              </p:ext>
            </p:extLst>
          </p:nvPr>
        </p:nvGraphicFramePr>
        <p:xfrm>
          <a:off x="1572733" y="1998477"/>
          <a:ext cx="8534400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09632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3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7AE45261-7584-4688-A4A3-724AC140F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0B2A9-7BA4-06F9-2023-CFA6F683D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593" y="4918964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Defining Health</a:t>
            </a:r>
          </a:p>
        </p:txBody>
      </p:sp>
      <p:sp>
        <p:nvSpPr>
          <p:cNvPr id="22" name="Snip Diagonal Corner Rectangle 21">
            <a:extLst>
              <a:ext uri="{FF2B5EF4-FFF2-40B4-BE49-F238E27FC236}">
                <a16:creationId xmlns:a16="http://schemas.microsoft.com/office/drawing/2014/main" id="{6A3DF0D0-07D5-4FAC-A12C-923E178CC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20722"/>
            <a:ext cx="12188824" cy="3612950"/>
          </a:xfrm>
          <a:prstGeom prst="snip2DiagRect">
            <a:avLst>
              <a:gd name="adj1" fmla="val 8741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EEF4727-6B5C-4FA7-968D-912F35A4C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2FE142A-A0FD-4557-92D4-A7A7F27CBF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F84B8B9-9710-47C6-A3BC-99C562894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93ADAE5-007B-4BBF-8DA6-2EB91A0BE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3DB8E36-978B-4F5D-B278-B1F45C585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7484C8B-8B05-442F-A4F5-4192C7D0C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F61274-A3B6-C224-B957-9593E8B9EC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7700180"/>
              </p:ext>
            </p:extLst>
          </p:nvPr>
        </p:nvGraphicFramePr>
        <p:xfrm>
          <a:off x="684212" y="1006997"/>
          <a:ext cx="10963502" cy="371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364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22F16B3-F663-E4B4-E829-C86EE766F3F9}"/>
              </a:ext>
            </a:extLst>
          </p:cNvPr>
          <p:cNvSpPr txBox="1"/>
          <p:nvPr/>
        </p:nvSpPr>
        <p:spPr>
          <a:xfrm>
            <a:off x="163901" y="2382645"/>
            <a:ext cx="329529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Well-Being</a:t>
            </a:r>
          </a:p>
        </p:txBody>
      </p:sp>
      <p:graphicFrame>
        <p:nvGraphicFramePr>
          <p:cNvPr id="17" name="TextBox 4">
            <a:extLst>
              <a:ext uri="{FF2B5EF4-FFF2-40B4-BE49-F238E27FC236}">
                <a16:creationId xmlns:a16="http://schemas.microsoft.com/office/drawing/2014/main" id="{36FF39A7-0767-A914-4B7F-EBE7E12C1F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4061160"/>
              </p:ext>
            </p:extLst>
          </p:nvPr>
        </p:nvGraphicFramePr>
        <p:xfrm>
          <a:off x="3619500" y="1"/>
          <a:ext cx="8336711" cy="6607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79269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Graphic spid="1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5E5D452-8A7B-5CEE-06AB-AC7C7660C66E}"/>
              </a:ext>
            </a:extLst>
          </p:cNvPr>
          <p:cNvSpPr txBox="1"/>
          <p:nvPr/>
        </p:nvSpPr>
        <p:spPr>
          <a:xfrm>
            <a:off x="1035168" y="402771"/>
            <a:ext cx="1030910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Defining Sustainable Development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B368B6D2-1AF9-147F-9A3B-C5A4FA6599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4694739"/>
              </p:ext>
            </p:extLst>
          </p:nvPr>
        </p:nvGraphicFramePr>
        <p:xfrm>
          <a:off x="597126" y="1875632"/>
          <a:ext cx="108203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867979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54502D-0015-37C1-FD48-D39A868D8E37}"/>
              </a:ext>
            </a:extLst>
          </p:cNvPr>
          <p:cNvSpPr txBox="1"/>
          <p:nvPr/>
        </p:nvSpPr>
        <p:spPr>
          <a:xfrm>
            <a:off x="906392" y="2015092"/>
            <a:ext cx="610688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Incorporates biological, psychological, and social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Contrasts the biomedical model (Social Work Portal, no date)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Facilitates individualised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Informs comprehensive service design (Engel,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facilitates comprehensive, individualised, and cohesive care provision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15675C-74F8-0905-F228-7FE5B0DC1BBE}"/>
              </a:ext>
            </a:extLst>
          </p:cNvPr>
          <p:cNvSpPr txBox="1"/>
          <p:nvPr/>
        </p:nvSpPr>
        <p:spPr>
          <a:xfrm>
            <a:off x="905774" y="794432"/>
            <a:ext cx="610750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Theoretical Framework - Biopsychosocial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FD04A5-EC1A-0D18-7ECE-F769770B02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7513" y="629728"/>
            <a:ext cx="4684315" cy="43373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692AA9-88F1-7C0C-8BFC-54E0BB8FCDDB}"/>
              </a:ext>
            </a:extLst>
          </p:cNvPr>
          <p:cNvSpPr txBox="1"/>
          <p:nvPr/>
        </p:nvSpPr>
        <p:spPr>
          <a:xfrm>
            <a:off x="7246189" y="4967057"/>
            <a:ext cx="610750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https://www.socialworkportal.com/biopsychosocial-model/</a:t>
            </a:r>
          </a:p>
        </p:txBody>
      </p:sp>
    </p:spTree>
    <p:extLst>
      <p:ext uri="{BB962C8B-B14F-4D97-AF65-F5344CB8AC3E}">
        <p14:creationId xmlns:p14="http://schemas.microsoft.com/office/powerpoint/2010/main" val="9267605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FB982C-7D39-088F-6003-F105C004F740}"/>
              </a:ext>
            </a:extLst>
          </p:cNvPr>
          <p:cNvSpPr txBox="1"/>
          <p:nvPr/>
        </p:nvSpPr>
        <p:spPr>
          <a:xfrm>
            <a:off x="313426" y="2128665"/>
            <a:ext cx="6107502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affected by broader social and environmental systems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Significance of housing, education, and employment – used widely in social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Closely aligned with sustainable development concepts (Kamenopoulou,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485FA-1E62-E3EE-E81E-74296F12C34F}"/>
              </a:ext>
            </a:extLst>
          </p:cNvPr>
          <p:cNvSpPr txBox="1"/>
          <p:nvPr/>
        </p:nvSpPr>
        <p:spPr>
          <a:xfrm>
            <a:off x="776377" y="672860"/>
            <a:ext cx="51816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Holistic and Ecological Models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1CED09-2848-2AE6-2449-4F7F532C1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983" y="672860"/>
            <a:ext cx="4610297" cy="454135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85A012D-8ED7-1534-E7BE-29AC1D56FF70}"/>
              </a:ext>
            </a:extLst>
          </p:cNvPr>
          <p:cNvSpPr txBox="1"/>
          <p:nvPr/>
        </p:nvSpPr>
        <p:spPr>
          <a:xfrm>
            <a:off x="6694098" y="5275746"/>
            <a:ext cx="610750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https://www.frontiersin.org/journals/public-health/articles/10.3389/fpubh.2020.00131/full</a:t>
            </a:r>
          </a:p>
        </p:txBody>
      </p:sp>
    </p:spTree>
    <p:extLst>
      <p:ext uri="{BB962C8B-B14F-4D97-AF65-F5344CB8AC3E}">
        <p14:creationId xmlns:p14="http://schemas.microsoft.com/office/powerpoint/2010/main" val="11032233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360F1BA-EF63-896B-DDEB-CC1B48584652}"/>
              </a:ext>
            </a:extLst>
          </p:cNvPr>
          <p:cNvSpPr txBox="1"/>
          <p:nvPr/>
        </p:nvSpPr>
        <p:spPr>
          <a:xfrm>
            <a:off x="684212" y="4781550"/>
            <a:ext cx="7631652" cy="12128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Sustainability and Sustainable Development Goal 3 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cap="all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F1327E-A61E-8A2D-9CE6-23573C4C6E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67" y="957944"/>
            <a:ext cx="5583932" cy="2545026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54736B-6987-6492-3A39-F0548DFF6698}"/>
              </a:ext>
            </a:extLst>
          </p:cNvPr>
          <p:cNvSpPr txBox="1"/>
          <p:nvPr/>
        </p:nvSpPr>
        <p:spPr>
          <a:xfrm>
            <a:off x="6499654" y="733647"/>
            <a:ext cx="5180279" cy="35758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>
              <a:solidFill>
                <a:schemeClr val="bg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United Nations Sustainable Development Goals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Concentrate on Sustainable Development Goal 3: Ensuring Good Health and Wellbeing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Connections among health, inequality, and sustainability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Kingdom's adherence to Sustainable Development Goals principles (United Nations,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8C3EB6-2298-92CD-F9E7-DBA362E5645B}"/>
              </a:ext>
            </a:extLst>
          </p:cNvPr>
          <p:cNvSpPr txBox="1"/>
          <p:nvPr/>
        </p:nvSpPr>
        <p:spPr>
          <a:xfrm>
            <a:off x="588378" y="3552979"/>
            <a:ext cx="610750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https://qcu.edu.ph/qcu-and-the-un-sustainable-goals-3/</a:t>
            </a:r>
          </a:p>
        </p:txBody>
      </p:sp>
    </p:spTree>
    <p:extLst>
      <p:ext uri="{BB962C8B-B14F-4D97-AF65-F5344CB8AC3E}">
        <p14:creationId xmlns:p14="http://schemas.microsoft.com/office/powerpoint/2010/main" val="4511596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B0B9231-18EE-3A1D-93EC-B99375D591BE}"/>
              </a:ext>
            </a:extLst>
          </p:cNvPr>
          <p:cNvSpPr txBox="1"/>
          <p:nvPr/>
        </p:nvSpPr>
        <p:spPr>
          <a:xfrm>
            <a:off x="672569" y="5074840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Policy and Governance – Health in All Policies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102DEF-9FE4-9F94-A80E-C0B4BF47B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240" y="1029626"/>
            <a:ext cx="4920346" cy="2983926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870B45-1E52-C782-0073-B83FC3BEC456}"/>
              </a:ext>
            </a:extLst>
          </p:cNvPr>
          <p:cNvSpPr txBox="1"/>
          <p:nvPr/>
        </p:nvSpPr>
        <p:spPr>
          <a:xfrm>
            <a:off x="6068772" y="450012"/>
            <a:ext cx="5708415" cy="41431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700" dirty="0">
              <a:solidFill>
                <a:schemeClr val="bg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Health in All Policies framework</a:t>
            </a:r>
          </a:p>
          <a:p>
            <a:pPr marL="285750" indent="-2857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evaluated in all industries</a:t>
            </a:r>
          </a:p>
          <a:p>
            <a:pPr marL="285750" indent="-2857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Addresses the social determinants of health</a:t>
            </a:r>
          </a:p>
          <a:p>
            <a:pPr marL="285750" indent="-2857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Facilitates sustainable healthcare systems (World Health Organization, 2014).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BCF59C-81AE-F0D3-4DA6-9D7154B65B89}"/>
              </a:ext>
            </a:extLst>
          </p:cNvPr>
          <p:cNvSpPr txBox="1"/>
          <p:nvPr/>
        </p:nvSpPr>
        <p:spPr>
          <a:xfrm flipH="1">
            <a:off x="711841" y="4003940"/>
            <a:ext cx="55940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>
                <a:solidFill>
                  <a:schemeClr val="bg1"/>
                </a:solidFill>
              </a:rPr>
              <a:t>https://actionsdg.ctb.ku.edu/gnhiap-events/webinar-health-in-all-policies-advancing-multisectoral-collaboration-for-health-equity/</a:t>
            </a:r>
            <a:endParaRPr lang="en-GB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1793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08E300E-96D0-3F1E-2CD4-95597FB98BE3}"/>
              </a:ext>
            </a:extLst>
          </p:cNvPr>
          <p:cNvSpPr txBox="1"/>
          <p:nvPr/>
        </p:nvSpPr>
        <p:spPr>
          <a:xfrm>
            <a:off x="672569" y="4876800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UK Policies and Legislation to help meet SDG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5A7C51-9175-FFA5-3775-1283584BA678}"/>
              </a:ext>
            </a:extLst>
          </p:cNvPr>
          <p:cNvSpPr txBox="1"/>
          <p:nvPr/>
        </p:nvSpPr>
        <p:spPr>
          <a:xfrm>
            <a:off x="5913257" y="733647"/>
            <a:ext cx="5922185" cy="35758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Priorities of the NHS Long Term Plan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 and early intervention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and communal support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Constraints: financial and personnel pressures (NHS England, 2019).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 2010—promotes health service equality and non-discrimination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9C0F5F-DC33-8F1A-C511-4D649349B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604" y="474133"/>
            <a:ext cx="5590842" cy="41600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1C4D8CB-3472-30A3-0D47-65DC2255D9E9}"/>
              </a:ext>
            </a:extLst>
          </p:cNvPr>
          <p:cNvSpPr txBox="1"/>
          <p:nvPr/>
        </p:nvSpPr>
        <p:spPr>
          <a:xfrm>
            <a:off x="46644" y="4692134"/>
            <a:ext cx="6106884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https://www.gov.uk/government/publications/implementing-the-sustainable-development-goals/implementing-the-sustainable-development-goals--2</a:t>
            </a:r>
          </a:p>
        </p:txBody>
      </p:sp>
    </p:spTree>
    <p:extLst>
      <p:ext uri="{BB962C8B-B14F-4D97-AF65-F5344CB8AC3E}">
        <p14:creationId xmlns:p14="http://schemas.microsoft.com/office/powerpoint/2010/main" val="31026312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7C75D40-A412-A473-EFF3-2886C5B609A4}"/>
              </a:ext>
            </a:extLst>
          </p:cNvPr>
          <p:cNvSpPr txBox="1"/>
          <p:nvPr/>
        </p:nvSpPr>
        <p:spPr>
          <a:xfrm>
            <a:off x="484027" y="4617286"/>
            <a:ext cx="7238026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Provision of Services and Coordinated Healthcare</a:t>
            </a:r>
          </a:p>
        </p:txBody>
      </p:sp>
      <p:pic>
        <p:nvPicPr>
          <p:cNvPr id="22" name="Graphic 21" descr="Hospital">
            <a:extLst>
              <a:ext uri="{FF2B5EF4-FFF2-40B4-BE49-F238E27FC236}">
                <a16:creationId xmlns:a16="http://schemas.microsoft.com/office/drawing/2014/main" id="{931C9610-4B15-0563-FFE1-1D08C4571B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55676" y="733647"/>
            <a:ext cx="3575884" cy="3575884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C7D8BB-1F67-A74E-3053-526015A70F97}"/>
              </a:ext>
            </a:extLst>
          </p:cNvPr>
          <p:cNvSpPr txBox="1"/>
          <p:nvPr/>
        </p:nvSpPr>
        <p:spPr>
          <a:xfrm>
            <a:off x="5302624" y="391583"/>
            <a:ext cx="6305550" cy="37909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16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6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Care Systems (ICSs)</a:t>
            </a:r>
          </a:p>
          <a:p>
            <a:pPr marL="285750" indent="-285750">
              <a:lnSpc>
                <a:spcPct val="16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Interdisciplinary collaboration across health, social care, and the voluntary sector (The King’s Fund, 2022).</a:t>
            </a:r>
          </a:p>
          <a:p>
            <a:pPr marL="285750" indent="-285750">
              <a:lnSpc>
                <a:spcPct val="16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continuity and efficiency</a:t>
            </a:r>
          </a:p>
          <a:p>
            <a:pPr marL="285750" indent="-285750">
              <a:lnSpc>
                <a:spcPct val="16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Promotes sustainability (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Dodge,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et,al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,.(2012).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908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F9F197B-84F8-04F4-7B5A-461E41FFA1F7}"/>
              </a:ext>
            </a:extLst>
          </p:cNvPr>
          <p:cNvSpPr txBox="1"/>
          <p:nvPr/>
        </p:nvSpPr>
        <p:spPr>
          <a:xfrm>
            <a:off x="1763714" y="4527549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UK Example: NHS Talking Therapies (IAPT)</a:t>
            </a:r>
          </a:p>
        </p:txBody>
      </p:sp>
      <p:graphicFrame>
        <p:nvGraphicFramePr>
          <p:cNvPr id="9" name="TextBox 2">
            <a:extLst>
              <a:ext uri="{FF2B5EF4-FFF2-40B4-BE49-F238E27FC236}">
                <a16:creationId xmlns:a16="http://schemas.microsoft.com/office/drawing/2014/main" id="{5403FBD3-CF0F-86BC-8E78-CD7B4C8780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8178907"/>
              </p:ext>
            </p:extLst>
          </p:nvPr>
        </p:nvGraphicFramePr>
        <p:xfrm>
          <a:off x="684212" y="685800"/>
          <a:ext cx="108203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846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9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B804F35-BDBD-61B8-4A16-923ABC0C4A6D}"/>
              </a:ext>
            </a:extLst>
          </p:cNvPr>
          <p:cNvSpPr txBox="1"/>
          <p:nvPr/>
        </p:nvSpPr>
        <p:spPr>
          <a:xfrm>
            <a:off x="591164" y="609863"/>
            <a:ext cx="10192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- NHS Diabetes Prevention Program</a:t>
            </a:r>
          </a:p>
        </p:txBody>
      </p:sp>
      <p:graphicFrame>
        <p:nvGraphicFramePr>
          <p:cNvPr id="30" name="TextBox 2">
            <a:extLst>
              <a:ext uri="{FF2B5EF4-FFF2-40B4-BE49-F238E27FC236}">
                <a16:creationId xmlns:a16="http://schemas.microsoft.com/office/drawing/2014/main" id="{9C2F8D25-22BE-5AB9-417C-F28EE8BCED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1413880"/>
              </p:ext>
            </p:extLst>
          </p:nvPr>
        </p:nvGraphicFramePr>
        <p:xfrm>
          <a:off x="277020" y="2196571"/>
          <a:ext cx="108203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03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30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AB8FFBB-0A2D-4D4C-B94B-320ABB349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3D rendering of game pieces tied together with a rope">
            <a:extLst>
              <a:ext uri="{FF2B5EF4-FFF2-40B4-BE49-F238E27FC236}">
                <a16:creationId xmlns:a16="http://schemas.microsoft.com/office/drawing/2014/main" id="{925D5877-EB4C-EAB6-B2FC-793050503A2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B05A20-E9D0-F69F-E999-2CC799909F6A}"/>
              </a:ext>
            </a:extLst>
          </p:cNvPr>
          <p:cNvSpPr txBox="1"/>
          <p:nvPr/>
        </p:nvSpPr>
        <p:spPr>
          <a:xfrm>
            <a:off x="413705" y="709214"/>
            <a:ext cx="6438524" cy="4843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chemeClr val="bg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Ongoing inequalities based on various social determinant of health such as income and ethnicity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Obstacles: digital exclusion, accessibility to services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 on sustainable results (Marmot et al., 2020).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Addressing social determinants across the life course to reduce health inequalities (marmot, 2020).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EC92BD4-3684-4A4A-84FF-704DCA7A3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CBA388E6-4C14-4B9E-A26C-CCA504DAB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EE122466-428E-43AB-9AB9-02C82A3902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749A3CE-D685-4BD6-9E32-FECB9B95F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91C33F82-A690-4D10-9DF8-7B2B300FC2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6C37F367-774B-4B76-82C0-09AA8E2D9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E9BE1A2-06FB-B55F-6C9E-64C578D4CBD0}"/>
              </a:ext>
            </a:extLst>
          </p:cNvPr>
          <p:cNvSpPr txBox="1"/>
          <p:nvPr/>
        </p:nvSpPr>
        <p:spPr>
          <a:xfrm>
            <a:off x="684211" y="224135"/>
            <a:ext cx="65817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Inequalities and Accessibility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C9ACC-97E9-DA58-27FF-0FA4B9541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6725" y="1242413"/>
            <a:ext cx="4619769" cy="3939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0C7CB2-09BF-6EC6-9352-A5B4E10BC419}"/>
              </a:ext>
            </a:extLst>
          </p:cNvPr>
          <p:cNvSpPr txBox="1"/>
          <p:nvPr/>
        </p:nvSpPr>
        <p:spPr>
          <a:xfrm>
            <a:off x="7017771" y="5408611"/>
            <a:ext cx="620485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https://www.news-medical.net/health/Public-Health-and-Global-Inequalities.aspx</a:t>
            </a:r>
          </a:p>
        </p:txBody>
      </p:sp>
    </p:spTree>
    <p:extLst>
      <p:ext uri="{BB962C8B-B14F-4D97-AF65-F5344CB8AC3E}">
        <p14:creationId xmlns:p14="http://schemas.microsoft.com/office/powerpoint/2010/main" val="529721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124D9F5B-C72B-41EE-97C2-D3600B62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Group">
            <a:extLst>
              <a:ext uri="{FF2B5EF4-FFF2-40B4-BE49-F238E27FC236}">
                <a16:creationId xmlns:a16="http://schemas.microsoft.com/office/drawing/2014/main" id="{0738C140-5546-E5D6-6834-C1F9A558B2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51" y="1388853"/>
            <a:ext cx="4887466" cy="4373812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7C50CE-A204-AB66-0931-6F99852D8478}"/>
              </a:ext>
            </a:extLst>
          </p:cNvPr>
          <p:cNvSpPr txBox="1"/>
          <p:nvPr/>
        </p:nvSpPr>
        <p:spPr>
          <a:xfrm>
            <a:off x="6095998" y="685800"/>
            <a:ext cx="5643220" cy="49149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rgbClr val="0F49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Focused community initiatives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Culturally competent services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centered on prevention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Significance of tackling social determinants </a:t>
            </a: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(Office for Health Improvement and Disparities, 2022).</a:t>
            </a: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180A64C-1862-4B1B-8953-FA96DEE4C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2859A51-B3CA-4126-956F-D0DCCBA21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ECA05ED-FBC3-48F4-8E6D-AB89EC608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EE24CC5-F080-45A3-B2B4-59A7BCA5A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3EC6EC2-2351-427C-90C2-F10791573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524D87A-9540-4F77-B006-823176623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F7805539-FDC8-9E9C-37B9-135107B7E21E}"/>
              </a:ext>
            </a:extLst>
          </p:cNvPr>
          <p:cNvSpPr txBox="1"/>
          <p:nvPr/>
        </p:nvSpPr>
        <p:spPr>
          <a:xfrm>
            <a:off x="-11504" y="753566"/>
            <a:ext cx="610750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Inequalities</a:t>
            </a:r>
          </a:p>
        </p:txBody>
      </p:sp>
    </p:spTree>
    <p:extLst>
      <p:ext uri="{BB962C8B-B14F-4D97-AF65-F5344CB8AC3E}">
        <p14:creationId xmlns:p14="http://schemas.microsoft.com/office/powerpoint/2010/main" val="2580909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124D9F5B-C72B-41EE-97C2-D3600B62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Graphic 29" descr="Upward trend">
            <a:extLst>
              <a:ext uri="{FF2B5EF4-FFF2-40B4-BE49-F238E27FC236}">
                <a16:creationId xmlns:a16="http://schemas.microsoft.com/office/drawing/2014/main" id="{C4B00636-241D-9450-67D9-71D6A98EC8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51" y="875199"/>
            <a:ext cx="4887466" cy="4887466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613E4D-A7CA-5136-C636-8BFF923FB50F}"/>
              </a:ext>
            </a:extLst>
          </p:cNvPr>
          <p:cNvSpPr txBox="1"/>
          <p:nvPr/>
        </p:nvSpPr>
        <p:spPr>
          <a:xfrm>
            <a:off x="5579229" y="1269205"/>
            <a:ext cx="6107501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rgbClr val="0F496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intersectoral collaboration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Investment in preventive measures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integrated into planning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assessment and involvement </a:t>
            </a: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(Royal College of Nursing, 2023).</a:t>
            </a:r>
            <a:endParaRPr lang="en-US" sz="2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180A64C-1862-4B1B-8953-FA96DEE4C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2859A51-B3CA-4126-956F-D0DCCBA21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ECA05ED-FBC3-48F4-8E6D-AB89EC608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EE24CC5-F080-45A3-B2B4-59A7BCA5A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3EC6EC2-2351-427C-90C2-F10791573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524D87A-9540-4F77-B006-823176623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0C58C06E-01F2-31E1-275B-D5DEBF074A03}"/>
              </a:ext>
            </a:extLst>
          </p:cNvPr>
          <p:cNvSpPr txBox="1"/>
          <p:nvPr/>
        </p:nvSpPr>
        <p:spPr>
          <a:xfrm>
            <a:off x="564850" y="572115"/>
            <a:ext cx="61075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Prospective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3016892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124D9F5B-C72B-41EE-97C2-D3600B62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Teacher">
            <a:extLst>
              <a:ext uri="{FF2B5EF4-FFF2-40B4-BE49-F238E27FC236}">
                <a16:creationId xmlns:a16="http://schemas.microsoft.com/office/drawing/2014/main" id="{FCFF2B72-B985-B9E7-9492-DA1D296573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6461" y="1044598"/>
            <a:ext cx="3837196" cy="4725986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A77298-7C9E-EB5B-0D4F-711749645595}"/>
              </a:ext>
            </a:extLst>
          </p:cNvPr>
          <p:cNvSpPr txBox="1"/>
          <p:nvPr/>
        </p:nvSpPr>
        <p:spPr>
          <a:xfrm>
            <a:off x="4699380" y="459666"/>
            <a:ext cx="6885934" cy="50073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is crucial for efficient service provision.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 for public health and sustainability (WHO, 2023).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Persistent difficulties endure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Significance of Sustainable Development Goals in influencing future care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(United Nations, 2023)</a:t>
            </a: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180A64C-1862-4B1B-8953-FA96DEE4C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2859A51-B3CA-4126-956F-D0DCCBA21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ECA05ED-FBC3-48F4-8E6D-AB89EC608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EE24CC5-F080-45A3-B2B4-59A7BCA5A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3EC6EC2-2351-427C-90C2-F10791573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524D87A-9540-4F77-B006-823176623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6BCBB4D-3CB9-5098-0B7C-8424551F96C0}"/>
              </a:ext>
            </a:extLst>
          </p:cNvPr>
          <p:cNvSpPr txBox="1"/>
          <p:nvPr/>
        </p:nvSpPr>
        <p:spPr>
          <a:xfrm>
            <a:off x="741871" y="1044598"/>
            <a:ext cx="34817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365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1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F509AC-3442-8114-AE13-0355A8BF6F27}"/>
              </a:ext>
            </a:extLst>
          </p:cNvPr>
          <p:cNvSpPr txBox="1"/>
          <p:nvPr/>
        </p:nvSpPr>
        <p:spPr>
          <a:xfrm>
            <a:off x="3996755" y="108790"/>
            <a:ext cx="3154543" cy="5770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0EA4C9-60CE-3BF2-CD80-9CDC8F41F797}"/>
              </a:ext>
            </a:extLst>
          </p:cNvPr>
          <p:cNvSpPr txBox="1"/>
          <p:nvPr/>
        </p:nvSpPr>
        <p:spPr>
          <a:xfrm>
            <a:off x="362309" y="685800"/>
            <a:ext cx="11357316" cy="61541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Dodge, R., Daly, A., Huyton, J., &amp; Sanders, L. (2012). The challenge of defining wellbeing. International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Journal of Wellbeing, 2(3), 222-235. doi:10.5502/ijw.v2i3.4 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Engel, G.L., 2012. The need for a new medical model: a challenge for biomedicine. Psychodynamic psychiatry, 40(3), pp.377-396.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Frontier, ( 2020), </a:t>
            </a:r>
            <a:r>
              <a:rPr lang="en-GB" sz="1100" i="1" dirty="0"/>
              <a:t>Public Health's Next Step in Advancing Equity: Re-evaluating Epistemological Assumptions to Move Social Determinants From Theory to Practice </a:t>
            </a:r>
            <a:r>
              <a:rPr lang="en-GB" sz="1100" dirty="0"/>
              <a:t>Available At: </a:t>
            </a:r>
            <a:r>
              <a:rPr lang="en-GB" sz="1100" dirty="0">
                <a:hlinkClick r:id="rId2"/>
              </a:rPr>
              <a:t>https://www.frontiersin.org/journals/public-health/articles/10.3389/fpubh.2020.00131/full</a:t>
            </a:r>
            <a:r>
              <a:rPr lang="en-GB" sz="1100" dirty="0"/>
              <a:t>  ( Accessed on 08 Feb 2026).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GOV.UK, (2021), </a:t>
            </a:r>
            <a:r>
              <a:rPr lang="en-GB" sz="1100" i="1" dirty="0"/>
              <a:t>Implementing the Sustainable Development Goals, </a:t>
            </a:r>
            <a:r>
              <a:rPr lang="en-GB" sz="1100" dirty="0"/>
              <a:t>Available At: </a:t>
            </a:r>
            <a:r>
              <a:rPr lang="en-GB" sz="1100" dirty="0">
                <a:hlinkClick r:id="rId3"/>
              </a:rPr>
              <a:t>https://www.gov.uk/government/publications/implementing-the-sustainable-development-goals/implementing-the-sustainable-development-goals--2</a:t>
            </a:r>
            <a:r>
              <a:rPr lang="en-GB" sz="1100" dirty="0"/>
              <a:t> ( Accessed on 08 Feb 2026).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Global Network For Health In All Policies, ( 2024), </a:t>
            </a:r>
            <a:r>
              <a:rPr lang="en-GB" sz="1100" i="1" dirty="0"/>
              <a:t>Webinar Material- Health in All Policies: Advancing Multisectoral Collaboration for Health Equity, </a:t>
            </a:r>
            <a:r>
              <a:rPr lang="en-GB" sz="1100" dirty="0"/>
              <a:t>Available At: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hlinkClick r:id="rId4"/>
              </a:rPr>
              <a:t>https://actionsdg.ctb.ku.edu/gnhiap-events/webinar-health-in-all-policies-advancing-multisectoral-collaboration-for-health-equity/</a:t>
            </a:r>
            <a:r>
              <a:rPr lang="en-GB" sz="1100" dirty="0"/>
              <a:t> ( Accessed on 08 Feb 2026).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Kamenopoulou, L., 2016. Ecological systems theory: A valuable framework for research on inclusion and special educational needs/disabilities. </a:t>
            </a:r>
            <a:r>
              <a:rPr lang="en-GB" sz="1100" dirty="0" err="1"/>
              <a:t>Педагогика</a:t>
            </a:r>
            <a:r>
              <a:rPr lang="en-GB" sz="1100" dirty="0"/>
              <a:t>, 88(4), pp.515-527.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Marmot, M., 2020. Health equity in England: the Marmot review 10 years on. </a:t>
            </a:r>
            <a:r>
              <a:rPr lang="en-GB" sz="1100" dirty="0" err="1"/>
              <a:t>Bmj</a:t>
            </a:r>
            <a:r>
              <a:rPr lang="en-GB" sz="1100" dirty="0"/>
              <a:t>, 368.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News Medical, (2025), </a:t>
            </a:r>
            <a:r>
              <a:rPr lang="en-GB" sz="1100" i="1" dirty="0"/>
              <a:t>Public Health and Global Inequalities</a:t>
            </a:r>
            <a:r>
              <a:rPr lang="en-GB" sz="1100" dirty="0"/>
              <a:t>, Available At: </a:t>
            </a:r>
            <a:r>
              <a:rPr lang="en-GB" sz="1100" dirty="0">
                <a:hlinkClick r:id="rId5"/>
              </a:rPr>
              <a:t>https://www.news-medical.net/health/Public-Health-and-Global-Inequalities.aspx</a:t>
            </a:r>
            <a:r>
              <a:rPr lang="en-GB" sz="1100" dirty="0"/>
              <a:t> ( Accessed on 08 Feb 2026).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r>
              <a:rPr lang="en-GB" sz="1100" dirty="0"/>
              <a:t>NHS England, (2019</a:t>
            </a:r>
            <a:r>
              <a:rPr lang="en-GB" sz="1100" i="1" dirty="0"/>
              <a:t>), Fit for the Future: 10 Year Health Plan for England</a:t>
            </a:r>
            <a:r>
              <a:rPr lang="en-GB" sz="1100" dirty="0"/>
              <a:t>, Available At: https://www.england.nhs.uk/long-term-plan/ ( Accessed on 08 Feb 2026).</a:t>
            </a:r>
          </a:p>
          <a:p>
            <a:pPr>
              <a:lnSpc>
                <a:spcPct val="15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322329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F53F7B-8FF8-456F-E6CC-90B1023A0F97}"/>
              </a:ext>
            </a:extLst>
          </p:cNvPr>
          <p:cNvSpPr txBox="1"/>
          <p:nvPr/>
        </p:nvSpPr>
        <p:spPr>
          <a:xfrm>
            <a:off x="4103687" y="91544"/>
            <a:ext cx="3295651" cy="65314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  <a:r>
              <a:rPr lang="en-US" sz="3600" cap="all" dirty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9C2731-42EE-C176-8CB7-2CF2B78E59FC}"/>
              </a:ext>
            </a:extLst>
          </p:cNvPr>
          <p:cNvSpPr txBox="1"/>
          <p:nvPr/>
        </p:nvSpPr>
        <p:spPr>
          <a:xfrm>
            <a:off x="267420" y="685800"/>
            <a:ext cx="11352362" cy="594359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NHS Digital, (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</a:rPr>
              <a:t>n.d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National Diabetes Audit: Non-Diabetic Hyperglycaemia, Diabetes Prevention Programme Geographic </a:t>
            </a:r>
            <a:r>
              <a:rPr lang="en-GB" sz="1200" i="1" dirty="0" err="1">
                <a:solidFill>
                  <a:schemeClr val="tx1">
                    <a:alpha val="80000"/>
                  </a:schemeClr>
                </a:solidFill>
              </a:rPr>
              <a:t>Coverage:England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Available At: https://digital.nhs.uk/data-and-information/publications/statistical/national-diabetes-audit-ndh-dpp 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Office for Health Improvement and UK Parliament, (2022),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Disparities and health inequalities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Available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</a:rPr>
              <a:t>At,https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://researchbriefings.files.parliament.uk/documents/CDP-2022-0015/CDP-2022-0015.pdf 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Quezon City University, (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</a:rPr>
              <a:t>n.d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), 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Good Health and Well-being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Available At: https://qcu.edu.ph/qcu-and-the-un-sustainable-goals-3/ ( Accessed on 08 Feb 2026). 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Royal collage of Nursing, (2026),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Sustainability in health and care,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Available At: </a:t>
            </a:r>
            <a:r>
              <a:rPr lang="en-US" sz="1200" dirty="0">
                <a:solidFill>
                  <a:schemeClr val="tx1">
                    <a:alpha val="8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https://www.rcn.org.uk/About-us/Sustainability-in-health-and-care</a:t>
            </a:r>
            <a:r>
              <a:rPr lang="en-US" sz="12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Social Work Portal, (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</a:rPr>
              <a:t>n.d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Biopsychosocial Model of Health and Illness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Available At: https://www.socialworkportal.com/biopsychosocial-model/ 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 The Kings Fund, (2022),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Integrated care systems explained Making sense of systems, places and neighbourhoods,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Available At:  https://www.kingsfund.org.uk/insight-and-analysis/long-reads/integrated-care-systems-explained 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United Nation, (2023),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The Sustainable Development Goals Report 2023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Available At: </a:t>
            </a:r>
            <a:r>
              <a:rPr lang="en-US" sz="1200" dirty="0">
                <a:solidFill>
                  <a:schemeClr val="tx1">
                    <a:alpha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https://unstats.un.org/sdgs/report/2023/</a:t>
            </a:r>
            <a:r>
              <a:rPr lang="en-US" sz="12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van Zanden, J.L.,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</a:rPr>
              <a:t>Rijpma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A., Malinowski, M. and </a:t>
            </a:r>
            <a:r>
              <a:rPr lang="en-GB" sz="1200" dirty="0" err="1">
                <a:solidFill>
                  <a:schemeClr val="tx1">
                    <a:alpha val="80000"/>
                  </a:schemeClr>
                </a:solidFill>
              </a:rPr>
              <a:t>d'Ercole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M.M., 2020. How's Life? 2020: Measuring Well-being.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World Health Organisation, (2014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), Health in All Policies (</a:t>
            </a:r>
            <a:r>
              <a:rPr lang="en-GB" sz="1200" i="1" dirty="0" err="1">
                <a:solidFill>
                  <a:schemeClr val="tx1">
                    <a:alpha val="80000"/>
                  </a:schemeClr>
                </a:solidFill>
              </a:rPr>
              <a:t>HiAP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)Framework for Country Action,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Available At: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https://www.afro.who.int/sites/default/files/2017-06/140120HPRHiAPFramework.pdf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 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WHO, (2006),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CONSTITUTION OF THE WORLD HEALTH ORGANIZATION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, Available At: 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https://cdn.who.int/media/docs/default-source/documents/publications/basic-documents-constitution-of-who179f0d3d-a613-4760-8801-811dfce250af.pdf?sfvrsn=e8fb384f_1&amp;download=true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 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WHO, (2023), </a:t>
            </a:r>
            <a:r>
              <a:rPr lang="en-GB" sz="1200" i="1" dirty="0">
                <a:solidFill>
                  <a:schemeClr val="tx1">
                    <a:alpha val="80000"/>
                  </a:schemeClr>
                </a:solidFill>
              </a:rPr>
              <a:t>World health statistics 2023: monitoring health for the SDGs, sustainable development goals,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Available At: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https://www.who.int/publications/i/item/9789240074323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 ( Accessed on 08 Feb 2026).</a:t>
            </a: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GB" sz="12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GB" sz="12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US" sz="1200" dirty="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2002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2982</TotalTime>
  <Words>1696</Words>
  <Application>Microsoft Office PowerPoint</Application>
  <PresentationFormat>Widescreen</PresentationFormat>
  <Paragraphs>166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Century Gothic</vt:lpstr>
      <vt:lpstr>Wingdings 3</vt:lpstr>
      <vt:lpstr>Slice</vt:lpstr>
      <vt:lpstr>Integrating Health, Wellbeing and Sustainable Development in UK Health and Social Care</vt:lpstr>
      <vt:lpstr>Introduction</vt:lpstr>
      <vt:lpstr>Defining Health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Nazdar Sami (2122282)</dc:creator>
  <cp:lastModifiedBy>Nazdar Sami (2122282)</cp:lastModifiedBy>
  <cp:revision>24</cp:revision>
  <dcterms:created xsi:type="dcterms:W3CDTF">2026-02-02T19:10:13Z</dcterms:created>
  <dcterms:modified xsi:type="dcterms:W3CDTF">2026-02-13T01:14:19Z</dcterms:modified>
</cp:coreProperties>
</file>