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sldIdLst>
    <p:sldId id="256" r:id="rId5"/>
    <p:sldId id="296" r:id="rId6"/>
    <p:sldId id="298" r:id="rId7"/>
    <p:sldId id="257" r:id="rId8"/>
    <p:sldId id="258" r:id="rId9"/>
    <p:sldId id="259" r:id="rId10"/>
    <p:sldId id="260" r:id="rId11"/>
    <p:sldId id="261" r:id="rId12"/>
    <p:sldId id="262" r:id="rId13"/>
    <p:sldId id="263" r:id="rId14"/>
    <p:sldId id="299" r:id="rId15"/>
    <p:sldId id="275" r:id="rId16"/>
    <p:sldId id="276" r:id="rId17"/>
    <p:sldId id="282" r:id="rId18"/>
    <p:sldId id="300" r:id="rId19"/>
    <p:sldId id="280" r:id="rId20"/>
    <p:sldId id="301" r:id="rId21"/>
    <p:sldId id="278" r:id="rId22"/>
    <p:sldId id="302" r:id="rId23"/>
    <p:sldId id="279" r:id="rId24"/>
    <p:sldId id="303" r:id="rId25"/>
    <p:sldId id="281" r:id="rId26"/>
    <p:sldId id="304" r:id="rId27"/>
    <p:sldId id="289" r:id="rId28"/>
    <p:sldId id="288" r:id="rId29"/>
    <p:sldId id="264" r:id="rId30"/>
    <p:sldId id="266" r:id="rId31"/>
    <p:sldId id="268" r:id="rId32"/>
    <p:sldId id="271" r:id="rId33"/>
    <p:sldId id="305" r:id="rId34"/>
    <p:sldId id="270" r:id="rId35"/>
    <p:sldId id="267" r:id="rId36"/>
    <p:sldId id="306" r:id="rId37"/>
    <p:sldId id="269" r:id="rId38"/>
    <p:sldId id="287" r:id="rId39"/>
    <p:sldId id="307" r:id="rId40"/>
    <p:sldId id="285" r:id="rId41"/>
    <p:sldId id="284" r:id="rId42"/>
    <p:sldId id="308" r:id="rId43"/>
    <p:sldId id="283" r:id="rId44"/>
    <p:sldId id="272" r:id="rId45"/>
    <p:sldId id="290" r:id="rId46"/>
    <p:sldId id="297" r:id="rId47"/>
    <p:sldId id="294" r:id="rId48"/>
    <p:sldId id="295" r:id="rId49"/>
    <p:sldId id="292" r:id="rId50"/>
    <p:sldId id="29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089E0C-68B9-4B77-BE4E-7C36CDF2F1AD}" v="289" dt="2020-08-14T16:58:38.392"/>
    <p1510:client id="{A5F200CA-4BDF-400F-A88F-85FBC0F481C5}" v="37" dt="2020-09-09T14:51:17.6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930" autoAdjust="0"/>
    <p:restoredTop sz="94630"/>
  </p:normalViewPr>
  <p:slideViewPr>
    <p:cSldViewPr snapToGrid="0">
      <p:cViewPr varScale="1">
        <p:scale>
          <a:sx n="72" d="100"/>
          <a:sy n="72" d="100"/>
        </p:scale>
        <p:origin x="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d P Williams" userId="S::aled.p.williams@uwtsd.ac.uk::45415874-acc2-48ed-8104-88073fd63d73" providerId="AD" clId="Web-{A5F200CA-4BDF-400F-A88F-85FBC0F481C5}"/>
    <pc:docChg chg="modSld">
      <pc:chgData name="Aled P Williams" userId="S::aled.p.williams@uwtsd.ac.uk::45415874-acc2-48ed-8104-88073fd63d73" providerId="AD" clId="Web-{A5F200CA-4BDF-400F-A88F-85FBC0F481C5}" dt="2020-09-09T14:51:15.040" v="35" actId="20577"/>
      <pc:docMkLst>
        <pc:docMk/>
      </pc:docMkLst>
      <pc:sldChg chg="modSp">
        <pc:chgData name="Aled P Williams" userId="S::aled.p.williams@uwtsd.ac.uk::45415874-acc2-48ed-8104-88073fd63d73" providerId="AD" clId="Web-{A5F200CA-4BDF-400F-A88F-85FBC0F481C5}" dt="2020-09-09T14:51:15.040" v="34" actId="20577"/>
        <pc:sldMkLst>
          <pc:docMk/>
          <pc:sldMk cId="2396740809" sldId="296"/>
        </pc:sldMkLst>
        <pc:spChg chg="mod">
          <ac:chgData name="Aled P Williams" userId="S::aled.p.williams@uwtsd.ac.uk::45415874-acc2-48ed-8104-88073fd63d73" providerId="AD" clId="Web-{A5F200CA-4BDF-400F-A88F-85FBC0F481C5}" dt="2020-09-09T14:51:15.040" v="34" actId="20577"/>
          <ac:spMkLst>
            <pc:docMk/>
            <pc:sldMk cId="2396740809" sldId="296"/>
            <ac:spMk id="3" creationId="{81E2CE43-40D2-4FA0-8038-5E8B5160CE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B4A4C-668B-483B-881E-E39D50595358}" type="datetimeFigureOut">
              <a:rPr lang="en-GB" smtClean="0"/>
              <a:t>13/10/2020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8000B3-A5A7-4264-A8D5-B9D0C6219CBD}" type="slidenum">
              <a:rPr lang="en-GB" smtClean="0"/>
              <a:t>‹#›</a:t>
            </a:fld>
            <a:endParaRPr lang="en-GB"/>
          </a:p>
        </p:txBody>
      </p:sp>
    </p:spTree>
    <p:extLst>
      <p:ext uri="{BB962C8B-B14F-4D97-AF65-F5344CB8AC3E}">
        <p14:creationId xmlns:p14="http://schemas.microsoft.com/office/powerpoint/2010/main" val="1330903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Amcanion</a:t>
            </a:r>
            <a:r>
              <a:rPr lang="en-GB" baseline="0" dirty="0"/>
              <a:t> y </a:t>
            </a:r>
            <a:r>
              <a:rPr lang="en-GB" baseline="0" dirty="0" err="1"/>
              <a:t>Sesiwn</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a:t>
            </a:fld>
            <a:endParaRPr lang="en-GB"/>
          </a:p>
        </p:txBody>
      </p:sp>
    </p:spTree>
    <p:extLst>
      <p:ext uri="{BB962C8B-B14F-4D97-AF65-F5344CB8AC3E}">
        <p14:creationId xmlns:p14="http://schemas.microsoft.com/office/powerpoint/2010/main" val="2181707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Session objectives</a:t>
            </a:r>
          </a:p>
        </p:txBody>
      </p:sp>
      <p:sp>
        <p:nvSpPr>
          <p:cNvPr id="4" name="Slide Number Placeholder 3"/>
          <p:cNvSpPr>
            <a:spLocks noGrp="1"/>
          </p:cNvSpPr>
          <p:nvPr>
            <p:ph type="sldNum" sz="quarter" idx="5"/>
          </p:nvPr>
        </p:nvSpPr>
        <p:spPr/>
        <p:txBody>
          <a:bodyPr/>
          <a:lstStyle/>
          <a:p>
            <a:fld id="{758000B3-A5A7-4264-A8D5-B9D0C6219CBD}" type="slidenum">
              <a:rPr lang="en-GB" smtClean="0"/>
              <a:t>3</a:t>
            </a:fld>
            <a:endParaRPr lang="en-GB"/>
          </a:p>
        </p:txBody>
      </p:sp>
    </p:spTree>
    <p:extLst>
      <p:ext uri="{BB962C8B-B14F-4D97-AF65-F5344CB8AC3E}">
        <p14:creationId xmlns:p14="http://schemas.microsoft.com/office/powerpoint/2010/main" val="3028852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Dylai</a:t>
            </a:r>
            <a:r>
              <a:rPr lang="en-US" dirty="0"/>
              <a:t> bod </a:t>
            </a:r>
            <a:r>
              <a:rPr lang="en-US" dirty="0" err="1"/>
              <a:t>myfyrwyr</a:t>
            </a:r>
            <a:r>
              <a:rPr lang="en-US" baseline="0" dirty="0"/>
              <a:t> </a:t>
            </a:r>
            <a:r>
              <a:rPr lang="en-US" baseline="0" dirty="0" err="1"/>
              <a:t>wedi</a:t>
            </a:r>
            <a:r>
              <a:rPr lang="en-US" baseline="0" dirty="0"/>
              <a:t> </a:t>
            </a:r>
            <a:r>
              <a:rPr lang="en-US" baseline="0" dirty="0" err="1"/>
              <a:t>cwblhau’r</a:t>
            </a:r>
            <a:r>
              <a:rPr lang="en-US" baseline="0" dirty="0"/>
              <a:t> </a:t>
            </a:r>
            <a:r>
              <a:rPr lang="en-US" baseline="0" dirty="0" err="1"/>
              <a:t>dasg</a:t>
            </a:r>
            <a:r>
              <a:rPr lang="en-US" baseline="0" dirty="0"/>
              <a:t> </a:t>
            </a:r>
            <a:r>
              <a:rPr lang="en-US" baseline="0" dirty="0" err="1"/>
              <a:t>yma’n</a:t>
            </a:r>
            <a:r>
              <a:rPr lang="en-US" baseline="0" dirty="0"/>
              <a:t> </a:t>
            </a:r>
            <a:r>
              <a:rPr lang="en-US" baseline="0" dirty="0" err="1"/>
              <a:t>rhan</a:t>
            </a:r>
            <a:r>
              <a:rPr lang="en-US" baseline="0" dirty="0"/>
              <a:t> </a:t>
            </a:r>
            <a:r>
              <a:rPr lang="en-US" baseline="0" dirty="0" err="1"/>
              <a:t>o’r</a:t>
            </a:r>
            <a:r>
              <a:rPr lang="en-US" baseline="0" dirty="0"/>
              <a:t> </a:t>
            </a:r>
            <a:r>
              <a:rPr lang="en-US" baseline="0" dirty="0" err="1"/>
              <a:t>pecyn</a:t>
            </a:r>
            <a:r>
              <a:rPr lang="en-US" baseline="0" dirty="0"/>
              <a:t> </a:t>
            </a:r>
            <a:r>
              <a:rPr lang="en-US" baseline="0" dirty="0" err="1"/>
              <a:t>cyn</a:t>
            </a:r>
            <a:r>
              <a:rPr lang="en-US" baseline="0" dirty="0"/>
              <a:t> </a:t>
            </a:r>
            <a:r>
              <a:rPr lang="en-US" baseline="0" dirty="0" err="1"/>
              <a:t>rhaglen</a:t>
            </a:r>
            <a:r>
              <a:rPr lang="en-US" baseline="0" dirty="0"/>
              <a:t> (T.3) </a:t>
            </a:r>
            <a:r>
              <a:rPr lang="en-US" baseline="0" dirty="0" err="1"/>
              <a:t>Rhowch</a:t>
            </a:r>
            <a:r>
              <a:rPr lang="en-US" baseline="0" dirty="0"/>
              <a:t> </a:t>
            </a:r>
            <a:r>
              <a:rPr lang="en-US" baseline="0" dirty="0" err="1"/>
              <a:t>amser</a:t>
            </a:r>
            <a:r>
              <a:rPr lang="en-US" baseline="0" dirty="0"/>
              <a:t> </a:t>
            </a:r>
            <a:r>
              <a:rPr lang="en-US" baseline="0" dirty="0" err="1"/>
              <a:t>i’r</a:t>
            </a:r>
            <a:r>
              <a:rPr lang="en-US" baseline="0" dirty="0"/>
              <a:t> </a:t>
            </a:r>
            <a:r>
              <a:rPr lang="en-US" baseline="0" dirty="0" err="1"/>
              <a:t>myfyrwyr</a:t>
            </a:r>
            <a:r>
              <a:rPr lang="en-US" baseline="0" dirty="0"/>
              <a:t> </a:t>
            </a:r>
            <a:r>
              <a:rPr lang="en-US" baseline="0" dirty="0" err="1"/>
              <a:t>rannu</a:t>
            </a:r>
            <a:r>
              <a:rPr lang="en-US" baseline="0" dirty="0"/>
              <a:t> </a:t>
            </a:r>
            <a:r>
              <a:rPr lang="en-US" baseline="0" dirty="0" err="1"/>
              <a:t>eu</a:t>
            </a:r>
            <a:r>
              <a:rPr lang="en-US" baseline="0" dirty="0"/>
              <a:t> </a:t>
            </a:r>
            <a:r>
              <a:rPr lang="en-US" baseline="0" dirty="0" err="1"/>
              <a:t>hateb</a:t>
            </a:r>
            <a:r>
              <a:rPr lang="en-US" baseline="0" dirty="0"/>
              <a:t> 20 </a:t>
            </a:r>
            <a:r>
              <a:rPr lang="en-US" baseline="0" dirty="0" err="1"/>
              <a:t>gair</a:t>
            </a:r>
            <a:r>
              <a:rPr lang="en-US" baseline="0" dirty="0"/>
              <a:t>/un </a:t>
            </a:r>
            <a:r>
              <a:rPr lang="en-US" baseline="0" dirty="0" err="1"/>
              <a:t>frawddeg</a:t>
            </a:r>
            <a:r>
              <a:rPr lang="en-US" baseline="0" dirty="0"/>
              <a:t> </a:t>
            </a:r>
            <a:r>
              <a:rPr lang="en-US" baseline="0" dirty="0" err="1"/>
              <a:t>i’r</a:t>
            </a:r>
            <a:r>
              <a:rPr lang="en-US" baseline="0" dirty="0"/>
              <a:t> </a:t>
            </a:r>
            <a:r>
              <a:rPr lang="en-US" baseline="0" dirty="0" err="1"/>
              <a:t>cwestiwn</a:t>
            </a:r>
            <a:r>
              <a:rPr lang="en-US" baseline="0" dirty="0"/>
              <a:t> </a:t>
            </a:r>
            <a:r>
              <a:rPr lang="en-US" baseline="0" dirty="0" err="1"/>
              <a:t>hwn</a:t>
            </a:r>
            <a:r>
              <a:rPr lang="en-US" baseline="0" dirty="0"/>
              <a:t> / </a:t>
            </a:r>
          </a:p>
          <a:p>
            <a:r>
              <a:rPr lang="en-US" dirty="0"/>
              <a:t>Students should have completed this task as part of pre-</a:t>
            </a:r>
            <a:r>
              <a:rPr lang="en-US" dirty="0" err="1"/>
              <a:t>programme</a:t>
            </a:r>
            <a:r>
              <a:rPr lang="en-US" dirty="0"/>
              <a:t> pack (P.3) Allow time for students to share their 20 words/single sentence answer to this question.</a:t>
            </a:r>
          </a:p>
        </p:txBody>
      </p:sp>
      <p:sp>
        <p:nvSpPr>
          <p:cNvPr id="4" name="Slide Number Placeholder 3"/>
          <p:cNvSpPr>
            <a:spLocks noGrp="1"/>
          </p:cNvSpPr>
          <p:nvPr>
            <p:ph type="sldNum" sz="quarter" idx="5"/>
          </p:nvPr>
        </p:nvSpPr>
        <p:spPr/>
        <p:txBody>
          <a:bodyPr/>
          <a:lstStyle/>
          <a:p>
            <a:fld id="{758000B3-A5A7-4264-A8D5-B9D0C6219CBD}" type="slidenum">
              <a:rPr lang="en-GB" smtClean="0"/>
              <a:t>6</a:t>
            </a:fld>
            <a:endParaRPr lang="en-GB"/>
          </a:p>
        </p:txBody>
      </p:sp>
    </p:spTree>
    <p:extLst>
      <p:ext uri="{BB962C8B-B14F-4D97-AF65-F5344CB8AC3E}">
        <p14:creationId xmlns:p14="http://schemas.microsoft.com/office/powerpoint/2010/main" val="4270283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Rhoi</a:t>
            </a:r>
            <a:r>
              <a:rPr lang="en-GB" dirty="0"/>
              <a:t> </a:t>
            </a:r>
            <a:r>
              <a:rPr lang="en-GB" dirty="0" err="1"/>
              <a:t>munud</a:t>
            </a:r>
            <a:r>
              <a:rPr lang="en-GB" dirty="0"/>
              <a:t> </a:t>
            </a:r>
            <a:r>
              <a:rPr lang="en-GB" dirty="0" err="1"/>
              <a:t>neu</a:t>
            </a:r>
            <a:r>
              <a:rPr lang="en-GB" baseline="0" dirty="0"/>
              <a:t> 2 i </a:t>
            </a:r>
            <a:r>
              <a:rPr lang="en-GB" baseline="0" dirty="0" err="1"/>
              <a:t>fyfyrwyr</a:t>
            </a:r>
            <a:r>
              <a:rPr lang="en-GB" baseline="0" dirty="0"/>
              <a:t> </a:t>
            </a:r>
            <a:r>
              <a:rPr lang="en-GB" baseline="0" dirty="0" err="1"/>
              <a:t>gynhyrchu</a:t>
            </a:r>
            <a:r>
              <a:rPr lang="en-GB" baseline="0" dirty="0"/>
              <a:t> </a:t>
            </a:r>
            <a:r>
              <a:rPr lang="en-GB" baseline="0" dirty="0" err="1"/>
              <a:t>rhestr</a:t>
            </a:r>
            <a:r>
              <a:rPr lang="en-GB" baseline="0" dirty="0"/>
              <a:t> o </a:t>
            </a:r>
            <a:r>
              <a:rPr lang="en-GB" baseline="0" dirty="0" err="1"/>
              <a:t>eiriau</a:t>
            </a:r>
            <a:r>
              <a:rPr lang="en-GB" baseline="0" dirty="0"/>
              <a:t> </a:t>
            </a:r>
            <a:r>
              <a:rPr lang="en-GB" baseline="0" dirty="0" err="1"/>
              <a:t>allweddol</a:t>
            </a:r>
            <a:r>
              <a:rPr lang="en-GB" baseline="0" dirty="0"/>
              <a:t> a </a:t>
            </a:r>
            <a:r>
              <a:rPr lang="en-GB" baseline="0" dirty="0" err="1"/>
              <a:t>gynhyrchir</a:t>
            </a:r>
            <a:r>
              <a:rPr lang="en-GB" baseline="0" dirty="0"/>
              <a:t> </a:t>
            </a:r>
            <a:r>
              <a:rPr lang="en-GB" baseline="0" dirty="0" err="1"/>
              <a:t>o’u</a:t>
            </a:r>
            <a:r>
              <a:rPr lang="en-GB" baseline="0" dirty="0"/>
              <a:t> </a:t>
            </a:r>
            <a:r>
              <a:rPr lang="en-GB" baseline="0" dirty="0" err="1"/>
              <a:t>hymatebion</a:t>
            </a:r>
            <a:r>
              <a:rPr lang="en-GB" baseline="0" dirty="0"/>
              <a:t> / </a:t>
            </a:r>
          </a:p>
          <a:p>
            <a:r>
              <a:rPr lang="en-GB" dirty="0"/>
              <a:t>Allow a minute or 2 for students to generate list of key words generated from their responses.</a:t>
            </a:r>
          </a:p>
        </p:txBody>
      </p:sp>
      <p:sp>
        <p:nvSpPr>
          <p:cNvPr id="4" name="Slide Number Placeholder 3"/>
          <p:cNvSpPr>
            <a:spLocks noGrp="1"/>
          </p:cNvSpPr>
          <p:nvPr>
            <p:ph type="sldNum" sz="quarter" idx="5"/>
          </p:nvPr>
        </p:nvSpPr>
        <p:spPr/>
        <p:txBody>
          <a:bodyPr/>
          <a:lstStyle/>
          <a:p>
            <a:fld id="{758000B3-A5A7-4264-A8D5-B9D0C6219CBD}" type="slidenum">
              <a:rPr lang="en-GB" smtClean="0"/>
              <a:t>7</a:t>
            </a:fld>
            <a:endParaRPr lang="en-GB"/>
          </a:p>
        </p:txBody>
      </p:sp>
    </p:spTree>
    <p:extLst>
      <p:ext uri="{BB962C8B-B14F-4D97-AF65-F5344CB8AC3E}">
        <p14:creationId xmlns:p14="http://schemas.microsoft.com/office/powerpoint/2010/main" val="3698730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Rhoi</a:t>
            </a:r>
            <a:r>
              <a:rPr lang="en-GB" dirty="0"/>
              <a:t> </a:t>
            </a:r>
            <a:r>
              <a:rPr lang="en-GB" dirty="0" err="1"/>
              <a:t>ychydig</a:t>
            </a:r>
            <a:r>
              <a:rPr lang="en-GB" dirty="0"/>
              <a:t> </a:t>
            </a:r>
            <a:r>
              <a:rPr lang="en-GB" dirty="0" err="1"/>
              <a:t>funudau</a:t>
            </a:r>
            <a:r>
              <a:rPr lang="en-GB" baseline="0" dirty="0"/>
              <a:t> i </a:t>
            </a:r>
            <a:r>
              <a:rPr lang="en-GB" baseline="0" dirty="0" err="1"/>
              <a:t>grwpiau</a:t>
            </a:r>
            <a:r>
              <a:rPr lang="en-GB" baseline="0" dirty="0"/>
              <a:t> </a:t>
            </a:r>
            <a:r>
              <a:rPr lang="en-GB" baseline="0" dirty="0" err="1"/>
              <a:t>greu</a:t>
            </a:r>
            <a:r>
              <a:rPr lang="en-GB" baseline="0" dirty="0"/>
              <a:t> </a:t>
            </a:r>
            <a:r>
              <a:rPr lang="en-GB" baseline="0" dirty="0" err="1"/>
              <a:t>ymateb</a:t>
            </a:r>
            <a:r>
              <a:rPr lang="en-GB" baseline="0" dirty="0"/>
              <a:t> </a:t>
            </a:r>
            <a:r>
              <a:rPr lang="en-GB" i="0" baseline="0" dirty="0" err="1"/>
              <a:t>tîm</a:t>
            </a:r>
            <a:r>
              <a:rPr lang="en-GB" i="0" baseline="0" dirty="0"/>
              <a:t> / </a:t>
            </a:r>
          </a:p>
          <a:p>
            <a:r>
              <a:rPr lang="en-GB" i="0" dirty="0"/>
              <a:t>Groups</a:t>
            </a:r>
            <a:r>
              <a:rPr lang="en-GB" dirty="0"/>
              <a:t> have a few minutes to create a team response</a:t>
            </a:r>
          </a:p>
        </p:txBody>
      </p:sp>
      <p:sp>
        <p:nvSpPr>
          <p:cNvPr id="4" name="Slide Number Placeholder 3"/>
          <p:cNvSpPr>
            <a:spLocks noGrp="1"/>
          </p:cNvSpPr>
          <p:nvPr>
            <p:ph type="sldNum" sz="quarter" idx="5"/>
          </p:nvPr>
        </p:nvSpPr>
        <p:spPr/>
        <p:txBody>
          <a:bodyPr/>
          <a:lstStyle/>
          <a:p>
            <a:fld id="{758000B3-A5A7-4264-A8D5-B9D0C6219CBD}" type="slidenum">
              <a:rPr lang="en-GB" smtClean="0"/>
              <a:t>8</a:t>
            </a:fld>
            <a:endParaRPr lang="en-GB"/>
          </a:p>
        </p:txBody>
      </p:sp>
    </p:spTree>
    <p:extLst>
      <p:ext uri="{BB962C8B-B14F-4D97-AF65-F5344CB8AC3E}">
        <p14:creationId xmlns:p14="http://schemas.microsoft.com/office/powerpoint/2010/main" val="986829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Cwestiynau sylfaenol y mae athronwyr yn ymdrin â nhw: beth sy’n real (y byd ffisegol neu deyrnas y meddwl a’r ysbryd)?; beth yw sylfaen gwybodaeth ddynol? Beth yw natur cymdeithas gyfiawn?</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Pwynt allweddol: rhaid i addysgwyr gael safbwyntiau ar gwestiynau cyn iddynt allu penderfynu beth a sut y dylid addysgu myfyrwyr.</a:t>
            </a:r>
            <a:endParaRPr lang="en-GB" sz="1200" kern="1200" dirty="0">
              <a:solidFill>
                <a:schemeClr val="tx1"/>
              </a:solidFill>
              <a:effectLst/>
              <a:latin typeface="+mn-lt"/>
              <a:ea typeface="+mn-ea"/>
              <a:cs typeface="+mn-cs"/>
            </a:endParaRPr>
          </a:p>
          <a:p>
            <a:endParaRPr lang="en-US" dirty="0"/>
          </a:p>
          <a:p>
            <a:r>
              <a:rPr lang="en-US" dirty="0"/>
              <a:t>Fundamental questions that philosophers deal with: what is real (physical world or realm of mind and spirit)?; what is the basis of human knowledge? What is the nature of a just society?</a:t>
            </a:r>
          </a:p>
          <a:p>
            <a:r>
              <a:rPr lang="en-US" dirty="0"/>
              <a:t>Key point: educators must take stances on such questions before they can determine what and how students should be taught.</a:t>
            </a:r>
          </a:p>
        </p:txBody>
      </p:sp>
      <p:sp>
        <p:nvSpPr>
          <p:cNvPr id="4" name="Slide Number Placeholder 3"/>
          <p:cNvSpPr>
            <a:spLocks noGrp="1"/>
          </p:cNvSpPr>
          <p:nvPr>
            <p:ph type="sldNum" sz="quarter" idx="5"/>
          </p:nvPr>
        </p:nvSpPr>
        <p:spPr/>
        <p:txBody>
          <a:bodyPr/>
          <a:lstStyle/>
          <a:p>
            <a:fld id="{758000B3-A5A7-4264-A8D5-B9D0C6219CBD}" type="slidenum">
              <a:rPr lang="en-GB" smtClean="0"/>
              <a:t>9</a:t>
            </a:fld>
            <a:endParaRPr lang="en-GB"/>
          </a:p>
        </p:txBody>
      </p:sp>
    </p:spTree>
    <p:extLst>
      <p:ext uri="{BB962C8B-B14F-4D97-AF65-F5344CB8AC3E}">
        <p14:creationId xmlns:p14="http://schemas.microsoft.com/office/powerpoint/2010/main" val="3276539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Rhowch amser i drafod profiadau ysgol personol. Sut maent wedi siapio safbwyntiau ar addysg a’i dibenion?</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Cyfeiriwch at y pecyn cyn rhaglen t 3-5 Meysydd cyffredinol a gwmpesir: 1. Cefndir addysgol personol  2. Eich dysgu eich hun   3. Eich barn am y cwricwlwm  4. Dysgu ac Addysgu / </a:t>
            </a:r>
            <a:endParaRPr lang="en-GB" sz="1200" kern="1200" dirty="0">
              <a:solidFill>
                <a:schemeClr val="tx1"/>
              </a:solidFill>
              <a:effectLst/>
              <a:latin typeface="+mn-lt"/>
              <a:ea typeface="+mn-ea"/>
              <a:cs typeface="+mn-cs"/>
            </a:endParaRPr>
          </a:p>
          <a:p>
            <a:r>
              <a:rPr lang="en-GB" dirty="0"/>
              <a:t>Allow time for discussion of personal school experiences. How have they shaped perspectives on education and its purpose?</a:t>
            </a:r>
          </a:p>
          <a:p>
            <a:r>
              <a:rPr lang="en-GB" dirty="0"/>
              <a:t>Refer to pre-programme pack p 3-5. Broad areas covered: 1.Your own educational background 2. Your own learning 3. Your views on the curriculum 4. Teaching and Learning</a:t>
            </a:r>
          </a:p>
        </p:txBody>
      </p:sp>
      <p:sp>
        <p:nvSpPr>
          <p:cNvPr id="4" name="Slide Number Placeholder 3"/>
          <p:cNvSpPr>
            <a:spLocks noGrp="1"/>
          </p:cNvSpPr>
          <p:nvPr>
            <p:ph type="sldNum" sz="quarter" idx="5"/>
          </p:nvPr>
        </p:nvSpPr>
        <p:spPr/>
        <p:txBody>
          <a:bodyPr/>
          <a:lstStyle/>
          <a:p>
            <a:fld id="{758000B3-A5A7-4264-A8D5-B9D0C6219CBD}" type="slidenum">
              <a:rPr lang="en-GB" smtClean="0"/>
              <a:t>10</a:t>
            </a:fld>
            <a:endParaRPr lang="en-GB"/>
          </a:p>
        </p:txBody>
      </p:sp>
    </p:spTree>
    <p:extLst>
      <p:ext uri="{BB962C8B-B14F-4D97-AF65-F5344CB8AC3E}">
        <p14:creationId xmlns:p14="http://schemas.microsoft.com/office/powerpoint/2010/main" val="2658205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Cwestiwn ffocws allweddol: beth yw athroniaeth addysg, a pham y dylai fod yn bwysig i chi?</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Efallai y bydd myfyrwyr yn poeni mwy am faterion ymarferol fel – a fydda i’n mwynhau addysgu? A fydda i’n gallu ei wneud yn dda? Sut y bydda i’n ymdrin â materion disgyblu? Mae’r atebion sylfaenol i’r cwestiynau hyn yn rhan o’ch athroniaeth addysg.</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Caniatewch i fyfyrwyr drafod eich ymatebion i’r cwestiynau hyn. Gall credoau fod yn amalgam o wahanol athroniaethau ac fe allant fod yn anghyson.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8000B3-A5A7-4264-A8D5-B9D0C6219CBD}" type="slidenum">
              <a:rPr lang="en-GB" smtClean="0"/>
              <a:t>11</a:t>
            </a:fld>
            <a:endParaRPr lang="en-GB"/>
          </a:p>
        </p:txBody>
      </p:sp>
    </p:spTree>
    <p:extLst>
      <p:ext uri="{BB962C8B-B14F-4D97-AF65-F5344CB8AC3E}">
        <p14:creationId xmlns:p14="http://schemas.microsoft.com/office/powerpoint/2010/main" val="2097929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focus question: what is a philosophy of education, and why should it be important to you?</a:t>
            </a:r>
          </a:p>
          <a:p>
            <a:r>
              <a:rPr lang="en-US" dirty="0"/>
              <a:t>Students may be more concerned with practical issues such as – will I enjoy teaching? Will I be good at it? How will I handle discipline issues? The underlying answers to these questions is part of your philosophy of education.</a:t>
            </a:r>
          </a:p>
          <a:p>
            <a:r>
              <a:rPr lang="en-US" dirty="0"/>
              <a:t>Allow students to discuss responses to these questions. Beliefs may be an amalgam of different philosophies and may be inconsistent.</a:t>
            </a:r>
          </a:p>
        </p:txBody>
      </p:sp>
      <p:sp>
        <p:nvSpPr>
          <p:cNvPr id="4" name="Slide Number Placeholder 3"/>
          <p:cNvSpPr>
            <a:spLocks noGrp="1"/>
          </p:cNvSpPr>
          <p:nvPr>
            <p:ph type="sldNum" sz="quarter" idx="5"/>
          </p:nvPr>
        </p:nvSpPr>
        <p:spPr/>
        <p:txBody>
          <a:bodyPr/>
          <a:lstStyle/>
          <a:p>
            <a:fld id="{758000B3-A5A7-4264-A8D5-B9D0C6219CBD}" type="slidenum">
              <a:rPr lang="en-GB" smtClean="0"/>
              <a:t>12</a:t>
            </a:fld>
            <a:endParaRPr lang="en-GB"/>
          </a:p>
        </p:txBody>
      </p:sp>
    </p:spTree>
    <p:extLst>
      <p:ext uri="{BB962C8B-B14F-4D97-AF65-F5344CB8AC3E}">
        <p14:creationId xmlns:p14="http://schemas.microsoft.com/office/powerpoint/2010/main" val="427031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Gofynnwch</a:t>
            </a:r>
            <a:r>
              <a:rPr lang="en-GB" dirty="0"/>
              <a:t> i </a:t>
            </a:r>
            <a:r>
              <a:rPr lang="en-GB" dirty="0" err="1"/>
              <a:t>fyfyrwyr</a:t>
            </a:r>
            <a:r>
              <a:rPr lang="en-GB" dirty="0"/>
              <a:t> </a:t>
            </a:r>
            <a:r>
              <a:rPr lang="en-GB" dirty="0" err="1"/>
              <a:t>ystyried</a:t>
            </a:r>
            <a:r>
              <a:rPr lang="en-GB" dirty="0"/>
              <a:t> y </a:t>
            </a:r>
            <a:r>
              <a:rPr lang="en-GB" dirty="0" err="1"/>
              <a:t>safbwyntiau</a:t>
            </a:r>
            <a:r>
              <a:rPr lang="en-GB" dirty="0"/>
              <a:t> </a:t>
            </a:r>
            <a:r>
              <a:rPr lang="en-GB" dirty="0" err="1"/>
              <a:t>damcaniaethol</a:t>
            </a:r>
            <a:r>
              <a:rPr lang="en-GB" dirty="0"/>
              <a:t> a </a:t>
            </a:r>
            <a:r>
              <a:rPr lang="en-GB" dirty="0" err="1"/>
              <a:t>ganlyn</a:t>
            </a:r>
            <a:r>
              <a:rPr lang="en-GB" dirty="0"/>
              <a:t> </a:t>
            </a:r>
            <a:r>
              <a:rPr lang="en-GB" dirty="0" err="1"/>
              <a:t>ar</a:t>
            </a:r>
            <a:r>
              <a:rPr lang="en-GB" dirty="0"/>
              <a:t> </a:t>
            </a:r>
            <a:r>
              <a:rPr lang="en-GB" dirty="0" err="1"/>
              <a:t>addysg</a:t>
            </a:r>
            <a:r>
              <a:rPr lang="en-GB" dirty="0"/>
              <a:t>. Pa </a:t>
            </a:r>
            <a:r>
              <a:rPr lang="en-GB" dirty="0" err="1"/>
              <a:t>gyfeiriad</a:t>
            </a:r>
            <a:r>
              <a:rPr lang="en-GB" dirty="0"/>
              <a:t> </a:t>
            </a:r>
            <a:r>
              <a:rPr lang="en-GB" dirty="0" err="1"/>
              <a:t>addysgol</a:t>
            </a:r>
            <a:r>
              <a:rPr lang="en-GB" dirty="0"/>
              <a:t> </a:t>
            </a:r>
            <a:r>
              <a:rPr lang="en-GB" dirty="0" err="1"/>
              <a:t>sy’n</a:t>
            </a:r>
            <a:r>
              <a:rPr lang="en-GB" dirty="0"/>
              <a:t> </a:t>
            </a:r>
            <a:r>
              <a:rPr lang="en-GB" dirty="0" err="1"/>
              <a:t>apelio’r</a:t>
            </a:r>
            <a:r>
              <a:rPr lang="en-GB" dirty="0"/>
              <a:t> </a:t>
            </a:r>
            <a:r>
              <a:rPr lang="en-GB" dirty="0" err="1"/>
              <a:t>mwyaf</a:t>
            </a:r>
            <a:r>
              <a:rPr lang="en-GB" dirty="0"/>
              <a:t> i chi a </a:t>
            </a:r>
            <a:r>
              <a:rPr lang="en-GB" dirty="0" err="1"/>
              <a:t>pham</a:t>
            </a:r>
            <a:r>
              <a:rPr lang="en-GB" dirty="0"/>
              <a:t>? / Ask students to consider the following hypothetical perspectives on education. Which educational direction appeals mostly to you and why?</a:t>
            </a:r>
          </a:p>
        </p:txBody>
      </p:sp>
      <p:sp>
        <p:nvSpPr>
          <p:cNvPr id="4" name="Slide Number Placeholder 3"/>
          <p:cNvSpPr>
            <a:spLocks noGrp="1"/>
          </p:cNvSpPr>
          <p:nvPr>
            <p:ph type="sldNum" sz="quarter" idx="5"/>
          </p:nvPr>
        </p:nvSpPr>
        <p:spPr/>
        <p:txBody>
          <a:bodyPr/>
          <a:lstStyle/>
          <a:p>
            <a:fld id="{758000B3-A5A7-4264-A8D5-B9D0C6219CBD}" type="slidenum">
              <a:rPr lang="en-GB" smtClean="0"/>
              <a:t>13</a:t>
            </a:fld>
            <a:endParaRPr lang="en-GB"/>
          </a:p>
        </p:txBody>
      </p:sp>
    </p:spTree>
    <p:extLst>
      <p:ext uri="{BB962C8B-B14F-4D97-AF65-F5344CB8AC3E}">
        <p14:creationId xmlns:p14="http://schemas.microsoft.com/office/powerpoint/2010/main" val="3216443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Er</a:t>
            </a:r>
            <a:r>
              <a:rPr lang="en-US" dirty="0"/>
              <a:t> bod </a:t>
            </a:r>
            <a:r>
              <a:rPr lang="en-US" dirty="0" err="1"/>
              <a:t>cyfeiriad</a:t>
            </a:r>
            <a:r>
              <a:rPr lang="en-US" baseline="0" dirty="0"/>
              <a:t> at system </a:t>
            </a:r>
            <a:r>
              <a:rPr lang="en-US" baseline="0" dirty="0" err="1"/>
              <a:t>addysg</a:t>
            </a:r>
            <a:r>
              <a:rPr lang="en-US" baseline="0" dirty="0"/>
              <a:t> America, gall </a:t>
            </a:r>
            <a:r>
              <a:rPr lang="en-US" baseline="0" dirty="0" err="1"/>
              <a:t>fod</a:t>
            </a:r>
            <a:r>
              <a:rPr lang="en-US" baseline="0" dirty="0"/>
              <a:t> </a:t>
            </a:r>
            <a:r>
              <a:rPr lang="en-US" baseline="0" dirty="0" err="1"/>
              <a:t>yn</a:t>
            </a:r>
            <a:r>
              <a:rPr lang="en-US" baseline="0" dirty="0"/>
              <a:t> </a:t>
            </a:r>
            <a:r>
              <a:rPr lang="en-US" baseline="0" dirty="0" err="1"/>
              <a:t>ddefnyddiol</a:t>
            </a:r>
            <a:r>
              <a:rPr lang="en-US" baseline="0" dirty="0"/>
              <a:t> </a:t>
            </a:r>
            <a:r>
              <a:rPr lang="en-US" baseline="0" dirty="0" err="1"/>
              <a:t>gwneud</a:t>
            </a:r>
            <a:r>
              <a:rPr lang="en-US" baseline="0" dirty="0"/>
              <a:t> </a:t>
            </a:r>
            <a:r>
              <a:rPr lang="en-US" baseline="0" dirty="0" err="1"/>
              <a:t>cymhariaeth</a:t>
            </a:r>
            <a:r>
              <a:rPr lang="en-US" baseline="0" dirty="0"/>
              <a:t> </a:t>
            </a:r>
            <a:r>
              <a:rPr lang="en-US" baseline="0" dirty="0" err="1"/>
              <a:t>e.e</a:t>
            </a:r>
            <a:r>
              <a:rPr lang="en-US" baseline="0" dirty="0"/>
              <a:t>. </a:t>
            </a:r>
            <a:r>
              <a:rPr lang="en-US" baseline="0" dirty="0" err="1"/>
              <a:t>ysgolion</a:t>
            </a:r>
            <a:r>
              <a:rPr lang="en-US" baseline="0" dirty="0"/>
              <a:t> </a:t>
            </a:r>
            <a:r>
              <a:rPr lang="en-US" baseline="0" dirty="0" err="1"/>
              <a:t>academi</a:t>
            </a:r>
            <a:r>
              <a:rPr lang="en-US" baseline="0" dirty="0"/>
              <a:t>, </a:t>
            </a:r>
            <a:r>
              <a:rPr lang="en-US" baseline="0" dirty="0" err="1"/>
              <a:t>ysgolion</a:t>
            </a:r>
            <a:r>
              <a:rPr lang="en-US" baseline="0" dirty="0"/>
              <a:t> </a:t>
            </a:r>
            <a:r>
              <a:rPr lang="en-US" baseline="0" dirty="0" err="1"/>
              <a:t>prefiat</a:t>
            </a:r>
            <a:r>
              <a:rPr lang="en-US" baseline="0" dirty="0"/>
              <a:t>, </a:t>
            </a:r>
            <a:r>
              <a:rPr lang="en-US" baseline="0" dirty="0" err="1"/>
              <a:t>perfformiad</a:t>
            </a:r>
            <a:r>
              <a:rPr lang="en-US" baseline="0" dirty="0"/>
              <a:t> </a:t>
            </a:r>
            <a:r>
              <a:rPr lang="en-US" baseline="0" dirty="0" err="1"/>
              <a:t>Cymru</a:t>
            </a:r>
            <a:r>
              <a:rPr lang="en-US" baseline="0" dirty="0"/>
              <a:t> </a:t>
            </a:r>
            <a:r>
              <a:rPr lang="en-US" baseline="0" dirty="0" err="1"/>
              <a:t>mewn</a:t>
            </a:r>
            <a:r>
              <a:rPr lang="en-US" baseline="0" dirty="0"/>
              <a:t> </a:t>
            </a:r>
            <a:r>
              <a:rPr lang="en-US" baseline="0" dirty="0" err="1"/>
              <a:t>profion</a:t>
            </a:r>
            <a:r>
              <a:rPr lang="en-US" baseline="0" dirty="0"/>
              <a:t> PISA.</a:t>
            </a:r>
          </a:p>
          <a:p>
            <a:r>
              <a:rPr lang="en-US" baseline="0" dirty="0" err="1"/>
              <a:t>Hanfodaeth</a:t>
            </a:r>
            <a:r>
              <a:rPr lang="en-US" baseline="0" dirty="0"/>
              <a:t> </a:t>
            </a:r>
          </a:p>
        </p:txBody>
      </p:sp>
      <p:sp>
        <p:nvSpPr>
          <p:cNvPr id="4" name="Slide Number Placeholder 3"/>
          <p:cNvSpPr>
            <a:spLocks noGrp="1"/>
          </p:cNvSpPr>
          <p:nvPr>
            <p:ph type="sldNum" sz="quarter" idx="5"/>
          </p:nvPr>
        </p:nvSpPr>
        <p:spPr/>
        <p:txBody>
          <a:bodyPr/>
          <a:lstStyle/>
          <a:p>
            <a:fld id="{758000B3-A5A7-4264-A8D5-B9D0C6219CBD}" type="slidenum">
              <a:rPr lang="en-GB" smtClean="0"/>
              <a:t>14</a:t>
            </a:fld>
            <a:endParaRPr lang="en-GB"/>
          </a:p>
        </p:txBody>
      </p:sp>
    </p:spTree>
    <p:extLst>
      <p:ext uri="{BB962C8B-B14F-4D97-AF65-F5344CB8AC3E}">
        <p14:creationId xmlns:p14="http://schemas.microsoft.com/office/powerpoint/2010/main" val="4007780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American education system is referred to, it might be useful to draw out comparisons e.g. academy schools, private schools, Wales’ performance in PISA tests.</a:t>
            </a:r>
          </a:p>
          <a:p>
            <a:r>
              <a:rPr lang="en-US" dirty="0"/>
              <a:t>Essentialism</a:t>
            </a:r>
          </a:p>
        </p:txBody>
      </p:sp>
      <p:sp>
        <p:nvSpPr>
          <p:cNvPr id="4" name="Slide Number Placeholder 3"/>
          <p:cNvSpPr>
            <a:spLocks noGrp="1"/>
          </p:cNvSpPr>
          <p:nvPr>
            <p:ph type="sldNum" sz="quarter" idx="5"/>
          </p:nvPr>
        </p:nvSpPr>
        <p:spPr/>
        <p:txBody>
          <a:bodyPr/>
          <a:lstStyle/>
          <a:p>
            <a:fld id="{758000B3-A5A7-4264-A8D5-B9D0C6219CBD}" type="slidenum">
              <a:rPr lang="en-GB" smtClean="0"/>
              <a:t>15</a:t>
            </a:fld>
            <a:endParaRPr lang="en-GB"/>
          </a:p>
        </p:txBody>
      </p:sp>
    </p:spTree>
    <p:extLst>
      <p:ext uri="{BB962C8B-B14F-4D97-AF65-F5344CB8AC3E}">
        <p14:creationId xmlns:p14="http://schemas.microsoft.com/office/powerpoint/2010/main" val="3778489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lluosflwyddaeth</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16</a:t>
            </a:fld>
            <a:endParaRPr lang="en-GB"/>
          </a:p>
        </p:txBody>
      </p:sp>
    </p:spTree>
    <p:extLst>
      <p:ext uri="{BB962C8B-B14F-4D97-AF65-F5344CB8AC3E}">
        <p14:creationId xmlns:p14="http://schemas.microsoft.com/office/powerpoint/2010/main" val="18042101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perennialism</a:t>
            </a:r>
          </a:p>
        </p:txBody>
      </p:sp>
      <p:sp>
        <p:nvSpPr>
          <p:cNvPr id="4" name="Slide Number Placeholder 3"/>
          <p:cNvSpPr>
            <a:spLocks noGrp="1"/>
          </p:cNvSpPr>
          <p:nvPr>
            <p:ph type="sldNum" sz="quarter" idx="5"/>
          </p:nvPr>
        </p:nvSpPr>
        <p:spPr/>
        <p:txBody>
          <a:bodyPr/>
          <a:lstStyle/>
          <a:p>
            <a:fld id="{758000B3-A5A7-4264-A8D5-B9D0C6219CBD}" type="slidenum">
              <a:rPr lang="en-GB" smtClean="0"/>
              <a:t>17</a:t>
            </a:fld>
            <a:endParaRPr lang="en-GB"/>
          </a:p>
        </p:txBody>
      </p:sp>
    </p:spTree>
    <p:extLst>
      <p:ext uri="{BB962C8B-B14F-4D97-AF65-F5344CB8AC3E}">
        <p14:creationId xmlns:p14="http://schemas.microsoft.com/office/powerpoint/2010/main" val="35311584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blaengaredd</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18</a:t>
            </a:fld>
            <a:endParaRPr lang="en-GB"/>
          </a:p>
        </p:txBody>
      </p:sp>
    </p:spTree>
    <p:extLst>
      <p:ext uri="{BB962C8B-B14F-4D97-AF65-F5344CB8AC3E}">
        <p14:creationId xmlns:p14="http://schemas.microsoft.com/office/powerpoint/2010/main" val="10926874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progressivism</a:t>
            </a:r>
          </a:p>
        </p:txBody>
      </p:sp>
      <p:sp>
        <p:nvSpPr>
          <p:cNvPr id="4" name="Slide Number Placeholder 3"/>
          <p:cNvSpPr>
            <a:spLocks noGrp="1"/>
          </p:cNvSpPr>
          <p:nvPr>
            <p:ph type="sldNum" sz="quarter" idx="5"/>
          </p:nvPr>
        </p:nvSpPr>
        <p:spPr/>
        <p:txBody>
          <a:bodyPr/>
          <a:lstStyle/>
          <a:p>
            <a:fld id="{758000B3-A5A7-4264-A8D5-B9D0C6219CBD}" type="slidenum">
              <a:rPr lang="en-GB" smtClean="0"/>
              <a:t>19</a:t>
            </a:fld>
            <a:endParaRPr lang="en-GB"/>
          </a:p>
        </p:txBody>
      </p:sp>
    </p:spTree>
    <p:extLst>
      <p:ext uri="{BB962C8B-B14F-4D97-AF65-F5344CB8AC3E}">
        <p14:creationId xmlns:p14="http://schemas.microsoft.com/office/powerpoint/2010/main" val="445156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Adferiadaeth</a:t>
            </a:r>
            <a:r>
              <a:rPr lang="en-GB" baseline="0" dirty="0"/>
              <a:t> </a:t>
            </a:r>
            <a:r>
              <a:rPr lang="en-GB" baseline="0" dirty="0" err="1"/>
              <a:t>Gymdeithasol</a:t>
            </a:r>
            <a:r>
              <a:rPr lang="en-GB" baseline="0" dirty="0"/>
              <a:t> </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20</a:t>
            </a:fld>
            <a:endParaRPr lang="en-GB"/>
          </a:p>
        </p:txBody>
      </p:sp>
    </p:spTree>
    <p:extLst>
      <p:ext uri="{BB962C8B-B14F-4D97-AF65-F5344CB8AC3E}">
        <p14:creationId xmlns:p14="http://schemas.microsoft.com/office/powerpoint/2010/main" val="28345483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reconstructionism</a:t>
            </a:r>
          </a:p>
        </p:txBody>
      </p:sp>
      <p:sp>
        <p:nvSpPr>
          <p:cNvPr id="4" name="Slide Number Placeholder 3"/>
          <p:cNvSpPr>
            <a:spLocks noGrp="1"/>
          </p:cNvSpPr>
          <p:nvPr>
            <p:ph type="sldNum" sz="quarter" idx="5"/>
          </p:nvPr>
        </p:nvSpPr>
        <p:spPr/>
        <p:txBody>
          <a:bodyPr/>
          <a:lstStyle/>
          <a:p>
            <a:fld id="{758000B3-A5A7-4264-A8D5-B9D0C6219CBD}" type="slidenum">
              <a:rPr lang="en-GB" smtClean="0"/>
              <a:t>21</a:t>
            </a:fld>
            <a:endParaRPr lang="en-GB"/>
          </a:p>
        </p:txBody>
      </p:sp>
    </p:spTree>
    <p:extLst>
      <p:ext uri="{BB962C8B-B14F-4D97-AF65-F5344CB8AC3E}">
        <p14:creationId xmlns:p14="http://schemas.microsoft.com/office/powerpoint/2010/main" val="1466574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Dirfodaeth</a:t>
            </a:r>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22</a:t>
            </a:fld>
            <a:endParaRPr lang="en-GB"/>
          </a:p>
        </p:txBody>
      </p:sp>
    </p:spTree>
    <p:extLst>
      <p:ext uri="{BB962C8B-B14F-4D97-AF65-F5344CB8AC3E}">
        <p14:creationId xmlns:p14="http://schemas.microsoft.com/office/powerpoint/2010/main" val="4199461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Existentialism</a:t>
            </a:r>
          </a:p>
        </p:txBody>
      </p:sp>
      <p:sp>
        <p:nvSpPr>
          <p:cNvPr id="4" name="Slide Number Placeholder 3"/>
          <p:cNvSpPr>
            <a:spLocks noGrp="1"/>
          </p:cNvSpPr>
          <p:nvPr>
            <p:ph type="sldNum" sz="quarter" idx="5"/>
          </p:nvPr>
        </p:nvSpPr>
        <p:spPr/>
        <p:txBody>
          <a:bodyPr/>
          <a:lstStyle/>
          <a:p>
            <a:fld id="{758000B3-A5A7-4264-A8D5-B9D0C6219CBD}" type="slidenum">
              <a:rPr lang="en-GB" smtClean="0"/>
              <a:t>23</a:t>
            </a:fld>
            <a:endParaRPr lang="en-GB"/>
          </a:p>
        </p:txBody>
      </p:sp>
    </p:spTree>
    <p:extLst>
      <p:ext uri="{BB962C8B-B14F-4D97-AF65-F5344CB8AC3E}">
        <p14:creationId xmlns:p14="http://schemas.microsoft.com/office/powerpoint/2010/main" val="26775298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Rhoi</a:t>
            </a:r>
            <a:r>
              <a:rPr lang="en-GB" dirty="0"/>
              <a:t> </a:t>
            </a:r>
            <a:r>
              <a:rPr lang="en-GB" dirty="0" err="1"/>
              <a:t>amser</a:t>
            </a:r>
            <a:r>
              <a:rPr lang="en-GB" dirty="0"/>
              <a:t> i </a:t>
            </a:r>
            <a:r>
              <a:rPr lang="en-GB" dirty="0" err="1"/>
              <a:t>fyfyrwyr</a:t>
            </a:r>
            <a:r>
              <a:rPr lang="en-GB" dirty="0"/>
              <a:t> </a:t>
            </a:r>
            <a:r>
              <a:rPr lang="en-GB" dirty="0" err="1"/>
              <a:t>ddarllen</a:t>
            </a:r>
            <a:r>
              <a:rPr lang="en-GB" dirty="0"/>
              <a:t> </a:t>
            </a:r>
            <a:r>
              <a:rPr lang="en-GB" dirty="0" err="1"/>
              <a:t>datganiadau</a:t>
            </a:r>
            <a:r>
              <a:rPr lang="en-GB" dirty="0"/>
              <a:t> 1 i 25 </a:t>
            </a:r>
            <a:r>
              <a:rPr lang="en-GB" dirty="0" err="1"/>
              <a:t>mewn</a:t>
            </a:r>
            <a:r>
              <a:rPr lang="en-GB" dirty="0"/>
              <a:t> </a:t>
            </a:r>
            <a:r>
              <a:rPr lang="en-GB" dirty="0" err="1"/>
              <a:t>dogfen</a:t>
            </a:r>
            <a:r>
              <a:rPr lang="en-GB" dirty="0"/>
              <a:t> Word </a:t>
            </a:r>
            <a:r>
              <a:rPr lang="en-GB" dirty="0" err="1"/>
              <a:t>ar</a:t>
            </a:r>
            <a:r>
              <a:rPr lang="en-GB" dirty="0"/>
              <a:t> </a:t>
            </a:r>
            <a:r>
              <a:rPr lang="en-GB" dirty="0" err="1"/>
              <a:t>wahân</a:t>
            </a:r>
            <a:r>
              <a:rPr lang="en-GB" dirty="0"/>
              <a:t> a </a:t>
            </a:r>
            <a:r>
              <a:rPr lang="en-GB" dirty="0" err="1"/>
              <a:t>rhoi</a:t>
            </a:r>
            <a:r>
              <a:rPr lang="en-GB" dirty="0"/>
              <a:t> </a:t>
            </a:r>
            <a:r>
              <a:rPr lang="en-GB" dirty="0" err="1"/>
              <a:t>sgôr</a:t>
            </a:r>
            <a:r>
              <a:rPr lang="en-GB" dirty="0"/>
              <a:t> o 1-5 </a:t>
            </a:r>
            <a:r>
              <a:rPr lang="en-GB" dirty="0" err="1"/>
              <a:t>yn</a:t>
            </a:r>
            <a:r>
              <a:rPr lang="en-GB" dirty="0"/>
              <a:t> y </a:t>
            </a:r>
            <a:r>
              <a:rPr lang="en-GB" dirty="0" err="1"/>
              <a:t>golofn</a:t>
            </a:r>
            <a:r>
              <a:rPr lang="en-GB" dirty="0"/>
              <a:t> </a:t>
            </a:r>
            <a:r>
              <a:rPr lang="en-GB" dirty="0" err="1"/>
              <a:t>chwith</a:t>
            </a:r>
            <a:r>
              <a:rPr lang="en-GB" dirty="0"/>
              <a:t> </a:t>
            </a:r>
            <a:r>
              <a:rPr lang="en-GB" dirty="0" err="1"/>
              <a:t>yn</a:t>
            </a:r>
            <a:r>
              <a:rPr lang="en-GB" baseline="0" dirty="0"/>
              <a:t> </a:t>
            </a:r>
            <a:r>
              <a:rPr lang="en-GB" baseline="0" dirty="0" err="1"/>
              <a:t>unol</a:t>
            </a:r>
            <a:r>
              <a:rPr lang="en-GB" baseline="0" dirty="0"/>
              <a:t> â </a:t>
            </a:r>
            <a:r>
              <a:rPr lang="en-GB" baseline="0" dirty="0" err="1"/>
              <a:t>pha</a:t>
            </a:r>
            <a:r>
              <a:rPr lang="en-GB" baseline="0" dirty="0"/>
              <a:t> </a:t>
            </a:r>
            <a:r>
              <a:rPr lang="en-GB" baseline="0" dirty="0" err="1"/>
              <a:t>graddau</a:t>
            </a:r>
            <a:r>
              <a:rPr lang="en-GB" baseline="0" dirty="0"/>
              <a:t> </a:t>
            </a:r>
            <a:r>
              <a:rPr lang="en-GB" baseline="0" dirty="0" err="1"/>
              <a:t>maent</a:t>
            </a:r>
            <a:r>
              <a:rPr lang="en-GB" baseline="0" dirty="0"/>
              <a:t> </a:t>
            </a:r>
            <a:r>
              <a:rPr lang="en-GB" baseline="0" dirty="0" err="1"/>
              <a:t>yn</a:t>
            </a:r>
            <a:r>
              <a:rPr lang="en-GB" baseline="0" dirty="0"/>
              <a:t> </a:t>
            </a:r>
            <a:r>
              <a:rPr lang="en-GB" baseline="0" dirty="0" err="1"/>
              <a:t>cytuno</a:t>
            </a:r>
            <a:r>
              <a:rPr lang="en-GB" baseline="0" dirty="0"/>
              <a:t>/</a:t>
            </a:r>
            <a:r>
              <a:rPr lang="en-GB" baseline="0" dirty="0" err="1"/>
              <a:t>anghytuno</a:t>
            </a:r>
            <a:r>
              <a:rPr lang="en-GB" baseline="0" dirty="0"/>
              <a:t> </a:t>
            </a:r>
            <a:r>
              <a:rPr lang="en-GB" baseline="0" dirty="0" err="1"/>
              <a:t>â’r</a:t>
            </a:r>
            <a:r>
              <a:rPr lang="en-GB" baseline="0" dirty="0"/>
              <a:t> </a:t>
            </a:r>
            <a:r>
              <a:rPr lang="en-GB" baseline="0" dirty="0" err="1"/>
              <a:t>datganiad</a:t>
            </a:r>
            <a:r>
              <a:rPr lang="en-GB" baseline="0" dirty="0"/>
              <a:t>. / </a:t>
            </a:r>
          </a:p>
          <a:p>
            <a:r>
              <a:rPr lang="en-GB" dirty="0"/>
              <a:t>Allow students time to read statements 1 to 25 in separate word document and put a score of 1-5 in left –hand column according to the extent that they agree/disagree with the statement. </a:t>
            </a:r>
          </a:p>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24</a:t>
            </a:fld>
            <a:endParaRPr lang="en-GB"/>
          </a:p>
        </p:txBody>
      </p:sp>
    </p:spTree>
    <p:extLst>
      <p:ext uri="{BB962C8B-B14F-4D97-AF65-F5344CB8AC3E}">
        <p14:creationId xmlns:p14="http://schemas.microsoft.com/office/powerpoint/2010/main" val="28053745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Bydd myfyrwyr yn tueddu tuag at gymysgedd o athroniaethau, nid dim ond un. Gall athroniaethau personol newid gydag amser – gall fod yn ddiddorol dod nôl at athroniaeth bersonol ar ddiwedd AGA.</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amlinelliad byr o 5 athroniaeth addysg allweddol wedi’i gynnwys mewn dogfen ar wahân – er gwybodaeth /</a:t>
            </a:r>
            <a:endParaRPr lang="en-GB" sz="1200" kern="1200" dirty="0">
              <a:solidFill>
                <a:schemeClr val="tx1"/>
              </a:solidFill>
              <a:effectLst/>
              <a:latin typeface="+mn-lt"/>
              <a:ea typeface="+mn-ea"/>
              <a:cs typeface="+mn-cs"/>
            </a:endParaRPr>
          </a:p>
          <a:p>
            <a:r>
              <a:rPr lang="en-GB" dirty="0"/>
              <a:t>Students will inclined to a mix of philosophies, not a single one. Personal philosophies can change over time – may be interesting to come back to personal philosophy at end of ITE.</a:t>
            </a:r>
          </a:p>
          <a:p>
            <a:r>
              <a:rPr lang="en-GB" dirty="0"/>
              <a:t>A brief outline of 5 key philosophies of education is included in separate document - FYI</a:t>
            </a:r>
          </a:p>
        </p:txBody>
      </p:sp>
      <p:sp>
        <p:nvSpPr>
          <p:cNvPr id="4" name="Slide Number Placeholder 3"/>
          <p:cNvSpPr>
            <a:spLocks noGrp="1"/>
          </p:cNvSpPr>
          <p:nvPr>
            <p:ph type="sldNum" sz="quarter" idx="5"/>
          </p:nvPr>
        </p:nvSpPr>
        <p:spPr/>
        <p:txBody>
          <a:bodyPr/>
          <a:lstStyle/>
          <a:p>
            <a:fld id="{758000B3-A5A7-4264-A8D5-B9D0C6219CBD}" type="slidenum">
              <a:rPr lang="en-GB" smtClean="0"/>
              <a:t>25</a:t>
            </a:fld>
            <a:endParaRPr lang="en-GB"/>
          </a:p>
        </p:txBody>
      </p:sp>
    </p:spTree>
    <p:extLst>
      <p:ext uri="{BB962C8B-B14F-4D97-AF65-F5344CB8AC3E}">
        <p14:creationId xmlns:p14="http://schemas.microsoft.com/office/powerpoint/2010/main" val="3283810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Curriculum focused on fundamental subject areas; exposing students to history’s finest thinkers as models for discovery</a:t>
            </a:r>
          </a:p>
        </p:txBody>
      </p:sp>
      <p:sp>
        <p:nvSpPr>
          <p:cNvPr id="4" name="Slide Number Placeholder 3"/>
          <p:cNvSpPr>
            <a:spLocks noGrp="1"/>
          </p:cNvSpPr>
          <p:nvPr>
            <p:ph type="sldNum" sz="quarter" idx="5"/>
          </p:nvPr>
        </p:nvSpPr>
        <p:spPr/>
        <p:txBody>
          <a:bodyPr/>
          <a:lstStyle/>
          <a:p>
            <a:fld id="{758000B3-A5A7-4264-A8D5-B9D0C6219CBD}" type="slidenum">
              <a:rPr lang="en-GB" smtClean="0"/>
              <a:t>27</a:t>
            </a:fld>
            <a:endParaRPr lang="en-GB"/>
          </a:p>
        </p:txBody>
      </p:sp>
    </p:spTree>
    <p:extLst>
      <p:ext uri="{BB962C8B-B14F-4D97-AF65-F5344CB8AC3E}">
        <p14:creationId xmlns:p14="http://schemas.microsoft.com/office/powerpoint/2010/main" val="35611324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Lleisiau</a:t>
            </a:r>
            <a:r>
              <a:rPr lang="en-GB" dirty="0"/>
              <a:t> </a:t>
            </a:r>
            <a:r>
              <a:rPr lang="en-GB" dirty="0" err="1"/>
              <a:t>ddoe</a:t>
            </a:r>
            <a:r>
              <a:rPr lang="en-GB" dirty="0"/>
              <a:t> a </a:t>
            </a:r>
            <a:r>
              <a:rPr lang="en-GB" dirty="0" err="1"/>
              <a:t>llais</a:t>
            </a:r>
            <a:r>
              <a:rPr lang="en-GB" dirty="0"/>
              <a:t> </a:t>
            </a:r>
            <a:r>
              <a:rPr lang="en-GB" dirty="0" err="1"/>
              <a:t>mwy</a:t>
            </a:r>
            <a:r>
              <a:rPr lang="en-GB" dirty="0"/>
              <a:t> </a:t>
            </a:r>
            <a:r>
              <a:rPr lang="en-GB" dirty="0" err="1"/>
              <a:t>diweddar</a:t>
            </a:r>
            <a:r>
              <a:rPr lang="en-GB" dirty="0"/>
              <a:t> / Yesterday’s voices and more recent voice</a:t>
            </a:r>
          </a:p>
        </p:txBody>
      </p:sp>
      <p:sp>
        <p:nvSpPr>
          <p:cNvPr id="4" name="Slide Number Placeholder 3"/>
          <p:cNvSpPr>
            <a:spLocks noGrp="1"/>
          </p:cNvSpPr>
          <p:nvPr>
            <p:ph type="sldNum" sz="quarter" idx="5"/>
          </p:nvPr>
        </p:nvSpPr>
        <p:spPr/>
        <p:txBody>
          <a:bodyPr/>
          <a:lstStyle/>
          <a:p>
            <a:fld id="{758000B3-A5A7-4264-A8D5-B9D0C6219CBD}" type="slidenum">
              <a:rPr lang="en-GB" smtClean="0"/>
              <a:t>28</a:t>
            </a:fld>
            <a:endParaRPr lang="en-GB"/>
          </a:p>
        </p:txBody>
      </p:sp>
    </p:spTree>
    <p:extLst>
      <p:ext uri="{BB962C8B-B14F-4D97-AF65-F5344CB8AC3E}">
        <p14:creationId xmlns:p14="http://schemas.microsoft.com/office/powerpoint/2010/main" val="30249311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29</a:t>
            </a:fld>
            <a:endParaRPr lang="en-GB"/>
          </a:p>
        </p:txBody>
      </p:sp>
    </p:spTree>
    <p:extLst>
      <p:ext uri="{BB962C8B-B14F-4D97-AF65-F5344CB8AC3E}">
        <p14:creationId xmlns:p14="http://schemas.microsoft.com/office/powerpoint/2010/main" val="17352919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8000B3-A5A7-4264-A8D5-B9D0C6219CBD}" type="slidenum">
              <a:rPr lang="en-GB" smtClean="0"/>
              <a:t>30</a:t>
            </a:fld>
            <a:endParaRPr lang="en-GB"/>
          </a:p>
        </p:txBody>
      </p:sp>
    </p:spTree>
    <p:extLst>
      <p:ext uri="{BB962C8B-B14F-4D97-AF65-F5344CB8AC3E}">
        <p14:creationId xmlns:p14="http://schemas.microsoft.com/office/powerpoint/2010/main" val="3453182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questions: how do historical and political events influence which voice is heard? Which are being heard in Welsh education policy today? What philosophies might be evident in the new curriculum?</a:t>
            </a:r>
          </a:p>
        </p:txBody>
      </p:sp>
      <p:sp>
        <p:nvSpPr>
          <p:cNvPr id="4" name="Slide Number Placeholder 3"/>
          <p:cNvSpPr>
            <a:spLocks noGrp="1"/>
          </p:cNvSpPr>
          <p:nvPr>
            <p:ph type="sldNum" sz="quarter" idx="5"/>
          </p:nvPr>
        </p:nvSpPr>
        <p:spPr/>
        <p:txBody>
          <a:bodyPr/>
          <a:lstStyle/>
          <a:p>
            <a:fld id="{758000B3-A5A7-4264-A8D5-B9D0C6219CBD}" type="slidenum">
              <a:rPr lang="en-GB" smtClean="0"/>
              <a:t>40</a:t>
            </a:fld>
            <a:endParaRPr lang="en-GB"/>
          </a:p>
        </p:txBody>
      </p:sp>
    </p:spTree>
    <p:extLst>
      <p:ext uri="{BB962C8B-B14F-4D97-AF65-F5344CB8AC3E}">
        <p14:creationId xmlns:p14="http://schemas.microsoft.com/office/powerpoint/2010/main" val="26423402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write a brief paragraph stating their personal philosophy. Highlight that this may be useful for job applications and that it will change over time. They may want to revisit if throughout the year</a:t>
            </a:r>
          </a:p>
        </p:txBody>
      </p:sp>
      <p:sp>
        <p:nvSpPr>
          <p:cNvPr id="4" name="Slide Number Placeholder 3"/>
          <p:cNvSpPr>
            <a:spLocks noGrp="1"/>
          </p:cNvSpPr>
          <p:nvPr>
            <p:ph type="sldNum" sz="quarter" idx="5"/>
          </p:nvPr>
        </p:nvSpPr>
        <p:spPr/>
        <p:txBody>
          <a:bodyPr/>
          <a:lstStyle/>
          <a:p>
            <a:fld id="{758000B3-A5A7-4264-A8D5-B9D0C6219CBD}" type="slidenum">
              <a:rPr lang="en-GB" smtClean="0"/>
              <a:t>41</a:t>
            </a:fld>
            <a:endParaRPr lang="en-GB"/>
          </a:p>
        </p:txBody>
      </p:sp>
    </p:spTree>
    <p:extLst>
      <p:ext uri="{BB962C8B-B14F-4D97-AF65-F5344CB8AC3E}">
        <p14:creationId xmlns:p14="http://schemas.microsoft.com/office/powerpoint/2010/main" val="22673787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have completed section on curriculum in the pre-programme package</a:t>
            </a:r>
          </a:p>
        </p:txBody>
      </p:sp>
      <p:sp>
        <p:nvSpPr>
          <p:cNvPr id="4" name="Slide Number Placeholder 3"/>
          <p:cNvSpPr>
            <a:spLocks noGrp="1"/>
          </p:cNvSpPr>
          <p:nvPr>
            <p:ph type="sldNum" sz="quarter" idx="5"/>
          </p:nvPr>
        </p:nvSpPr>
        <p:spPr/>
        <p:txBody>
          <a:bodyPr/>
          <a:lstStyle/>
          <a:p>
            <a:fld id="{758000B3-A5A7-4264-A8D5-B9D0C6219CBD}" type="slidenum">
              <a:rPr lang="en-GB" smtClean="0"/>
              <a:t>42</a:t>
            </a:fld>
            <a:endParaRPr lang="en-GB"/>
          </a:p>
        </p:txBody>
      </p:sp>
    </p:spTree>
    <p:extLst>
      <p:ext uri="{BB962C8B-B14F-4D97-AF65-F5344CB8AC3E}">
        <p14:creationId xmlns:p14="http://schemas.microsoft.com/office/powerpoint/2010/main" val="17213825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mins – what they already know about the curriculum</a:t>
            </a:r>
          </a:p>
          <a:p>
            <a:r>
              <a:rPr lang="en-GB" dirty="0"/>
              <a:t>3 mins  - what they want to know – generate questions</a:t>
            </a:r>
          </a:p>
          <a:p>
            <a:r>
              <a:rPr lang="en-GB" dirty="0"/>
              <a:t>10 mins discussion</a:t>
            </a:r>
          </a:p>
          <a:p>
            <a:r>
              <a:rPr lang="en-GB" dirty="0"/>
              <a:t>4 mins – what I’ve learnt from discussion.</a:t>
            </a:r>
          </a:p>
        </p:txBody>
      </p:sp>
      <p:sp>
        <p:nvSpPr>
          <p:cNvPr id="4" name="Slide Number Placeholder 3"/>
          <p:cNvSpPr>
            <a:spLocks noGrp="1"/>
          </p:cNvSpPr>
          <p:nvPr>
            <p:ph type="sldNum" sz="quarter" idx="5"/>
          </p:nvPr>
        </p:nvSpPr>
        <p:spPr/>
        <p:txBody>
          <a:bodyPr/>
          <a:lstStyle/>
          <a:p>
            <a:fld id="{758000B3-A5A7-4264-A8D5-B9D0C6219CBD}" type="slidenum">
              <a:rPr lang="en-GB" smtClean="0"/>
              <a:t>43</a:t>
            </a:fld>
            <a:endParaRPr lang="en-GB"/>
          </a:p>
        </p:txBody>
      </p:sp>
    </p:spTree>
    <p:extLst>
      <p:ext uri="{BB962C8B-B14F-4D97-AF65-F5344CB8AC3E}">
        <p14:creationId xmlns:p14="http://schemas.microsoft.com/office/powerpoint/2010/main" val="114556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have completed responses to prompts about the professional standards. Allow time to share and discuss ideas. The overarching key question for each standard is how does it manifest itself in the classroom/ what might it look like in the classroom. The ideas and information shared here will be used to inform the final task.</a:t>
            </a:r>
          </a:p>
        </p:txBody>
      </p:sp>
      <p:sp>
        <p:nvSpPr>
          <p:cNvPr id="4" name="Slide Number Placeholder 3"/>
          <p:cNvSpPr>
            <a:spLocks noGrp="1"/>
          </p:cNvSpPr>
          <p:nvPr>
            <p:ph type="sldNum" sz="quarter" idx="5"/>
          </p:nvPr>
        </p:nvSpPr>
        <p:spPr/>
        <p:txBody>
          <a:bodyPr/>
          <a:lstStyle/>
          <a:p>
            <a:fld id="{758000B3-A5A7-4264-A8D5-B9D0C6219CBD}" type="slidenum">
              <a:rPr lang="en-GB" smtClean="0"/>
              <a:t>44</a:t>
            </a:fld>
            <a:endParaRPr lang="en-GB"/>
          </a:p>
        </p:txBody>
      </p:sp>
    </p:spTree>
    <p:extLst>
      <p:ext uri="{BB962C8B-B14F-4D97-AF65-F5344CB8AC3E}">
        <p14:creationId xmlns:p14="http://schemas.microsoft.com/office/powerpoint/2010/main" val="7756322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the opportunity to generate success criteria</a:t>
            </a:r>
          </a:p>
        </p:txBody>
      </p:sp>
      <p:sp>
        <p:nvSpPr>
          <p:cNvPr id="4" name="Slide Number Placeholder 3"/>
          <p:cNvSpPr>
            <a:spLocks noGrp="1"/>
          </p:cNvSpPr>
          <p:nvPr>
            <p:ph type="sldNum" sz="quarter" idx="5"/>
          </p:nvPr>
        </p:nvSpPr>
        <p:spPr/>
        <p:txBody>
          <a:bodyPr/>
          <a:lstStyle/>
          <a:p>
            <a:fld id="{758000B3-A5A7-4264-A8D5-B9D0C6219CBD}" type="slidenum">
              <a:rPr lang="en-GB" smtClean="0"/>
              <a:t>45</a:t>
            </a:fld>
            <a:endParaRPr lang="en-GB"/>
          </a:p>
        </p:txBody>
      </p:sp>
    </p:spTree>
    <p:extLst>
      <p:ext uri="{BB962C8B-B14F-4D97-AF65-F5344CB8AC3E}">
        <p14:creationId xmlns:p14="http://schemas.microsoft.com/office/powerpoint/2010/main" val="38268484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Box method for  rethinking success criteria – </a:t>
            </a:r>
            <a:r>
              <a:rPr lang="en-GB" dirty="0" err="1"/>
              <a:t>J.Durran</a:t>
            </a:r>
            <a:r>
              <a:rPr lang="en-GB" dirty="0"/>
              <a:t> blog</a:t>
            </a:r>
          </a:p>
          <a:p>
            <a:r>
              <a:rPr lang="en-GB" dirty="0"/>
              <a:t>Students are to create a poster presenting what the five standards might look like in the classroom – they can be as creative as they like but need to hit success criteria generated as a group.</a:t>
            </a:r>
          </a:p>
          <a:p>
            <a:r>
              <a:rPr lang="en-GB" dirty="0"/>
              <a:t>Students can email posters to you. Opportunity to share a few and discuss as a plenary.</a:t>
            </a:r>
          </a:p>
          <a:p>
            <a:r>
              <a:rPr lang="en-GB" dirty="0"/>
              <a:t>Allow 30 mins</a:t>
            </a:r>
          </a:p>
        </p:txBody>
      </p:sp>
      <p:sp>
        <p:nvSpPr>
          <p:cNvPr id="4" name="Slide Number Placeholder 3"/>
          <p:cNvSpPr>
            <a:spLocks noGrp="1"/>
          </p:cNvSpPr>
          <p:nvPr>
            <p:ph type="sldNum" sz="quarter" idx="5"/>
          </p:nvPr>
        </p:nvSpPr>
        <p:spPr/>
        <p:txBody>
          <a:bodyPr/>
          <a:lstStyle/>
          <a:p>
            <a:fld id="{758000B3-A5A7-4264-A8D5-B9D0C6219CBD}" type="slidenum">
              <a:rPr lang="en-GB" smtClean="0"/>
              <a:t>46</a:t>
            </a:fld>
            <a:endParaRPr lang="en-GB"/>
          </a:p>
        </p:txBody>
      </p:sp>
    </p:spTree>
    <p:extLst>
      <p:ext uri="{BB962C8B-B14F-4D97-AF65-F5344CB8AC3E}">
        <p14:creationId xmlns:p14="http://schemas.microsoft.com/office/powerpoint/2010/main" val="39226206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 and A/ Next steps</a:t>
            </a:r>
          </a:p>
        </p:txBody>
      </p:sp>
      <p:sp>
        <p:nvSpPr>
          <p:cNvPr id="4" name="Slide Number Placeholder 3"/>
          <p:cNvSpPr>
            <a:spLocks noGrp="1"/>
          </p:cNvSpPr>
          <p:nvPr>
            <p:ph type="sldNum" sz="quarter" idx="5"/>
          </p:nvPr>
        </p:nvSpPr>
        <p:spPr/>
        <p:txBody>
          <a:bodyPr/>
          <a:lstStyle/>
          <a:p>
            <a:fld id="{758000B3-A5A7-4264-A8D5-B9D0C6219CBD}" type="slidenum">
              <a:rPr lang="en-GB" smtClean="0"/>
              <a:t>47</a:t>
            </a:fld>
            <a:endParaRPr lang="en-GB"/>
          </a:p>
        </p:txBody>
      </p:sp>
    </p:spTree>
    <p:extLst>
      <p:ext uri="{BB962C8B-B14F-4D97-AF65-F5344CB8AC3E}">
        <p14:creationId xmlns:p14="http://schemas.microsoft.com/office/powerpoint/2010/main" val="3712224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A180-4514-4245-9694-07F629F882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80E544-14FA-4AA4-B29C-12C41EEE2B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3D26FC-22B6-4C2D-8464-FE47F766A21C}"/>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5" name="Footer Placeholder 4">
            <a:extLst>
              <a:ext uri="{FF2B5EF4-FFF2-40B4-BE49-F238E27FC236}">
                <a16:creationId xmlns:a16="http://schemas.microsoft.com/office/drawing/2014/main" id="{1FA91432-D27F-4EC5-91F9-8EE5283C1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4065D0-2C89-4741-B03D-7CAE77B95A66}"/>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71234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519BB-2916-4F81-A45B-9AC0F1CE13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13CAB7-43AB-4769-A36A-5AC7C2642E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28D31A-E823-47CC-91BB-0E1851BBBD3B}"/>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5" name="Footer Placeholder 4">
            <a:extLst>
              <a:ext uri="{FF2B5EF4-FFF2-40B4-BE49-F238E27FC236}">
                <a16:creationId xmlns:a16="http://schemas.microsoft.com/office/drawing/2014/main" id="{5C166846-C43B-47F8-80CC-9372669A3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41091-6EC3-404E-8764-BDAA8A88A289}"/>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63326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4E8C9-2F93-4DFE-A3D7-8C8F53B562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8FDF1-46A9-4F96-90E3-3985746273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BFCF79-8DA5-42E6-9C25-F65DADA3C0B4}"/>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5" name="Footer Placeholder 4">
            <a:extLst>
              <a:ext uri="{FF2B5EF4-FFF2-40B4-BE49-F238E27FC236}">
                <a16:creationId xmlns:a16="http://schemas.microsoft.com/office/drawing/2014/main" id="{8DF1702E-4924-45F1-96C8-8D384EE99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479BF-5980-4D39-B051-9282DBCA584C}"/>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466335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3D44B-89E0-473A-83C5-F1CC15D989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7445E-582E-4E68-8699-D4EEF40D18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724F52-FEA1-4E8A-9145-C8A983A472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856827-2683-4CFC-94A0-D1EDF398BB72}"/>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6" name="Footer Placeholder 5">
            <a:extLst>
              <a:ext uri="{FF2B5EF4-FFF2-40B4-BE49-F238E27FC236}">
                <a16:creationId xmlns:a16="http://schemas.microsoft.com/office/drawing/2014/main" id="{696D84E5-29B3-4E80-BF14-62512E6DC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5143DD-6885-4304-AABD-042694834BD5}"/>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77283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C37E5-8CBE-4C9E-81C5-CC25C450B1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7939BA-6A8D-4693-AE99-1CD0C2A6BE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695971-2B20-43A5-9148-65BB9FEB6D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59AD89-4DB6-4334-BA3D-A390DDC52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0B8F24-8E61-4EC6-B9A2-35876F93EA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0434CA-7C4C-4B19-AC77-3791E6594D20}"/>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8" name="Footer Placeholder 7">
            <a:extLst>
              <a:ext uri="{FF2B5EF4-FFF2-40B4-BE49-F238E27FC236}">
                <a16:creationId xmlns:a16="http://schemas.microsoft.com/office/drawing/2014/main" id="{9B2505C5-00E8-495D-BF36-990A2551FC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7C5723-63EB-4BB6-9EE1-A40F5A083175}"/>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812566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619E4-8F97-479E-83DD-4F51C3EB51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6DA655-B45A-409A-8F41-3A10F7CE9C43}"/>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4" name="Footer Placeholder 3">
            <a:extLst>
              <a:ext uri="{FF2B5EF4-FFF2-40B4-BE49-F238E27FC236}">
                <a16:creationId xmlns:a16="http://schemas.microsoft.com/office/drawing/2014/main" id="{B24F9E1E-AC1F-45C9-8CC9-5AAE8AC07E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BB346D-68A7-4C22-A6DA-ACD1BA078440}"/>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4047035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991282-BBB0-49C9-93D3-53156AD7C61B}"/>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3" name="Footer Placeholder 2">
            <a:extLst>
              <a:ext uri="{FF2B5EF4-FFF2-40B4-BE49-F238E27FC236}">
                <a16:creationId xmlns:a16="http://schemas.microsoft.com/office/drawing/2014/main" id="{18FB61B7-0090-4698-991A-7BC03A6123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580EB8-AA22-4527-99AC-CD3097F9D703}"/>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1399440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DAC69-F9A1-4DAF-A7FD-52F96D43E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DEDB04-A7FF-448C-8C91-EBC2AD545D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32DADE-410D-4EE1-8F89-8077C4106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1947BC-EAA7-403F-B4EB-CFE097441AF2}"/>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6" name="Footer Placeholder 5">
            <a:extLst>
              <a:ext uri="{FF2B5EF4-FFF2-40B4-BE49-F238E27FC236}">
                <a16:creationId xmlns:a16="http://schemas.microsoft.com/office/drawing/2014/main" id="{7CCFD456-8131-4056-9990-1038ED2401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0FE111-FC53-4BA9-8B47-CA92A22562E3}"/>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3314945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66DE-0322-475B-B2CF-625B963F88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54B8AD-C26F-4335-8E08-AA19EF43C3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DA2177-873C-494B-892A-3B165D45DF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45D88-1C54-4039-8699-0D4665639773}"/>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6" name="Footer Placeholder 5">
            <a:extLst>
              <a:ext uri="{FF2B5EF4-FFF2-40B4-BE49-F238E27FC236}">
                <a16:creationId xmlns:a16="http://schemas.microsoft.com/office/drawing/2014/main" id="{178962D0-6C61-4D4A-BC04-461389F43E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4627B-0A9F-4500-A23C-3A7C248149AC}"/>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1156612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402D-7BBB-49DC-8297-04FC8FADB1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C9A7B6-122C-42B6-8D69-01904F30F5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148B99-3C79-445C-AD4B-173A0479D41F}"/>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5" name="Footer Placeholder 4">
            <a:extLst>
              <a:ext uri="{FF2B5EF4-FFF2-40B4-BE49-F238E27FC236}">
                <a16:creationId xmlns:a16="http://schemas.microsoft.com/office/drawing/2014/main" id="{EEEA8389-2FD9-4B1F-9D20-38AFB3A712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7DB6A-4842-44E7-9CA9-02492010162D}"/>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423245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183821-E77D-4DB0-BE8F-6015A37759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9FD20D-75A3-4B7F-B868-98EC318C70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DAD1C3-ED0C-4078-96AB-626CFB575FCA}"/>
              </a:ext>
            </a:extLst>
          </p:cNvPr>
          <p:cNvSpPr>
            <a:spLocks noGrp="1"/>
          </p:cNvSpPr>
          <p:nvPr>
            <p:ph type="dt" sz="half" idx="10"/>
          </p:nvPr>
        </p:nvSpPr>
        <p:spPr/>
        <p:txBody>
          <a:bodyPr/>
          <a:lstStyle/>
          <a:p>
            <a:fld id="{72B657A3-3CE6-4957-9B44-8E313D611AC5}" type="datetimeFigureOut">
              <a:rPr lang="en-GB" smtClean="0"/>
              <a:t>13/10/2020</a:t>
            </a:fld>
            <a:endParaRPr lang="en-GB"/>
          </a:p>
        </p:txBody>
      </p:sp>
      <p:sp>
        <p:nvSpPr>
          <p:cNvPr id="5" name="Footer Placeholder 4">
            <a:extLst>
              <a:ext uri="{FF2B5EF4-FFF2-40B4-BE49-F238E27FC236}">
                <a16:creationId xmlns:a16="http://schemas.microsoft.com/office/drawing/2014/main" id="{2A534690-4F7E-4E85-9197-C04F86D8C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563C4A-6B8B-462C-89CE-883CFEC91823}"/>
              </a:ext>
            </a:extLst>
          </p:cNvPr>
          <p:cNvSpPr>
            <a:spLocks noGrp="1"/>
          </p:cNvSpPr>
          <p:nvPr>
            <p:ph type="sldNum" sz="quarter" idx="12"/>
          </p:nvPr>
        </p:nvSpPr>
        <p:spPr/>
        <p:txBody>
          <a:bodyPr/>
          <a:lstStyle/>
          <a:p>
            <a:fld id="{833F6FD0-1F6B-4C70-8544-68F58A39B28D}" type="slidenum">
              <a:rPr lang="en-GB" smtClean="0"/>
              <a:t>‹#›</a:t>
            </a:fld>
            <a:endParaRPr lang="en-GB"/>
          </a:p>
        </p:txBody>
      </p:sp>
    </p:spTree>
    <p:extLst>
      <p:ext uri="{BB962C8B-B14F-4D97-AF65-F5344CB8AC3E}">
        <p14:creationId xmlns:p14="http://schemas.microsoft.com/office/powerpoint/2010/main" val="2358375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CA0DDB-AB69-4A29-84C0-72D408D9CF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261F39-0222-4421-A5B3-663AABF2D1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001A36-3F65-43CD-81FE-C1110F27DF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657A3-3CE6-4957-9B44-8E313D611AC5}" type="datetimeFigureOut">
              <a:rPr lang="en-GB" smtClean="0"/>
              <a:t>13/10/2020</a:t>
            </a:fld>
            <a:endParaRPr lang="en-GB"/>
          </a:p>
        </p:txBody>
      </p:sp>
      <p:sp>
        <p:nvSpPr>
          <p:cNvPr id="5" name="Footer Placeholder 4">
            <a:extLst>
              <a:ext uri="{FF2B5EF4-FFF2-40B4-BE49-F238E27FC236}">
                <a16:creationId xmlns:a16="http://schemas.microsoft.com/office/drawing/2014/main" id="{80424B9E-198B-497A-A558-883FD1FF06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8D1D2E-8641-4479-A747-14F2A0B00F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3F6FD0-1F6B-4C70-8544-68F58A39B28D}" type="slidenum">
              <a:rPr lang="en-GB" smtClean="0"/>
              <a:t>‹#›</a:t>
            </a:fld>
            <a:endParaRPr lang="en-GB"/>
          </a:p>
        </p:txBody>
      </p:sp>
    </p:spTree>
    <p:extLst>
      <p:ext uri="{BB962C8B-B14F-4D97-AF65-F5344CB8AC3E}">
        <p14:creationId xmlns:p14="http://schemas.microsoft.com/office/powerpoint/2010/main" val="2936275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ocw.mit.edu/courses/linguistics-and-philosophy/24-00-problems-in-philosophy-fall-201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thebluediamondgallery.com/o/objectives.html"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thebluediamondgallery.com/o/objectives.html"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pixabay.com/en/question-mark-consider-think-2318030/" TargetMode="Externa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3.jp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creativecommons.org/licenses/by-nc-nd/3.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teachertoolkit.me/2013/03/05/ofsted-recognition-the-5minplan/" TargetMode="Externa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creativecommons.org/licenses/by-nc-nd/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teachertoolkit.me/2013/03/05/ofsted-recognition-the-5minplan/" TargetMode="Externa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leadershipfreak.blog/2009/12/18/positive-talk/" TargetMode="External"/><Relationship Id="rId4" Type="http://schemas.openxmlformats.org/officeDocument/2006/relationships/image" Target="../media/image19.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4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4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220C6-A10B-442A-9FBB-1F28271C71F8}"/>
              </a:ext>
            </a:extLst>
          </p:cNvPr>
          <p:cNvSpPr>
            <a:spLocks noGrp="1"/>
          </p:cNvSpPr>
          <p:nvPr>
            <p:ph type="ctrTitle"/>
          </p:nvPr>
        </p:nvSpPr>
        <p:spPr>
          <a:xfrm>
            <a:off x="321351" y="1493928"/>
            <a:ext cx="6205268" cy="2387600"/>
          </a:xfrm>
        </p:spPr>
        <p:txBody>
          <a:bodyPr>
            <a:normAutofit fontScale="90000"/>
          </a:bodyPr>
          <a:lstStyle/>
          <a:p>
            <a:r>
              <a:rPr lang="en-GB" dirty="0" err="1">
                <a:solidFill>
                  <a:schemeClr val="bg1"/>
                </a:solidFill>
              </a:rPr>
              <a:t>Athroniaeth</a:t>
            </a:r>
            <a:r>
              <a:rPr lang="en-GB" dirty="0">
                <a:solidFill>
                  <a:schemeClr val="bg1"/>
                </a:solidFill>
              </a:rPr>
              <a:t>  </a:t>
            </a:r>
            <a:r>
              <a:rPr lang="en-GB" dirty="0" err="1">
                <a:solidFill>
                  <a:schemeClr val="bg1"/>
                </a:solidFill>
              </a:rPr>
              <a:t>Addysg</a:t>
            </a:r>
            <a:r>
              <a:rPr lang="en-GB" dirty="0">
                <a:solidFill>
                  <a:schemeClr val="bg1"/>
                </a:solidFill>
              </a:rPr>
              <a:t>/</a:t>
            </a:r>
            <a:br>
              <a:rPr lang="en-GB" dirty="0">
                <a:solidFill>
                  <a:schemeClr val="bg1"/>
                </a:solidFill>
              </a:rPr>
            </a:br>
            <a:r>
              <a:rPr lang="en-GB" dirty="0">
                <a:solidFill>
                  <a:schemeClr val="bg1"/>
                </a:solidFill>
              </a:rPr>
              <a:t>Philosophy of Education</a:t>
            </a:r>
          </a:p>
        </p:txBody>
      </p:sp>
      <p:pic>
        <p:nvPicPr>
          <p:cNvPr id="5" name="Picture 4" descr="A statue of a person jumping in the air&#10;&#10;Description automatically generated">
            <a:extLst>
              <a:ext uri="{FF2B5EF4-FFF2-40B4-BE49-F238E27FC236}">
                <a16:creationId xmlns:a16="http://schemas.microsoft.com/office/drawing/2014/main" id="{879F8B91-003F-D347-B86A-FC1054C160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112000" y="892401"/>
            <a:ext cx="3556000" cy="3282784"/>
          </a:xfrm>
          <a:prstGeom prst="rect">
            <a:avLst/>
          </a:prstGeom>
          <a:ln w="57150">
            <a:solidFill>
              <a:schemeClr val="tx2"/>
            </a:solidFill>
          </a:ln>
        </p:spPr>
      </p:pic>
      <p:sp>
        <p:nvSpPr>
          <p:cNvPr id="6" name="TextBox 5">
            <a:extLst>
              <a:ext uri="{FF2B5EF4-FFF2-40B4-BE49-F238E27FC236}">
                <a16:creationId xmlns:a16="http://schemas.microsoft.com/office/drawing/2014/main" id="{7161018A-C3E5-164F-BFD9-45A93702AA98}"/>
              </a:ext>
            </a:extLst>
          </p:cNvPr>
          <p:cNvSpPr txBox="1"/>
          <p:nvPr/>
        </p:nvSpPr>
        <p:spPr>
          <a:xfrm>
            <a:off x="5080000" y="4832350"/>
            <a:ext cx="2032000" cy="784830"/>
          </a:xfrm>
          <a:prstGeom prst="rect">
            <a:avLst/>
          </a:prstGeom>
          <a:noFill/>
        </p:spPr>
        <p:txBody>
          <a:bodyPr wrap="square" rtlCol="0">
            <a:spAutoFit/>
          </a:bodyPr>
          <a:lstStyle/>
          <a:p>
            <a:r>
              <a:rPr lang="en-US" sz="900" u="sng" dirty="0" err="1">
                <a:solidFill>
                  <a:schemeClr val="accent1"/>
                </a:solidFill>
              </a:rPr>
              <a:t>Mae’r</a:t>
            </a:r>
            <a:r>
              <a:rPr lang="en-US" sz="900" u="sng" dirty="0">
                <a:solidFill>
                  <a:schemeClr val="accent1"/>
                </a:solidFill>
              </a:rPr>
              <a:t> </a:t>
            </a:r>
            <a:r>
              <a:rPr lang="en-US" sz="900" u="sng" dirty="0" err="1">
                <a:solidFill>
                  <a:schemeClr val="accent1"/>
                </a:solidFill>
              </a:rPr>
              <a:t>Llun</a:t>
            </a:r>
            <a:r>
              <a:rPr lang="en-US" sz="900" u="sng" dirty="0">
                <a:solidFill>
                  <a:schemeClr val="accent1"/>
                </a:solidFill>
              </a:rPr>
              <a:t> </a:t>
            </a:r>
            <a:r>
              <a:rPr lang="en-US" sz="900" u="sng" dirty="0" err="1">
                <a:solidFill>
                  <a:schemeClr val="accent1"/>
                </a:solidFill>
              </a:rPr>
              <a:t>hwn</a:t>
            </a:r>
            <a:r>
              <a:rPr lang="en-US" sz="900" u="sng" dirty="0">
                <a:solidFill>
                  <a:schemeClr val="accent1"/>
                </a:solidFill>
              </a:rPr>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a:hlinkClick r:id="rId5" tooltip="https://creativecommons.org/licenses/by-nc-sa/3.0/"/>
              </a:rPr>
              <a:t>CC BY-SA-NC</a:t>
            </a:r>
            <a:r>
              <a:rPr lang="en-US" sz="900" dirty="0"/>
              <a:t/>
            </a:r>
            <a:br>
              <a:rPr lang="en-US" sz="900" dirty="0"/>
            </a:br>
            <a:endParaRPr lang="en-US" sz="900" dirty="0"/>
          </a:p>
          <a:p>
            <a:r>
              <a:rPr lang="en-US" sz="900" dirty="0">
                <a:hlinkClick r:id="rId4" tooltip="https://ocw.mit.edu/courses/linguistics-and-philosophy/24-00-problems-in-philosophy-fall-2010/"/>
              </a:rPr>
              <a:t>This Photo</a:t>
            </a:r>
            <a:r>
              <a:rPr lang="en-US" sz="900" dirty="0"/>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err="1"/>
              <a:t>ensed</a:t>
            </a:r>
            <a:r>
              <a:rPr lang="en-US" sz="900" dirty="0"/>
              <a:t> under </a:t>
            </a:r>
            <a:r>
              <a:rPr lang="en-US" sz="900" dirty="0">
                <a:hlinkClick r:id="rId5" tooltip="https://creativecommons.org/licenses/by-nc-sa/3.0/"/>
              </a:rPr>
              <a:t>CC BY-SA-NC</a:t>
            </a:r>
            <a:endParaRPr lang="en-US" sz="900" dirty="0"/>
          </a:p>
        </p:txBody>
      </p:sp>
    </p:spTree>
    <p:extLst>
      <p:ext uri="{BB962C8B-B14F-4D97-AF65-F5344CB8AC3E}">
        <p14:creationId xmlns:p14="http://schemas.microsoft.com/office/powerpoint/2010/main" val="570252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E2CE43-40D2-4FA0-8038-5E8B5160CE82}"/>
              </a:ext>
            </a:extLst>
          </p:cNvPr>
          <p:cNvSpPr>
            <a:spLocks noGrp="1"/>
          </p:cNvSpPr>
          <p:nvPr>
            <p:ph idx="1"/>
          </p:nvPr>
        </p:nvSpPr>
        <p:spPr>
          <a:xfrm>
            <a:off x="5908917" y="763051"/>
            <a:ext cx="5330584" cy="4099702"/>
          </a:xfrm>
          <a:ln w="38100">
            <a:solidFill>
              <a:schemeClr val="accent1"/>
            </a:solidFill>
          </a:ln>
        </p:spPr>
        <p:txBody>
          <a:bodyPr vert="horz" lIns="91440" tIns="45720" rIns="91440" bIns="45720" rtlCol="0" anchor="t">
            <a:normAutofit/>
          </a:bodyPr>
          <a:lstStyle/>
          <a:p>
            <a:r>
              <a:rPr lang="en-GB" dirty="0" err="1"/>
              <a:t>Dechrau</a:t>
            </a:r>
            <a:r>
              <a:rPr lang="en-GB" dirty="0"/>
              <a:t> </a:t>
            </a:r>
            <a:r>
              <a:rPr lang="en-GB" dirty="0" err="1"/>
              <a:t>ystyried</a:t>
            </a:r>
            <a:r>
              <a:rPr lang="en-GB" dirty="0"/>
              <a:t> </a:t>
            </a:r>
            <a:r>
              <a:rPr lang="en-GB" dirty="0" err="1"/>
              <a:t>rhai</a:t>
            </a:r>
            <a:r>
              <a:rPr lang="en-GB" dirty="0"/>
              <a:t> o </a:t>
            </a:r>
            <a:r>
              <a:rPr lang="en-GB" dirty="0" err="1"/>
              <a:t>ddibenion</a:t>
            </a:r>
            <a:r>
              <a:rPr lang="en-GB" dirty="0"/>
              <a:t> </a:t>
            </a:r>
            <a:r>
              <a:rPr lang="en-GB" dirty="0" err="1"/>
              <a:t>addysg</a:t>
            </a:r>
            <a:r>
              <a:rPr lang="en-GB" dirty="0"/>
              <a:t> </a:t>
            </a:r>
            <a:r>
              <a:rPr lang="en-GB" dirty="0" err="1"/>
              <a:t>yn</a:t>
            </a:r>
            <a:r>
              <a:rPr lang="en-GB" dirty="0"/>
              <a:t> </a:t>
            </a:r>
            <a:r>
              <a:rPr lang="en-GB" dirty="0" err="1"/>
              <a:t>yr</a:t>
            </a:r>
            <a:r>
              <a:rPr lang="en-GB" dirty="0"/>
              <a:t> 21</a:t>
            </a:r>
            <a:r>
              <a:rPr lang="en-GB" baseline="30000" dirty="0"/>
              <a:t>ain</a:t>
            </a:r>
            <a:r>
              <a:rPr lang="en-GB" dirty="0"/>
              <a:t> </a:t>
            </a:r>
            <a:r>
              <a:rPr lang="en-GB" dirty="0" err="1"/>
              <a:t>ganrif</a:t>
            </a:r>
            <a:endParaRPr lang="en-GB" dirty="0"/>
          </a:p>
          <a:p>
            <a:r>
              <a:rPr lang="en-GB" dirty="0" err="1"/>
              <a:t>Edrych</a:t>
            </a:r>
            <a:r>
              <a:rPr lang="en-GB" dirty="0"/>
              <a:t> </a:t>
            </a:r>
            <a:r>
              <a:rPr lang="en-GB" dirty="0" err="1"/>
              <a:t>yn</a:t>
            </a:r>
            <a:r>
              <a:rPr lang="en-GB" dirty="0"/>
              <a:t> </a:t>
            </a:r>
            <a:r>
              <a:rPr lang="en-GB" dirty="0" err="1"/>
              <a:t>gyflym</a:t>
            </a:r>
            <a:r>
              <a:rPr lang="en-GB" dirty="0"/>
              <a:t> </a:t>
            </a:r>
            <a:r>
              <a:rPr lang="en-GB" dirty="0" err="1"/>
              <a:t>ar</a:t>
            </a:r>
            <a:r>
              <a:rPr lang="en-GB" dirty="0"/>
              <a:t> 5 </a:t>
            </a:r>
            <a:r>
              <a:rPr lang="en-GB" dirty="0" err="1"/>
              <a:t>athroniaeth</a:t>
            </a:r>
            <a:r>
              <a:rPr lang="en-GB" dirty="0"/>
              <a:t> </a:t>
            </a:r>
            <a:r>
              <a:rPr lang="en-GB" dirty="0" err="1"/>
              <a:t>addysg</a:t>
            </a:r>
            <a:r>
              <a:rPr lang="en-GB" dirty="0"/>
              <a:t> </a:t>
            </a:r>
            <a:r>
              <a:rPr lang="en-GB" dirty="0" err="1"/>
              <a:t>allweddol</a:t>
            </a:r>
            <a:endParaRPr lang="en-GB" dirty="0"/>
          </a:p>
          <a:p>
            <a:r>
              <a:rPr lang="en-GB" dirty="0" err="1"/>
              <a:t>Dechrau</a:t>
            </a:r>
            <a:r>
              <a:rPr lang="en-GB" dirty="0"/>
              <a:t> </a:t>
            </a:r>
            <a:r>
              <a:rPr lang="en-GB" dirty="0" err="1"/>
              <a:t>datblygu</a:t>
            </a:r>
            <a:r>
              <a:rPr lang="en-GB" dirty="0"/>
              <a:t> </a:t>
            </a:r>
            <a:r>
              <a:rPr lang="en-GB" dirty="0" err="1"/>
              <a:t>athroniaeth</a:t>
            </a:r>
            <a:r>
              <a:rPr lang="en-GB" dirty="0"/>
              <a:t> </a:t>
            </a:r>
            <a:r>
              <a:rPr lang="en-GB" dirty="0" err="1"/>
              <a:t>addysg</a:t>
            </a:r>
            <a:r>
              <a:rPr lang="en-GB" dirty="0"/>
              <a:t> </a:t>
            </a:r>
            <a:r>
              <a:rPr lang="en-GB" dirty="0" err="1"/>
              <a:t>bersonol</a:t>
            </a:r>
            <a:endParaRPr lang="en-GB" dirty="0"/>
          </a:p>
          <a:p>
            <a:r>
              <a:rPr lang="en-GB" dirty="0" err="1"/>
              <a:t>Rhannu</a:t>
            </a:r>
            <a:r>
              <a:rPr lang="en-GB" dirty="0"/>
              <a:t> </a:t>
            </a:r>
            <a:r>
              <a:rPr lang="en-GB" dirty="0" err="1"/>
              <a:t>syniadau</a:t>
            </a:r>
            <a:r>
              <a:rPr lang="en-GB" dirty="0"/>
              <a:t> </a:t>
            </a:r>
            <a:r>
              <a:rPr lang="en-GB" dirty="0" err="1"/>
              <a:t>o’r</a:t>
            </a:r>
            <a:r>
              <a:rPr lang="en-GB" dirty="0"/>
              <a:t> </a:t>
            </a:r>
            <a:r>
              <a:rPr lang="en-GB" dirty="0" err="1"/>
              <a:t>gweithgareddau</a:t>
            </a:r>
            <a:r>
              <a:rPr lang="en-GB" dirty="0"/>
              <a:t> </a:t>
            </a:r>
            <a:r>
              <a:rPr lang="en-GB" dirty="0" err="1"/>
              <a:t>cyn-rhaglen</a:t>
            </a:r>
          </a:p>
        </p:txBody>
      </p:sp>
      <p:pic>
        <p:nvPicPr>
          <p:cNvPr id="5" name="Picture 4" descr="A close up of a piece of paper&#10;&#10;Description automatically generated">
            <a:extLst>
              <a:ext uri="{FF2B5EF4-FFF2-40B4-BE49-F238E27FC236}">
                <a16:creationId xmlns:a16="http://schemas.microsoft.com/office/drawing/2014/main" id="{1AC1591B-9A28-4E2B-9D78-78817E65624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239635" y="763051"/>
            <a:ext cx="5330584" cy="4099702"/>
          </a:xfrm>
          <a:prstGeom prst="rect">
            <a:avLst/>
          </a:prstGeom>
          <a:ln w="38100">
            <a:solidFill>
              <a:schemeClr val="accent1"/>
            </a:solidFill>
          </a:ln>
        </p:spPr>
      </p:pic>
      <p:sp>
        <p:nvSpPr>
          <p:cNvPr id="6" name="TextBox 5">
            <a:extLst>
              <a:ext uri="{FF2B5EF4-FFF2-40B4-BE49-F238E27FC236}">
                <a16:creationId xmlns:a16="http://schemas.microsoft.com/office/drawing/2014/main" id="{39238317-15F3-4FBB-A8CC-F86F54CD6D8A}"/>
              </a:ext>
            </a:extLst>
          </p:cNvPr>
          <p:cNvSpPr txBox="1"/>
          <p:nvPr/>
        </p:nvSpPr>
        <p:spPr>
          <a:xfrm>
            <a:off x="5852160" y="6858000"/>
            <a:ext cx="5387340" cy="230832"/>
          </a:xfrm>
          <a:prstGeom prst="rect">
            <a:avLst/>
          </a:prstGeom>
          <a:noFill/>
        </p:spPr>
        <p:txBody>
          <a:bodyPr wrap="square" rtlCol="0">
            <a:spAutoFit/>
          </a:bodyPr>
          <a:lstStyle/>
          <a:p>
            <a:r>
              <a:rPr lang="en-GB" sz="900">
                <a:hlinkClick r:id="rId5" tooltip="http://thebluediamondgallery.com/o/objectives.html"/>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396740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E2CE43-40D2-4FA0-8038-5E8B5160CE82}"/>
              </a:ext>
            </a:extLst>
          </p:cNvPr>
          <p:cNvSpPr>
            <a:spLocks noGrp="1"/>
          </p:cNvSpPr>
          <p:nvPr>
            <p:ph idx="1"/>
          </p:nvPr>
        </p:nvSpPr>
        <p:spPr>
          <a:xfrm>
            <a:off x="5908917" y="763051"/>
            <a:ext cx="5330584" cy="4099702"/>
          </a:xfrm>
          <a:ln w="38100">
            <a:solidFill>
              <a:schemeClr val="accent1"/>
            </a:solidFill>
          </a:ln>
        </p:spPr>
        <p:txBody>
          <a:bodyPr/>
          <a:lstStyle/>
          <a:p>
            <a:r>
              <a:rPr lang="en-GB" dirty="0"/>
              <a:t>Start to consider the some of the purposes of education in the 21</a:t>
            </a:r>
            <a:r>
              <a:rPr lang="en-GB" baseline="30000" dirty="0"/>
              <a:t>st</a:t>
            </a:r>
            <a:r>
              <a:rPr lang="en-GB" dirty="0"/>
              <a:t> century</a:t>
            </a:r>
          </a:p>
          <a:p>
            <a:r>
              <a:rPr lang="en-GB" dirty="0"/>
              <a:t>Take a brief look at 5 key philosophies of education</a:t>
            </a:r>
          </a:p>
          <a:p>
            <a:r>
              <a:rPr lang="en-GB" dirty="0"/>
              <a:t>Start to develop a personal philosophy of education</a:t>
            </a:r>
          </a:p>
          <a:p>
            <a:r>
              <a:rPr lang="en-GB" dirty="0"/>
              <a:t>Share ideas from pre-programme activities.</a:t>
            </a:r>
          </a:p>
        </p:txBody>
      </p:sp>
      <p:pic>
        <p:nvPicPr>
          <p:cNvPr id="5" name="Picture 4" descr="A close up of a piece of paper&#10;&#10;Description automatically generated">
            <a:extLst>
              <a:ext uri="{FF2B5EF4-FFF2-40B4-BE49-F238E27FC236}">
                <a16:creationId xmlns:a16="http://schemas.microsoft.com/office/drawing/2014/main" id="{1AC1591B-9A28-4E2B-9D78-78817E65624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239635" y="763051"/>
            <a:ext cx="5330584" cy="4099702"/>
          </a:xfrm>
          <a:prstGeom prst="rect">
            <a:avLst/>
          </a:prstGeom>
          <a:ln w="38100">
            <a:solidFill>
              <a:schemeClr val="accent1"/>
            </a:solidFill>
          </a:ln>
        </p:spPr>
      </p:pic>
      <p:sp>
        <p:nvSpPr>
          <p:cNvPr id="6" name="TextBox 5">
            <a:extLst>
              <a:ext uri="{FF2B5EF4-FFF2-40B4-BE49-F238E27FC236}">
                <a16:creationId xmlns:a16="http://schemas.microsoft.com/office/drawing/2014/main" id="{39238317-15F3-4FBB-A8CC-F86F54CD6D8A}"/>
              </a:ext>
            </a:extLst>
          </p:cNvPr>
          <p:cNvSpPr txBox="1"/>
          <p:nvPr/>
        </p:nvSpPr>
        <p:spPr>
          <a:xfrm>
            <a:off x="5852160" y="6858000"/>
            <a:ext cx="5387340" cy="230832"/>
          </a:xfrm>
          <a:prstGeom prst="rect">
            <a:avLst/>
          </a:prstGeom>
          <a:noFill/>
        </p:spPr>
        <p:txBody>
          <a:bodyPr wrap="square" rtlCol="0">
            <a:spAutoFit/>
          </a:bodyPr>
          <a:lstStyle/>
          <a:p>
            <a:r>
              <a:rPr lang="en-GB" sz="900">
                <a:hlinkClick r:id="rId5" tooltip="http://thebluediamondgallery.com/o/objectives.html"/>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0037765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a:xfrm>
            <a:off x="838200" y="841248"/>
            <a:ext cx="5257800" cy="2542032"/>
          </a:xfrm>
          <a:ln w="38100">
            <a:solidFill>
              <a:schemeClr val="accent1"/>
            </a:solidFill>
          </a:ln>
        </p:spPr>
        <p:txBody>
          <a:bodyPr>
            <a:normAutofit fontScale="90000"/>
          </a:bodyPr>
          <a:lstStyle/>
          <a:p>
            <a:r>
              <a:rPr lang="en-GB" dirty="0"/>
              <a:t>Beth </a:t>
            </a:r>
            <a:r>
              <a:rPr lang="en-GB" dirty="0" err="1"/>
              <a:t>yw</a:t>
            </a:r>
            <a:r>
              <a:rPr lang="en-GB" dirty="0"/>
              <a:t> </a:t>
            </a:r>
            <a:r>
              <a:rPr lang="en-GB" dirty="0" err="1"/>
              <a:t>diben</a:t>
            </a:r>
            <a:r>
              <a:rPr lang="en-GB" dirty="0"/>
              <a:t> </a:t>
            </a:r>
            <a:r>
              <a:rPr lang="en-GB" dirty="0" err="1"/>
              <a:t>addysg</a:t>
            </a:r>
            <a:r>
              <a:rPr lang="en-GB" dirty="0"/>
              <a:t>?</a:t>
            </a:r>
            <a:br>
              <a:rPr lang="en-GB" dirty="0"/>
            </a:br>
            <a:r>
              <a:rPr lang="en-GB" dirty="0"/>
              <a:t/>
            </a:r>
            <a:br>
              <a:rPr lang="en-GB" dirty="0"/>
            </a:br>
            <a:r>
              <a:rPr lang="en-GB" dirty="0"/>
              <a:t>What is the purpose of education?</a:t>
            </a:r>
          </a:p>
        </p:txBody>
      </p:sp>
      <p:pic>
        <p:nvPicPr>
          <p:cNvPr id="4" name="Picture 3">
            <a:extLst>
              <a:ext uri="{FF2B5EF4-FFF2-40B4-BE49-F238E27FC236}">
                <a16:creationId xmlns:a16="http://schemas.microsoft.com/office/drawing/2014/main" id="{75E34B29-5014-433A-A0BA-A2645668627E}"/>
              </a:ext>
            </a:extLst>
          </p:cNvPr>
          <p:cNvPicPr>
            <a:picLocks noChangeAspect="1"/>
          </p:cNvPicPr>
          <p:nvPr/>
        </p:nvPicPr>
        <p:blipFill>
          <a:blip r:embed="rId3"/>
          <a:stretch>
            <a:fillRect/>
          </a:stretch>
        </p:blipFill>
        <p:spPr>
          <a:xfrm>
            <a:off x="6825006" y="273379"/>
            <a:ext cx="4656841" cy="5062194"/>
          </a:xfrm>
          <a:prstGeom prst="rect">
            <a:avLst/>
          </a:prstGeom>
          <a:ln w="44450">
            <a:solidFill>
              <a:srgbClr val="0070C0"/>
            </a:solidFill>
          </a:ln>
        </p:spPr>
      </p:pic>
    </p:spTree>
    <p:extLst>
      <p:ext uri="{BB962C8B-B14F-4D97-AF65-F5344CB8AC3E}">
        <p14:creationId xmlns:p14="http://schemas.microsoft.com/office/powerpoint/2010/main" val="2231805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3261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2DDBFEF-FA5F-4F23-A21A-EF292B8DEB35}"/>
              </a:ext>
            </a:extLst>
          </p:cNvPr>
          <p:cNvPicPr>
            <a:picLocks noChangeAspect="1"/>
          </p:cNvPicPr>
          <p:nvPr/>
        </p:nvPicPr>
        <p:blipFill>
          <a:blip r:embed="rId4"/>
          <a:stretch>
            <a:fillRect/>
          </a:stretch>
        </p:blipFill>
        <p:spPr>
          <a:xfrm>
            <a:off x="838198" y="103694"/>
            <a:ext cx="6872139" cy="5142322"/>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75AE65F6-A188-46B4-93EA-55E97BBD7174}"/>
              </a:ext>
            </a:extLst>
          </p:cNvPr>
          <p:cNvSpPr txBox="1"/>
          <p:nvPr/>
        </p:nvSpPr>
        <p:spPr>
          <a:xfrm>
            <a:off x="8429260" y="3098608"/>
            <a:ext cx="2582944" cy="2123658"/>
          </a:xfrm>
          <a:prstGeom prst="rect">
            <a:avLst/>
          </a:prstGeom>
          <a:noFill/>
          <a:ln w="38100">
            <a:solidFill>
              <a:schemeClr val="accent1"/>
            </a:solidFill>
          </a:ln>
        </p:spPr>
        <p:txBody>
          <a:bodyPr wrap="square" rtlCol="0">
            <a:spAutoFit/>
          </a:bodyPr>
          <a:lstStyle/>
          <a:p>
            <a:pPr algn="ctr"/>
            <a:r>
              <a:rPr lang="en-GB" sz="4400" dirty="0"/>
              <a:t>Share your ideas.</a:t>
            </a:r>
          </a:p>
        </p:txBody>
      </p:sp>
      <p:sp>
        <p:nvSpPr>
          <p:cNvPr id="6" name="TextBox 5">
            <a:extLst>
              <a:ext uri="{FF2B5EF4-FFF2-40B4-BE49-F238E27FC236}">
                <a16:creationId xmlns:a16="http://schemas.microsoft.com/office/drawing/2014/main" id="{75AE65F6-A188-46B4-93EA-55E97BBD7174}"/>
              </a:ext>
            </a:extLst>
          </p:cNvPr>
          <p:cNvSpPr txBox="1"/>
          <p:nvPr/>
        </p:nvSpPr>
        <p:spPr>
          <a:xfrm>
            <a:off x="8429260" y="635824"/>
            <a:ext cx="2582944" cy="2123658"/>
          </a:xfrm>
          <a:prstGeom prst="rect">
            <a:avLst/>
          </a:prstGeom>
          <a:noFill/>
          <a:ln w="38100">
            <a:solidFill>
              <a:schemeClr val="accent1"/>
            </a:solidFill>
          </a:ln>
        </p:spPr>
        <p:txBody>
          <a:bodyPr wrap="square" rtlCol="0">
            <a:spAutoFit/>
          </a:bodyPr>
          <a:lstStyle/>
          <a:p>
            <a:pPr algn="ctr"/>
            <a:r>
              <a:rPr lang="en-GB" sz="4400" dirty="0" err="1"/>
              <a:t>Rhannwch</a:t>
            </a:r>
            <a:r>
              <a:rPr lang="en-GB" sz="4400" dirty="0"/>
              <a:t> </a:t>
            </a:r>
            <a:r>
              <a:rPr lang="en-GB" sz="4400" dirty="0" err="1"/>
              <a:t>eich</a:t>
            </a:r>
            <a:r>
              <a:rPr lang="en-GB" sz="4400" dirty="0"/>
              <a:t> </a:t>
            </a:r>
            <a:r>
              <a:rPr lang="en-GB" sz="4400" dirty="0" err="1"/>
              <a:t>syniadau</a:t>
            </a:r>
            <a:r>
              <a:rPr lang="en-GB" sz="4400" dirty="0"/>
              <a:t>.</a:t>
            </a:r>
          </a:p>
        </p:txBody>
      </p:sp>
    </p:spTree>
    <p:extLst>
      <p:ext uri="{BB962C8B-B14F-4D97-AF65-F5344CB8AC3E}">
        <p14:creationId xmlns:p14="http://schemas.microsoft.com/office/powerpoint/2010/main" val="3423785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4CBAFB-60C1-4239-A2BB-1A344D3250B2}"/>
              </a:ext>
            </a:extLst>
          </p:cNvPr>
          <p:cNvPicPr>
            <a:picLocks noChangeAspect="1"/>
          </p:cNvPicPr>
          <p:nvPr/>
        </p:nvPicPr>
        <p:blipFill>
          <a:blip r:embed="rId4"/>
          <a:stretch>
            <a:fillRect/>
          </a:stretch>
        </p:blipFill>
        <p:spPr>
          <a:xfrm>
            <a:off x="2151529" y="932329"/>
            <a:ext cx="7324165" cy="4123765"/>
          </a:xfrm>
          <a:prstGeom prst="rect">
            <a:avLst/>
          </a:prstGeom>
          <a:ln w="38100">
            <a:solidFill>
              <a:schemeClr val="accent1"/>
            </a:solidFill>
          </a:ln>
        </p:spPr>
      </p:pic>
    </p:spTree>
    <p:extLst>
      <p:ext uri="{BB962C8B-B14F-4D97-AF65-F5344CB8AC3E}">
        <p14:creationId xmlns:p14="http://schemas.microsoft.com/office/powerpoint/2010/main" val="3136332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1EB994-CA5C-4887-B1ED-176117F7FE1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5FBB4AF-29A9-46EF-BC12-7736F8CD8D86}"/>
              </a:ext>
            </a:extLst>
          </p:cNvPr>
          <p:cNvPicPr>
            <a:picLocks noChangeAspect="1"/>
          </p:cNvPicPr>
          <p:nvPr/>
        </p:nvPicPr>
        <p:blipFill>
          <a:blip r:embed="rId4"/>
          <a:stretch>
            <a:fillRect/>
          </a:stretch>
        </p:blipFill>
        <p:spPr>
          <a:xfrm>
            <a:off x="0" y="0"/>
            <a:ext cx="12192000" cy="5476973"/>
          </a:xfrm>
          <a:prstGeom prst="rect">
            <a:avLst/>
          </a:prstGeom>
        </p:spPr>
      </p:pic>
      <p:sp>
        <p:nvSpPr>
          <p:cNvPr id="5" name="TextBox 4"/>
          <p:cNvSpPr txBox="1"/>
          <p:nvPr/>
        </p:nvSpPr>
        <p:spPr>
          <a:xfrm>
            <a:off x="4348716" y="1302488"/>
            <a:ext cx="3779875" cy="584775"/>
          </a:xfrm>
          <a:prstGeom prst="rect">
            <a:avLst/>
          </a:prstGeom>
          <a:noFill/>
        </p:spPr>
        <p:txBody>
          <a:bodyPr wrap="square" rtlCol="0">
            <a:spAutoFit/>
          </a:bodyPr>
          <a:lstStyle/>
          <a:p>
            <a:r>
              <a:rPr lang="en-GB" sz="3200" dirty="0" smtClean="0">
                <a:solidFill>
                  <a:schemeClr val="bg1"/>
                </a:solidFill>
              </a:rPr>
              <a:t>I </a:t>
            </a:r>
            <a:r>
              <a:rPr lang="en-GB" sz="3200" dirty="0" err="1">
                <a:solidFill>
                  <a:schemeClr val="bg1"/>
                </a:solidFill>
              </a:rPr>
              <a:t>g</a:t>
            </a:r>
            <a:r>
              <a:rPr lang="en-GB" sz="3200" dirty="0" err="1" smtClean="0">
                <a:solidFill>
                  <a:schemeClr val="bg1"/>
                </a:solidFill>
              </a:rPr>
              <a:t>rynhoi</a:t>
            </a:r>
            <a:r>
              <a:rPr lang="en-GB" sz="3200" dirty="0" smtClean="0">
                <a:solidFill>
                  <a:schemeClr val="bg1"/>
                </a:solidFill>
              </a:rPr>
              <a:t> …</a:t>
            </a:r>
            <a:endParaRPr lang="en-GB" sz="3200" dirty="0">
              <a:solidFill>
                <a:schemeClr val="bg1"/>
              </a:solidFill>
            </a:endParaRPr>
          </a:p>
        </p:txBody>
      </p:sp>
    </p:spTree>
    <p:extLst>
      <p:ext uri="{BB962C8B-B14F-4D97-AF65-F5344CB8AC3E}">
        <p14:creationId xmlns:p14="http://schemas.microsoft.com/office/powerpoint/2010/main" val="1302095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4362-B155-454B-BCF3-FB7C1C5CB69E}"/>
              </a:ext>
            </a:extLst>
          </p:cNvPr>
          <p:cNvSpPr>
            <a:spLocks noGrp="1"/>
          </p:cNvSpPr>
          <p:nvPr>
            <p:ph type="title"/>
          </p:nvPr>
        </p:nvSpPr>
        <p:spPr>
          <a:xfrm>
            <a:off x="838200" y="164593"/>
            <a:ext cx="10515600" cy="1526096"/>
          </a:xfrm>
          <a:solidFill>
            <a:schemeClr val="bg1"/>
          </a:solidFill>
          <a:ln w="38100">
            <a:solidFill>
              <a:schemeClr val="accent1"/>
            </a:solidFill>
          </a:ln>
        </p:spPr>
        <p:txBody>
          <a:bodyPr>
            <a:normAutofit fontScale="90000"/>
          </a:bodyPr>
          <a:lstStyle/>
          <a:p>
            <a:r>
              <a:rPr lang="en-GB" dirty="0" err="1"/>
              <a:t>Datblygu</a:t>
            </a:r>
            <a:r>
              <a:rPr lang="en-GB" dirty="0"/>
              <a:t> </a:t>
            </a:r>
            <a:r>
              <a:rPr lang="en-GB" dirty="0" err="1"/>
              <a:t>Athroniaeth</a:t>
            </a:r>
            <a:r>
              <a:rPr lang="en-GB" dirty="0"/>
              <a:t> </a:t>
            </a:r>
            <a:r>
              <a:rPr lang="en-GB" dirty="0" err="1"/>
              <a:t>Addysg</a:t>
            </a:r>
            <a:r>
              <a:rPr lang="en-GB" dirty="0"/>
              <a:t/>
            </a:r>
            <a:br>
              <a:rPr lang="en-GB" dirty="0"/>
            </a:br>
            <a:r>
              <a:rPr lang="en-GB" dirty="0"/>
              <a:t/>
            </a:r>
            <a:br>
              <a:rPr lang="en-GB" dirty="0"/>
            </a:br>
            <a:r>
              <a:rPr lang="en-GB" dirty="0"/>
              <a:t>Developing a Philosophy of Education</a:t>
            </a:r>
          </a:p>
        </p:txBody>
      </p:sp>
      <p:sp>
        <p:nvSpPr>
          <p:cNvPr id="3" name="Content Placeholder 2">
            <a:extLst>
              <a:ext uri="{FF2B5EF4-FFF2-40B4-BE49-F238E27FC236}">
                <a16:creationId xmlns:a16="http://schemas.microsoft.com/office/drawing/2014/main" id="{ED1EB994-CA5C-4887-B1ED-176117F7FE15}"/>
              </a:ext>
            </a:extLst>
          </p:cNvPr>
          <p:cNvSpPr>
            <a:spLocks noGrp="1"/>
          </p:cNvSpPr>
          <p:nvPr>
            <p:ph idx="1"/>
          </p:nvPr>
        </p:nvSpPr>
        <p:spPr>
          <a:xfrm>
            <a:off x="241898" y="2895301"/>
            <a:ext cx="6634389" cy="1603375"/>
          </a:xfrm>
        </p:spPr>
        <p:txBody>
          <a:bodyPr>
            <a:noAutofit/>
          </a:bodyPr>
          <a:lstStyle/>
          <a:p>
            <a:r>
              <a:rPr lang="en-GB" sz="3600" dirty="0"/>
              <a:t>Philo – ‘</a:t>
            </a:r>
            <a:r>
              <a:rPr lang="en-GB" sz="3600" dirty="0" err="1"/>
              <a:t>caru</a:t>
            </a:r>
            <a:r>
              <a:rPr lang="en-GB" sz="3600" dirty="0"/>
              <a:t>’ / ‘love’</a:t>
            </a:r>
          </a:p>
          <a:p>
            <a:r>
              <a:rPr lang="en-GB" sz="3600" dirty="0"/>
              <a:t>Sophos – ‘</a:t>
            </a:r>
            <a:r>
              <a:rPr lang="en-GB" sz="3600" dirty="0" err="1"/>
              <a:t>doethineb</a:t>
            </a:r>
            <a:r>
              <a:rPr lang="en-GB" sz="3600" dirty="0"/>
              <a:t>’ / ‘wisdom’</a:t>
            </a:r>
          </a:p>
        </p:txBody>
      </p:sp>
      <p:pic>
        <p:nvPicPr>
          <p:cNvPr id="5" name="Picture 4" descr="A picture containing toy&#10;&#10;Description automatically generated">
            <a:extLst>
              <a:ext uri="{FF2B5EF4-FFF2-40B4-BE49-F238E27FC236}">
                <a16:creationId xmlns:a16="http://schemas.microsoft.com/office/drawing/2014/main" id="{12CEDB62-D5AA-7948-81F4-40D40211CFD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7130781" y="1906954"/>
            <a:ext cx="4364607" cy="3209027"/>
          </a:xfrm>
          <a:prstGeom prst="rect">
            <a:avLst/>
          </a:prstGeom>
        </p:spPr>
      </p:pic>
    </p:spTree>
    <p:extLst>
      <p:ext uri="{BB962C8B-B14F-4D97-AF65-F5344CB8AC3E}">
        <p14:creationId xmlns:p14="http://schemas.microsoft.com/office/powerpoint/2010/main" val="2656671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048883-CADA-4FA6-A2DA-2B6C94EA782B}"/>
              </a:ext>
            </a:extLst>
          </p:cNvPr>
          <p:cNvPicPr>
            <a:picLocks noChangeAspect="1"/>
          </p:cNvPicPr>
          <p:nvPr/>
        </p:nvPicPr>
        <p:blipFill>
          <a:blip r:embed="rId4"/>
          <a:stretch>
            <a:fillRect/>
          </a:stretch>
        </p:blipFill>
        <p:spPr>
          <a:xfrm>
            <a:off x="8982879" y="2734202"/>
            <a:ext cx="3002996" cy="2530059"/>
          </a:xfrm>
          <a:prstGeom prst="rect">
            <a:avLst/>
          </a:prstGeom>
          <a:ln w="38100">
            <a:solidFill>
              <a:schemeClr val="accent1"/>
            </a:solidFill>
          </a:ln>
        </p:spPr>
      </p:pic>
      <p:pic>
        <p:nvPicPr>
          <p:cNvPr id="4" name="Picture 3">
            <a:extLst>
              <a:ext uri="{FF2B5EF4-FFF2-40B4-BE49-F238E27FC236}">
                <a16:creationId xmlns:a16="http://schemas.microsoft.com/office/drawing/2014/main" id="{59466669-4FC2-424C-98BF-E373A1EDAE78}"/>
              </a:ext>
            </a:extLst>
          </p:cNvPr>
          <p:cNvPicPr>
            <a:picLocks noChangeAspect="1"/>
          </p:cNvPicPr>
          <p:nvPr/>
        </p:nvPicPr>
        <p:blipFill>
          <a:blip r:embed="rId5"/>
          <a:stretch>
            <a:fillRect/>
          </a:stretch>
        </p:blipFill>
        <p:spPr>
          <a:xfrm>
            <a:off x="5654671" y="5409263"/>
            <a:ext cx="3682303" cy="1325564"/>
          </a:xfrm>
          <a:prstGeom prst="rect">
            <a:avLst/>
          </a:prstGeom>
          <a:ln w="38100">
            <a:solidFill>
              <a:schemeClr val="accent1"/>
            </a:solidFill>
          </a:ln>
        </p:spPr>
      </p:pic>
      <p:pic>
        <p:nvPicPr>
          <p:cNvPr id="6" name="Picture 5">
            <a:extLst>
              <a:ext uri="{FF2B5EF4-FFF2-40B4-BE49-F238E27FC236}">
                <a16:creationId xmlns:a16="http://schemas.microsoft.com/office/drawing/2014/main" id="{8959D9C6-1DE1-4660-A21B-DC0B342219D2}"/>
              </a:ext>
            </a:extLst>
          </p:cNvPr>
          <p:cNvPicPr>
            <a:picLocks noChangeAspect="1"/>
          </p:cNvPicPr>
          <p:nvPr/>
        </p:nvPicPr>
        <p:blipFill>
          <a:blip r:embed="rId6"/>
          <a:stretch>
            <a:fillRect/>
          </a:stretch>
        </p:blipFill>
        <p:spPr>
          <a:xfrm>
            <a:off x="8982879" y="232494"/>
            <a:ext cx="3002996" cy="2356706"/>
          </a:xfrm>
          <a:prstGeom prst="rect">
            <a:avLst/>
          </a:prstGeom>
          <a:ln w="38100">
            <a:solidFill>
              <a:schemeClr val="accent1"/>
            </a:solidFill>
          </a:ln>
        </p:spPr>
      </p:pic>
      <p:pic>
        <p:nvPicPr>
          <p:cNvPr id="7" name="Picture 6">
            <a:extLst>
              <a:ext uri="{FF2B5EF4-FFF2-40B4-BE49-F238E27FC236}">
                <a16:creationId xmlns:a16="http://schemas.microsoft.com/office/drawing/2014/main" id="{01DA2CEC-237A-4D2C-8614-3A769313EB8F}"/>
              </a:ext>
            </a:extLst>
          </p:cNvPr>
          <p:cNvPicPr>
            <a:picLocks noChangeAspect="1"/>
          </p:cNvPicPr>
          <p:nvPr/>
        </p:nvPicPr>
        <p:blipFill>
          <a:blip r:embed="rId7"/>
          <a:stretch>
            <a:fillRect/>
          </a:stretch>
        </p:blipFill>
        <p:spPr>
          <a:xfrm>
            <a:off x="4399472" y="266910"/>
            <a:ext cx="3951332" cy="2322288"/>
          </a:xfrm>
          <a:prstGeom prst="rect">
            <a:avLst/>
          </a:prstGeom>
          <a:ln w="38100">
            <a:solidFill>
              <a:schemeClr val="accent1"/>
            </a:solidFill>
          </a:ln>
        </p:spPr>
      </p:pic>
      <p:pic>
        <p:nvPicPr>
          <p:cNvPr id="8" name="Picture 7">
            <a:extLst>
              <a:ext uri="{FF2B5EF4-FFF2-40B4-BE49-F238E27FC236}">
                <a16:creationId xmlns:a16="http://schemas.microsoft.com/office/drawing/2014/main" id="{049AA2F8-8B73-42E4-AFD4-A5E3D753BAD3}"/>
              </a:ext>
            </a:extLst>
          </p:cNvPr>
          <p:cNvPicPr>
            <a:picLocks noChangeAspect="1"/>
          </p:cNvPicPr>
          <p:nvPr/>
        </p:nvPicPr>
        <p:blipFill>
          <a:blip r:embed="rId8"/>
          <a:stretch>
            <a:fillRect/>
          </a:stretch>
        </p:blipFill>
        <p:spPr>
          <a:xfrm>
            <a:off x="562796" y="2747132"/>
            <a:ext cx="3189071" cy="2517130"/>
          </a:xfrm>
          <a:prstGeom prst="rect">
            <a:avLst/>
          </a:prstGeom>
          <a:ln w="38100">
            <a:solidFill>
              <a:schemeClr val="accent1"/>
            </a:solidFill>
          </a:ln>
        </p:spPr>
      </p:pic>
      <p:pic>
        <p:nvPicPr>
          <p:cNvPr id="9" name="Picture 8">
            <a:extLst>
              <a:ext uri="{FF2B5EF4-FFF2-40B4-BE49-F238E27FC236}">
                <a16:creationId xmlns:a16="http://schemas.microsoft.com/office/drawing/2014/main" id="{E1FDDF14-7956-48F2-9910-9AF758F67F55}"/>
              </a:ext>
            </a:extLst>
          </p:cNvPr>
          <p:cNvPicPr>
            <a:picLocks noChangeAspect="1"/>
          </p:cNvPicPr>
          <p:nvPr/>
        </p:nvPicPr>
        <p:blipFill>
          <a:blip r:embed="rId9"/>
          <a:stretch>
            <a:fillRect/>
          </a:stretch>
        </p:blipFill>
        <p:spPr>
          <a:xfrm>
            <a:off x="562796" y="229621"/>
            <a:ext cx="3189071" cy="2384879"/>
          </a:xfrm>
          <a:prstGeom prst="rect">
            <a:avLst/>
          </a:prstGeom>
          <a:ln w="38100">
            <a:solidFill>
              <a:schemeClr val="accent1"/>
            </a:solidFill>
          </a:ln>
        </p:spPr>
      </p:pic>
      <p:pic>
        <p:nvPicPr>
          <p:cNvPr id="10" name="Picture 9">
            <a:extLst>
              <a:ext uri="{FF2B5EF4-FFF2-40B4-BE49-F238E27FC236}">
                <a16:creationId xmlns:a16="http://schemas.microsoft.com/office/drawing/2014/main" id="{3985FFA5-0FE3-4FFF-9267-08BB5AB44351}"/>
              </a:ext>
            </a:extLst>
          </p:cNvPr>
          <p:cNvPicPr>
            <a:picLocks noChangeAspect="1"/>
          </p:cNvPicPr>
          <p:nvPr/>
        </p:nvPicPr>
        <p:blipFill>
          <a:blip r:embed="rId10"/>
          <a:stretch>
            <a:fillRect/>
          </a:stretch>
        </p:blipFill>
        <p:spPr>
          <a:xfrm>
            <a:off x="4399472" y="2734201"/>
            <a:ext cx="3951331" cy="2530059"/>
          </a:xfrm>
          <a:prstGeom prst="rect">
            <a:avLst/>
          </a:prstGeom>
          <a:ln w="38100">
            <a:solidFill>
              <a:schemeClr val="accent1"/>
            </a:solidFill>
          </a:ln>
        </p:spPr>
      </p:pic>
    </p:spTree>
    <p:extLst>
      <p:ext uri="{BB962C8B-B14F-4D97-AF65-F5344CB8AC3E}">
        <p14:creationId xmlns:p14="http://schemas.microsoft.com/office/powerpoint/2010/main" val="3499757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Content Placeholder 4" descr="A close up of a person&#10;&#10;Description automatically generated">
            <a:extLst>
              <a:ext uri="{FF2B5EF4-FFF2-40B4-BE49-F238E27FC236}">
                <a16:creationId xmlns:a16="http://schemas.microsoft.com/office/drawing/2014/main" id="{297746BF-D9E7-C84B-89CE-D77BD409A8D7}"/>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579648" y="983412"/>
            <a:ext cx="3733560" cy="3743864"/>
          </a:xfrm>
          <a:ln w="38100">
            <a:solidFill>
              <a:schemeClr val="accent1"/>
            </a:solidFill>
          </a:ln>
        </p:spPr>
      </p:pic>
      <p:sp>
        <p:nvSpPr>
          <p:cNvPr id="6" name="TextBox 5">
            <a:extLst>
              <a:ext uri="{FF2B5EF4-FFF2-40B4-BE49-F238E27FC236}">
                <a16:creationId xmlns:a16="http://schemas.microsoft.com/office/drawing/2014/main" id="{CD8C18E0-09D3-1246-BB12-A3B0E4A56E5B}"/>
              </a:ext>
            </a:extLst>
          </p:cNvPr>
          <p:cNvSpPr txBox="1"/>
          <p:nvPr/>
        </p:nvSpPr>
        <p:spPr>
          <a:xfrm>
            <a:off x="579648" y="7148018"/>
            <a:ext cx="3733560" cy="369332"/>
          </a:xfrm>
          <a:prstGeom prst="rect">
            <a:avLst/>
          </a:prstGeom>
          <a:noFill/>
        </p:spPr>
        <p:txBody>
          <a:bodyPr wrap="square" rtlCol="0">
            <a:spAutoFit/>
          </a:bodyPr>
          <a:lstStyle/>
          <a:p>
            <a:r>
              <a:rPr lang="en-US" sz="900" u="sng" dirty="0" err="1">
                <a:solidFill>
                  <a:schemeClr val="accent1"/>
                </a:solidFill>
              </a:rPr>
              <a:t>Mae’r</a:t>
            </a:r>
            <a:r>
              <a:rPr lang="en-US" sz="900" u="sng" dirty="0">
                <a:solidFill>
                  <a:schemeClr val="accent1"/>
                </a:solidFill>
              </a:rPr>
              <a:t> </a:t>
            </a:r>
            <a:r>
              <a:rPr lang="en-US" sz="900" u="sng" dirty="0" err="1">
                <a:solidFill>
                  <a:schemeClr val="accent1"/>
                </a:solidFill>
              </a:rPr>
              <a:t>Llun</a:t>
            </a:r>
            <a:r>
              <a:rPr lang="en-US" sz="900" u="sng" dirty="0">
                <a:solidFill>
                  <a:schemeClr val="accent1"/>
                </a:solidFill>
              </a:rPr>
              <a:t> </a:t>
            </a:r>
            <a:r>
              <a:rPr lang="en-US" sz="900" u="sng" dirty="0" err="1">
                <a:solidFill>
                  <a:schemeClr val="accent1"/>
                </a:solidFill>
              </a:rPr>
              <a:t>hwn</a:t>
            </a:r>
            <a:r>
              <a:rPr lang="en-US" sz="900" u="sng" dirty="0">
                <a:solidFill>
                  <a:schemeClr val="accent1"/>
                </a:solidFill>
              </a:rPr>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a:hlinkClick r:id="rId6" tooltip="https://creativecommons.org/licenses/by-nc-sa/3.0/"/>
              </a:rPr>
              <a:t>CC BY-SA-NC </a:t>
            </a:r>
            <a:r>
              <a:rPr lang="en-US" sz="900" dirty="0"/>
              <a:t> / </a:t>
            </a:r>
            <a:r>
              <a:rPr lang="en-US" sz="900" dirty="0">
                <a:hlinkClick r:id="rId5" tooltip="http://www.teachertoolkit.me/2013/03/05/ofsted-recognition-the-5minplan/"/>
              </a:rPr>
              <a:t>This Photo</a:t>
            </a:r>
            <a:r>
              <a:rPr lang="en-US" sz="900" dirty="0"/>
              <a:t> by Unknown Author is licensed under </a:t>
            </a:r>
            <a:r>
              <a:rPr lang="en-US" sz="900" dirty="0">
                <a:hlinkClick r:id="rId7" tooltip="https://creativecommons.org/licenses/by-nc-nd/3.0/"/>
              </a:rPr>
              <a:t>CC BY-NC-ND</a:t>
            </a:r>
            <a:endParaRPr lang="en-US" sz="900" dirty="0"/>
          </a:p>
        </p:txBody>
      </p:sp>
      <p:sp>
        <p:nvSpPr>
          <p:cNvPr id="7" name="TextBox 6">
            <a:extLst>
              <a:ext uri="{FF2B5EF4-FFF2-40B4-BE49-F238E27FC236}">
                <a16:creationId xmlns:a16="http://schemas.microsoft.com/office/drawing/2014/main" id="{48673512-F74D-CC4F-968F-F474E1B39A4C}"/>
              </a:ext>
            </a:extLst>
          </p:cNvPr>
          <p:cNvSpPr txBox="1"/>
          <p:nvPr/>
        </p:nvSpPr>
        <p:spPr>
          <a:xfrm>
            <a:off x="4971469" y="1301072"/>
            <a:ext cx="6640883" cy="3539430"/>
          </a:xfrm>
          <a:prstGeom prst="rect">
            <a:avLst/>
          </a:prstGeom>
          <a:noFill/>
          <a:ln w="38100">
            <a:solidFill>
              <a:schemeClr val="accent1"/>
            </a:solidFill>
          </a:ln>
        </p:spPr>
        <p:txBody>
          <a:bodyPr wrap="square" rtlCol="0">
            <a:spAutoFit/>
          </a:bodyPr>
          <a:lstStyle/>
          <a:p>
            <a:pPr marL="457200" indent="-457200">
              <a:buFont typeface="Wingdings" pitchFamily="2" charset="2"/>
              <a:buChar char="Ø"/>
            </a:pPr>
            <a:r>
              <a:rPr lang="en-US" sz="2800" dirty="0"/>
              <a:t>Beth </a:t>
            </a:r>
            <a:r>
              <a:rPr lang="en-US" sz="2800" dirty="0" err="1"/>
              <a:t>yw</a:t>
            </a:r>
            <a:r>
              <a:rPr lang="en-US" sz="2800" dirty="0"/>
              <a:t> </a:t>
            </a:r>
            <a:r>
              <a:rPr lang="en-US" sz="2800" dirty="0" err="1"/>
              <a:t>diben</a:t>
            </a:r>
            <a:r>
              <a:rPr lang="en-US" sz="2800" dirty="0"/>
              <a:t> </a:t>
            </a:r>
            <a:r>
              <a:rPr lang="en-US" sz="2800" dirty="0" err="1"/>
              <a:t>addysg</a:t>
            </a:r>
            <a:r>
              <a:rPr lang="en-US" sz="2800" dirty="0"/>
              <a:t>?</a:t>
            </a:r>
          </a:p>
          <a:p>
            <a:pPr marL="457200" indent="-457200">
              <a:buFont typeface="Wingdings" pitchFamily="2" charset="2"/>
              <a:buChar char="Ø"/>
            </a:pPr>
            <a:r>
              <a:rPr lang="en-US" sz="2800" dirty="0"/>
              <a:t>Pa </a:t>
            </a:r>
            <a:r>
              <a:rPr lang="en-US" sz="2800" dirty="0" err="1"/>
              <a:t>gynnwys</a:t>
            </a:r>
            <a:r>
              <a:rPr lang="en-US" sz="2800" dirty="0"/>
              <a:t> a </a:t>
            </a:r>
            <a:r>
              <a:rPr lang="en-US" sz="2800" dirty="0" err="1"/>
              <a:t>sgiliau</a:t>
            </a:r>
            <a:r>
              <a:rPr lang="en-US" sz="2800" dirty="0"/>
              <a:t> a </a:t>
            </a:r>
            <a:r>
              <a:rPr lang="en-US" sz="2800" dirty="0" err="1"/>
              <a:t>ddylai</a:t>
            </a:r>
            <a:r>
              <a:rPr lang="en-US" sz="2800" dirty="0"/>
              <a:t> </a:t>
            </a:r>
            <a:r>
              <a:rPr lang="en-US" sz="2800" dirty="0" err="1"/>
              <a:t>ysgolion</a:t>
            </a:r>
            <a:r>
              <a:rPr lang="en-US" sz="2800" dirty="0"/>
              <a:t> </a:t>
            </a:r>
            <a:r>
              <a:rPr lang="en-US" sz="2800" dirty="0" err="1"/>
              <a:t>eu</a:t>
            </a:r>
            <a:r>
              <a:rPr lang="en-US" sz="2800" dirty="0"/>
              <a:t> </a:t>
            </a:r>
            <a:r>
              <a:rPr lang="en-US" sz="2800" dirty="0" err="1"/>
              <a:t>haddysgu</a:t>
            </a:r>
            <a:r>
              <a:rPr lang="en-US" sz="2800" dirty="0"/>
              <a:t>?</a:t>
            </a:r>
          </a:p>
          <a:p>
            <a:pPr marL="457200" indent="-457200">
              <a:buFont typeface="Wingdings" pitchFamily="2" charset="2"/>
              <a:buChar char="Ø"/>
            </a:pPr>
            <a:r>
              <a:rPr lang="en-US" sz="2800" dirty="0" err="1"/>
              <a:t>Sut</a:t>
            </a:r>
            <a:r>
              <a:rPr lang="en-US" sz="2800" dirty="0"/>
              <a:t> y </a:t>
            </a:r>
            <a:r>
              <a:rPr lang="en-US" sz="2800" dirty="0" err="1"/>
              <a:t>dylai</a:t>
            </a:r>
            <a:r>
              <a:rPr lang="en-US" sz="2800" dirty="0"/>
              <a:t> </a:t>
            </a:r>
            <a:r>
              <a:rPr lang="en-US" sz="2800" dirty="0" err="1"/>
              <a:t>ysgolion</a:t>
            </a:r>
            <a:r>
              <a:rPr lang="en-US" sz="2800" dirty="0"/>
              <a:t> </a:t>
            </a:r>
            <a:r>
              <a:rPr lang="en-US" sz="2800" dirty="0" err="1"/>
              <a:t>addysgu’r</a:t>
            </a:r>
            <a:r>
              <a:rPr lang="en-US" sz="2800" dirty="0"/>
              <a:t> </a:t>
            </a:r>
            <a:r>
              <a:rPr lang="en-US" sz="2800" dirty="0" err="1"/>
              <a:t>cynnwys</a:t>
            </a:r>
            <a:r>
              <a:rPr lang="en-US" sz="2800" dirty="0"/>
              <a:t> </a:t>
            </a:r>
            <a:r>
              <a:rPr lang="en-US" sz="2800" dirty="0" err="1"/>
              <a:t>hwn</a:t>
            </a:r>
            <a:r>
              <a:rPr lang="en-US" sz="2800" dirty="0"/>
              <a:t>?</a:t>
            </a:r>
          </a:p>
          <a:p>
            <a:pPr marL="457200" indent="-457200">
              <a:buFont typeface="Wingdings" pitchFamily="2" charset="2"/>
              <a:buChar char="Ø"/>
            </a:pPr>
            <a:r>
              <a:rPr lang="en-US" sz="2800" dirty="0"/>
              <a:t>Beth </a:t>
            </a:r>
            <a:r>
              <a:rPr lang="en-US" sz="2800" dirty="0" err="1"/>
              <a:t>yw</a:t>
            </a:r>
            <a:r>
              <a:rPr lang="en-US" sz="2800" dirty="0"/>
              <a:t> </a:t>
            </a:r>
            <a:r>
              <a:rPr lang="en-US" sz="2800" dirty="0" err="1"/>
              <a:t>rolau</a:t>
            </a:r>
            <a:r>
              <a:rPr lang="en-US" sz="2800" dirty="0"/>
              <a:t> </a:t>
            </a:r>
            <a:r>
              <a:rPr lang="en-US" sz="2800" dirty="0" err="1"/>
              <a:t>cywir</a:t>
            </a:r>
            <a:r>
              <a:rPr lang="en-US" sz="2800" dirty="0"/>
              <a:t> </a:t>
            </a:r>
            <a:r>
              <a:rPr lang="en-US" sz="2800" dirty="0" err="1"/>
              <a:t>athrawon</a:t>
            </a:r>
            <a:r>
              <a:rPr lang="en-US" sz="2800" dirty="0"/>
              <a:t> a </a:t>
            </a:r>
            <a:r>
              <a:rPr lang="en-US" sz="2800" dirty="0" err="1"/>
              <a:t>myfyrwyr</a:t>
            </a:r>
            <a:r>
              <a:rPr lang="en-US" sz="2800" dirty="0"/>
              <a:t>?</a:t>
            </a:r>
          </a:p>
          <a:p>
            <a:pPr marL="457200" indent="-457200">
              <a:buFont typeface="Wingdings" pitchFamily="2" charset="2"/>
              <a:buChar char="Ø"/>
            </a:pPr>
            <a:r>
              <a:rPr lang="en-US" sz="2800" dirty="0" err="1"/>
              <a:t>Sut</a:t>
            </a:r>
            <a:r>
              <a:rPr lang="en-US" sz="2800" dirty="0"/>
              <a:t> y </a:t>
            </a:r>
            <a:r>
              <a:rPr lang="en-US" sz="2800" dirty="0" err="1"/>
              <a:t>dylid</a:t>
            </a:r>
            <a:r>
              <a:rPr lang="en-US" sz="2800" dirty="0"/>
              <a:t> </a:t>
            </a:r>
            <a:r>
              <a:rPr lang="en-US" sz="2800" dirty="0" err="1"/>
              <a:t>mesur</a:t>
            </a:r>
            <a:r>
              <a:rPr lang="en-US" sz="2800" dirty="0"/>
              <a:t> </a:t>
            </a:r>
            <a:r>
              <a:rPr lang="en-US" sz="2800" dirty="0" err="1"/>
              <a:t>dysgu</a:t>
            </a:r>
            <a:r>
              <a:rPr lang="en-US" sz="2800" dirty="0"/>
              <a:t>?</a:t>
            </a:r>
          </a:p>
        </p:txBody>
      </p:sp>
    </p:spTree>
    <p:extLst>
      <p:ext uri="{BB962C8B-B14F-4D97-AF65-F5344CB8AC3E}">
        <p14:creationId xmlns:p14="http://schemas.microsoft.com/office/powerpoint/2010/main" val="19287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arn(inVertic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arn(inVertic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inVertic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inVertical)">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Content Placeholder 4" descr="A close up of a person&#10;&#10;Description automatically generated">
            <a:extLst>
              <a:ext uri="{FF2B5EF4-FFF2-40B4-BE49-F238E27FC236}">
                <a16:creationId xmlns:a16="http://schemas.microsoft.com/office/drawing/2014/main" id="{297746BF-D9E7-C84B-89CE-D77BD409A8D7}"/>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579648" y="983412"/>
            <a:ext cx="3733560" cy="3743864"/>
          </a:xfrm>
          <a:ln w="38100">
            <a:solidFill>
              <a:schemeClr val="accent1"/>
            </a:solidFill>
          </a:ln>
        </p:spPr>
      </p:pic>
      <p:sp>
        <p:nvSpPr>
          <p:cNvPr id="6" name="TextBox 5">
            <a:extLst>
              <a:ext uri="{FF2B5EF4-FFF2-40B4-BE49-F238E27FC236}">
                <a16:creationId xmlns:a16="http://schemas.microsoft.com/office/drawing/2014/main" id="{CD8C18E0-09D3-1246-BB12-A3B0E4A56E5B}"/>
              </a:ext>
            </a:extLst>
          </p:cNvPr>
          <p:cNvSpPr txBox="1"/>
          <p:nvPr/>
        </p:nvSpPr>
        <p:spPr>
          <a:xfrm>
            <a:off x="579648" y="7148018"/>
            <a:ext cx="3733560" cy="369332"/>
          </a:xfrm>
          <a:prstGeom prst="rect">
            <a:avLst/>
          </a:prstGeom>
          <a:noFill/>
        </p:spPr>
        <p:txBody>
          <a:bodyPr wrap="square" rtlCol="0">
            <a:spAutoFit/>
          </a:bodyPr>
          <a:lstStyle/>
          <a:p>
            <a:r>
              <a:rPr lang="en-US" sz="900" u="sng" dirty="0" err="1">
                <a:solidFill>
                  <a:schemeClr val="accent1"/>
                </a:solidFill>
              </a:rPr>
              <a:t>Mae’r</a:t>
            </a:r>
            <a:r>
              <a:rPr lang="en-US" sz="900" u="sng" dirty="0">
                <a:solidFill>
                  <a:schemeClr val="accent1"/>
                </a:solidFill>
              </a:rPr>
              <a:t> </a:t>
            </a:r>
            <a:r>
              <a:rPr lang="en-US" sz="900" u="sng" dirty="0" err="1">
                <a:solidFill>
                  <a:schemeClr val="accent1"/>
                </a:solidFill>
              </a:rPr>
              <a:t>Llun</a:t>
            </a:r>
            <a:r>
              <a:rPr lang="en-US" sz="900" u="sng" dirty="0">
                <a:solidFill>
                  <a:schemeClr val="accent1"/>
                </a:solidFill>
              </a:rPr>
              <a:t> </a:t>
            </a:r>
            <a:r>
              <a:rPr lang="en-US" sz="900" u="sng" dirty="0" err="1">
                <a:solidFill>
                  <a:schemeClr val="accent1"/>
                </a:solidFill>
              </a:rPr>
              <a:t>hwn</a:t>
            </a:r>
            <a:r>
              <a:rPr lang="en-US" sz="900" u="sng" dirty="0">
                <a:solidFill>
                  <a:schemeClr val="accent1"/>
                </a:solidFill>
              </a:rPr>
              <a:t>  </a:t>
            </a:r>
            <a:r>
              <a:rPr lang="en-US" sz="900" dirty="0" err="1"/>
              <a:t>gan</a:t>
            </a:r>
            <a:r>
              <a:rPr lang="en-US" sz="900" dirty="0"/>
              <a:t> </a:t>
            </a:r>
            <a:r>
              <a:rPr lang="en-US" sz="900" dirty="0" err="1"/>
              <a:t>Awdur</a:t>
            </a:r>
            <a:r>
              <a:rPr lang="en-US" sz="900" dirty="0"/>
              <a:t> </a:t>
            </a:r>
            <a:r>
              <a:rPr lang="en-US" sz="900" dirty="0" err="1"/>
              <a:t>Dienw</a:t>
            </a:r>
            <a:r>
              <a:rPr lang="en-US" sz="900" dirty="0"/>
              <a:t> </a:t>
            </a:r>
            <a:r>
              <a:rPr lang="en-US" sz="900" dirty="0" err="1"/>
              <a:t>dan</a:t>
            </a:r>
            <a:r>
              <a:rPr lang="en-US" sz="900" dirty="0"/>
              <a:t> </a:t>
            </a:r>
            <a:r>
              <a:rPr lang="en-US" sz="900" dirty="0" err="1"/>
              <a:t>drwydded</a:t>
            </a:r>
            <a:r>
              <a:rPr lang="en-US" sz="900" dirty="0"/>
              <a:t>  </a:t>
            </a:r>
            <a:r>
              <a:rPr lang="en-US" sz="900" dirty="0">
                <a:hlinkClick r:id="rId6" tooltip="https://creativecommons.org/licenses/by-nc-sa/3.0/"/>
              </a:rPr>
              <a:t>CC BY-SA-NC </a:t>
            </a:r>
            <a:r>
              <a:rPr lang="en-US" sz="900" dirty="0"/>
              <a:t> / </a:t>
            </a:r>
            <a:r>
              <a:rPr lang="en-US" sz="900" dirty="0">
                <a:hlinkClick r:id="rId5" tooltip="http://www.teachertoolkit.me/2013/03/05/ofsted-recognition-the-5minplan/"/>
              </a:rPr>
              <a:t>This Photo</a:t>
            </a:r>
            <a:r>
              <a:rPr lang="en-US" sz="900" dirty="0"/>
              <a:t> by Unknown Author is licensed under </a:t>
            </a:r>
            <a:r>
              <a:rPr lang="en-US" sz="900" dirty="0">
                <a:hlinkClick r:id="rId7" tooltip="https://creativecommons.org/licenses/by-nc-nd/3.0/"/>
              </a:rPr>
              <a:t>CC BY-NC-ND</a:t>
            </a:r>
            <a:endParaRPr lang="en-US" sz="900" dirty="0"/>
          </a:p>
        </p:txBody>
      </p:sp>
      <p:sp>
        <p:nvSpPr>
          <p:cNvPr id="7" name="TextBox 6">
            <a:extLst>
              <a:ext uri="{FF2B5EF4-FFF2-40B4-BE49-F238E27FC236}">
                <a16:creationId xmlns:a16="http://schemas.microsoft.com/office/drawing/2014/main" id="{48673512-F74D-CC4F-968F-F474E1B39A4C}"/>
              </a:ext>
            </a:extLst>
          </p:cNvPr>
          <p:cNvSpPr txBox="1"/>
          <p:nvPr/>
        </p:nvSpPr>
        <p:spPr>
          <a:xfrm>
            <a:off x="4971469" y="1301072"/>
            <a:ext cx="6640883" cy="3108543"/>
          </a:xfrm>
          <a:prstGeom prst="rect">
            <a:avLst/>
          </a:prstGeom>
          <a:noFill/>
          <a:ln w="38100">
            <a:solidFill>
              <a:schemeClr val="accent1"/>
            </a:solidFill>
          </a:ln>
        </p:spPr>
        <p:txBody>
          <a:bodyPr wrap="square" rtlCol="0">
            <a:spAutoFit/>
          </a:bodyPr>
          <a:lstStyle/>
          <a:p>
            <a:pPr marL="457200" indent="-457200">
              <a:buFont typeface="Wingdings" pitchFamily="2" charset="2"/>
              <a:buChar char="Ø"/>
            </a:pPr>
            <a:r>
              <a:rPr lang="en-US" sz="2800" dirty="0"/>
              <a:t>What is the purpose of education?</a:t>
            </a:r>
          </a:p>
          <a:p>
            <a:pPr marL="457200" indent="-457200">
              <a:buFont typeface="Wingdings" pitchFamily="2" charset="2"/>
              <a:buChar char="Ø"/>
            </a:pPr>
            <a:r>
              <a:rPr lang="en-US" sz="2800" dirty="0"/>
              <a:t>What content and skills should schools teach?</a:t>
            </a:r>
          </a:p>
          <a:p>
            <a:pPr marL="457200" indent="-457200">
              <a:buFont typeface="Wingdings" pitchFamily="2" charset="2"/>
              <a:buChar char="Ø"/>
            </a:pPr>
            <a:r>
              <a:rPr lang="en-US" sz="2800" dirty="0"/>
              <a:t>How should schools teach this content?</a:t>
            </a:r>
          </a:p>
          <a:p>
            <a:pPr marL="457200" indent="-457200">
              <a:buFont typeface="Wingdings" pitchFamily="2" charset="2"/>
              <a:buChar char="Ø"/>
            </a:pPr>
            <a:r>
              <a:rPr lang="en-US" sz="2800" dirty="0"/>
              <a:t>What are the proper roles for teachers and students?</a:t>
            </a:r>
          </a:p>
          <a:p>
            <a:pPr marL="457200" indent="-457200">
              <a:buFont typeface="Wingdings" pitchFamily="2" charset="2"/>
              <a:buChar char="Ø"/>
            </a:pPr>
            <a:r>
              <a:rPr lang="en-US" sz="2800" dirty="0"/>
              <a:t>How should learning be measured?</a:t>
            </a:r>
          </a:p>
        </p:txBody>
      </p:sp>
    </p:spTree>
    <p:extLst>
      <p:ext uri="{BB962C8B-B14F-4D97-AF65-F5344CB8AC3E}">
        <p14:creationId xmlns:p14="http://schemas.microsoft.com/office/powerpoint/2010/main" val="23558052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arn(inVertic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arn(inVertic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barn(inVertic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inVertical)">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710185" y="1481328"/>
            <a:ext cx="5260848" cy="2751393"/>
          </a:xfrm>
        </p:spPr>
        <p:txBody>
          <a:bodyPr>
            <a:normAutofit fontScale="90000"/>
          </a:bodyPr>
          <a:lstStyle/>
          <a:p>
            <a:r>
              <a:rPr lang="en-GB" dirty="0" err="1"/>
              <a:t>Sgyrsiau</a:t>
            </a:r>
            <a:r>
              <a:rPr lang="en-GB" dirty="0"/>
              <a:t> </a:t>
            </a:r>
            <a:r>
              <a:rPr lang="en-GB" dirty="0" err="1"/>
              <a:t>yn</a:t>
            </a:r>
            <a:r>
              <a:rPr lang="en-GB" dirty="0"/>
              <a:t> </a:t>
            </a:r>
            <a:r>
              <a:rPr lang="en-GB" dirty="0" err="1"/>
              <a:t>yr</a:t>
            </a:r>
            <a:r>
              <a:rPr lang="en-GB" dirty="0"/>
              <a:t> </a:t>
            </a:r>
            <a:r>
              <a:rPr lang="en-GB" dirty="0" err="1"/>
              <a:t>ystafell</a:t>
            </a:r>
            <a:r>
              <a:rPr lang="en-GB" dirty="0"/>
              <a:t> </a:t>
            </a:r>
            <a:r>
              <a:rPr lang="en-GB" dirty="0" err="1"/>
              <a:t>athrawon</a:t>
            </a:r>
            <a:r>
              <a:rPr lang="en-GB" dirty="0"/>
              <a:t>:</a:t>
            </a:r>
            <a:br>
              <a:rPr lang="en-GB" dirty="0"/>
            </a:br>
            <a:r>
              <a:rPr lang="en-GB" dirty="0"/>
              <a:t/>
            </a:r>
            <a:br>
              <a:rPr lang="en-GB" dirty="0"/>
            </a:br>
            <a:r>
              <a:rPr lang="en-GB" dirty="0"/>
              <a:t>Conversations in the staffroom:</a:t>
            </a:r>
          </a:p>
        </p:txBody>
      </p:sp>
      <p:pic>
        <p:nvPicPr>
          <p:cNvPr id="5" name="Content Placeholder 4" descr="A group of people posing for the camera&#10;&#10;Description automatically generated">
            <a:extLst>
              <a:ext uri="{FF2B5EF4-FFF2-40B4-BE49-F238E27FC236}">
                <a16:creationId xmlns:a16="http://schemas.microsoft.com/office/drawing/2014/main" id="{272370FA-B4E7-400D-BB97-A2EC840A2F79}"/>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7120422" y="639371"/>
            <a:ext cx="4651987" cy="4266537"/>
          </a:xfrm>
          <a:ln w="38100">
            <a:solidFill>
              <a:schemeClr val="tx2"/>
            </a:solidFill>
          </a:ln>
        </p:spPr>
      </p:pic>
    </p:spTree>
    <p:extLst>
      <p:ext uri="{BB962C8B-B14F-4D97-AF65-F5344CB8AC3E}">
        <p14:creationId xmlns:p14="http://schemas.microsoft.com/office/powerpoint/2010/main" val="2095349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0F279ED0-FFF4-E84E-9242-1F3E58E3A818}"/>
              </a:ext>
            </a:extLst>
          </p:cNvPr>
          <p:cNvSpPr/>
          <p:nvPr/>
        </p:nvSpPr>
        <p:spPr>
          <a:xfrm>
            <a:off x="4278702" y="681037"/>
            <a:ext cx="7316638" cy="4351337"/>
          </a:xfrm>
          <a:prstGeom prst="wedgeRoundRectCallout">
            <a:avLst>
              <a:gd name="adj1" fmla="val -80252"/>
              <a:gd name="adj2" fmla="val -4508"/>
              <a:gd name="adj3" fmla="val 16667"/>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200" dirty="0">
                <a:solidFill>
                  <a:schemeClr val="tx1"/>
                </a:solidFill>
              </a:rPr>
              <a:t>Rydw i mor gyffrous! Efallai mai’r ysgol siarter newydd hon yw’r union beth sydd ei hangen, cyfle i godi ein sgoriau prawf ac ailsefydlu enw da positif ar gyfer ansawdd addysg gyhoeddus! Mae’r cyfan yn ymwneud â safonau uchel a sgoriau prawf uchel. Gadewch i ni fod yn onest, rydym yn cystadlu mewn economi byd-eang, yn erbyn cenhedloedd y mae sgoriau eu myfyrwyr ymhell uwchlaw ein rhai ni ar y profion safonedig o bwys. Dylai bod cywilydd arnom. Buaswn wrth fy modd yn gweld cod ymddygiad caeth, yn mynnu cyrsiau mathemateg, gwyddoniaeth a’r Dyniaethau, a dim elfennau dewisol gwirion. Mae’r cyfan yn ymwneud â safonau!</a:t>
            </a:r>
            <a:endParaRPr lang="en-GB" sz="2200" dirty="0">
              <a:solidFill>
                <a:schemeClr val="tx1"/>
              </a:solidFill>
            </a:endParaRPr>
          </a:p>
        </p:txBody>
      </p:sp>
      <p:sp>
        <p:nvSpPr>
          <p:cNvPr id="5" name="Rectangle 4">
            <a:extLst>
              <a:ext uri="{FF2B5EF4-FFF2-40B4-BE49-F238E27FC236}">
                <a16:creationId xmlns:a16="http://schemas.microsoft.com/office/drawing/2014/main" id="{64346EE2-DABA-469A-B694-DD890AFCA807}"/>
              </a:ext>
            </a:extLst>
          </p:cNvPr>
          <p:cNvSpPr/>
          <p:nvPr/>
        </p:nvSpPr>
        <p:spPr>
          <a:xfrm>
            <a:off x="343592" y="386557"/>
            <a:ext cx="1562793"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Jack</a:t>
            </a:r>
          </a:p>
        </p:txBody>
      </p:sp>
    </p:spTree>
    <p:extLst>
      <p:ext uri="{BB962C8B-B14F-4D97-AF65-F5344CB8AC3E}">
        <p14:creationId xmlns:p14="http://schemas.microsoft.com/office/powerpoint/2010/main" val="1148534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0F279ED0-FFF4-E84E-9242-1F3E58E3A818}"/>
              </a:ext>
            </a:extLst>
          </p:cNvPr>
          <p:cNvSpPr/>
          <p:nvPr/>
        </p:nvSpPr>
        <p:spPr>
          <a:xfrm>
            <a:off x="4278702" y="681037"/>
            <a:ext cx="7316638" cy="4351337"/>
          </a:xfrm>
          <a:prstGeom prst="wedgeRoundRectCallout">
            <a:avLst>
              <a:gd name="adj1" fmla="val -80252"/>
              <a:gd name="adj2" fmla="val -4508"/>
              <a:gd name="adj3" fmla="val 16667"/>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I am so excited! This new charter school can be just what we need, a chance to raise our test scores and re-establish a positive reputation for the quality of public education! It’s all about tough standards and high test scores. Let’s face it, we are competing in a global economy, against nations whose students outscore ours on the standardized tests that matter. It’s embarrassing. I’d love to see a strict code of conduct, demanding </a:t>
            </a:r>
            <a:r>
              <a:rPr lang="en-US" sz="2400" dirty="0" err="1">
                <a:solidFill>
                  <a:schemeClr val="tx1"/>
                </a:solidFill>
              </a:rPr>
              <a:t>maths</a:t>
            </a:r>
            <a:r>
              <a:rPr lang="en-US" sz="2400" dirty="0">
                <a:solidFill>
                  <a:schemeClr val="tx1"/>
                </a:solidFill>
              </a:rPr>
              <a:t>, science, and humanities courses, and no silly electives. It’s all about rigorous standards!</a:t>
            </a:r>
          </a:p>
        </p:txBody>
      </p:sp>
      <p:sp>
        <p:nvSpPr>
          <p:cNvPr id="5" name="Rectangle 4">
            <a:extLst>
              <a:ext uri="{FF2B5EF4-FFF2-40B4-BE49-F238E27FC236}">
                <a16:creationId xmlns:a16="http://schemas.microsoft.com/office/drawing/2014/main" id="{64346EE2-DABA-469A-B694-DD890AFCA807}"/>
              </a:ext>
            </a:extLst>
          </p:cNvPr>
          <p:cNvSpPr/>
          <p:nvPr/>
        </p:nvSpPr>
        <p:spPr>
          <a:xfrm>
            <a:off x="343592" y="386557"/>
            <a:ext cx="1562793"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Jack</a:t>
            </a:r>
          </a:p>
        </p:txBody>
      </p:sp>
    </p:spTree>
    <p:extLst>
      <p:ext uri="{BB962C8B-B14F-4D97-AF65-F5344CB8AC3E}">
        <p14:creationId xmlns:p14="http://schemas.microsoft.com/office/powerpoint/2010/main" val="42389786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A1BE98B8-407E-8447-86FC-E288805E073C}"/>
              </a:ext>
            </a:extLst>
          </p:cNvPr>
          <p:cNvSpPr/>
          <p:nvPr/>
        </p:nvSpPr>
        <p:spPr>
          <a:xfrm>
            <a:off x="1846053" y="365125"/>
            <a:ext cx="7108165" cy="4797095"/>
          </a:xfrm>
          <a:prstGeom prst="wedgeRoundRectCallout">
            <a:avLst>
              <a:gd name="adj1" fmla="val 84167"/>
              <a:gd name="adj2" fmla="val 50205"/>
              <a:gd name="adj3" fmla="val 16667"/>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200" dirty="0">
                <a:solidFill>
                  <a:schemeClr val="tx1"/>
                </a:solidFill>
              </a:rPr>
              <a:t>Jack, fe fydden ni’n dau yn hoffi addysgu mewn ysgolion mwy trylwyr, ond y gwir amdani yw fy mod i wedi hen flino ar brofi. Dyma gyfrinach i chi: Does fawr o ots gen i os yw plant De Korea neu’r rheiny sydd mewn Ysgol Ddydd yn y Wlad yn cael gwell sgoriau na ni ar y profion amlddewis gwirion yna. Mae gan blant awch am syniadau ystyrlon. Mae’r ysgol rydw i’n breuddwydio </a:t>
            </a:r>
            <a:r>
              <a:rPr lang="cy-GB" sz="2200" dirty="0" err="1">
                <a:solidFill>
                  <a:schemeClr val="tx1"/>
                </a:solidFill>
              </a:rPr>
              <a:t>amdani’n</a:t>
            </a:r>
            <a:r>
              <a:rPr lang="cy-GB" sz="2200" dirty="0">
                <a:solidFill>
                  <a:schemeClr val="tx1"/>
                </a:solidFill>
              </a:rPr>
              <a:t> ffocysu ar waith llenyddiaeth a chelf clasurol. Beth am ysgol lle’r ydym yn trafod llyfrau gwych fel </a:t>
            </a:r>
            <a:r>
              <a:rPr lang="cy-GB" sz="2200" i="1" dirty="0" err="1">
                <a:solidFill>
                  <a:schemeClr val="tx1"/>
                </a:solidFill>
              </a:rPr>
              <a:t>Moby</a:t>
            </a:r>
            <a:r>
              <a:rPr lang="cy-GB" sz="2200" dirty="0">
                <a:solidFill>
                  <a:schemeClr val="tx1"/>
                </a:solidFill>
              </a:rPr>
              <a:t> </a:t>
            </a:r>
            <a:r>
              <a:rPr lang="cy-GB" sz="2200" i="1" dirty="0">
                <a:solidFill>
                  <a:schemeClr val="tx1"/>
                </a:solidFill>
              </a:rPr>
              <a:t>Dick, The </a:t>
            </a:r>
            <a:r>
              <a:rPr lang="cy-GB" sz="2200" i="1" dirty="0" err="1">
                <a:solidFill>
                  <a:schemeClr val="tx1"/>
                </a:solidFill>
              </a:rPr>
              <a:t>Old</a:t>
            </a:r>
            <a:r>
              <a:rPr lang="cy-GB" sz="2200" i="1" dirty="0">
                <a:solidFill>
                  <a:schemeClr val="tx1"/>
                </a:solidFill>
              </a:rPr>
              <a:t> Man </a:t>
            </a:r>
            <a:r>
              <a:rPr lang="cy-GB" sz="2200" i="1" dirty="0" err="1">
                <a:solidFill>
                  <a:schemeClr val="tx1"/>
                </a:solidFill>
              </a:rPr>
              <a:t>and</a:t>
            </a:r>
            <a:r>
              <a:rPr lang="cy-GB" sz="2200" i="1" dirty="0">
                <a:solidFill>
                  <a:schemeClr val="tx1"/>
                </a:solidFill>
              </a:rPr>
              <a:t> the </a:t>
            </a:r>
            <a:r>
              <a:rPr lang="cy-GB" sz="2200" i="1" dirty="0" err="1">
                <a:solidFill>
                  <a:schemeClr val="tx1"/>
                </a:solidFill>
              </a:rPr>
              <a:t>Sea</a:t>
            </a:r>
            <a:r>
              <a:rPr lang="cy-GB" sz="2200" i="1" dirty="0">
                <a:solidFill>
                  <a:schemeClr val="tx1"/>
                </a:solidFill>
              </a:rPr>
              <a:t>, </a:t>
            </a:r>
            <a:r>
              <a:rPr lang="cy-GB" sz="2200" i="1" dirty="0" err="1">
                <a:solidFill>
                  <a:schemeClr val="tx1"/>
                </a:solidFill>
              </a:rPr>
              <a:t>Republic</a:t>
            </a:r>
            <a:r>
              <a:rPr lang="cy-GB" sz="2200" i="1" dirty="0">
                <a:solidFill>
                  <a:schemeClr val="tx1"/>
                </a:solidFill>
              </a:rPr>
              <a:t> </a:t>
            </a:r>
            <a:r>
              <a:rPr lang="cy-GB" sz="2200" dirty="0" err="1">
                <a:solidFill>
                  <a:schemeClr val="tx1"/>
                </a:solidFill>
              </a:rPr>
              <a:t>Plato</a:t>
            </a:r>
            <a:r>
              <a:rPr lang="cy-GB" sz="2200" dirty="0">
                <a:solidFill>
                  <a:schemeClr val="tx1"/>
                </a:solidFill>
              </a:rPr>
              <a:t> ac </a:t>
            </a:r>
            <a:r>
              <a:rPr lang="cy-GB" sz="2200" i="1" dirty="0" err="1">
                <a:solidFill>
                  <a:schemeClr val="tx1"/>
                </a:solidFill>
              </a:rPr>
              <a:t>Iliad</a:t>
            </a:r>
            <a:r>
              <a:rPr lang="cy-GB" sz="2200" i="1" dirty="0">
                <a:solidFill>
                  <a:schemeClr val="tx1"/>
                </a:solidFill>
              </a:rPr>
              <a:t> </a:t>
            </a:r>
            <a:r>
              <a:rPr lang="cy-GB" sz="2200" dirty="0" err="1">
                <a:solidFill>
                  <a:schemeClr val="tx1"/>
                </a:solidFill>
              </a:rPr>
              <a:t>Homer</a:t>
            </a:r>
            <a:r>
              <a:rPr lang="cy-GB" sz="2200" dirty="0">
                <a:solidFill>
                  <a:schemeClr val="tx1"/>
                </a:solidFill>
              </a:rPr>
              <a:t>.  Rydw i am greu myfyrwyr sydd ddim yn unig yn gwybod </a:t>
            </a:r>
            <a:r>
              <a:rPr lang="cy-GB" sz="2200" i="1" dirty="0">
                <a:solidFill>
                  <a:schemeClr val="tx1"/>
                </a:solidFill>
              </a:rPr>
              <a:t>sut </a:t>
            </a:r>
            <a:r>
              <a:rPr lang="cy-GB" sz="2200" dirty="0">
                <a:solidFill>
                  <a:schemeClr val="tx1"/>
                </a:solidFill>
              </a:rPr>
              <a:t>i ddarllen ond sydd </a:t>
            </a:r>
            <a:r>
              <a:rPr lang="cy-GB" sz="2200" i="1" dirty="0">
                <a:solidFill>
                  <a:schemeClr val="tx1"/>
                </a:solidFill>
              </a:rPr>
              <a:t>eisiau </a:t>
            </a:r>
            <a:r>
              <a:rPr lang="cy-GB" sz="2200" dirty="0">
                <a:solidFill>
                  <a:schemeClr val="tx1"/>
                </a:solidFill>
              </a:rPr>
              <a:t>darllen, a gorau oll, yn gwybod sut i </a:t>
            </a:r>
            <a:r>
              <a:rPr lang="cy-GB" sz="2200" i="1" dirty="0">
                <a:solidFill>
                  <a:schemeClr val="tx1"/>
                </a:solidFill>
              </a:rPr>
              <a:t>feddwl.</a:t>
            </a:r>
            <a:endParaRPr lang="en-GB" sz="2200" dirty="0">
              <a:solidFill>
                <a:schemeClr val="tx1"/>
              </a:solidFill>
            </a:endParaRPr>
          </a:p>
        </p:txBody>
      </p:sp>
      <p:sp>
        <p:nvSpPr>
          <p:cNvPr id="5" name="Rectangle 4">
            <a:extLst>
              <a:ext uri="{FF2B5EF4-FFF2-40B4-BE49-F238E27FC236}">
                <a16:creationId xmlns:a16="http://schemas.microsoft.com/office/drawing/2014/main" id="{BF2A368A-A7D5-4B55-9719-999BBADA3C3C}"/>
              </a:ext>
            </a:extLst>
          </p:cNvPr>
          <p:cNvSpPr/>
          <p:nvPr/>
        </p:nvSpPr>
        <p:spPr>
          <a:xfrm>
            <a:off x="10185862" y="559724"/>
            <a:ext cx="1468582"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Elin</a:t>
            </a:r>
          </a:p>
        </p:txBody>
      </p:sp>
    </p:spTree>
    <p:extLst>
      <p:ext uri="{BB962C8B-B14F-4D97-AF65-F5344CB8AC3E}">
        <p14:creationId xmlns:p14="http://schemas.microsoft.com/office/powerpoint/2010/main" val="28625751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Rounded Rectangular Callout 3">
            <a:extLst>
              <a:ext uri="{FF2B5EF4-FFF2-40B4-BE49-F238E27FC236}">
                <a16:creationId xmlns:a16="http://schemas.microsoft.com/office/drawing/2014/main" id="{A1BE98B8-407E-8447-86FC-E288805E073C}"/>
              </a:ext>
            </a:extLst>
          </p:cNvPr>
          <p:cNvSpPr/>
          <p:nvPr/>
        </p:nvSpPr>
        <p:spPr>
          <a:xfrm>
            <a:off x="1846053" y="365125"/>
            <a:ext cx="7108165" cy="4797095"/>
          </a:xfrm>
          <a:prstGeom prst="wedgeRoundRectCallout">
            <a:avLst>
              <a:gd name="adj1" fmla="val 84167"/>
              <a:gd name="adj2" fmla="val 50205"/>
              <a:gd name="adj3" fmla="val 16667"/>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Jack, you and I both would like to teach in a more rigorous schools, but the truth is I am fed up with testing. I’ll tell you a secret: I don’t much care whether South Korean kids or those at the Country Day School score better than us on those silly multiple-choice tests. Kids thirst for meaningful ideas. The school I envision would focus on classic works of literature and art. How about a school where we discuss great books like </a:t>
            </a:r>
            <a:r>
              <a:rPr lang="en-US" sz="2400" i="1" dirty="0">
                <a:solidFill>
                  <a:schemeClr val="tx1"/>
                </a:solidFill>
              </a:rPr>
              <a:t>Moby Dick, The Old Man and the Sea</a:t>
            </a:r>
            <a:r>
              <a:rPr lang="en-US" sz="2400" dirty="0">
                <a:solidFill>
                  <a:schemeClr val="tx1"/>
                </a:solidFill>
              </a:rPr>
              <a:t>, Plato’s </a:t>
            </a:r>
            <a:r>
              <a:rPr lang="en-US" sz="2400" i="1" dirty="0">
                <a:solidFill>
                  <a:schemeClr val="tx1"/>
                </a:solidFill>
              </a:rPr>
              <a:t>Republic</a:t>
            </a:r>
            <a:r>
              <a:rPr lang="en-US" sz="2400" dirty="0">
                <a:solidFill>
                  <a:schemeClr val="tx1"/>
                </a:solidFill>
              </a:rPr>
              <a:t>, and Homer’s </a:t>
            </a:r>
            <a:r>
              <a:rPr lang="en-US" sz="2400" i="1" dirty="0">
                <a:solidFill>
                  <a:schemeClr val="tx1"/>
                </a:solidFill>
              </a:rPr>
              <a:t>Iliad</a:t>
            </a:r>
            <a:r>
              <a:rPr lang="en-US" sz="2400" dirty="0">
                <a:solidFill>
                  <a:schemeClr val="tx1"/>
                </a:solidFill>
              </a:rPr>
              <a:t>? I want to create students who know not only </a:t>
            </a:r>
            <a:r>
              <a:rPr lang="en-US" sz="2400" i="1" dirty="0">
                <a:solidFill>
                  <a:schemeClr val="tx1"/>
                </a:solidFill>
              </a:rPr>
              <a:t>how</a:t>
            </a:r>
            <a:r>
              <a:rPr lang="en-US" sz="2400" dirty="0">
                <a:solidFill>
                  <a:schemeClr val="tx1"/>
                </a:solidFill>
              </a:rPr>
              <a:t> to read but who </a:t>
            </a:r>
            <a:r>
              <a:rPr lang="en-US" sz="2400" i="1" dirty="0">
                <a:solidFill>
                  <a:schemeClr val="tx1"/>
                </a:solidFill>
              </a:rPr>
              <a:t>want </a:t>
            </a:r>
            <a:r>
              <a:rPr lang="en-US" sz="2400" dirty="0">
                <a:solidFill>
                  <a:schemeClr val="tx1"/>
                </a:solidFill>
              </a:rPr>
              <a:t>to read, and best of all, know how to </a:t>
            </a:r>
            <a:r>
              <a:rPr lang="en-US" sz="2400" i="1" dirty="0">
                <a:solidFill>
                  <a:schemeClr val="tx1"/>
                </a:solidFill>
              </a:rPr>
              <a:t>think.</a:t>
            </a:r>
          </a:p>
        </p:txBody>
      </p:sp>
      <p:sp>
        <p:nvSpPr>
          <p:cNvPr id="5" name="Rectangle 4">
            <a:extLst>
              <a:ext uri="{FF2B5EF4-FFF2-40B4-BE49-F238E27FC236}">
                <a16:creationId xmlns:a16="http://schemas.microsoft.com/office/drawing/2014/main" id="{BF2A368A-A7D5-4B55-9719-999BBADA3C3C}"/>
              </a:ext>
            </a:extLst>
          </p:cNvPr>
          <p:cNvSpPr/>
          <p:nvPr/>
        </p:nvSpPr>
        <p:spPr>
          <a:xfrm>
            <a:off x="10185862" y="559724"/>
            <a:ext cx="1468582"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Elin</a:t>
            </a:r>
          </a:p>
        </p:txBody>
      </p:sp>
    </p:spTree>
    <p:extLst>
      <p:ext uri="{BB962C8B-B14F-4D97-AF65-F5344CB8AC3E}">
        <p14:creationId xmlns:p14="http://schemas.microsoft.com/office/powerpoint/2010/main" val="4150603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68890667-06E7-481D-9980-0A4C1BE6C8C8}"/>
              </a:ext>
            </a:extLst>
          </p:cNvPr>
          <p:cNvSpPr/>
          <p:nvPr/>
        </p:nvSpPr>
        <p:spPr>
          <a:xfrm>
            <a:off x="2942705" y="138545"/>
            <a:ext cx="8817034" cy="5231476"/>
          </a:xfrm>
          <a:prstGeom prst="wedgeRoundRectCallout">
            <a:avLst>
              <a:gd name="adj1" fmla="val -73858"/>
              <a:gd name="adj2" fmla="val 45202"/>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500" dirty="0">
                <a:solidFill>
                  <a:schemeClr val="tx1"/>
                </a:solidFill>
              </a:rPr>
              <a:t>Rwy’n cytuno gydag Elin bod angen i ni symud tu hwnt i’r ormes brofi sydd ohoni, ond nid </a:t>
            </a:r>
            <a:r>
              <a:rPr lang="cy-GB" sz="2500" dirty="0" err="1">
                <a:solidFill>
                  <a:schemeClr val="tx1"/>
                </a:solidFill>
              </a:rPr>
              <a:t>Hemingway</a:t>
            </a:r>
            <a:r>
              <a:rPr lang="cy-GB" sz="2500" dirty="0">
                <a:solidFill>
                  <a:schemeClr val="tx1"/>
                </a:solidFill>
              </a:rPr>
              <a:t> a </a:t>
            </a:r>
            <a:r>
              <a:rPr lang="cy-GB" sz="2500" dirty="0" err="1">
                <a:solidFill>
                  <a:schemeClr val="tx1"/>
                </a:solidFill>
              </a:rPr>
              <a:t>Homer</a:t>
            </a:r>
            <a:r>
              <a:rPr lang="cy-GB" sz="2500" dirty="0">
                <a:solidFill>
                  <a:schemeClr val="tx1"/>
                </a:solidFill>
              </a:rPr>
              <a:t> yw’r ateb. Ein gwaith ni fel athrawon yw sicrhau bod ein myfyrwyr yn gallu gwneud yn dda yn y byd go iawn. Pan oeddwn i yn nosbarth wyth, aeth fy nosbarth ar daith tair wythnos ar draws y Gorllewin Canol. Bu inni ymchwilio a chynllunio ble i fynd; dysgu sut i ddarllen amserlenni trenau; defnyddio mapiau, a thrwy hynny, dysgu am fathemateg, hanes, daearyddiaeth ac ysgrifennu. Sôn am gwricwlwm cyfannol! Rydw i am i fyfyrwyr ddysgu sut i ddatrys problemau yn y byd go iawn, nid dim ond ateb cwestiynau prawf neu drafod llyfrau.</a:t>
            </a:r>
            <a:endParaRPr lang="en-GB" sz="2500" dirty="0">
              <a:solidFill>
                <a:schemeClr val="tx1"/>
              </a:solidFill>
            </a:endParaRPr>
          </a:p>
        </p:txBody>
      </p:sp>
      <p:sp>
        <p:nvSpPr>
          <p:cNvPr id="5" name="Rectangle 4">
            <a:extLst>
              <a:ext uri="{FF2B5EF4-FFF2-40B4-BE49-F238E27FC236}">
                <a16:creationId xmlns:a16="http://schemas.microsoft.com/office/drawing/2014/main" id="{8FFF7A37-B1F2-419A-857E-CB763416D3A5}"/>
              </a:ext>
            </a:extLst>
          </p:cNvPr>
          <p:cNvSpPr/>
          <p:nvPr/>
        </p:nvSpPr>
        <p:spPr>
          <a:xfrm>
            <a:off x="559723" y="681037"/>
            <a:ext cx="1723505"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Mark</a:t>
            </a:r>
          </a:p>
        </p:txBody>
      </p:sp>
    </p:spTree>
    <p:extLst>
      <p:ext uri="{BB962C8B-B14F-4D97-AF65-F5344CB8AC3E}">
        <p14:creationId xmlns:p14="http://schemas.microsoft.com/office/powerpoint/2010/main" val="3490416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68890667-06E7-481D-9980-0A4C1BE6C8C8}"/>
              </a:ext>
            </a:extLst>
          </p:cNvPr>
          <p:cNvSpPr/>
          <p:nvPr/>
        </p:nvSpPr>
        <p:spPr>
          <a:xfrm>
            <a:off x="2942705" y="138545"/>
            <a:ext cx="8817034" cy="5231476"/>
          </a:xfrm>
          <a:prstGeom prst="wedgeRoundRectCallout">
            <a:avLst>
              <a:gd name="adj1" fmla="val -73858"/>
              <a:gd name="adj2" fmla="val 45202"/>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 agree with Elin that we need to move beyond today’s tyranny of testing, but Hemingway and Homer are not the answers. Our job as teachers is to make certain that our students can do well in the real world. When I was in eighth grade, my class took a three-week train trip throughout the Midwest. We researched and planned where to go; figured out how to read train schedules; used maps; and ended up learning maths, history, geography, and writing. Talk about an integrated curriculum! I want students to learn how to solve real-world problems, not just answer test questions or discuss books.</a:t>
            </a:r>
          </a:p>
        </p:txBody>
      </p:sp>
      <p:sp>
        <p:nvSpPr>
          <p:cNvPr id="5" name="Rectangle 4">
            <a:extLst>
              <a:ext uri="{FF2B5EF4-FFF2-40B4-BE49-F238E27FC236}">
                <a16:creationId xmlns:a16="http://schemas.microsoft.com/office/drawing/2014/main" id="{8FFF7A37-B1F2-419A-857E-CB763416D3A5}"/>
              </a:ext>
            </a:extLst>
          </p:cNvPr>
          <p:cNvSpPr/>
          <p:nvPr/>
        </p:nvSpPr>
        <p:spPr>
          <a:xfrm>
            <a:off x="559723" y="681037"/>
            <a:ext cx="1723505"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Mark</a:t>
            </a:r>
          </a:p>
        </p:txBody>
      </p:sp>
    </p:spTree>
    <p:extLst>
      <p:ext uri="{BB962C8B-B14F-4D97-AF65-F5344CB8AC3E}">
        <p14:creationId xmlns:p14="http://schemas.microsoft.com/office/powerpoint/2010/main" val="17601642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9ADB2BDD-6C1E-4628-BACF-4805D49302B7}"/>
              </a:ext>
            </a:extLst>
          </p:cNvPr>
          <p:cNvSpPr/>
          <p:nvPr/>
        </p:nvSpPr>
        <p:spPr>
          <a:xfrm>
            <a:off x="1629295" y="626226"/>
            <a:ext cx="6605847" cy="4583084"/>
          </a:xfrm>
          <a:prstGeom prst="wedgeRoundRectCallout">
            <a:avLst>
              <a:gd name="adj1" fmla="val 80350"/>
              <a:gd name="adj2" fmla="val 46006"/>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300" dirty="0" err="1">
                <a:solidFill>
                  <a:schemeClr val="tx1"/>
                </a:solidFill>
              </a:rPr>
              <a:t>O’r</a:t>
            </a:r>
            <a:r>
              <a:rPr lang="en-GB" sz="2300" dirty="0">
                <a:solidFill>
                  <a:schemeClr val="tx1"/>
                </a:solidFill>
              </a:rPr>
              <a:t> </a:t>
            </a:r>
            <a:r>
              <a:rPr lang="en-GB" sz="2300" dirty="0" err="1">
                <a:solidFill>
                  <a:schemeClr val="tx1"/>
                </a:solidFill>
              </a:rPr>
              <a:t>diwedd</a:t>
            </a:r>
            <a:r>
              <a:rPr lang="en-GB" sz="2300" dirty="0">
                <a:solidFill>
                  <a:schemeClr val="tx1"/>
                </a:solidFill>
              </a:rPr>
              <a:t>, </a:t>
            </a:r>
            <a:r>
              <a:rPr lang="en-GB" sz="2300" dirty="0" err="1">
                <a:solidFill>
                  <a:schemeClr val="tx1"/>
                </a:solidFill>
              </a:rPr>
              <a:t>realiti</a:t>
            </a:r>
            <a:r>
              <a:rPr lang="en-GB" sz="2300" dirty="0">
                <a:solidFill>
                  <a:schemeClr val="tx1"/>
                </a:solidFill>
              </a:rPr>
              <a:t>! </a:t>
            </a:r>
            <a:r>
              <a:rPr lang="en-GB" sz="2300" dirty="0" err="1">
                <a:solidFill>
                  <a:schemeClr val="tx1"/>
                </a:solidFill>
              </a:rPr>
              <a:t>Ond</a:t>
            </a:r>
            <a:r>
              <a:rPr lang="en-GB" sz="2300" dirty="0">
                <a:solidFill>
                  <a:schemeClr val="tx1"/>
                </a:solidFill>
              </a:rPr>
              <a:t> </a:t>
            </a:r>
            <a:r>
              <a:rPr lang="en-GB" sz="2300" dirty="0" err="1">
                <a:solidFill>
                  <a:schemeClr val="tx1"/>
                </a:solidFill>
              </a:rPr>
              <a:t>mae</a:t>
            </a:r>
            <a:r>
              <a:rPr lang="en-GB" sz="2300" dirty="0">
                <a:solidFill>
                  <a:schemeClr val="tx1"/>
                </a:solidFill>
              </a:rPr>
              <a:t> </a:t>
            </a:r>
            <a:r>
              <a:rPr lang="en-GB" sz="2300" dirty="0" err="1">
                <a:solidFill>
                  <a:schemeClr val="tx1"/>
                </a:solidFill>
              </a:rPr>
              <a:t>yna</a:t>
            </a:r>
            <a:r>
              <a:rPr lang="en-GB" sz="2300" dirty="0">
                <a:solidFill>
                  <a:schemeClr val="tx1"/>
                </a:solidFill>
              </a:rPr>
              <a:t> </a:t>
            </a:r>
            <a:r>
              <a:rPr lang="en-GB" sz="2300" dirty="0" err="1">
                <a:solidFill>
                  <a:schemeClr val="tx1"/>
                </a:solidFill>
              </a:rPr>
              <a:t>anghenion</a:t>
            </a:r>
            <a:r>
              <a:rPr lang="en-GB" sz="2300" dirty="0">
                <a:solidFill>
                  <a:schemeClr val="tx1"/>
                </a:solidFill>
              </a:rPr>
              <a:t> </a:t>
            </a:r>
            <a:r>
              <a:rPr lang="en-GB" sz="2300" dirty="0" err="1">
                <a:solidFill>
                  <a:schemeClr val="tx1"/>
                </a:solidFill>
              </a:rPr>
              <a:t>cymdeithasol</a:t>
            </a:r>
            <a:r>
              <a:rPr lang="en-GB" sz="2300" dirty="0">
                <a:solidFill>
                  <a:schemeClr val="tx1"/>
                </a:solidFill>
              </a:rPr>
              <a:t> </a:t>
            </a:r>
            <a:r>
              <a:rPr lang="en-GB" sz="2300" dirty="0" err="1">
                <a:solidFill>
                  <a:schemeClr val="tx1"/>
                </a:solidFill>
              </a:rPr>
              <a:t>pwysicach</a:t>
            </a:r>
            <a:r>
              <a:rPr lang="en-GB" sz="2300" dirty="0">
                <a:solidFill>
                  <a:schemeClr val="tx1"/>
                </a:solidFill>
              </a:rPr>
              <a:t> </a:t>
            </a:r>
            <a:r>
              <a:rPr lang="en-GB" sz="2300" dirty="0" err="1">
                <a:solidFill>
                  <a:schemeClr val="tx1"/>
                </a:solidFill>
              </a:rPr>
              <a:t>na</a:t>
            </a:r>
            <a:r>
              <a:rPr lang="en-GB" sz="2300" dirty="0">
                <a:solidFill>
                  <a:schemeClr val="tx1"/>
                </a:solidFill>
              </a:rPr>
              <a:t> </a:t>
            </a:r>
            <a:r>
              <a:rPr lang="en-GB" sz="2300" dirty="0" err="1">
                <a:solidFill>
                  <a:schemeClr val="tx1"/>
                </a:solidFill>
              </a:rPr>
              <a:t>thaith</a:t>
            </a:r>
            <a:r>
              <a:rPr lang="en-GB" sz="2300" dirty="0">
                <a:solidFill>
                  <a:schemeClr val="tx1"/>
                </a:solidFill>
              </a:rPr>
              <a:t> </a:t>
            </a:r>
            <a:r>
              <a:rPr lang="en-GB" sz="2300" dirty="0" err="1">
                <a:solidFill>
                  <a:schemeClr val="tx1"/>
                </a:solidFill>
              </a:rPr>
              <a:t>trên</a:t>
            </a:r>
            <a:r>
              <a:rPr lang="en-GB" sz="2300" dirty="0">
                <a:solidFill>
                  <a:schemeClr val="tx1"/>
                </a:solidFill>
              </a:rPr>
              <a:t>. </a:t>
            </a:r>
            <a:r>
              <a:rPr lang="en-GB" sz="2300" dirty="0" err="1">
                <a:solidFill>
                  <a:schemeClr val="tx1"/>
                </a:solidFill>
              </a:rPr>
              <a:t>Rydw</a:t>
            </a:r>
            <a:r>
              <a:rPr lang="en-GB" sz="2300" dirty="0">
                <a:solidFill>
                  <a:schemeClr val="tx1"/>
                </a:solidFill>
              </a:rPr>
              <a:t> i am i </a:t>
            </a:r>
            <a:r>
              <a:rPr lang="en-GB" sz="2300" dirty="0" err="1">
                <a:solidFill>
                  <a:schemeClr val="tx1"/>
                </a:solidFill>
              </a:rPr>
              <a:t>fyfyrwyr</a:t>
            </a:r>
            <a:r>
              <a:rPr lang="en-GB" sz="2300" dirty="0">
                <a:solidFill>
                  <a:schemeClr val="tx1"/>
                </a:solidFill>
              </a:rPr>
              <a:t> </a:t>
            </a:r>
            <a:r>
              <a:rPr lang="en-GB" sz="2300" dirty="0" err="1">
                <a:solidFill>
                  <a:schemeClr val="tx1"/>
                </a:solidFill>
              </a:rPr>
              <a:t>wneud</a:t>
            </a:r>
            <a:r>
              <a:rPr lang="en-GB" sz="2300" dirty="0">
                <a:solidFill>
                  <a:schemeClr val="tx1"/>
                </a:solidFill>
              </a:rPr>
              <a:t> </a:t>
            </a:r>
            <a:r>
              <a:rPr lang="en-GB" sz="2300" dirty="0" err="1">
                <a:solidFill>
                  <a:schemeClr val="tx1"/>
                </a:solidFill>
              </a:rPr>
              <a:t>mwy</a:t>
            </a:r>
            <a:r>
              <a:rPr lang="en-GB" sz="2300" dirty="0">
                <a:solidFill>
                  <a:schemeClr val="tx1"/>
                </a:solidFill>
              </a:rPr>
              <a:t> </a:t>
            </a:r>
            <a:r>
              <a:rPr lang="en-GB" sz="2300" dirty="0" err="1">
                <a:solidFill>
                  <a:schemeClr val="tx1"/>
                </a:solidFill>
              </a:rPr>
              <a:t>na</a:t>
            </a:r>
            <a:r>
              <a:rPr lang="en-GB" sz="2300" dirty="0">
                <a:solidFill>
                  <a:schemeClr val="tx1"/>
                </a:solidFill>
              </a:rPr>
              <a:t> dim </a:t>
            </a:r>
            <a:r>
              <a:rPr lang="en-GB" sz="2300" dirty="0" err="1">
                <a:solidFill>
                  <a:schemeClr val="tx1"/>
                </a:solidFill>
              </a:rPr>
              <a:t>ond</a:t>
            </a:r>
            <a:r>
              <a:rPr lang="en-GB" sz="2300" dirty="0">
                <a:solidFill>
                  <a:schemeClr val="tx1"/>
                </a:solidFill>
              </a:rPr>
              <a:t> </a:t>
            </a:r>
            <a:r>
              <a:rPr lang="en-GB" sz="2300" dirty="0" err="1">
                <a:solidFill>
                  <a:schemeClr val="tx1"/>
                </a:solidFill>
              </a:rPr>
              <a:t>ffitio</a:t>
            </a:r>
            <a:r>
              <a:rPr lang="en-GB" sz="2300" dirty="0">
                <a:solidFill>
                  <a:schemeClr val="tx1"/>
                </a:solidFill>
              </a:rPr>
              <a:t> i </a:t>
            </a:r>
            <a:r>
              <a:rPr lang="en-GB" sz="2300" dirty="0" err="1">
                <a:solidFill>
                  <a:schemeClr val="tx1"/>
                </a:solidFill>
              </a:rPr>
              <a:t>mewn</a:t>
            </a:r>
            <a:r>
              <a:rPr lang="en-GB" sz="2300" dirty="0">
                <a:solidFill>
                  <a:schemeClr val="tx1"/>
                </a:solidFill>
              </a:rPr>
              <a:t> i </a:t>
            </a:r>
            <a:r>
              <a:rPr lang="en-GB" sz="2300" dirty="0" err="1">
                <a:solidFill>
                  <a:schemeClr val="tx1"/>
                </a:solidFill>
              </a:rPr>
              <a:t>gymdeithas</a:t>
            </a:r>
            <a:r>
              <a:rPr lang="en-GB" sz="2300" dirty="0">
                <a:solidFill>
                  <a:schemeClr val="tx1"/>
                </a:solidFill>
              </a:rPr>
              <a:t>; </a:t>
            </a:r>
            <a:r>
              <a:rPr lang="en-GB" sz="2300" dirty="0" err="1">
                <a:solidFill>
                  <a:schemeClr val="tx1"/>
                </a:solidFill>
              </a:rPr>
              <a:t>rydw</a:t>
            </a:r>
            <a:r>
              <a:rPr lang="en-GB" sz="2300" dirty="0">
                <a:solidFill>
                  <a:schemeClr val="tx1"/>
                </a:solidFill>
              </a:rPr>
              <a:t> i am </a:t>
            </a:r>
            <a:r>
              <a:rPr lang="en-GB" sz="2300" dirty="0" err="1">
                <a:solidFill>
                  <a:schemeClr val="tx1"/>
                </a:solidFill>
              </a:rPr>
              <a:t>iddyn</a:t>
            </a:r>
            <a:r>
              <a:rPr lang="en-GB" sz="2300" dirty="0">
                <a:solidFill>
                  <a:schemeClr val="tx1"/>
                </a:solidFill>
              </a:rPr>
              <a:t> </a:t>
            </a:r>
            <a:r>
              <a:rPr lang="en-GB" sz="2300" dirty="0" err="1">
                <a:solidFill>
                  <a:schemeClr val="tx1"/>
                </a:solidFill>
              </a:rPr>
              <a:t>nhw</a:t>
            </a:r>
            <a:r>
              <a:rPr lang="en-GB" sz="2300" dirty="0">
                <a:solidFill>
                  <a:schemeClr val="tx1"/>
                </a:solidFill>
              </a:rPr>
              <a:t> </a:t>
            </a:r>
            <a:r>
              <a:rPr lang="en-GB" sz="2300" dirty="0" err="1">
                <a:solidFill>
                  <a:schemeClr val="tx1"/>
                </a:solidFill>
              </a:rPr>
              <a:t>adael</a:t>
            </a:r>
            <a:r>
              <a:rPr lang="en-GB" sz="2300" dirty="0">
                <a:solidFill>
                  <a:schemeClr val="tx1"/>
                </a:solidFill>
              </a:rPr>
              <a:t> y </a:t>
            </a:r>
            <a:r>
              <a:rPr lang="en-GB" sz="2300" dirty="0" err="1">
                <a:solidFill>
                  <a:schemeClr val="tx1"/>
                </a:solidFill>
              </a:rPr>
              <a:t>byd</a:t>
            </a:r>
            <a:r>
              <a:rPr lang="en-GB" sz="2300" dirty="0">
                <a:solidFill>
                  <a:schemeClr val="tx1"/>
                </a:solidFill>
              </a:rPr>
              <a:t> </a:t>
            </a:r>
            <a:r>
              <a:rPr lang="en-GB" sz="2300" dirty="0" err="1">
                <a:solidFill>
                  <a:schemeClr val="tx1"/>
                </a:solidFill>
              </a:rPr>
              <a:t>yn</a:t>
            </a:r>
            <a:r>
              <a:rPr lang="en-GB" sz="2300" dirty="0">
                <a:solidFill>
                  <a:schemeClr val="tx1"/>
                </a:solidFill>
              </a:rPr>
              <a:t> well </a:t>
            </a:r>
            <a:r>
              <a:rPr lang="en-GB" sz="2300" dirty="0" err="1">
                <a:solidFill>
                  <a:schemeClr val="tx1"/>
                </a:solidFill>
              </a:rPr>
              <a:t>lle</a:t>
            </a:r>
            <a:r>
              <a:rPr lang="en-GB" sz="2300" dirty="0">
                <a:solidFill>
                  <a:schemeClr val="tx1"/>
                </a:solidFill>
              </a:rPr>
              <a:t> </a:t>
            </a:r>
            <a:r>
              <a:rPr lang="en-GB" sz="2300" dirty="0" err="1">
                <a:solidFill>
                  <a:schemeClr val="tx1"/>
                </a:solidFill>
              </a:rPr>
              <a:t>na</a:t>
            </a:r>
            <a:r>
              <a:rPr lang="en-GB" sz="2300" dirty="0">
                <a:solidFill>
                  <a:schemeClr val="tx1"/>
                </a:solidFill>
              </a:rPr>
              <a:t> phan </a:t>
            </a:r>
            <a:r>
              <a:rPr lang="en-GB" sz="2300" dirty="0" err="1">
                <a:solidFill>
                  <a:schemeClr val="tx1"/>
                </a:solidFill>
              </a:rPr>
              <a:t>gyraeddasant</a:t>
            </a:r>
            <a:r>
              <a:rPr lang="en-GB" sz="2300" dirty="0">
                <a:solidFill>
                  <a:schemeClr val="tx1"/>
                </a:solidFill>
              </a:rPr>
              <a:t>. Mae un o bob pump </a:t>
            </a:r>
            <a:r>
              <a:rPr lang="en-GB" sz="2300" dirty="0" err="1">
                <a:solidFill>
                  <a:schemeClr val="tx1"/>
                </a:solidFill>
              </a:rPr>
              <a:t>plentyn</a:t>
            </a:r>
            <a:r>
              <a:rPr lang="en-GB" sz="2300" dirty="0">
                <a:solidFill>
                  <a:schemeClr val="tx1"/>
                </a:solidFill>
              </a:rPr>
              <a:t> y </a:t>
            </a:r>
            <a:r>
              <a:rPr lang="en-GB" sz="2300" dirty="0" err="1">
                <a:solidFill>
                  <a:schemeClr val="tx1"/>
                </a:solidFill>
              </a:rPr>
              <a:t>yr</a:t>
            </a:r>
            <a:r>
              <a:rPr lang="en-GB" sz="2300" dirty="0">
                <a:solidFill>
                  <a:schemeClr val="tx1"/>
                </a:solidFill>
              </a:rPr>
              <a:t> U.D. </a:t>
            </a:r>
            <a:r>
              <a:rPr lang="en-GB" sz="2300" dirty="0" err="1">
                <a:solidFill>
                  <a:schemeClr val="tx1"/>
                </a:solidFill>
              </a:rPr>
              <a:t>yn</a:t>
            </a:r>
            <a:r>
              <a:rPr lang="en-GB" sz="2300" dirty="0">
                <a:solidFill>
                  <a:schemeClr val="tx1"/>
                </a:solidFill>
              </a:rPr>
              <a:t> </a:t>
            </a:r>
            <a:r>
              <a:rPr lang="en-GB" sz="2300" dirty="0" err="1">
                <a:solidFill>
                  <a:schemeClr val="tx1"/>
                </a:solidFill>
              </a:rPr>
              <a:t>cael</a:t>
            </a:r>
            <a:r>
              <a:rPr lang="en-GB" sz="2300" dirty="0">
                <a:solidFill>
                  <a:schemeClr val="tx1"/>
                </a:solidFill>
              </a:rPr>
              <a:t> </a:t>
            </a:r>
            <a:r>
              <a:rPr lang="en-GB" sz="2300" dirty="0" err="1">
                <a:solidFill>
                  <a:schemeClr val="tx1"/>
                </a:solidFill>
              </a:rPr>
              <a:t>ei</a:t>
            </a:r>
            <a:r>
              <a:rPr lang="en-GB" sz="2300" dirty="0">
                <a:solidFill>
                  <a:schemeClr val="tx1"/>
                </a:solidFill>
              </a:rPr>
              <a:t> </a:t>
            </a:r>
            <a:r>
              <a:rPr lang="en-GB" sz="2300" dirty="0" err="1">
                <a:solidFill>
                  <a:schemeClr val="tx1"/>
                </a:solidFill>
              </a:rPr>
              <a:t>eni</a:t>
            </a:r>
            <a:r>
              <a:rPr lang="en-GB" sz="2300" dirty="0">
                <a:solidFill>
                  <a:schemeClr val="tx1"/>
                </a:solidFill>
              </a:rPr>
              <a:t> </a:t>
            </a:r>
            <a:r>
              <a:rPr lang="en-GB" sz="2300" dirty="0" err="1">
                <a:solidFill>
                  <a:schemeClr val="tx1"/>
                </a:solidFill>
              </a:rPr>
              <a:t>mewn</a:t>
            </a:r>
            <a:r>
              <a:rPr lang="en-GB" sz="2300" dirty="0">
                <a:solidFill>
                  <a:schemeClr val="tx1"/>
                </a:solidFill>
              </a:rPr>
              <a:t> </a:t>
            </a:r>
            <a:r>
              <a:rPr lang="en-GB" sz="2300" dirty="0" err="1">
                <a:solidFill>
                  <a:schemeClr val="tx1"/>
                </a:solidFill>
              </a:rPr>
              <a:t>tlodi</a:t>
            </a:r>
            <a:r>
              <a:rPr lang="en-GB" sz="2300" dirty="0">
                <a:solidFill>
                  <a:schemeClr val="tx1"/>
                </a:solidFill>
              </a:rPr>
              <a:t>. </a:t>
            </a:r>
            <a:r>
              <a:rPr lang="en-GB" sz="2300" dirty="0" err="1">
                <a:solidFill>
                  <a:schemeClr val="tx1"/>
                </a:solidFill>
              </a:rPr>
              <a:t>Rydw</a:t>
            </a:r>
            <a:r>
              <a:rPr lang="en-GB" sz="2300" dirty="0">
                <a:solidFill>
                  <a:schemeClr val="tx1"/>
                </a:solidFill>
              </a:rPr>
              <a:t> i am </a:t>
            </a:r>
            <a:r>
              <a:rPr lang="en-GB" sz="2300" dirty="0" err="1">
                <a:solidFill>
                  <a:schemeClr val="tx1"/>
                </a:solidFill>
              </a:rPr>
              <a:t>addysgu</a:t>
            </a:r>
            <a:r>
              <a:rPr lang="en-GB" sz="2300" dirty="0">
                <a:solidFill>
                  <a:schemeClr val="tx1"/>
                </a:solidFill>
              </a:rPr>
              <a:t> plant i </a:t>
            </a:r>
            <a:r>
              <a:rPr lang="en-GB" sz="2300" dirty="0" err="1">
                <a:solidFill>
                  <a:schemeClr val="tx1"/>
                </a:solidFill>
              </a:rPr>
              <a:t>wneud</a:t>
            </a:r>
            <a:r>
              <a:rPr lang="en-GB" sz="2300" dirty="0">
                <a:solidFill>
                  <a:schemeClr val="tx1"/>
                </a:solidFill>
              </a:rPr>
              <a:t> </a:t>
            </a:r>
            <a:r>
              <a:rPr lang="en-GB" sz="2300" dirty="0" err="1">
                <a:solidFill>
                  <a:schemeClr val="tx1"/>
                </a:solidFill>
              </a:rPr>
              <a:t>gwahaniaeth</a:t>
            </a:r>
            <a:r>
              <a:rPr lang="en-GB" sz="2300" dirty="0">
                <a:solidFill>
                  <a:schemeClr val="tx1"/>
                </a:solidFill>
              </a:rPr>
              <a:t>. </a:t>
            </a:r>
            <a:r>
              <a:rPr lang="en-GB" sz="2300" dirty="0" err="1">
                <a:solidFill>
                  <a:schemeClr val="tx1"/>
                </a:solidFill>
              </a:rPr>
              <a:t>Yn</a:t>
            </a:r>
            <a:r>
              <a:rPr lang="en-GB" sz="2300" dirty="0">
                <a:solidFill>
                  <a:schemeClr val="tx1"/>
                </a:solidFill>
              </a:rPr>
              <a:t> </a:t>
            </a:r>
            <a:r>
              <a:rPr lang="en-GB" sz="2300" dirty="0" err="1">
                <a:solidFill>
                  <a:schemeClr val="tx1"/>
                </a:solidFill>
              </a:rPr>
              <a:t>hytrach</a:t>
            </a:r>
            <a:r>
              <a:rPr lang="en-GB" sz="2300" dirty="0">
                <a:solidFill>
                  <a:schemeClr val="tx1"/>
                </a:solidFill>
              </a:rPr>
              <a:t> </a:t>
            </a:r>
            <a:r>
              <a:rPr lang="en-GB" sz="2300" dirty="0" err="1">
                <a:solidFill>
                  <a:schemeClr val="tx1"/>
                </a:solidFill>
              </a:rPr>
              <a:t>na’u</a:t>
            </a:r>
            <a:r>
              <a:rPr lang="en-GB" sz="2300" dirty="0">
                <a:solidFill>
                  <a:schemeClr val="tx1"/>
                </a:solidFill>
              </a:rPr>
              <a:t> </a:t>
            </a:r>
            <a:r>
              <a:rPr lang="en-GB" sz="2300" dirty="0" err="1">
                <a:solidFill>
                  <a:schemeClr val="tx1"/>
                </a:solidFill>
              </a:rPr>
              <a:t>hynysu</a:t>
            </a:r>
            <a:r>
              <a:rPr lang="en-GB" sz="2300" dirty="0">
                <a:solidFill>
                  <a:schemeClr val="tx1"/>
                </a:solidFill>
              </a:rPr>
              <a:t> </a:t>
            </a:r>
            <a:r>
              <a:rPr lang="en-GB" sz="2300" dirty="0" err="1">
                <a:solidFill>
                  <a:schemeClr val="tx1"/>
                </a:solidFill>
              </a:rPr>
              <a:t>rhag</a:t>
            </a:r>
            <a:r>
              <a:rPr lang="en-GB" sz="2300" dirty="0">
                <a:solidFill>
                  <a:schemeClr val="tx1"/>
                </a:solidFill>
              </a:rPr>
              <a:t> </a:t>
            </a:r>
            <a:r>
              <a:rPr lang="en-GB" sz="2300" dirty="0" err="1">
                <a:solidFill>
                  <a:schemeClr val="tx1"/>
                </a:solidFill>
              </a:rPr>
              <a:t>problemau’r</a:t>
            </a:r>
            <a:r>
              <a:rPr lang="en-GB" sz="2300" dirty="0">
                <a:solidFill>
                  <a:schemeClr val="tx1"/>
                </a:solidFill>
              </a:rPr>
              <a:t> </a:t>
            </a:r>
            <a:r>
              <a:rPr lang="en-GB" sz="2300" dirty="0" err="1">
                <a:solidFill>
                  <a:schemeClr val="tx1"/>
                </a:solidFill>
              </a:rPr>
              <a:t>byd</a:t>
            </a:r>
            <a:r>
              <a:rPr lang="en-GB" sz="2300" dirty="0">
                <a:solidFill>
                  <a:schemeClr val="tx1"/>
                </a:solidFill>
              </a:rPr>
              <a:t> go </a:t>
            </a:r>
            <a:r>
              <a:rPr lang="en-GB" sz="2300" dirty="0" err="1">
                <a:solidFill>
                  <a:schemeClr val="tx1"/>
                </a:solidFill>
              </a:rPr>
              <a:t>iawn</a:t>
            </a:r>
            <a:r>
              <a:rPr lang="en-GB" sz="2300" dirty="0">
                <a:solidFill>
                  <a:schemeClr val="tx1"/>
                </a:solidFill>
              </a:rPr>
              <a:t>, </a:t>
            </a:r>
            <a:r>
              <a:rPr lang="en-GB" sz="2300" dirty="0" err="1">
                <a:solidFill>
                  <a:schemeClr val="tx1"/>
                </a:solidFill>
              </a:rPr>
              <a:t>fe</a:t>
            </a:r>
            <a:r>
              <a:rPr lang="en-GB" sz="2300" dirty="0">
                <a:solidFill>
                  <a:schemeClr val="tx1"/>
                </a:solidFill>
              </a:rPr>
              <a:t> </a:t>
            </a:r>
            <a:r>
              <a:rPr lang="en-GB" sz="2300" dirty="0" err="1">
                <a:solidFill>
                  <a:schemeClr val="tx1"/>
                </a:solidFill>
              </a:rPr>
              <a:t>ddylem</a:t>
            </a:r>
            <a:r>
              <a:rPr lang="en-GB" sz="2300" dirty="0">
                <a:solidFill>
                  <a:schemeClr val="tx1"/>
                </a:solidFill>
              </a:rPr>
              <a:t> </a:t>
            </a:r>
            <a:r>
              <a:rPr lang="en-GB" sz="2300" dirty="0" err="1">
                <a:solidFill>
                  <a:schemeClr val="tx1"/>
                </a:solidFill>
              </a:rPr>
              <a:t>ni</a:t>
            </a:r>
            <a:r>
              <a:rPr lang="en-GB" sz="2300" dirty="0">
                <a:solidFill>
                  <a:schemeClr val="tx1"/>
                </a:solidFill>
              </a:rPr>
              <a:t> </a:t>
            </a:r>
            <a:r>
              <a:rPr lang="en-GB" sz="2300" dirty="0" err="1">
                <a:solidFill>
                  <a:schemeClr val="tx1"/>
                </a:solidFill>
              </a:rPr>
              <a:t>helpu</a:t>
            </a:r>
            <a:r>
              <a:rPr lang="en-GB" sz="2300" dirty="0">
                <a:solidFill>
                  <a:schemeClr val="tx1"/>
                </a:solidFill>
              </a:rPr>
              <a:t> </a:t>
            </a:r>
            <a:r>
              <a:rPr lang="en-GB" sz="2300" dirty="0" err="1">
                <a:solidFill>
                  <a:schemeClr val="tx1"/>
                </a:solidFill>
              </a:rPr>
              <a:t>ein</a:t>
            </a:r>
            <a:r>
              <a:rPr lang="en-GB" sz="2300" dirty="0">
                <a:solidFill>
                  <a:schemeClr val="tx1"/>
                </a:solidFill>
              </a:rPr>
              <a:t> plant i </a:t>
            </a:r>
            <a:r>
              <a:rPr lang="en-GB" sz="2300" dirty="0" err="1">
                <a:solidFill>
                  <a:schemeClr val="tx1"/>
                </a:solidFill>
              </a:rPr>
              <a:t>ddatblygu</a:t>
            </a:r>
            <a:r>
              <a:rPr lang="en-GB" sz="2300" dirty="0">
                <a:solidFill>
                  <a:schemeClr val="tx1"/>
                </a:solidFill>
              </a:rPr>
              <a:t> </a:t>
            </a:r>
            <a:r>
              <a:rPr lang="en-GB" sz="2300" dirty="0" err="1">
                <a:solidFill>
                  <a:schemeClr val="tx1"/>
                </a:solidFill>
              </a:rPr>
              <a:t>cydwybod</a:t>
            </a:r>
            <a:r>
              <a:rPr lang="en-GB" sz="2300" dirty="0">
                <a:solidFill>
                  <a:schemeClr val="tx1"/>
                </a:solidFill>
              </a:rPr>
              <a:t> </a:t>
            </a:r>
            <a:r>
              <a:rPr lang="en-GB" sz="2300" dirty="0" err="1">
                <a:solidFill>
                  <a:schemeClr val="tx1"/>
                </a:solidFill>
              </a:rPr>
              <a:t>gymdeithasol</a:t>
            </a:r>
            <a:r>
              <a:rPr lang="en-GB" sz="2300" dirty="0">
                <a:solidFill>
                  <a:schemeClr val="tx1"/>
                </a:solidFill>
              </a:rPr>
              <a:t> </a:t>
            </a:r>
            <a:r>
              <a:rPr lang="en-GB" sz="2300" dirty="0" err="1">
                <a:solidFill>
                  <a:schemeClr val="tx1"/>
                </a:solidFill>
              </a:rPr>
              <a:t>a’r</a:t>
            </a:r>
            <a:r>
              <a:rPr lang="en-GB" sz="2300" dirty="0">
                <a:solidFill>
                  <a:schemeClr val="tx1"/>
                </a:solidFill>
              </a:rPr>
              <a:t> </a:t>
            </a:r>
            <a:r>
              <a:rPr lang="en-GB" sz="2300" dirty="0" err="1">
                <a:solidFill>
                  <a:schemeClr val="tx1"/>
                </a:solidFill>
              </a:rPr>
              <a:t>sgiliau</a:t>
            </a:r>
            <a:r>
              <a:rPr lang="en-GB" sz="2300" dirty="0">
                <a:solidFill>
                  <a:schemeClr val="tx1"/>
                </a:solidFill>
              </a:rPr>
              <a:t> </a:t>
            </a:r>
            <a:r>
              <a:rPr lang="en-GB" sz="2300" dirty="0" err="1">
                <a:solidFill>
                  <a:schemeClr val="tx1"/>
                </a:solidFill>
              </a:rPr>
              <a:t>gwleidyddol</a:t>
            </a:r>
            <a:r>
              <a:rPr lang="en-GB" sz="2300" dirty="0">
                <a:solidFill>
                  <a:schemeClr val="tx1"/>
                </a:solidFill>
              </a:rPr>
              <a:t> </a:t>
            </a:r>
            <a:r>
              <a:rPr lang="en-GB" sz="2300" dirty="0" err="1">
                <a:solidFill>
                  <a:schemeClr val="tx1"/>
                </a:solidFill>
              </a:rPr>
              <a:t>sydd</a:t>
            </a:r>
            <a:r>
              <a:rPr lang="en-GB" sz="2300" dirty="0">
                <a:solidFill>
                  <a:schemeClr val="tx1"/>
                </a:solidFill>
              </a:rPr>
              <a:t> </a:t>
            </a:r>
            <a:r>
              <a:rPr lang="en-GB" sz="2300" dirty="0" err="1">
                <a:solidFill>
                  <a:schemeClr val="tx1"/>
                </a:solidFill>
              </a:rPr>
              <a:t>eu</a:t>
            </a:r>
            <a:r>
              <a:rPr lang="en-GB" sz="2300" dirty="0">
                <a:solidFill>
                  <a:schemeClr val="tx1"/>
                </a:solidFill>
              </a:rPr>
              <a:t> </a:t>
            </a:r>
            <a:r>
              <a:rPr lang="en-GB" sz="2300" dirty="0" err="1">
                <a:solidFill>
                  <a:schemeClr val="tx1"/>
                </a:solidFill>
              </a:rPr>
              <a:t>hangen</a:t>
            </a:r>
            <a:r>
              <a:rPr lang="en-GB" sz="2300" dirty="0">
                <a:solidFill>
                  <a:schemeClr val="tx1"/>
                </a:solidFill>
              </a:rPr>
              <a:t> i </a:t>
            </a:r>
            <a:r>
              <a:rPr lang="en-GB" sz="2300" dirty="0" err="1">
                <a:solidFill>
                  <a:schemeClr val="tx1"/>
                </a:solidFill>
              </a:rPr>
              <a:t>wella</a:t>
            </a:r>
            <a:r>
              <a:rPr lang="en-GB" sz="2300" dirty="0">
                <a:solidFill>
                  <a:schemeClr val="tx1"/>
                </a:solidFill>
              </a:rPr>
              <a:t> </a:t>
            </a:r>
            <a:r>
              <a:rPr lang="en-GB" sz="2300" dirty="0" err="1">
                <a:solidFill>
                  <a:schemeClr val="tx1"/>
                </a:solidFill>
              </a:rPr>
              <a:t>ein</a:t>
            </a:r>
            <a:r>
              <a:rPr lang="en-GB" sz="2300" dirty="0">
                <a:solidFill>
                  <a:schemeClr val="tx1"/>
                </a:solidFill>
              </a:rPr>
              <a:t> </a:t>
            </a:r>
            <a:r>
              <a:rPr lang="en-GB" sz="2300" dirty="0" err="1">
                <a:solidFill>
                  <a:schemeClr val="tx1"/>
                </a:solidFill>
              </a:rPr>
              <a:t>cymdeithas</a:t>
            </a:r>
            <a:r>
              <a:rPr lang="en-GB" sz="2300" dirty="0">
                <a:solidFill>
                  <a:schemeClr val="tx1"/>
                </a:solidFill>
              </a:rPr>
              <a:t>. </a:t>
            </a:r>
            <a:r>
              <a:rPr lang="en-GB" sz="2300" dirty="0" err="1">
                <a:solidFill>
                  <a:schemeClr val="tx1"/>
                </a:solidFill>
              </a:rPr>
              <a:t>Addysgu</a:t>
            </a:r>
            <a:r>
              <a:rPr lang="en-GB" sz="2300" dirty="0">
                <a:solidFill>
                  <a:schemeClr val="tx1"/>
                </a:solidFill>
              </a:rPr>
              <a:t> </a:t>
            </a:r>
            <a:r>
              <a:rPr lang="en-GB" sz="2300" dirty="0" err="1">
                <a:solidFill>
                  <a:schemeClr val="tx1"/>
                </a:solidFill>
              </a:rPr>
              <a:t>mewn</a:t>
            </a:r>
            <a:r>
              <a:rPr lang="en-GB" sz="2300" dirty="0">
                <a:solidFill>
                  <a:schemeClr val="tx1"/>
                </a:solidFill>
              </a:rPr>
              <a:t> </a:t>
            </a:r>
            <a:r>
              <a:rPr lang="en-GB" sz="2300" dirty="0" err="1">
                <a:solidFill>
                  <a:schemeClr val="tx1"/>
                </a:solidFill>
              </a:rPr>
              <a:t>ysgol</a:t>
            </a:r>
            <a:r>
              <a:rPr lang="en-GB" sz="2300" dirty="0">
                <a:solidFill>
                  <a:schemeClr val="tx1"/>
                </a:solidFill>
              </a:rPr>
              <a:t> </a:t>
            </a:r>
            <a:r>
              <a:rPr lang="en-GB" sz="2300" dirty="0" err="1">
                <a:solidFill>
                  <a:schemeClr val="tx1"/>
                </a:solidFill>
              </a:rPr>
              <a:t>siarter</a:t>
            </a:r>
            <a:r>
              <a:rPr lang="en-GB" sz="2300" dirty="0">
                <a:solidFill>
                  <a:schemeClr val="tx1"/>
                </a:solidFill>
              </a:rPr>
              <a:t> </a:t>
            </a:r>
            <a:r>
              <a:rPr lang="en-GB" sz="2300" dirty="0" err="1">
                <a:solidFill>
                  <a:schemeClr val="tx1"/>
                </a:solidFill>
              </a:rPr>
              <a:t>sy’n</a:t>
            </a:r>
            <a:r>
              <a:rPr lang="en-GB" sz="2300" dirty="0">
                <a:solidFill>
                  <a:schemeClr val="tx1"/>
                </a:solidFill>
              </a:rPr>
              <a:t> </a:t>
            </a:r>
            <a:r>
              <a:rPr lang="en-GB" sz="2300" dirty="0" err="1">
                <a:solidFill>
                  <a:schemeClr val="tx1"/>
                </a:solidFill>
              </a:rPr>
              <a:t>gyfrifol</a:t>
            </a:r>
            <a:r>
              <a:rPr lang="en-GB" sz="2300" dirty="0">
                <a:solidFill>
                  <a:schemeClr val="tx1"/>
                </a:solidFill>
              </a:rPr>
              <a:t> </a:t>
            </a:r>
            <a:r>
              <a:rPr lang="en-GB" sz="2300" dirty="0" err="1">
                <a:solidFill>
                  <a:schemeClr val="tx1"/>
                </a:solidFill>
              </a:rPr>
              <a:t>yn</a:t>
            </a:r>
            <a:r>
              <a:rPr lang="en-GB" sz="2300" dirty="0">
                <a:solidFill>
                  <a:schemeClr val="tx1"/>
                </a:solidFill>
              </a:rPr>
              <a:t> </a:t>
            </a:r>
            <a:r>
              <a:rPr lang="en-GB" sz="2300" dirty="0" err="1">
                <a:solidFill>
                  <a:schemeClr val="tx1"/>
                </a:solidFill>
              </a:rPr>
              <a:t>gymdeithasol</a:t>
            </a:r>
            <a:r>
              <a:rPr lang="en-GB" sz="2300" dirty="0">
                <a:solidFill>
                  <a:schemeClr val="tx1"/>
                </a:solidFill>
              </a:rPr>
              <a:t> </a:t>
            </a:r>
            <a:r>
              <a:rPr lang="en-GB" sz="2300" dirty="0" err="1">
                <a:solidFill>
                  <a:schemeClr val="tx1"/>
                </a:solidFill>
              </a:rPr>
              <a:t>fyddai</a:t>
            </a:r>
            <a:r>
              <a:rPr lang="en-GB" sz="2300" dirty="0">
                <a:solidFill>
                  <a:schemeClr val="tx1"/>
                </a:solidFill>
              </a:rPr>
              <a:t> </a:t>
            </a:r>
            <a:r>
              <a:rPr lang="en-GB" sz="2300" dirty="0" err="1">
                <a:solidFill>
                  <a:schemeClr val="tx1"/>
                </a:solidFill>
              </a:rPr>
              <a:t>fy</a:t>
            </a:r>
            <a:r>
              <a:rPr lang="en-GB" sz="2300" dirty="0">
                <a:solidFill>
                  <a:schemeClr val="tx1"/>
                </a:solidFill>
              </a:rPr>
              <a:t> </a:t>
            </a:r>
            <a:r>
              <a:rPr lang="en-GB" sz="2300" dirty="0" err="1">
                <a:solidFill>
                  <a:schemeClr val="tx1"/>
                </a:solidFill>
              </a:rPr>
              <a:t>mreuddwyd</a:t>
            </a:r>
            <a:r>
              <a:rPr lang="en-GB" sz="2300" dirty="0">
                <a:solidFill>
                  <a:schemeClr val="tx1"/>
                </a:solidFill>
              </a:rPr>
              <a:t>.</a:t>
            </a:r>
          </a:p>
        </p:txBody>
      </p:sp>
      <p:sp>
        <p:nvSpPr>
          <p:cNvPr id="5" name="Rectangle 4">
            <a:extLst>
              <a:ext uri="{FF2B5EF4-FFF2-40B4-BE49-F238E27FC236}">
                <a16:creationId xmlns:a16="http://schemas.microsoft.com/office/drawing/2014/main" id="{864B6A2D-598B-4511-A733-3F8554F2270C}"/>
              </a:ext>
            </a:extLst>
          </p:cNvPr>
          <p:cNvSpPr/>
          <p:nvPr/>
        </p:nvSpPr>
        <p:spPr>
          <a:xfrm>
            <a:off x="9548553" y="853440"/>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Jon</a:t>
            </a:r>
          </a:p>
        </p:txBody>
      </p:sp>
    </p:spTree>
    <p:extLst>
      <p:ext uri="{BB962C8B-B14F-4D97-AF65-F5344CB8AC3E}">
        <p14:creationId xmlns:p14="http://schemas.microsoft.com/office/powerpoint/2010/main" val="246907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9ADB2BDD-6C1E-4628-BACF-4805D49302B7}"/>
              </a:ext>
            </a:extLst>
          </p:cNvPr>
          <p:cNvSpPr/>
          <p:nvPr/>
        </p:nvSpPr>
        <p:spPr>
          <a:xfrm>
            <a:off x="1629295" y="626226"/>
            <a:ext cx="6605847" cy="4583084"/>
          </a:xfrm>
          <a:prstGeom prst="wedgeRoundRectCallout">
            <a:avLst>
              <a:gd name="adj1" fmla="val 80350"/>
              <a:gd name="adj2" fmla="val 46006"/>
              <a:gd name="adj3" fmla="val 16667"/>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At last, reality! But there are more pressing social needs than a train trip. I want students to do more than simply fit into society; I want them to leave the world a better place than they found it. One out of five U.S. children is born into poverty. I want to teach kids to make a difference. Rather than insulate them from real-world problems, we should help our kids develop a social conscience and the political skills needed to improve our society. Teaching in a socially responsible charter school would be my dream.</a:t>
            </a:r>
          </a:p>
        </p:txBody>
      </p:sp>
      <p:sp>
        <p:nvSpPr>
          <p:cNvPr id="5" name="Rectangle 4">
            <a:extLst>
              <a:ext uri="{FF2B5EF4-FFF2-40B4-BE49-F238E27FC236}">
                <a16:creationId xmlns:a16="http://schemas.microsoft.com/office/drawing/2014/main" id="{864B6A2D-598B-4511-A733-3F8554F2270C}"/>
              </a:ext>
            </a:extLst>
          </p:cNvPr>
          <p:cNvSpPr/>
          <p:nvPr/>
        </p:nvSpPr>
        <p:spPr>
          <a:xfrm>
            <a:off x="9548553" y="853440"/>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Jon</a:t>
            </a:r>
          </a:p>
        </p:txBody>
      </p:sp>
    </p:spTree>
    <p:extLst>
      <p:ext uri="{BB962C8B-B14F-4D97-AF65-F5344CB8AC3E}">
        <p14:creationId xmlns:p14="http://schemas.microsoft.com/office/powerpoint/2010/main" val="21311879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3AC93036-2E24-43B6-A2C8-4815ADFFD7B9}"/>
              </a:ext>
            </a:extLst>
          </p:cNvPr>
          <p:cNvSpPr/>
          <p:nvPr/>
        </p:nvSpPr>
        <p:spPr>
          <a:xfrm>
            <a:off x="4067694" y="636299"/>
            <a:ext cx="5597237" cy="4351337"/>
          </a:xfrm>
          <a:prstGeom prst="wedgeRoundRectCallout">
            <a:avLst>
              <a:gd name="adj1" fmla="val -100803"/>
              <a:gd name="adj2" fmla="val 63142"/>
              <a:gd name="adj3" fmla="val 16667"/>
            </a:avLst>
          </a:pr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Mae </a:t>
            </a:r>
            <a:r>
              <a:rPr lang="en-GB" sz="2000" dirty="0" err="1">
                <a:solidFill>
                  <a:schemeClr val="tx1"/>
                </a:solidFill>
              </a:rPr>
              <a:t>pawb</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yr</a:t>
            </a:r>
            <a:r>
              <a:rPr lang="en-GB" sz="2000" dirty="0">
                <a:solidFill>
                  <a:schemeClr val="tx1"/>
                </a:solidFill>
              </a:rPr>
              <a:t> </a:t>
            </a:r>
            <a:r>
              <a:rPr lang="en-GB" sz="2000" dirty="0" err="1">
                <a:solidFill>
                  <a:schemeClr val="tx1"/>
                </a:solidFill>
              </a:rPr>
              <a:t>ystafell</a:t>
            </a:r>
            <a:r>
              <a:rPr lang="en-GB" sz="2000" dirty="0">
                <a:solidFill>
                  <a:schemeClr val="tx1"/>
                </a:solidFill>
              </a:rPr>
              <a:t> hon </a:t>
            </a:r>
            <a:r>
              <a:rPr lang="en-GB" sz="2000" dirty="0" err="1">
                <a:solidFill>
                  <a:schemeClr val="tx1"/>
                </a:solidFill>
              </a:rPr>
              <a:t>wedi</a:t>
            </a:r>
            <a:r>
              <a:rPr lang="en-GB" sz="2000" dirty="0">
                <a:solidFill>
                  <a:schemeClr val="tx1"/>
                </a:solidFill>
              </a:rPr>
              <a:t> bod </a:t>
            </a:r>
            <a:r>
              <a:rPr lang="en-GB" sz="2000" dirty="0" err="1">
                <a:solidFill>
                  <a:schemeClr val="tx1"/>
                </a:solidFill>
              </a:rPr>
              <a:t>yn</a:t>
            </a:r>
            <a:r>
              <a:rPr lang="en-GB" sz="2000" dirty="0">
                <a:solidFill>
                  <a:schemeClr val="tx1"/>
                </a:solidFill>
              </a:rPr>
              <a:t> </a:t>
            </a:r>
            <a:r>
              <a:rPr lang="en-GB" sz="2000" dirty="0" err="1">
                <a:solidFill>
                  <a:schemeClr val="tx1"/>
                </a:solidFill>
              </a:rPr>
              <a:t>mynd</a:t>
            </a:r>
            <a:r>
              <a:rPr lang="en-GB" sz="2000" dirty="0">
                <a:solidFill>
                  <a:schemeClr val="tx1"/>
                </a:solidFill>
              </a:rPr>
              <a:t> </a:t>
            </a:r>
            <a:r>
              <a:rPr lang="en-GB" sz="2000" dirty="0" err="1">
                <a:solidFill>
                  <a:schemeClr val="tx1"/>
                </a:solidFill>
              </a:rPr>
              <a:t>ati</a:t>
            </a:r>
            <a:r>
              <a:rPr lang="en-GB" sz="2000" dirty="0">
                <a:solidFill>
                  <a:schemeClr val="tx1"/>
                </a:solidFill>
              </a:rPr>
              <a:t> o </a:t>
            </a:r>
            <a:r>
              <a:rPr lang="en-GB" sz="2000" dirty="0" err="1">
                <a:solidFill>
                  <a:schemeClr val="tx1"/>
                </a:solidFill>
              </a:rPr>
              <a:t>chwith</a:t>
            </a:r>
            <a:r>
              <a:rPr lang="en-GB" sz="2000" dirty="0">
                <a:solidFill>
                  <a:schemeClr val="tx1"/>
                </a:solidFill>
              </a:rPr>
              <a:t> i </a:t>
            </a:r>
            <a:r>
              <a:rPr lang="en-GB" sz="2000" dirty="0" err="1">
                <a:solidFill>
                  <a:schemeClr val="tx1"/>
                </a:solidFill>
              </a:rPr>
              <a:t>ddylunio</a:t>
            </a:r>
            <a:r>
              <a:rPr lang="en-GB" sz="2000" dirty="0">
                <a:solidFill>
                  <a:schemeClr val="tx1"/>
                </a:solidFill>
              </a:rPr>
              <a:t> </a:t>
            </a:r>
            <a:r>
              <a:rPr lang="en-GB" sz="2000" dirty="0" err="1">
                <a:solidFill>
                  <a:schemeClr val="tx1"/>
                </a:solidFill>
              </a:rPr>
              <a:t>ysgol</a:t>
            </a:r>
            <a:r>
              <a:rPr lang="en-GB" sz="2000" dirty="0">
                <a:solidFill>
                  <a:schemeClr val="tx1"/>
                </a:solidFill>
              </a:rPr>
              <a:t> </a:t>
            </a:r>
            <a:r>
              <a:rPr lang="en-GB" sz="2000" dirty="0" err="1">
                <a:solidFill>
                  <a:schemeClr val="tx1"/>
                </a:solidFill>
              </a:rPr>
              <a:t>siarter</a:t>
            </a:r>
            <a:r>
              <a:rPr lang="en-GB" sz="2000" dirty="0">
                <a:solidFill>
                  <a:schemeClr val="tx1"/>
                </a:solidFill>
              </a:rPr>
              <a:t>. </a:t>
            </a:r>
            <a:r>
              <a:rPr lang="en-GB" sz="2000" dirty="0" err="1">
                <a:solidFill>
                  <a:schemeClr val="tx1"/>
                </a:solidFill>
              </a:rPr>
              <a:t>Gadewch</a:t>
            </a:r>
            <a:r>
              <a:rPr lang="en-GB" sz="2000" dirty="0">
                <a:solidFill>
                  <a:schemeClr val="tx1"/>
                </a:solidFill>
              </a:rPr>
              <a:t> i </a:t>
            </a:r>
            <a:r>
              <a:rPr lang="en-GB" sz="2000" dirty="0" err="1">
                <a:solidFill>
                  <a:schemeClr val="tx1"/>
                </a:solidFill>
              </a:rPr>
              <a:t>ni</a:t>
            </a:r>
            <a:r>
              <a:rPr lang="en-GB" sz="2000" dirty="0">
                <a:solidFill>
                  <a:schemeClr val="tx1"/>
                </a:solidFill>
              </a:rPr>
              <a:t> </a:t>
            </a:r>
            <a:r>
              <a:rPr lang="en-GB" sz="2000" dirty="0" err="1">
                <a:solidFill>
                  <a:schemeClr val="tx1"/>
                </a:solidFill>
              </a:rPr>
              <a:t>roi</a:t>
            </a:r>
            <a:r>
              <a:rPr lang="en-GB" sz="2000" dirty="0">
                <a:solidFill>
                  <a:schemeClr val="tx1"/>
                </a:solidFill>
              </a:rPr>
              <a:t> i un </a:t>
            </a:r>
            <a:r>
              <a:rPr lang="en-GB" sz="2000" dirty="0" err="1">
                <a:solidFill>
                  <a:schemeClr val="tx1"/>
                </a:solidFill>
              </a:rPr>
              <a:t>ochr</a:t>
            </a:r>
            <a:r>
              <a:rPr lang="en-GB" sz="2000" dirty="0">
                <a:solidFill>
                  <a:schemeClr val="tx1"/>
                </a:solidFill>
              </a:rPr>
              <a:t> </a:t>
            </a:r>
            <a:r>
              <a:rPr lang="en-GB" sz="2000" dirty="0" err="1">
                <a:solidFill>
                  <a:schemeClr val="tx1"/>
                </a:solidFill>
              </a:rPr>
              <a:t>yr</a:t>
            </a:r>
            <a:r>
              <a:rPr lang="en-GB" sz="2000" dirty="0">
                <a:solidFill>
                  <a:schemeClr val="tx1"/>
                </a:solidFill>
              </a:rPr>
              <a:t> </a:t>
            </a:r>
            <a:r>
              <a:rPr lang="en-GB" sz="2000" dirty="0" err="1">
                <a:solidFill>
                  <a:schemeClr val="tx1"/>
                </a:solidFill>
              </a:rPr>
              <a:t>hyn</a:t>
            </a:r>
            <a:r>
              <a:rPr lang="en-GB" sz="2000" dirty="0">
                <a:solidFill>
                  <a:schemeClr val="tx1"/>
                </a:solidFill>
              </a:rPr>
              <a:t> </a:t>
            </a:r>
            <a:r>
              <a:rPr lang="en-GB" sz="2000" dirty="0" err="1">
                <a:solidFill>
                  <a:schemeClr val="tx1"/>
                </a:solidFill>
              </a:rPr>
              <a:t>rydym</a:t>
            </a:r>
            <a:r>
              <a:rPr lang="en-GB" sz="2000" dirty="0">
                <a:solidFill>
                  <a:schemeClr val="tx1"/>
                </a:solidFill>
              </a:rPr>
              <a:t> </a:t>
            </a:r>
            <a:r>
              <a:rPr lang="en-GB" sz="2000" dirty="0" err="1">
                <a:solidFill>
                  <a:schemeClr val="tx1"/>
                </a:solidFill>
              </a:rPr>
              <a:t>ni</a:t>
            </a:r>
            <a:r>
              <a:rPr lang="en-GB" sz="2000" dirty="0">
                <a:solidFill>
                  <a:schemeClr val="tx1"/>
                </a:solidFill>
              </a:rPr>
              <a:t> </a:t>
            </a:r>
            <a:r>
              <a:rPr lang="en-GB" sz="2000" dirty="0" err="1">
                <a:solidFill>
                  <a:schemeClr val="tx1"/>
                </a:solidFill>
              </a:rPr>
              <a:t>fel</a:t>
            </a:r>
            <a:r>
              <a:rPr lang="en-GB" sz="2000" dirty="0">
                <a:solidFill>
                  <a:schemeClr val="tx1"/>
                </a:solidFill>
              </a:rPr>
              <a:t> </a:t>
            </a:r>
            <a:r>
              <a:rPr lang="en-GB" sz="2000" dirty="0" err="1">
                <a:solidFill>
                  <a:schemeClr val="tx1"/>
                </a:solidFill>
              </a:rPr>
              <a:t>athrawon</a:t>
            </a:r>
            <a:r>
              <a:rPr lang="en-GB" sz="2000" dirty="0">
                <a:solidFill>
                  <a:schemeClr val="tx1"/>
                </a:solidFill>
              </a:rPr>
              <a:t> </a:t>
            </a:r>
            <a:r>
              <a:rPr lang="en-GB" sz="2000" dirty="0" err="1">
                <a:solidFill>
                  <a:schemeClr val="tx1"/>
                </a:solidFill>
              </a:rPr>
              <a:t>ei</a:t>
            </a:r>
            <a:r>
              <a:rPr lang="en-GB" sz="2000" dirty="0">
                <a:solidFill>
                  <a:schemeClr val="tx1"/>
                </a:solidFill>
              </a:rPr>
              <a:t> </a:t>
            </a:r>
            <a:r>
              <a:rPr lang="en-GB" sz="2000" dirty="0" err="1">
                <a:solidFill>
                  <a:schemeClr val="tx1"/>
                </a:solidFill>
              </a:rPr>
              <a:t>eisiau</a:t>
            </a:r>
            <a:r>
              <a:rPr lang="en-GB" sz="2000" dirty="0">
                <a:solidFill>
                  <a:schemeClr val="tx1"/>
                </a:solidFill>
              </a:rPr>
              <a:t> ac </a:t>
            </a:r>
            <a:r>
              <a:rPr lang="en-GB" sz="2000" dirty="0" err="1">
                <a:solidFill>
                  <a:schemeClr val="tx1"/>
                </a:solidFill>
              </a:rPr>
              <a:t>ystyried</a:t>
            </a:r>
            <a:r>
              <a:rPr lang="en-GB" sz="2000" dirty="0">
                <a:solidFill>
                  <a:schemeClr val="tx1"/>
                </a:solidFill>
              </a:rPr>
              <a:t> </a:t>
            </a:r>
            <a:r>
              <a:rPr lang="en-GB" sz="2000" dirty="0" err="1">
                <a:solidFill>
                  <a:schemeClr val="tx1"/>
                </a:solidFill>
              </a:rPr>
              <a:t>syniad</a:t>
            </a:r>
            <a:r>
              <a:rPr lang="en-GB" sz="2000" dirty="0">
                <a:solidFill>
                  <a:schemeClr val="tx1"/>
                </a:solidFill>
              </a:rPr>
              <a:t> </a:t>
            </a:r>
            <a:r>
              <a:rPr lang="en-GB" sz="2000" dirty="0" err="1">
                <a:solidFill>
                  <a:schemeClr val="tx1"/>
                </a:solidFill>
              </a:rPr>
              <a:t>chwyldroadol</a:t>
            </a:r>
            <a:r>
              <a:rPr lang="en-GB" sz="2000" dirty="0">
                <a:solidFill>
                  <a:schemeClr val="tx1"/>
                </a:solidFill>
              </a:rPr>
              <a:t>: </a:t>
            </a:r>
            <a:r>
              <a:rPr lang="en-GB" sz="2000" dirty="0" err="1">
                <a:solidFill>
                  <a:schemeClr val="tx1"/>
                </a:solidFill>
              </a:rPr>
              <a:t>adeiladu</a:t>
            </a:r>
            <a:r>
              <a:rPr lang="en-GB" sz="2000" dirty="0">
                <a:solidFill>
                  <a:schemeClr val="tx1"/>
                </a:solidFill>
              </a:rPr>
              <a:t> </a:t>
            </a:r>
            <a:r>
              <a:rPr lang="en-GB" sz="2000" dirty="0" err="1">
                <a:solidFill>
                  <a:schemeClr val="tx1"/>
                </a:solidFill>
              </a:rPr>
              <a:t>ysgol</a:t>
            </a:r>
            <a:r>
              <a:rPr lang="en-GB" sz="2000" dirty="0">
                <a:solidFill>
                  <a:schemeClr val="tx1"/>
                </a:solidFill>
              </a:rPr>
              <a:t> </a:t>
            </a:r>
            <a:r>
              <a:rPr lang="en-GB" sz="2000" dirty="0" err="1">
                <a:solidFill>
                  <a:schemeClr val="tx1"/>
                </a:solidFill>
              </a:rPr>
              <a:t>ar</a:t>
            </a:r>
            <a:r>
              <a:rPr lang="en-GB" sz="2000" dirty="0">
                <a:solidFill>
                  <a:schemeClr val="tx1"/>
                </a:solidFill>
              </a:rPr>
              <a:t> sail </a:t>
            </a:r>
            <a:r>
              <a:rPr lang="en-GB" sz="2000" dirty="0" err="1">
                <a:solidFill>
                  <a:schemeClr val="tx1"/>
                </a:solidFill>
              </a:rPr>
              <a:t>yr</a:t>
            </a:r>
            <a:r>
              <a:rPr lang="en-GB" sz="2000" dirty="0">
                <a:solidFill>
                  <a:schemeClr val="tx1"/>
                </a:solidFill>
              </a:rPr>
              <a:t> </a:t>
            </a:r>
            <a:r>
              <a:rPr lang="en-GB" sz="2000" dirty="0" err="1">
                <a:solidFill>
                  <a:schemeClr val="tx1"/>
                </a:solidFill>
              </a:rPr>
              <a:t>hyn</a:t>
            </a:r>
            <a:r>
              <a:rPr lang="en-GB" sz="2000" dirty="0">
                <a:solidFill>
                  <a:schemeClr val="tx1"/>
                </a:solidFill>
              </a:rPr>
              <a:t> y </a:t>
            </a:r>
            <a:r>
              <a:rPr lang="en-GB" sz="2000" dirty="0" err="1">
                <a:solidFill>
                  <a:schemeClr val="tx1"/>
                </a:solidFill>
              </a:rPr>
              <a:t>mae</a:t>
            </a:r>
            <a:r>
              <a:rPr lang="en-GB" sz="2000" dirty="0">
                <a:solidFill>
                  <a:schemeClr val="tx1"/>
                </a:solidFill>
              </a:rPr>
              <a:t> </a:t>
            </a:r>
            <a:r>
              <a:rPr lang="en-GB" sz="2000" dirty="0" err="1">
                <a:solidFill>
                  <a:schemeClr val="tx1"/>
                </a:solidFill>
              </a:rPr>
              <a:t>ar</a:t>
            </a:r>
            <a:r>
              <a:rPr lang="en-GB" sz="2000" dirty="0">
                <a:solidFill>
                  <a:schemeClr val="tx1"/>
                </a:solidFill>
              </a:rPr>
              <a:t> </a:t>
            </a:r>
            <a:r>
              <a:rPr lang="en-GB" sz="2000" dirty="0" err="1">
                <a:solidFill>
                  <a:schemeClr val="tx1"/>
                </a:solidFill>
              </a:rPr>
              <a:t>fyfyrwyr</a:t>
            </a:r>
            <a:r>
              <a:rPr lang="en-GB" sz="2000" dirty="0">
                <a:solidFill>
                  <a:schemeClr val="tx1"/>
                </a:solidFill>
              </a:rPr>
              <a:t> </a:t>
            </a:r>
            <a:r>
              <a:rPr lang="en-GB" sz="2000" dirty="0" err="1">
                <a:solidFill>
                  <a:schemeClr val="tx1"/>
                </a:solidFill>
              </a:rPr>
              <a:t>ei</a:t>
            </a:r>
            <a:r>
              <a:rPr lang="en-GB" sz="2000" dirty="0">
                <a:solidFill>
                  <a:schemeClr val="tx1"/>
                </a:solidFill>
              </a:rPr>
              <a:t> </a:t>
            </a:r>
            <a:r>
              <a:rPr lang="en-GB" sz="2000" dirty="0" err="1">
                <a:solidFill>
                  <a:schemeClr val="tx1"/>
                </a:solidFill>
              </a:rPr>
              <a:t>eisiau</a:t>
            </a:r>
            <a:r>
              <a:rPr lang="en-GB" sz="2000" dirty="0">
                <a:solidFill>
                  <a:schemeClr val="tx1"/>
                </a:solidFill>
              </a:rPr>
              <a:t>. </a:t>
            </a:r>
            <a:r>
              <a:rPr lang="en-GB" sz="2000" dirty="0" err="1">
                <a:solidFill>
                  <a:schemeClr val="tx1"/>
                </a:solidFill>
              </a:rPr>
              <a:t>Hoffwn</a:t>
            </a:r>
            <a:r>
              <a:rPr lang="en-GB" sz="2000" dirty="0">
                <a:solidFill>
                  <a:schemeClr val="tx1"/>
                </a:solidFill>
              </a:rPr>
              <a:t> </a:t>
            </a:r>
            <a:r>
              <a:rPr lang="en-GB" sz="2000" dirty="0" err="1">
                <a:solidFill>
                  <a:schemeClr val="tx1"/>
                </a:solidFill>
              </a:rPr>
              <a:t>i’n</a:t>
            </a:r>
            <a:r>
              <a:rPr lang="en-GB" sz="2000" dirty="0">
                <a:solidFill>
                  <a:schemeClr val="tx1"/>
                </a:solidFill>
              </a:rPr>
              <a:t> </a:t>
            </a:r>
            <a:r>
              <a:rPr lang="en-GB" sz="2000" dirty="0" err="1">
                <a:solidFill>
                  <a:schemeClr val="tx1"/>
                </a:solidFill>
              </a:rPr>
              <a:t>hysgolion</a:t>
            </a:r>
            <a:r>
              <a:rPr lang="en-GB" sz="2000" dirty="0">
                <a:solidFill>
                  <a:schemeClr val="tx1"/>
                </a:solidFill>
              </a:rPr>
              <a:t> </a:t>
            </a:r>
            <a:r>
              <a:rPr lang="en-GB" sz="2000" dirty="0" err="1">
                <a:solidFill>
                  <a:schemeClr val="tx1"/>
                </a:solidFill>
              </a:rPr>
              <a:t>siarter</a:t>
            </a:r>
            <a:r>
              <a:rPr lang="en-GB" sz="2000" dirty="0">
                <a:solidFill>
                  <a:schemeClr val="tx1"/>
                </a:solidFill>
              </a:rPr>
              <a:t> </a:t>
            </a:r>
            <a:r>
              <a:rPr lang="en-GB" sz="2000" dirty="0" err="1">
                <a:solidFill>
                  <a:schemeClr val="tx1"/>
                </a:solidFill>
              </a:rPr>
              <a:t>gael</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staffio</a:t>
            </a:r>
            <a:r>
              <a:rPr lang="en-GB" sz="2000" dirty="0">
                <a:solidFill>
                  <a:schemeClr val="tx1"/>
                </a:solidFill>
              </a:rPr>
              <a:t> </a:t>
            </a:r>
            <a:r>
              <a:rPr lang="en-GB" sz="2000" dirty="0" err="1">
                <a:solidFill>
                  <a:schemeClr val="tx1"/>
                </a:solidFill>
              </a:rPr>
              <a:t>gan</a:t>
            </a:r>
            <a:r>
              <a:rPr lang="en-GB" sz="2000" dirty="0">
                <a:solidFill>
                  <a:schemeClr val="tx1"/>
                </a:solidFill>
              </a:rPr>
              <a:t> </a:t>
            </a:r>
            <a:r>
              <a:rPr lang="en-GB" sz="2000" dirty="0" err="1">
                <a:solidFill>
                  <a:schemeClr val="tx1"/>
                </a:solidFill>
              </a:rPr>
              <a:t>athrawon</a:t>
            </a:r>
            <a:r>
              <a:rPr lang="en-GB" sz="2000" dirty="0">
                <a:solidFill>
                  <a:schemeClr val="tx1"/>
                </a:solidFill>
              </a:rPr>
              <a:t> </a:t>
            </a:r>
            <a:r>
              <a:rPr lang="en-GB" sz="2000" dirty="0" err="1">
                <a:solidFill>
                  <a:schemeClr val="tx1"/>
                </a:solidFill>
              </a:rPr>
              <a:t>sy’n</a:t>
            </a:r>
            <a:r>
              <a:rPr lang="en-GB" sz="2000" dirty="0">
                <a:solidFill>
                  <a:schemeClr val="tx1"/>
                </a:solidFill>
              </a:rPr>
              <a:t> </a:t>
            </a:r>
            <a:r>
              <a:rPr lang="en-GB" sz="2000" dirty="0" err="1">
                <a:solidFill>
                  <a:schemeClr val="tx1"/>
                </a:solidFill>
              </a:rPr>
              <a:t>gymwys</a:t>
            </a:r>
            <a:r>
              <a:rPr lang="en-GB" sz="2000" dirty="0">
                <a:solidFill>
                  <a:schemeClr val="tx1"/>
                </a:solidFill>
              </a:rPr>
              <a:t> </a:t>
            </a:r>
            <a:r>
              <a:rPr lang="en-GB" sz="2000" dirty="0" err="1">
                <a:solidFill>
                  <a:schemeClr val="tx1"/>
                </a:solidFill>
              </a:rPr>
              <a:t>wrth</a:t>
            </a:r>
            <a:r>
              <a:rPr lang="en-GB" sz="2000" dirty="0">
                <a:solidFill>
                  <a:schemeClr val="tx1"/>
                </a:solidFill>
              </a:rPr>
              <a:t> </a:t>
            </a:r>
            <a:r>
              <a:rPr lang="en-GB" sz="2000" dirty="0" err="1">
                <a:solidFill>
                  <a:schemeClr val="tx1"/>
                </a:solidFill>
              </a:rPr>
              <a:t>hwyluso</a:t>
            </a:r>
            <a:r>
              <a:rPr lang="en-GB" sz="2000" dirty="0">
                <a:solidFill>
                  <a:schemeClr val="tx1"/>
                </a:solidFill>
              </a:rPr>
              <a:t> a </a:t>
            </a:r>
            <a:r>
              <a:rPr lang="en-GB" sz="2000" dirty="0" err="1">
                <a:solidFill>
                  <a:schemeClr val="tx1"/>
                </a:solidFill>
              </a:rPr>
              <a:t>chwnsela</a:t>
            </a:r>
            <a:r>
              <a:rPr lang="en-GB" sz="2000" dirty="0">
                <a:solidFill>
                  <a:schemeClr val="tx1"/>
                </a:solidFill>
              </a:rPr>
              <a:t> plant i </a:t>
            </a:r>
            <a:r>
              <a:rPr lang="en-GB" sz="2000" dirty="0" err="1">
                <a:solidFill>
                  <a:schemeClr val="tx1"/>
                </a:solidFill>
              </a:rPr>
              <a:t>gyrraedd</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goliau</a:t>
            </a:r>
            <a:r>
              <a:rPr lang="en-GB" sz="2000" dirty="0">
                <a:solidFill>
                  <a:schemeClr val="tx1"/>
                </a:solidFill>
              </a:rPr>
              <a:t> </a:t>
            </a:r>
            <a:r>
              <a:rPr lang="en-GB" sz="2000" dirty="0" err="1">
                <a:solidFill>
                  <a:schemeClr val="tx1"/>
                </a:solidFill>
              </a:rPr>
              <a:t>personol</a:t>
            </a:r>
            <a:r>
              <a:rPr lang="en-GB" sz="2000" dirty="0">
                <a:solidFill>
                  <a:schemeClr val="tx1"/>
                </a:solidFill>
              </a:rPr>
              <a:t>. </a:t>
            </a:r>
            <a:r>
              <a:rPr lang="en-GB" sz="2000" dirty="0" err="1">
                <a:solidFill>
                  <a:schemeClr val="tx1"/>
                </a:solidFill>
              </a:rPr>
              <a:t>Credwch</a:t>
            </a:r>
            <a:r>
              <a:rPr lang="en-GB" sz="2000" dirty="0">
                <a:solidFill>
                  <a:schemeClr val="tx1"/>
                </a:solidFill>
              </a:rPr>
              <a:t> </a:t>
            </a:r>
            <a:r>
              <a:rPr lang="en-GB" sz="2000" dirty="0" err="1">
                <a:solidFill>
                  <a:schemeClr val="tx1"/>
                </a:solidFill>
              </a:rPr>
              <a:t>neu</a:t>
            </a:r>
            <a:r>
              <a:rPr lang="en-GB" sz="2000" dirty="0">
                <a:solidFill>
                  <a:schemeClr val="tx1"/>
                </a:solidFill>
              </a:rPr>
              <a:t> </a:t>
            </a:r>
            <a:r>
              <a:rPr lang="en-GB" sz="2000" dirty="0" err="1">
                <a:solidFill>
                  <a:schemeClr val="tx1"/>
                </a:solidFill>
              </a:rPr>
              <a:t>beidio</a:t>
            </a:r>
            <a:r>
              <a:rPr lang="en-GB" sz="2000" dirty="0">
                <a:solidFill>
                  <a:schemeClr val="tx1"/>
                </a:solidFill>
              </a:rPr>
              <a:t>, </a:t>
            </a:r>
            <a:r>
              <a:rPr lang="en-GB" sz="2000" dirty="0" err="1">
                <a:solidFill>
                  <a:schemeClr val="tx1"/>
                </a:solidFill>
              </a:rPr>
              <a:t>rydw</a:t>
            </a:r>
            <a:r>
              <a:rPr lang="en-GB" sz="2000" dirty="0">
                <a:solidFill>
                  <a:schemeClr val="tx1"/>
                </a:solidFill>
              </a:rPr>
              <a:t> </a:t>
            </a:r>
            <a:r>
              <a:rPr lang="en-GB" sz="2000" dirty="0" err="1">
                <a:solidFill>
                  <a:schemeClr val="tx1"/>
                </a:solidFill>
              </a:rPr>
              <a:t>i’n</a:t>
            </a:r>
            <a:r>
              <a:rPr lang="en-GB" sz="2000" dirty="0">
                <a:solidFill>
                  <a:schemeClr val="tx1"/>
                </a:solidFill>
              </a:rPr>
              <a:t> </a:t>
            </a:r>
            <a:r>
              <a:rPr lang="en-GB" sz="2000" dirty="0" err="1">
                <a:solidFill>
                  <a:schemeClr val="tx1"/>
                </a:solidFill>
              </a:rPr>
              <a:t>ymddiried</a:t>
            </a:r>
            <a:r>
              <a:rPr lang="en-GB" sz="2000" dirty="0">
                <a:solidFill>
                  <a:schemeClr val="tx1"/>
                </a:solidFill>
              </a:rPr>
              <a:t> </a:t>
            </a:r>
            <a:r>
              <a:rPr lang="en-GB" sz="2000" dirty="0" err="1">
                <a:solidFill>
                  <a:schemeClr val="tx1"/>
                </a:solidFill>
              </a:rPr>
              <a:t>mewn</a:t>
            </a:r>
            <a:r>
              <a:rPr lang="en-GB" sz="2000" dirty="0">
                <a:solidFill>
                  <a:schemeClr val="tx1"/>
                </a:solidFill>
              </a:rPr>
              <a:t> </a:t>
            </a:r>
            <a:r>
              <a:rPr lang="en-GB" sz="2000" dirty="0" err="1">
                <a:solidFill>
                  <a:schemeClr val="tx1"/>
                </a:solidFill>
              </a:rPr>
              <a:t>myfyrwyr</a:t>
            </a:r>
            <a:r>
              <a:rPr lang="en-GB" sz="2000" dirty="0">
                <a:solidFill>
                  <a:schemeClr val="tx1"/>
                </a:solidFill>
              </a:rPr>
              <a:t>, a </a:t>
            </a:r>
            <a:r>
              <a:rPr lang="en-GB" sz="2000" dirty="0" err="1">
                <a:solidFill>
                  <a:schemeClr val="tx1"/>
                </a:solidFill>
              </a:rPr>
              <a:t>buaswn</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rhoi</a:t>
            </a:r>
            <a:r>
              <a:rPr lang="en-GB" sz="2000" dirty="0">
                <a:solidFill>
                  <a:schemeClr val="tx1"/>
                </a:solidFill>
              </a:rPr>
              <a:t> </a:t>
            </a:r>
            <a:r>
              <a:rPr lang="en-GB" sz="2000" dirty="0" err="1">
                <a:solidFill>
                  <a:schemeClr val="tx1"/>
                </a:solidFill>
              </a:rPr>
              <a:t>llais</a:t>
            </a:r>
            <a:r>
              <a:rPr lang="en-GB" sz="2000" dirty="0">
                <a:solidFill>
                  <a:schemeClr val="tx1"/>
                </a:solidFill>
              </a:rPr>
              <a:t> </a:t>
            </a:r>
            <a:r>
              <a:rPr lang="en-GB" sz="2000" dirty="0" err="1">
                <a:solidFill>
                  <a:schemeClr val="tx1"/>
                </a:solidFill>
              </a:rPr>
              <a:t>cyfartal</a:t>
            </a:r>
            <a:r>
              <a:rPr lang="en-GB" sz="2000" dirty="0">
                <a:solidFill>
                  <a:schemeClr val="tx1"/>
                </a:solidFill>
              </a:rPr>
              <a:t> i bob </a:t>
            </a:r>
            <a:r>
              <a:rPr lang="en-GB" sz="2000" dirty="0" err="1">
                <a:solidFill>
                  <a:schemeClr val="tx1"/>
                </a:solidFill>
              </a:rPr>
              <a:t>plentyn</a:t>
            </a:r>
            <a:r>
              <a:rPr lang="en-GB" sz="2000" dirty="0">
                <a:solidFill>
                  <a:schemeClr val="tx1"/>
                </a:solidFill>
              </a:rPr>
              <a:t> (</a:t>
            </a:r>
            <a:r>
              <a:rPr lang="en-GB" sz="2000" dirty="0" err="1">
                <a:solidFill>
                  <a:schemeClr val="tx1"/>
                </a:solidFill>
              </a:rPr>
              <a:t>hyd</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oed</a:t>
            </a:r>
            <a:r>
              <a:rPr lang="en-GB" sz="2000" dirty="0">
                <a:solidFill>
                  <a:schemeClr val="tx1"/>
                </a:solidFill>
              </a:rPr>
              <a:t> y </a:t>
            </a:r>
            <a:r>
              <a:rPr lang="en-GB" sz="2000" dirty="0" err="1">
                <a:solidFill>
                  <a:schemeClr val="tx1"/>
                </a:solidFill>
              </a:rPr>
              <a:t>rhai</a:t>
            </a:r>
            <a:r>
              <a:rPr lang="en-GB" sz="2000" dirty="0">
                <a:solidFill>
                  <a:schemeClr val="tx1"/>
                </a:solidFill>
              </a:rPr>
              <a:t> </a:t>
            </a:r>
            <a:r>
              <a:rPr lang="en-GB" sz="2000" dirty="0" err="1">
                <a:solidFill>
                  <a:schemeClr val="tx1"/>
                </a:solidFill>
              </a:rPr>
              <a:t>ieuengaf</a:t>
            </a:r>
            <a:r>
              <a:rPr lang="en-GB" sz="2000" dirty="0">
                <a:solidFill>
                  <a:schemeClr val="tx1"/>
                </a:solidFill>
              </a:rPr>
              <a:t> a </a:t>
            </a:r>
            <a:r>
              <a:rPr lang="en-GB" sz="2000" dirty="0" err="1">
                <a:solidFill>
                  <a:schemeClr val="tx1"/>
                </a:solidFill>
              </a:rPr>
              <a:t>lleiaf</a:t>
            </a:r>
            <a:r>
              <a:rPr lang="en-GB" sz="2000" dirty="0">
                <a:solidFill>
                  <a:schemeClr val="tx1"/>
                </a:solidFill>
              </a:rPr>
              <a:t> </a:t>
            </a:r>
            <a:r>
              <a:rPr lang="en-GB" sz="2000" dirty="0" err="1">
                <a:solidFill>
                  <a:schemeClr val="tx1"/>
                </a:solidFill>
              </a:rPr>
              <a:t>abl</a:t>
            </a:r>
            <a:r>
              <a:rPr lang="en-GB" sz="2000" dirty="0">
                <a:solidFill>
                  <a:schemeClr val="tx1"/>
                </a:solidFill>
              </a:rPr>
              <a:t>) </a:t>
            </a:r>
            <a:r>
              <a:rPr lang="en-GB" sz="2000" dirty="0" err="1">
                <a:solidFill>
                  <a:schemeClr val="tx1"/>
                </a:solidFill>
              </a:rPr>
              <a:t>wrth</a:t>
            </a:r>
            <a:r>
              <a:rPr lang="en-GB" sz="2000" dirty="0">
                <a:solidFill>
                  <a:schemeClr val="tx1"/>
                </a:solidFill>
              </a:rPr>
              <a:t> </a:t>
            </a:r>
            <a:r>
              <a:rPr lang="en-GB" sz="2000" dirty="0" err="1">
                <a:solidFill>
                  <a:schemeClr val="tx1"/>
                </a:solidFill>
              </a:rPr>
              <a:t>wneud</a:t>
            </a:r>
            <a:r>
              <a:rPr lang="en-GB" sz="2000" dirty="0">
                <a:solidFill>
                  <a:schemeClr val="tx1"/>
                </a:solidFill>
              </a:rPr>
              <a:t> </a:t>
            </a:r>
            <a:r>
              <a:rPr lang="en-GB" sz="2000" dirty="0" err="1">
                <a:solidFill>
                  <a:schemeClr val="tx1"/>
                </a:solidFill>
              </a:rPr>
              <a:t>penderfyniadau</a:t>
            </a:r>
            <a:r>
              <a:rPr lang="en-GB" sz="2000" dirty="0">
                <a:solidFill>
                  <a:schemeClr val="tx1"/>
                </a:solidFill>
              </a:rPr>
              <a:t>. </a:t>
            </a:r>
            <a:r>
              <a:rPr lang="en-GB" sz="2000" dirty="0" err="1">
                <a:solidFill>
                  <a:schemeClr val="tx1"/>
                </a:solidFill>
              </a:rPr>
              <a:t>Rydym</a:t>
            </a:r>
            <a:r>
              <a:rPr lang="en-GB" sz="2000" dirty="0">
                <a:solidFill>
                  <a:schemeClr val="tx1"/>
                </a:solidFill>
              </a:rPr>
              <a:t> </a:t>
            </a:r>
            <a:r>
              <a:rPr lang="en-GB" sz="2000" dirty="0" err="1">
                <a:solidFill>
                  <a:schemeClr val="tx1"/>
                </a:solidFill>
              </a:rPr>
              <a:t>wedi</a:t>
            </a:r>
            <a:r>
              <a:rPr lang="en-GB" sz="2000" dirty="0">
                <a:solidFill>
                  <a:schemeClr val="tx1"/>
                </a:solidFill>
              </a:rPr>
              <a:t> </a:t>
            </a:r>
            <a:r>
              <a:rPr lang="en-GB" sz="2000" dirty="0" err="1">
                <a:solidFill>
                  <a:schemeClr val="tx1"/>
                </a:solidFill>
              </a:rPr>
              <a:t>anghofio</a:t>
            </a:r>
            <a:r>
              <a:rPr lang="en-GB" sz="2000" dirty="0">
                <a:solidFill>
                  <a:schemeClr val="tx1"/>
                </a:solidFill>
              </a:rPr>
              <a:t> </a:t>
            </a:r>
            <a:r>
              <a:rPr lang="en-GB" sz="2000" dirty="0" err="1">
                <a:solidFill>
                  <a:schemeClr val="tx1"/>
                </a:solidFill>
              </a:rPr>
              <a:t>diben</a:t>
            </a:r>
            <a:r>
              <a:rPr lang="en-GB" sz="2000" dirty="0">
                <a:solidFill>
                  <a:schemeClr val="tx1"/>
                </a:solidFill>
              </a:rPr>
              <a:t> </a:t>
            </a:r>
            <a:r>
              <a:rPr lang="en-GB" sz="2000" dirty="0" err="1">
                <a:solidFill>
                  <a:schemeClr val="tx1"/>
                </a:solidFill>
              </a:rPr>
              <a:t>ysgolion</a:t>
            </a:r>
            <a:r>
              <a:rPr lang="en-GB" sz="2000" dirty="0">
                <a:solidFill>
                  <a:schemeClr val="tx1"/>
                </a:solidFill>
              </a:rPr>
              <a:t>: </a:t>
            </a:r>
            <a:r>
              <a:rPr lang="en-GB" sz="2000" dirty="0" err="1">
                <a:solidFill>
                  <a:schemeClr val="tx1"/>
                </a:solidFill>
              </a:rPr>
              <a:t>helpu</a:t>
            </a:r>
            <a:r>
              <a:rPr lang="en-GB" sz="2000" dirty="0">
                <a:solidFill>
                  <a:schemeClr val="tx1"/>
                </a:solidFill>
              </a:rPr>
              <a:t> </a:t>
            </a:r>
            <a:r>
              <a:rPr lang="en-GB" sz="2000" dirty="0" err="1">
                <a:solidFill>
                  <a:schemeClr val="tx1"/>
                </a:solidFill>
              </a:rPr>
              <a:t>myfyrwyr</a:t>
            </a:r>
            <a:r>
              <a:rPr lang="en-GB" sz="2000" dirty="0">
                <a:solidFill>
                  <a:schemeClr val="tx1"/>
                </a:solidFill>
              </a:rPr>
              <a:t> i </a:t>
            </a:r>
            <a:r>
              <a:rPr lang="en-GB" sz="2000" dirty="0" err="1">
                <a:solidFill>
                  <a:schemeClr val="tx1"/>
                </a:solidFill>
              </a:rPr>
              <a:t>ffeindio</a:t>
            </a:r>
            <a:r>
              <a:rPr lang="en-GB" sz="2000" dirty="0">
                <a:solidFill>
                  <a:schemeClr val="tx1"/>
                </a:solidFill>
              </a:rPr>
              <a:t> </a:t>
            </a:r>
            <a:r>
              <a:rPr lang="en-GB" sz="2000" dirty="0" err="1">
                <a:solidFill>
                  <a:schemeClr val="tx1"/>
                </a:solidFill>
              </a:rPr>
              <a:t>eu</a:t>
            </a:r>
            <a:r>
              <a:rPr lang="en-GB" sz="2000" dirty="0">
                <a:solidFill>
                  <a:schemeClr val="tx1"/>
                </a:solidFill>
              </a:rPr>
              <a:t> </a:t>
            </a:r>
            <a:r>
              <a:rPr lang="en-GB" sz="2000" dirty="0" err="1">
                <a:solidFill>
                  <a:schemeClr val="tx1"/>
                </a:solidFill>
              </a:rPr>
              <a:t>ffordd</a:t>
            </a:r>
            <a:r>
              <a:rPr lang="en-GB" sz="2000" dirty="0">
                <a:solidFill>
                  <a:schemeClr val="tx1"/>
                </a:solidFill>
              </a:rPr>
              <a:t>.</a:t>
            </a:r>
          </a:p>
        </p:txBody>
      </p:sp>
      <p:sp>
        <p:nvSpPr>
          <p:cNvPr id="5" name="Rectangle 4">
            <a:extLst>
              <a:ext uri="{FF2B5EF4-FFF2-40B4-BE49-F238E27FC236}">
                <a16:creationId xmlns:a16="http://schemas.microsoft.com/office/drawing/2014/main" id="{E899F4E3-350A-4821-B595-0B935ADA1E79}"/>
              </a:ext>
            </a:extLst>
          </p:cNvPr>
          <p:cNvSpPr/>
          <p:nvPr/>
        </p:nvSpPr>
        <p:spPr>
          <a:xfrm>
            <a:off x="570807" y="836815"/>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Cara</a:t>
            </a:r>
          </a:p>
        </p:txBody>
      </p:sp>
    </p:spTree>
    <p:extLst>
      <p:ext uri="{BB962C8B-B14F-4D97-AF65-F5344CB8AC3E}">
        <p14:creationId xmlns:p14="http://schemas.microsoft.com/office/powerpoint/2010/main" val="966617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3AC93036-2E24-43B6-A2C8-4815ADFFD7B9}"/>
              </a:ext>
            </a:extLst>
          </p:cNvPr>
          <p:cNvSpPr/>
          <p:nvPr/>
        </p:nvSpPr>
        <p:spPr>
          <a:xfrm>
            <a:off x="4067694" y="636299"/>
            <a:ext cx="5597237" cy="4351337"/>
          </a:xfrm>
          <a:prstGeom prst="wedgeRoundRectCallout">
            <a:avLst>
              <a:gd name="adj1" fmla="val -100803"/>
              <a:gd name="adj2" fmla="val 63142"/>
              <a:gd name="adj3" fmla="val 16667"/>
            </a:avLst>
          </a:prstGeom>
          <a:solidFill>
            <a:schemeClr val="bg1"/>
          </a:solid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Everyone in this room has been trying to design a charter school backward. Let’s set aside what we as teachers want and consider a revolutionary idea: building a school based on what students want. I would like our charter schools staffed by teachers who are skilled in facilitating and counselling children to reach their personal goals. Believe it or not, I trust students, and I would give every child ( even the youngest or least-able) an equal voice in decision making. We have forgotten the purpose of schools: to help students find their way.</a:t>
            </a:r>
          </a:p>
        </p:txBody>
      </p:sp>
      <p:sp>
        <p:nvSpPr>
          <p:cNvPr id="5" name="Rectangle 4">
            <a:extLst>
              <a:ext uri="{FF2B5EF4-FFF2-40B4-BE49-F238E27FC236}">
                <a16:creationId xmlns:a16="http://schemas.microsoft.com/office/drawing/2014/main" id="{E899F4E3-350A-4821-B595-0B935ADA1E79}"/>
              </a:ext>
            </a:extLst>
          </p:cNvPr>
          <p:cNvSpPr/>
          <p:nvPr/>
        </p:nvSpPr>
        <p:spPr>
          <a:xfrm>
            <a:off x="570807" y="836815"/>
            <a:ext cx="914400" cy="914400"/>
          </a:xfrm>
          <a:prstGeom prst="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Cara</a:t>
            </a:r>
          </a:p>
        </p:txBody>
      </p:sp>
    </p:spTree>
    <p:extLst>
      <p:ext uri="{BB962C8B-B14F-4D97-AF65-F5344CB8AC3E}">
        <p14:creationId xmlns:p14="http://schemas.microsoft.com/office/powerpoint/2010/main" val="21968645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95F863-E3B7-4C64-8581-4C49EA9CA027}"/>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smtClean="0"/>
              <a:t>Rhestrren</a:t>
            </a:r>
            <a:r>
              <a:rPr lang="en-GB" dirty="0" smtClean="0"/>
              <a:t> </a:t>
            </a:r>
            <a:r>
              <a:rPr lang="en-GB" dirty="0" err="1"/>
              <a:t>Athroniaeth</a:t>
            </a:r>
            <a:r>
              <a:rPr lang="en-GB" dirty="0"/>
              <a:t> </a:t>
            </a:r>
            <a:r>
              <a:rPr lang="en-GB" dirty="0" err="1"/>
              <a:t>Addysg</a:t>
            </a:r>
            <a:r>
              <a:rPr lang="en-GB" dirty="0"/>
              <a:t> / </a:t>
            </a:r>
          </a:p>
          <a:p>
            <a:r>
              <a:rPr lang="en-GB" dirty="0"/>
              <a:t>Inventory of Philosophy of education</a:t>
            </a:r>
          </a:p>
        </p:txBody>
      </p:sp>
      <p:pic>
        <p:nvPicPr>
          <p:cNvPr id="5" name="Picture 4">
            <a:extLst>
              <a:ext uri="{FF2B5EF4-FFF2-40B4-BE49-F238E27FC236}">
                <a16:creationId xmlns:a16="http://schemas.microsoft.com/office/drawing/2014/main" id="{9F978781-C073-4760-895D-D69E12E45B08}"/>
              </a:ext>
            </a:extLst>
          </p:cNvPr>
          <p:cNvPicPr>
            <a:picLocks noChangeAspect="1"/>
          </p:cNvPicPr>
          <p:nvPr/>
        </p:nvPicPr>
        <p:blipFill>
          <a:blip r:embed="rId4"/>
          <a:stretch>
            <a:fillRect/>
          </a:stretch>
        </p:blipFill>
        <p:spPr>
          <a:xfrm>
            <a:off x="3952615" y="1729048"/>
            <a:ext cx="3267075" cy="3810000"/>
          </a:xfrm>
          <a:prstGeom prst="rect">
            <a:avLst/>
          </a:prstGeom>
        </p:spPr>
      </p:pic>
    </p:spTree>
    <p:extLst>
      <p:ext uri="{BB962C8B-B14F-4D97-AF65-F5344CB8AC3E}">
        <p14:creationId xmlns:p14="http://schemas.microsoft.com/office/powerpoint/2010/main" val="3551731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A2E2DBB-930C-468C-AD2B-B746E8023A01}"/>
              </a:ext>
            </a:extLst>
          </p:cNvPr>
          <p:cNvGraphicFramePr>
            <a:graphicFrameLocks noGrp="1"/>
          </p:cNvGraphicFramePr>
          <p:nvPr>
            <p:ph idx="1"/>
            <p:extLst>
              <p:ext uri="{D42A27DB-BD31-4B8C-83A1-F6EECF244321}">
                <p14:modId xmlns:p14="http://schemas.microsoft.com/office/powerpoint/2010/main" val="1507738010"/>
              </p:ext>
            </p:extLst>
          </p:nvPr>
        </p:nvGraphicFramePr>
        <p:xfrm>
          <a:off x="-27709" y="0"/>
          <a:ext cx="12219706" cy="5444460"/>
        </p:xfrm>
        <a:graphic>
          <a:graphicData uri="http://schemas.openxmlformats.org/drawingml/2006/table">
            <a:tbl>
              <a:tblPr firstRow="1" firstCol="1" bandRow="1">
                <a:tableStyleId>{5C22544A-7EE6-4342-B048-85BDC9FD1C3A}</a:tableStyleId>
              </a:tblPr>
              <a:tblGrid>
                <a:gridCol w="2371836">
                  <a:extLst>
                    <a:ext uri="{9D8B030D-6E8A-4147-A177-3AD203B41FA5}">
                      <a16:colId xmlns:a16="http://schemas.microsoft.com/office/drawing/2014/main" val="3145457265"/>
                    </a:ext>
                  </a:extLst>
                </a:gridCol>
                <a:gridCol w="2461626">
                  <a:extLst>
                    <a:ext uri="{9D8B030D-6E8A-4147-A177-3AD203B41FA5}">
                      <a16:colId xmlns:a16="http://schemas.microsoft.com/office/drawing/2014/main" val="896073640"/>
                    </a:ext>
                  </a:extLst>
                </a:gridCol>
                <a:gridCol w="2461626">
                  <a:extLst>
                    <a:ext uri="{9D8B030D-6E8A-4147-A177-3AD203B41FA5}">
                      <a16:colId xmlns:a16="http://schemas.microsoft.com/office/drawing/2014/main" val="3302722888"/>
                    </a:ext>
                  </a:extLst>
                </a:gridCol>
                <a:gridCol w="2461626">
                  <a:extLst>
                    <a:ext uri="{9D8B030D-6E8A-4147-A177-3AD203B41FA5}">
                      <a16:colId xmlns:a16="http://schemas.microsoft.com/office/drawing/2014/main" val="2062297525"/>
                    </a:ext>
                  </a:extLst>
                </a:gridCol>
                <a:gridCol w="2462992">
                  <a:extLst>
                    <a:ext uri="{9D8B030D-6E8A-4147-A177-3AD203B41FA5}">
                      <a16:colId xmlns:a16="http://schemas.microsoft.com/office/drawing/2014/main" val="3320726373"/>
                    </a:ext>
                  </a:extLst>
                </a:gridCol>
              </a:tblGrid>
              <a:tr h="1706058">
                <a:tc>
                  <a:txBody>
                    <a:bodyPr/>
                    <a:lstStyle/>
                    <a:p>
                      <a:pPr algn="ctr">
                        <a:lnSpc>
                          <a:spcPct val="107000"/>
                        </a:lnSpc>
                        <a:spcAft>
                          <a:spcPts val="0"/>
                        </a:spcAft>
                      </a:pPr>
                      <a:r>
                        <a:rPr lang="en-GB" sz="1800" dirty="0">
                          <a:effectLst/>
                        </a:rPr>
                        <a:t>A</a:t>
                      </a:r>
                    </a:p>
                    <a:p>
                      <a:pPr algn="ctr">
                        <a:lnSpc>
                          <a:spcPct val="107000"/>
                        </a:lnSpc>
                        <a:spcAft>
                          <a:spcPts val="0"/>
                        </a:spcAft>
                      </a:pPr>
                      <a:r>
                        <a:rPr lang="en-GB" sz="1800" dirty="0" err="1">
                          <a:effectLst/>
                        </a:rPr>
                        <a:t>Hanfodaeth</a:t>
                      </a:r>
                      <a:r>
                        <a:rPr lang="en-GB" sz="1800" dirty="0">
                          <a:effectLst/>
                        </a:rPr>
                        <a:t> / Essentialism</a:t>
                      </a:r>
                    </a:p>
                    <a:p>
                      <a:pPr algn="ctr">
                        <a:lnSpc>
                          <a:spcPct val="107000"/>
                        </a:lnSpc>
                        <a:spcAft>
                          <a:spcPts val="0"/>
                        </a:spcAft>
                      </a:pPr>
                      <a:r>
                        <a:rPr lang="en-GB" sz="1800" dirty="0">
                          <a:effectLst/>
                        </a:rPr>
                        <a:t>(Jack)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B</a:t>
                      </a:r>
                    </a:p>
                    <a:p>
                      <a:pPr algn="ctr">
                        <a:lnSpc>
                          <a:spcPct val="107000"/>
                        </a:lnSpc>
                        <a:spcAft>
                          <a:spcPts val="0"/>
                        </a:spcAft>
                      </a:pPr>
                      <a:r>
                        <a:rPr lang="en-GB" sz="1800" dirty="0" err="1">
                          <a:effectLst/>
                        </a:rPr>
                        <a:t>Bytholaeth</a:t>
                      </a:r>
                      <a:r>
                        <a:rPr lang="en-GB" sz="1800" dirty="0">
                          <a:effectLst/>
                        </a:rPr>
                        <a:t> / </a:t>
                      </a:r>
                      <a:r>
                        <a:rPr lang="en-GB" sz="1800" dirty="0" err="1">
                          <a:effectLst/>
                        </a:rPr>
                        <a:t>Perennialism</a:t>
                      </a:r>
                      <a:endParaRPr lang="en-GB" sz="1800" dirty="0">
                        <a:effectLst/>
                      </a:endParaRPr>
                    </a:p>
                    <a:p>
                      <a:pPr algn="ctr">
                        <a:lnSpc>
                          <a:spcPct val="107000"/>
                        </a:lnSpc>
                        <a:spcAft>
                          <a:spcPts val="0"/>
                        </a:spcAft>
                      </a:pPr>
                      <a:r>
                        <a:rPr lang="en-GB" sz="1800" dirty="0">
                          <a:effectLst/>
                        </a:rPr>
                        <a:t>(Elin)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C</a:t>
                      </a:r>
                    </a:p>
                    <a:p>
                      <a:pPr algn="ctr">
                        <a:lnSpc>
                          <a:spcPct val="107000"/>
                        </a:lnSpc>
                        <a:spcAft>
                          <a:spcPts val="0"/>
                        </a:spcAft>
                      </a:pPr>
                      <a:r>
                        <a:rPr lang="en-GB" sz="1800" dirty="0" err="1">
                          <a:effectLst/>
                        </a:rPr>
                        <a:t>Blaengaredd</a:t>
                      </a:r>
                      <a:r>
                        <a:rPr lang="en-GB" sz="1800" dirty="0">
                          <a:effectLst/>
                        </a:rPr>
                        <a:t> / Progressivism (Mark)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D</a:t>
                      </a:r>
                    </a:p>
                    <a:p>
                      <a:pPr algn="ctr">
                        <a:lnSpc>
                          <a:spcPct val="107000"/>
                        </a:lnSpc>
                        <a:spcAft>
                          <a:spcPts val="0"/>
                        </a:spcAft>
                      </a:pPr>
                      <a:r>
                        <a:rPr lang="en-GB" sz="1800" dirty="0" err="1">
                          <a:effectLst/>
                        </a:rPr>
                        <a:t>Adferiadaeth</a:t>
                      </a:r>
                      <a:r>
                        <a:rPr lang="en-GB" sz="1800" dirty="0">
                          <a:effectLst/>
                        </a:rPr>
                        <a:t> </a:t>
                      </a:r>
                      <a:r>
                        <a:rPr lang="en-GB" sz="1800" dirty="0" err="1">
                          <a:effectLst/>
                        </a:rPr>
                        <a:t>Gymdeithasol</a:t>
                      </a:r>
                      <a:r>
                        <a:rPr lang="en-GB" sz="1800" baseline="0" dirty="0">
                          <a:effectLst/>
                        </a:rPr>
                        <a:t> / </a:t>
                      </a:r>
                      <a:r>
                        <a:rPr lang="en-GB" sz="1800" dirty="0">
                          <a:effectLst/>
                        </a:rPr>
                        <a:t>Social Reconstructionism</a:t>
                      </a:r>
                    </a:p>
                    <a:p>
                      <a:pPr algn="ctr">
                        <a:lnSpc>
                          <a:spcPct val="107000"/>
                        </a:lnSpc>
                        <a:spcAft>
                          <a:spcPts val="0"/>
                        </a:spcAft>
                      </a:pPr>
                      <a:r>
                        <a:rPr lang="en-GB" sz="1800" dirty="0">
                          <a:effectLst/>
                        </a:rPr>
                        <a:t>(Jon)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800" dirty="0">
                          <a:effectLst/>
                        </a:rPr>
                        <a:t>E</a:t>
                      </a:r>
                    </a:p>
                    <a:p>
                      <a:pPr algn="ctr">
                        <a:lnSpc>
                          <a:spcPct val="107000"/>
                        </a:lnSpc>
                        <a:spcAft>
                          <a:spcPts val="0"/>
                        </a:spcAft>
                      </a:pPr>
                      <a:r>
                        <a:rPr lang="en-GB" sz="1800" dirty="0" err="1">
                          <a:effectLst/>
                        </a:rPr>
                        <a:t>Dirfodaeth</a:t>
                      </a:r>
                      <a:r>
                        <a:rPr lang="en-GB" sz="1800" dirty="0">
                          <a:effectLst/>
                        </a:rPr>
                        <a:t> / Existentialism</a:t>
                      </a:r>
                    </a:p>
                    <a:p>
                      <a:pPr algn="ctr">
                        <a:lnSpc>
                          <a:spcPct val="107000"/>
                        </a:lnSpc>
                        <a:spcAft>
                          <a:spcPts val="0"/>
                        </a:spcAft>
                      </a:pPr>
                      <a:r>
                        <a:rPr lang="en-GB" sz="1800" dirty="0">
                          <a:effectLst/>
                        </a:rPr>
                        <a:t>(Cara)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9609649"/>
                  </a:ext>
                </a:extLst>
              </a:tr>
              <a:tr h="617126">
                <a:tc>
                  <a:txBody>
                    <a:bodyPr/>
                    <a:lstStyle/>
                    <a:p>
                      <a:pPr>
                        <a:lnSpc>
                          <a:spcPct val="107000"/>
                        </a:lnSpc>
                        <a:spcAft>
                          <a:spcPts val="0"/>
                        </a:spcAft>
                      </a:pPr>
                      <a:r>
                        <a:rPr lang="en-GB" sz="1100" dirty="0">
                          <a:solidFill>
                            <a:schemeClr val="tx1"/>
                          </a:solidFill>
                          <a:effectLst/>
                        </a:rPr>
                        <a:t>1.</a:t>
                      </a:r>
                    </a:p>
                    <a:p>
                      <a:pPr>
                        <a:lnSpc>
                          <a:spcPct val="107000"/>
                        </a:lnSpc>
                        <a:spcAft>
                          <a:spcPts val="0"/>
                        </a:spcAft>
                      </a:pPr>
                      <a:r>
                        <a:rPr lang="en-GB" sz="1100" dirty="0">
                          <a:solidFill>
                            <a:schemeClr val="tx1"/>
                          </a:solidFill>
                          <a:effectLst/>
                        </a:rPr>
                        <a:t>        </a:t>
                      </a:r>
                      <a:r>
                        <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_________________</a:t>
                      </a:r>
                    </a:p>
                  </a:txBody>
                  <a:tcPr marL="68580" marR="68580" marT="0" marB="0">
                    <a:solidFill>
                      <a:schemeClr val="tx2">
                        <a:lumMod val="20000"/>
                        <a:lumOff val="80000"/>
                      </a:schemeClr>
                    </a:solidFill>
                  </a:tcPr>
                </a:tc>
                <a:tc>
                  <a:txBody>
                    <a:bodyPr/>
                    <a:lstStyle/>
                    <a:p>
                      <a:pPr>
                        <a:lnSpc>
                          <a:spcPct val="107000"/>
                        </a:lnSpc>
                        <a:spcAft>
                          <a:spcPts val="0"/>
                        </a:spcAft>
                      </a:pPr>
                      <a:r>
                        <a:rPr lang="en-GB" sz="1100" dirty="0">
                          <a:effectLst/>
                        </a:rPr>
                        <a:t>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4.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5.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8300376"/>
                  </a:ext>
                </a:extLst>
              </a:tr>
              <a:tr h="652772">
                <a:tc>
                  <a:txBody>
                    <a:bodyPr/>
                    <a:lstStyle/>
                    <a:p>
                      <a:pPr>
                        <a:lnSpc>
                          <a:spcPct val="107000"/>
                        </a:lnSpc>
                        <a:spcAft>
                          <a:spcPts val="0"/>
                        </a:spcAft>
                      </a:pPr>
                      <a:r>
                        <a:rPr lang="en-GB" sz="1100" dirty="0">
                          <a:solidFill>
                            <a:schemeClr val="tx1"/>
                          </a:solidFill>
                          <a:effectLst/>
                        </a:rPr>
                        <a:t>6.</a:t>
                      </a:r>
                    </a:p>
                    <a:p>
                      <a:pPr>
                        <a:lnSpc>
                          <a:spcPct val="107000"/>
                        </a:lnSpc>
                        <a:spcAft>
                          <a:spcPts val="0"/>
                        </a:spcAft>
                      </a:pPr>
                      <a:r>
                        <a:rPr lang="en-GB" sz="1100" dirty="0">
                          <a:effectLst/>
                        </a:rPr>
                        <a:t>       </a:t>
                      </a:r>
                      <a:r>
                        <a:rPr lang="en-GB" sz="1100" dirty="0">
                          <a:solidFill>
                            <a:schemeClr val="tx1"/>
                          </a:solidFill>
                          <a:effectLst/>
                        </a:rPr>
                        <a:t>_________________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solidFill>
                  </a:tcPr>
                </a:tc>
                <a:tc>
                  <a:txBody>
                    <a:bodyPr/>
                    <a:lstStyle/>
                    <a:p>
                      <a:pPr>
                        <a:lnSpc>
                          <a:spcPct val="107000"/>
                        </a:lnSpc>
                        <a:spcAft>
                          <a:spcPts val="0"/>
                        </a:spcAft>
                      </a:pPr>
                      <a:r>
                        <a:rPr lang="en-GB" sz="1100" dirty="0">
                          <a:effectLst/>
                        </a:rPr>
                        <a:t>7.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8.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9.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10.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164693"/>
                  </a:ext>
                </a:extLst>
              </a:tr>
              <a:tr h="617126">
                <a:tc>
                  <a:txBody>
                    <a:bodyPr/>
                    <a:lstStyle/>
                    <a:p>
                      <a:pPr>
                        <a:lnSpc>
                          <a:spcPct val="107000"/>
                        </a:lnSpc>
                        <a:spcAft>
                          <a:spcPts val="0"/>
                        </a:spcAft>
                      </a:pPr>
                      <a:r>
                        <a:rPr lang="en-GB" sz="1100" dirty="0">
                          <a:solidFill>
                            <a:schemeClr val="tx1"/>
                          </a:solidFill>
                          <a:effectLst/>
                        </a:rPr>
                        <a:t>11.</a:t>
                      </a:r>
                    </a:p>
                    <a:p>
                      <a:pPr>
                        <a:lnSpc>
                          <a:spcPct val="107000"/>
                        </a:lnSpc>
                        <a:spcAft>
                          <a:spcPts val="0"/>
                        </a:spcAft>
                      </a:pPr>
                      <a:r>
                        <a:rPr lang="en-GB" sz="1100" dirty="0">
                          <a:solidFill>
                            <a:schemeClr val="tx1"/>
                          </a:solidFill>
                          <a:effectLst/>
                        </a:rPr>
                        <a:t>  _________________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nSpc>
                          <a:spcPct val="107000"/>
                        </a:lnSpc>
                        <a:spcAft>
                          <a:spcPts val="0"/>
                        </a:spcAft>
                      </a:pPr>
                      <a:r>
                        <a:rPr lang="en-GB" sz="1100" dirty="0">
                          <a:effectLst/>
                        </a:rPr>
                        <a:t>12.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13.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14.</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15.</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4001491"/>
                  </a:ext>
                </a:extLst>
              </a:tr>
              <a:tr h="617126">
                <a:tc>
                  <a:txBody>
                    <a:bodyPr/>
                    <a:lstStyle/>
                    <a:p>
                      <a:pPr>
                        <a:lnSpc>
                          <a:spcPct val="107000"/>
                        </a:lnSpc>
                        <a:spcAft>
                          <a:spcPts val="0"/>
                        </a:spcAft>
                      </a:pPr>
                      <a:r>
                        <a:rPr lang="en-GB" sz="1100" dirty="0">
                          <a:effectLst/>
                        </a:rPr>
                        <a:t>1</a:t>
                      </a:r>
                      <a:r>
                        <a:rPr lang="en-GB" sz="1100" dirty="0">
                          <a:solidFill>
                            <a:schemeClr val="tx1"/>
                          </a:solidFill>
                          <a:effectLst/>
                        </a:rPr>
                        <a:t>6.</a:t>
                      </a:r>
                    </a:p>
                    <a:p>
                      <a:pPr>
                        <a:lnSpc>
                          <a:spcPct val="107000"/>
                        </a:lnSpc>
                        <a:spcAft>
                          <a:spcPts val="0"/>
                        </a:spcAft>
                      </a:pPr>
                      <a:r>
                        <a:rPr lang="en-GB" sz="1100" dirty="0">
                          <a:solidFill>
                            <a:schemeClr val="tx1"/>
                          </a:solidFill>
                          <a:effectLst/>
                        </a:rPr>
                        <a:t>  _________________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solidFill>
                  </a:tcPr>
                </a:tc>
                <a:tc>
                  <a:txBody>
                    <a:bodyPr/>
                    <a:lstStyle/>
                    <a:p>
                      <a:pPr>
                        <a:lnSpc>
                          <a:spcPct val="107000"/>
                        </a:lnSpc>
                        <a:spcAft>
                          <a:spcPts val="0"/>
                        </a:spcAft>
                      </a:pPr>
                      <a:r>
                        <a:rPr lang="en-GB" sz="1100" dirty="0">
                          <a:effectLst/>
                        </a:rPr>
                        <a:t>17.</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18.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19.</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20.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2269716"/>
                  </a:ext>
                </a:extLst>
              </a:tr>
              <a:tr h="617126">
                <a:tc>
                  <a:txBody>
                    <a:bodyPr/>
                    <a:lstStyle/>
                    <a:p>
                      <a:pPr>
                        <a:lnSpc>
                          <a:spcPct val="107000"/>
                        </a:lnSpc>
                        <a:spcAft>
                          <a:spcPts val="0"/>
                        </a:spcAft>
                      </a:pPr>
                      <a:r>
                        <a:rPr lang="en-GB" sz="1100" dirty="0">
                          <a:solidFill>
                            <a:schemeClr val="tx1"/>
                          </a:solidFill>
                          <a:effectLst/>
                        </a:rPr>
                        <a:t> 21.</a:t>
                      </a:r>
                    </a:p>
                    <a:p>
                      <a:pPr>
                        <a:lnSpc>
                          <a:spcPct val="107000"/>
                        </a:lnSpc>
                        <a:spcAft>
                          <a:spcPts val="0"/>
                        </a:spcAft>
                      </a:pPr>
                      <a:r>
                        <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_________________</a:t>
                      </a:r>
                    </a:p>
                  </a:txBody>
                  <a:tcPr marL="68580" marR="68580" marT="0" marB="0">
                    <a:solidFill>
                      <a:schemeClr val="accent1">
                        <a:lumMod val="20000"/>
                        <a:lumOff val="80000"/>
                      </a:schemeClr>
                    </a:solidFill>
                  </a:tcPr>
                </a:tc>
                <a:tc>
                  <a:txBody>
                    <a:bodyPr/>
                    <a:lstStyle/>
                    <a:p>
                      <a:pPr>
                        <a:lnSpc>
                          <a:spcPct val="107000"/>
                        </a:lnSpc>
                        <a:spcAft>
                          <a:spcPts val="0"/>
                        </a:spcAft>
                      </a:pPr>
                      <a:r>
                        <a:rPr lang="en-GB" sz="1100" dirty="0">
                          <a:effectLst/>
                        </a:rPr>
                        <a:t>22.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23.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24.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25. </a:t>
                      </a:r>
                    </a:p>
                    <a:p>
                      <a:pPr>
                        <a:lnSpc>
                          <a:spcPct val="107000"/>
                        </a:lnSpc>
                        <a:spcAft>
                          <a:spcPts val="0"/>
                        </a:spcAft>
                      </a:pPr>
                      <a:r>
                        <a:rPr lang="en-GB" sz="1100" dirty="0">
                          <a:effectLst/>
                        </a:rPr>
                        <a:t>     _________________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50411701"/>
                  </a:ext>
                </a:extLst>
              </a:tr>
              <a:tr h="617126">
                <a:tc>
                  <a:txBody>
                    <a:bodyPr/>
                    <a:lstStyle/>
                    <a:p>
                      <a:pPr>
                        <a:lnSpc>
                          <a:spcPct val="107000"/>
                        </a:lnSpc>
                        <a:spcAft>
                          <a:spcPts val="0"/>
                        </a:spcAft>
                      </a:pPr>
                      <a:r>
                        <a:rPr lang="en-GB" sz="1100" dirty="0">
                          <a:solidFill>
                            <a:schemeClr val="tx1"/>
                          </a:solidFill>
                          <a:effectLst/>
                        </a:rPr>
                        <a:t> </a:t>
                      </a:r>
                    </a:p>
                    <a:p>
                      <a:pPr>
                        <a:lnSpc>
                          <a:spcPct val="107000"/>
                        </a:lnSpc>
                        <a:spcAft>
                          <a:spcPts val="0"/>
                        </a:spcAft>
                      </a:pPr>
                      <a:r>
                        <a:rPr lang="en-GB" sz="1100" dirty="0">
                          <a:solidFill>
                            <a:schemeClr val="tx1"/>
                          </a:solidFill>
                          <a:effectLst/>
                        </a:rPr>
                        <a:t>Score:________</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bg1"/>
                    </a:solidFill>
                  </a:tcPr>
                </a:tc>
                <a:tc>
                  <a:txBody>
                    <a:bodyPr/>
                    <a:lstStyle/>
                    <a:p>
                      <a:pPr>
                        <a:lnSpc>
                          <a:spcPct val="107000"/>
                        </a:lnSpc>
                        <a:spcAft>
                          <a:spcPts val="0"/>
                        </a:spcAft>
                      </a:pPr>
                      <a:r>
                        <a:rPr lang="en-GB" sz="1100">
                          <a:effectLst/>
                        </a:rPr>
                        <a:t> </a:t>
                      </a:r>
                    </a:p>
                    <a:p>
                      <a:pPr>
                        <a:lnSpc>
                          <a:spcPct val="107000"/>
                        </a:lnSpc>
                        <a:spcAft>
                          <a:spcPts val="0"/>
                        </a:spcAft>
                      </a:pPr>
                      <a:r>
                        <a:rPr lang="en-GB" sz="1100">
                          <a:effectLst/>
                        </a:rPr>
                        <a:t>Score:________</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Score:_______</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 </a:t>
                      </a:r>
                    </a:p>
                    <a:p>
                      <a:pPr>
                        <a:lnSpc>
                          <a:spcPct val="107000"/>
                        </a:lnSpc>
                        <a:spcAft>
                          <a:spcPts val="0"/>
                        </a:spcAft>
                      </a:pPr>
                      <a:r>
                        <a:rPr lang="en-GB" sz="1100">
                          <a:effectLst/>
                        </a:rPr>
                        <a:t>Score:_________</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 </a:t>
                      </a:r>
                    </a:p>
                    <a:p>
                      <a:pPr>
                        <a:lnSpc>
                          <a:spcPct val="107000"/>
                        </a:lnSpc>
                        <a:spcAft>
                          <a:spcPts val="0"/>
                        </a:spcAft>
                      </a:pPr>
                      <a:r>
                        <a:rPr lang="en-GB" sz="1100" dirty="0">
                          <a:effectLst/>
                        </a:rPr>
                        <a:t>Score: ________</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09267311"/>
                  </a:ext>
                </a:extLst>
              </a:tr>
            </a:tbl>
          </a:graphicData>
        </a:graphic>
      </p:graphicFrame>
    </p:spTree>
    <p:extLst>
      <p:ext uri="{BB962C8B-B14F-4D97-AF65-F5344CB8AC3E}">
        <p14:creationId xmlns:p14="http://schemas.microsoft.com/office/powerpoint/2010/main" val="26248015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914E26-8BDF-4B2A-A847-DFD3F97AB0BD}"/>
              </a:ext>
            </a:extLst>
          </p:cNvPr>
          <p:cNvPicPr>
            <a:picLocks noChangeAspect="1"/>
          </p:cNvPicPr>
          <p:nvPr/>
        </p:nvPicPr>
        <p:blipFill>
          <a:blip r:embed="rId3"/>
          <a:stretch>
            <a:fillRect/>
          </a:stretch>
        </p:blipFill>
        <p:spPr>
          <a:xfrm>
            <a:off x="1845425" y="365125"/>
            <a:ext cx="7880466" cy="4943936"/>
          </a:xfrm>
          <a:prstGeom prst="rect">
            <a:avLst/>
          </a:prstGeom>
          <a:ln w="38100">
            <a:solidFill>
              <a:schemeClr val="tx2"/>
            </a:solidFill>
          </a:ln>
        </p:spPr>
      </p:pic>
    </p:spTree>
    <p:extLst>
      <p:ext uri="{BB962C8B-B14F-4D97-AF65-F5344CB8AC3E}">
        <p14:creationId xmlns:p14="http://schemas.microsoft.com/office/powerpoint/2010/main" val="3390248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7409885" y="148625"/>
            <a:ext cx="3103179" cy="1325563"/>
          </a:xfrm>
          <a:solidFill>
            <a:schemeClr val="bg1">
              <a:lumMod val="95000"/>
            </a:schemeClr>
          </a:solidFill>
          <a:ln w="38100">
            <a:solidFill>
              <a:schemeClr val="accent1"/>
            </a:solidFill>
          </a:ln>
        </p:spPr>
        <p:txBody>
          <a:bodyPr/>
          <a:lstStyle/>
          <a:p>
            <a:r>
              <a:rPr lang="en-GB" dirty="0"/>
              <a:t>Essentialism</a:t>
            </a:r>
          </a:p>
        </p:txBody>
      </p:sp>
      <p:sp>
        <p:nvSpPr>
          <p:cNvPr id="7" name="Rectangle 6">
            <a:extLst>
              <a:ext uri="{FF2B5EF4-FFF2-40B4-BE49-F238E27FC236}">
                <a16:creationId xmlns:a16="http://schemas.microsoft.com/office/drawing/2014/main" id="{68F28E12-F4D6-43F5-9AE6-F69C8B42A00F}"/>
              </a:ext>
            </a:extLst>
          </p:cNvPr>
          <p:cNvSpPr/>
          <p:nvPr/>
        </p:nvSpPr>
        <p:spPr>
          <a:xfrm>
            <a:off x="6076505" y="1690065"/>
            <a:ext cx="5918933" cy="363868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Essentialism strives to teach students the accumulated knowledge of our civilisation through core courses in the traditional academic disciplines. Essentialists aim to instil students with the ‘essentials’ of academic knowledge, patriotism, and character development. This traditional or back-to-basics approach is meant to train the mind, promote reasoning, and ensure a common culture in Britain.</a:t>
            </a:r>
          </a:p>
        </p:txBody>
      </p:sp>
      <p:sp>
        <p:nvSpPr>
          <p:cNvPr id="5" name="Title 1">
            <a:extLst>
              <a:ext uri="{FF2B5EF4-FFF2-40B4-BE49-F238E27FC236}">
                <a16:creationId xmlns:a16="http://schemas.microsoft.com/office/drawing/2014/main" id="{14C413BE-1D4C-42A0-9D57-2D583F4300DC}"/>
              </a:ext>
            </a:extLst>
          </p:cNvPr>
          <p:cNvSpPr txBox="1">
            <a:spLocks/>
          </p:cNvSpPr>
          <p:nvPr/>
        </p:nvSpPr>
        <p:spPr>
          <a:xfrm>
            <a:off x="1358187" y="148624"/>
            <a:ext cx="3103179" cy="1325563"/>
          </a:xfrm>
          <a:prstGeom prst="rect">
            <a:avLst/>
          </a:prstGeom>
          <a:solidFill>
            <a:schemeClr val="bg1">
              <a:lumMod val="95000"/>
            </a:schemeClr>
          </a:solidFill>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Hanfodaeth</a:t>
            </a:r>
            <a:endParaRPr lang="en-GB" dirty="0"/>
          </a:p>
        </p:txBody>
      </p:sp>
      <p:sp>
        <p:nvSpPr>
          <p:cNvPr id="6" name="Rectangle 5">
            <a:extLst>
              <a:ext uri="{FF2B5EF4-FFF2-40B4-BE49-F238E27FC236}">
                <a16:creationId xmlns:a16="http://schemas.microsoft.com/office/drawing/2014/main" id="{68F28E12-F4D6-43F5-9AE6-F69C8B42A00F}"/>
              </a:ext>
            </a:extLst>
          </p:cNvPr>
          <p:cNvSpPr/>
          <p:nvPr/>
        </p:nvSpPr>
        <p:spPr>
          <a:xfrm>
            <a:off x="115184" y="1690065"/>
            <a:ext cx="5918933" cy="363868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dirty="0"/>
              <a:t>Nod </a:t>
            </a:r>
            <a:r>
              <a:rPr lang="cy-GB" sz="2400" dirty="0" err="1"/>
              <a:t>hanfodaeth</a:t>
            </a:r>
            <a:r>
              <a:rPr lang="cy-GB" sz="2400" dirty="0"/>
              <a:t> yw addysgu i fyfyrwyr gwybodaeth gronedig ein gwareiddiad trwy gyrsiau craidd yn y disgyblaethau academaidd traddodiadol. Nod </a:t>
            </a:r>
            <a:r>
              <a:rPr lang="cy-GB" sz="2400" dirty="0" err="1"/>
              <a:t>hanfodaethwyr</a:t>
            </a:r>
            <a:r>
              <a:rPr lang="cy-GB" sz="2400" dirty="0"/>
              <a:t> yw rhoi i fyfyrwyr ‘hanfodion’ gwybodaeth academaidd, gwladgarwch, a datblygiad cymeriad. Bwriad yr ymagwedd draddodiadol neu ddiffwdan yw hyfforddi’r meddwl, hybu rhesymu, a sicrhau diwylliant cyffredin ym Mhrydain.</a:t>
            </a:r>
            <a:endParaRPr lang="en-GB" sz="2400" dirty="0"/>
          </a:p>
        </p:txBody>
      </p:sp>
    </p:spTree>
    <p:extLst>
      <p:ext uri="{BB962C8B-B14F-4D97-AF65-F5344CB8AC3E}">
        <p14:creationId xmlns:p14="http://schemas.microsoft.com/office/powerpoint/2010/main" val="39255563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98013" y="194857"/>
            <a:ext cx="2995974" cy="2165571"/>
          </a:xfrm>
          <a:ln w="38100">
            <a:solidFill>
              <a:schemeClr val="accent1"/>
            </a:solidFill>
          </a:ln>
        </p:spPr>
        <p:txBody>
          <a:bodyPr/>
          <a:lstStyle/>
          <a:p>
            <a:pPr algn="ctr"/>
            <a:r>
              <a:rPr lang="en-GB" dirty="0" err="1"/>
              <a:t>Hanfodaeth</a:t>
            </a:r>
            <a:r>
              <a:rPr lang="en-GB" dirty="0"/>
              <a:t> / Essentialism</a:t>
            </a:r>
          </a:p>
        </p:txBody>
      </p:sp>
      <p:pic>
        <p:nvPicPr>
          <p:cNvPr id="5" name="Picture 4">
            <a:extLst>
              <a:ext uri="{FF2B5EF4-FFF2-40B4-BE49-F238E27FC236}">
                <a16:creationId xmlns:a16="http://schemas.microsoft.com/office/drawing/2014/main" id="{5ACB3914-DD82-4F8F-9845-522AF3E9AEAC}"/>
              </a:ext>
            </a:extLst>
          </p:cNvPr>
          <p:cNvPicPr>
            <a:picLocks noChangeAspect="1"/>
          </p:cNvPicPr>
          <p:nvPr/>
        </p:nvPicPr>
        <p:blipFill>
          <a:blip r:embed="rId4"/>
          <a:stretch>
            <a:fillRect/>
          </a:stretch>
        </p:blipFill>
        <p:spPr>
          <a:xfrm>
            <a:off x="653611" y="194856"/>
            <a:ext cx="2562554" cy="2373311"/>
          </a:xfrm>
          <a:prstGeom prst="rect">
            <a:avLst/>
          </a:prstGeom>
          <a:ln w="38100">
            <a:solidFill>
              <a:schemeClr val="accent1"/>
            </a:solidFill>
          </a:ln>
        </p:spPr>
      </p:pic>
      <p:sp>
        <p:nvSpPr>
          <p:cNvPr id="6" name="TextBox 5">
            <a:extLst>
              <a:ext uri="{FF2B5EF4-FFF2-40B4-BE49-F238E27FC236}">
                <a16:creationId xmlns:a16="http://schemas.microsoft.com/office/drawing/2014/main" id="{D9A0727C-8545-4058-A9A0-3F2B421AB085}"/>
              </a:ext>
            </a:extLst>
          </p:cNvPr>
          <p:cNvSpPr txBox="1"/>
          <p:nvPr/>
        </p:nvSpPr>
        <p:spPr>
          <a:xfrm>
            <a:off x="314763" y="2734635"/>
            <a:ext cx="1657578" cy="2400657"/>
          </a:xfrm>
          <a:prstGeom prst="rect">
            <a:avLst/>
          </a:prstGeom>
          <a:noFill/>
        </p:spPr>
        <p:txBody>
          <a:bodyPr wrap="square" rtlCol="0">
            <a:spAutoFit/>
          </a:bodyPr>
          <a:lstStyle/>
          <a:p>
            <a:r>
              <a:rPr lang="cy-GB" sz="1150" dirty="0"/>
              <a:t>Roedd William </a:t>
            </a:r>
            <a:r>
              <a:rPr lang="cy-GB" sz="1150" dirty="0" err="1"/>
              <a:t>Bagley</a:t>
            </a:r>
            <a:r>
              <a:rPr lang="cy-GB" sz="1150" dirty="0"/>
              <a:t> (1874-1946) yn credu mai prif rôl yr ysgol yw cynhyrchu etholaeth llythrennog, deallus; roedd yn dadlau yn erbyn elfennau dewisol gan roi pwyslais ar sgiliau meddwl i helpu myfyrwyr gymhwyso eu gwybodaeth academaidd.</a:t>
            </a:r>
            <a:endParaRPr lang="en-GB" sz="1150" dirty="0"/>
          </a:p>
          <a:p>
            <a:r>
              <a:rPr lang="en-GB" sz="1200" dirty="0"/>
              <a:t>.</a:t>
            </a:r>
          </a:p>
        </p:txBody>
      </p:sp>
      <p:pic>
        <p:nvPicPr>
          <p:cNvPr id="7" name="Picture 6">
            <a:extLst>
              <a:ext uri="{FF2B5EF4-FFF2-40B4-BE49-F238E27FC236}">
                <a16:creationId xmlns:a16="http://schemas.microsoft.com/office/drawing/2014/main" id="{8E7973F1-5754-44E7-9106-BBDFD622A693}"/>
              </a:ext>
            </a:extLst>
          </p:cNvPr>
          <p:cNvPicPr>
            <a:picLocks noChangeAspect="1"/>
          </p:cNvPicPr>
          <p:nvPr/>
        </p:nvPicPr>
        <p:blipFill>
          <a:blip r:embed="rId5"/>
          <a:stretch>
            <a:fillRect/>
          </a:stretch>
        </p:blipFill>
        <p:spPr>
          <a:xfrm>
            <a:off x="8729508" y="194857"/>
            <a:ext cx="2624291" cy="2373312"/>
          </a:xfrm>
          <a:prstGeom prst="rect">
            <a:avLst/>
          </a:prstGeom>
          <a:ln w="38100">
            <a:solidFill>
              <a:schemeClr val="accent1"/>
            </a:solidFill>
          </a:ln>
        </p:spPr>
      </p:pic>
      <p:sp>
        <p:nvSpPr>
          <p:cNvPr id="8" name="TextBox 7">
            <a:extLst>
              <a:ext uri="{FF2B5EF4-FFF2-40B4-BE49-F238E27FC236}">
                <a16:creationId xmlns:a16="http://schemas.microsoft.com/office/drawing/2014/main" id="{56082C0C-2603-4905-BE70-BE4EF8097BEF}"/>
              </a:ext>
            </a:extLst>
          </p:cNvPr>
          <p:cNvSpPr txBox="1"/>
          <p:nvPr/>
        </p:nvSpPr>
        <p:spPr>
          <a:xfrm>
            <a:off x="9957391" y="3044775"/>
            <a:ext cx="1919848" cy="2185214"/>
          </a:xfrm>
          <a:prstGeom prst="rect">
            <a:avLst/>
          </a:prstGeom>
          <a:noFill/>
        </p:spPr>
        <p:txBody>
          <a:bodyPr wrap="square" rtlCol="0">
            <a:spAutoFit/>
          </a:bodyPr>
          <a:lstStyle/>
          <a:p>
            <a:r>
              <a:rPr lang="en-GB" sz="1600" dirty="0" err="1"/>
              <a:t>E.D.Hirsch</a:t>
            </a:r>
            <a:r>
              <a:rPr lang="en-GB" sz="1600" dirty="0"/>
              <a:t> (1928 -) established the Core Knowledge Foundation to develop a prescribed curriculum in subject areas, including technology</a:t>
            </a:r>
            <a:r>
              <a:rPr lang="en-GB" sz="2400" dirty="0"/>
              <a:t>.</a:t>
            </a:r>
          </a:p>
        </p:txBody>
      </p:sp>
      <p:sp>
        <p:nvSpPr>
          <p:cNvPr id="9" name="TextBox 8">
            <a:extLst>
              <a:ext uri="{FF2B5EF4-FFF2-40B4-BE49-F238E27FC236}">
                <a16:creationId xmlns:a16="http://schemas.microsoft.com/office/drawing/2014/main" id="{D9A0727C-8545-4058-A9A0-3F2B421AB085}"/>
              </a:ext>
            </a:extLst>
          </p:cNvPr>
          <p:cNvSpPr txBox="1"/>
          <p:nvPr/>
        </p:nvSpPr>
        <p:spPr>
          <a:xfrm>
            <a:off x="2051414" y="2734635"/>
            <a:ext cx="1657578" cy="2123658"/>
          </a:xfrm>
          <a:prstGeom prst="rect">
            <a:avLst/>
          </a:prstGeom>
          <a:noFill/>
        </p:spPr>
        <p:txBody>
          <a:bodyPr wrap="square" rtlCol="0">
            <a:spAutoFit/>
          </a:bodyPr>
          <a:lstStyle/>
          <a:p>
            <a:r>
              <a:rPr lang="en-GB" sz="1200" dirty="0"/>
              <a:t>William Bagley (1874-1946) believed that the major role of the school is to produce a literate, intelligent electorate; he argued against electives while stressing thinking skills to help students apply their academic knowledge.</a:t>
            </a:r>
          </a:p>
        </p:txBody>
      </p:sp>
      <p:sp>
        <p:nvSpPr>
          <p:cNvPr id="10" name="TextBox 9">
            <a:extLst>
              <a:ext uri="{FF2B5EF4-FFF2-40B4-BE49-F238E27FC236}">
                <a16:creationId xmlns:a16="http://schemas.microsoft.com/office/drawing/2014/main" id="{56082C0C-2603-4905-BE70-BE4EF8097BEF}"/>
              </a:ext>
            </a:extLst>
          </p:cNvPr>
          <p:cNvSpPr txBox="1"/>
          <p:nvPr/>
        </p:nvSpPr>
        <p:spPr>
          <a:xfrm>
            <a:off x="8121805" y="3044775"/>
            <a:ext cx="1919848" cy="2308324"/>
          </a:xfrm>
          <a:prstGeom prst="rect">
            <a:avLst/>
          </a:prstGeom>
          <a:noFill/>
        </p:spPr>
        <p:txBody>
          <a:bodyPr wrap="square" rtlCol="0">
            <a:spAutoFit/>
          </a:bodyPr>
          <a:lstStyle/>
          <a:p>
            <a:r>
              <a:rPr lang="cy-GB" sz="1600" dirty="0"/>
              <a:t>E. D. </a:t>
            </a:r>
            <a:r>
              <a:rPr lang="cy-GB" sz="1600" dirty="0" err="1"/>
              <a:t>Hirsch</a:t>
            </a:r>
            <a:r>
              <a:rPr lang="cy-GB" sz="1600" dirty="0"/>
              <a:t> (1928 -) a sefydlodd y ‘</a:t>
            </a:r>
            <a:r>
              <a:rPr lang="cy-GB" sz="1600" dirty="0" err="1"/>
              <a:t>Core</a:t>
            </a:r>
            <a:r>
              <a:rPr lang="cy-GB" sz="1600" dirty="0"/>
              <a:t> </a:t>
            </a:r>
            <a:r>
              <a:rPr lang="cy-GB" sz="1600" dirty="0" err="1"/>
              <a:t>Knowledge</a:t>
            </a:r>
            <a:r>
              <a:rPr lang="cy-GB" sz="1600" dirty="0"/>
              <a:t> </a:t>
            </a:r>
            <a:r>
              <a:rPr lang="cy-GB" sz="1600" dirty="0" err="1"/>
              <a:t>Foundation</a:t>
            </a:r>
            <a:r>
              <a:rPr lang="cy-GB" sz="1600" dirty="0"/>
              <a:t>’ i ddatblygu cwricwlwm penodedig mewn meysydd pwnc, gan gynnwys technoleg.</a:t>
            </a:r>
            <a:endParaRPr lang="en-GB" sz="1600" dirty="0"/>
          </a:p>
        </p:txBody>
      </p:sp>
    </p:spTree>
    <p:extLst>
      <p:ext uri="{BB962C8B-B14F-4D97-AF65-F5344CB8AC3E}">
        <p14:creationId xmlns:p14="http://schemas.microsoft.com/office/powerpoint/2010/main" val="3579289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09726" y="195667"/>
            <a:ext cx="3172548" cy="889001"/>
          </a:xfrm>
          <a:ln w="38100">
            <a:solidFill>
              <a:schemeClr val="accent1"/>
            </a:solidFill>
          </a:ln>
        </p:spPr>
        <p:txBody>
          <a:bodyPr/>
          <a:lstStyle/>
          <a:p>
            <a:r>
              <a:rPr lang="en-GB" dirty="0" err="1"/>
              <a:t>Bytholaeth</a:t>
            </a:r>
            <a:endParaRPr lang="en-GB" dirty="0"/>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a:p>
        </p:txBody>
      </p:sp>
      <p:sp>
        <p:nvSpPr>
          <p:cNvPr id="5" name="Rectangle 4">
            <a:extLst>
              <a:ext uri="{FF2B5EF4-FFF2-40B4-BE49-F238E27FC236}">
                <a16:creationId xmlns:a16="http://schemas.microsoft.com/office/drawing/2014/main" id="{5CCEFE40-FAED-4AB9-B690-0BA0B096DE03}"/>
              </a:ext>
            </a:extLst>
          </p:cNvPr>
          <p:cNvSpPr/>
          <p:nvPr/>
        </p:nvSpPr>
        <p:spPr>
          <a:xfrm>
            <a:off x="460353" y="1296785"/>
            <a:ext cx="10953881" cy="403998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200" dirty="0"/>
              <a:t>Mae </a:t>
            </a:r>
            <a:r>
              <a:rPr lang="cy-GB" sz="2200" dirty="0" err="1"/>
              <a:t>Bytholaeth</a:t>
            </a:r>
            <a:r>
              <a:rPr lang="cy-GB" sz="2200" dirty="0"/>
              <a:t> yn gefnder i </a:t>
            </a:r>
            <a:r>
              <a:rPr lang="cy-GB" sz="2200" dirty="0" err="1"/>
              <a:t>hanfodaeth</a:t>
            </a:r>
            <a:r>
              <a:rPr lang="cy-GB" sz="2200" dirty="0"/>
              <a:t>. Mae’r </a:t>
            </a:r>
            <a:r>
              <a:rPr lang="cy-GB" sz="2200" dirty="0" err="1"/>
              <a:t>ddau’n</a:t>
            </a:r>
            <a:r>
              <a:rPr lang="cy-GB" sz="2200" dirty="0"/>
              <a:t> eirioli ystafelloedd dosbarth athro-ganolog. Mae’r </a:t>
            </a:r>
            <a:r>
              <a:rPr lang="cy-GB" sz="2200" dirty="0" err="1"/>
              <a:t>ddau’n</a:t>
            </a:r>
            <a:r>
              <a:rPr lang="cy-GB" sz="2200" dirty="0"/>
              <a:t> goddef hyblygrwydd yn y cwricwlwm. Mae’r </a:t>
            </a:r>
            <a:r>
              <a:rPr lang="cy-GB" sz="2200" dirty="0" err="1"/>
              <a:t>ddau’n</a:t>
            </a:r>
            <a:r>
              <a:rPr lang="cy-GB" sz="2200" dirty="0"/>
              <a:t> gweithredu safonau trwyadl. Mae’r </a:t>
            </a:r>
            <a:r>
              <a:rPr lang="cy-GB" sz="2200" dirty="0" err="1"/>
              <a:t>ddau’n</a:t>
            </a:r>
            <a:r>
              <a:rPr lang="cy-GB" sz="2200" dirty="0"/>
              <a:t> ceisio miniogi grym deallusol myfyrwyr a chyfoethogi eu rhinweddau moesol. </a:t>
            </a:r>
            <a:endParaRPr lang="en-GB" sz="2200" dirty="0"/>
          </a:p>
          <a:p>
            <a:r>
              <a:rPr lang="cy-GB" sz="2200" dirty="0"/>
              <a:t>Mae’r sawl sy’n dilyn </a:t>
            </a:r>
            <a:r>
              <a:rPr lang="cy-GB" sz="2200" dirty="0" err="1"/>
              <a:t>Bytholaeth</a:t>
            </a:r>
            <a:r>
              <a:rPr lang="cy-GB" sz="2200" dirty="0"/>
              <a:t> yn trefnu eu hysgolion o gwmpas llyfrau, syniadau a chysyniadau ac yn barnu </a:t>
            </a:r>
            <a:r>
              <a:rPr lang="cy-GB" sz="2200" dirty="0" err="1"/>
              <a:t>hanfodwyr</a:t>
            </a:r>
            <a:r>
              <a:rPr lang="cy-GB" sz="2200" dirty="0"/>
              <a:t> am y doreth o wybodaeth ffeithiol y maent yn disgwyl i’w myfyrwyr ei hamsugno er mwyn ‘llythrennedd diwylliannol’. Ystyr Bythol yw ‘tragwyddol’ – mae addysg </a:t>
            </a:r>
            <a:r>
              <a:rPr lang="cy-GB" sz="2200" dirty="0" err="1"/>
              <a:t>bytholaeth</a:t>
            </a:r>
            <a:r>
              <a:rPr lang="cy-GB" sz="2200" dirty="0"/>
              <a:t> yn ffocysu ar themâu parhaus a chwestiynau sy’n ymestyn dros yr oesoedd. Maent yn argymell y dylai myfyrwyr ddysgu o’r Llyfrau Mawr – gwaith gan feddylwyr ac ysgrifenwyr gorau hanes, llyfrau sydd yr un mor ystyriol heddiw a phan gawsant eu hysgrifennu.</a:t>
            </a:r>
            <a:endParaRPr lang="en-GB" sz="2200" dirty="0"/>
          </a:p>
        </p:txBody>
      </p:sp>
    </p:spTree>
    <p:extLst>
      <p:ext uri="{BB962C8B-B14F-4D97-AF65-F5344CB8AC3E}">
        <p14:creationId xmlns:p14="http://schemas.microsoft.com/office/powerpoint/2010/main" val="24065520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09726" y="195667"/>
            <a:ext cx="3172548" cy="889001"/>
          </a:xfrm>
          <a:ln w="38100">
            <a:solidFill>
              <a:schemeClr val="accent1"/>
            </a:solidFill>
          </a:ln>
        </p:spPr>
        <p:txBody>
          <a:bodyPr/>
          <a:lstStyle/>
          <a:p>
            <a:r>
              <a:rPr lang="en-GB" dirty="0" err="1"/>
              <a:t>Perennialism</a:t>
            </a:r>
            <a:endParaRPr lang="en-GB" dirty="0"/>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a:p>
        </p:txBody>
      </p:sp>
      <p:sp>
        <p:nvSpPr>
          <p:cNvPr id="5" name="Rectangle 4">
            <a:extLst>
              <a:ext uri="{FF2B5EF4-FFF2-40B4-BE49-F238E27FC236}">
                <a16:creationId xmlns:a16="http://schemas.microsoft.com/office/drawing/2014/main" id="{5CCEFE40-FAED-4AB9-B690-0BA0B096DE03}"/>
              </a:ext>
            </a:extLst>
          </p:cNvPr>
          <p:cNvSpPr/>
          <p:nvPr/>
        </p:nvSpPr>
        <p:spPr>
          <a:xfrm>
            <a:off x="460353" y="1296785"/>
            <a:ext cx="10953881" cy="403998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Perennialism is a cousin of essentialism. Both advocate teacher-centred classrooms. Both tolerate little flexibility in the curriculum. Both implement rigorous standards. Both aim to sharpen students’ intellectual powers and enhance their moral qualities. </a:t>
            </a:r>
          </a:p>
          <a:p>
            <a:pPr algn="ctr"/>
            <a:endParaRPr lang="en-GB" sz="2400" dirty="0"/>
          </a:p>
          <a:p>
            <a:pPr algn="ctr"/>
            <a:r>
              <a:rPr lang="en-GB" sz="2400" dirty="0" err="1"/>
              <a:t>Perennialists</a:t>
            </a:r>
            <a:r>
              <a:rPr lang="en-GB" sz="2400" dirty="0"/>
              <a:t> organise their schools around books, ideas, and concepts, and criticise essentialists for the vast amounts of factual information they require their students to absorb for ‘cultural literacy’ Perennial means ‘everlasting’ – a </a:t>
            </a:r>
            <a:r>
              <a:rPr lang="en-GB" sz="2400" dirty="0" err="1"/>
              <a:t>perennialist</a:t>
            </a:r>
            <a:r>
              <a:rPr lang="en-GB" sz="2400" dirty="0"/>
              <a:t> education focuses on enduring themes and questions that span the ages. They recommend that students learn from the Great Books – works by history’s finest thinkers and writers, books as meaningful today as when they were first written.</a:t>
            </a:r>
          </a:p>
        </p:txBody>
      </p:sp>
    </p:spTree>
    <p:extLst>
      <p:ext uri="{BB962C8B-B14F-4D97-AF65-F5344CB8AC3E}">
        <p14:creationId xmlns:p14="http://schemas.microsoft.com/office/powerpoint/2010/main" val="18750599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557023" y="178895"/>
            <a:ext cx="3077954" cy="1325563"/>
          </a:xfrm>
          <a:ln w="38100">
            <a:solidFill>
              <a:schemeClr val="accent1"/>
            </a:solidFill>
          </a:ln>
        </p:spPr>
        <p:txBody>
          <a:bodyPr>
            <a:normAutofit/>
          </a:bodyPr>
          <a:lstStyle/>
          <a:p>
            <a:pPr algn="ctr"/>
            <a:r>
              <a:rPr lang="en-GB" dirty="0" err="1"/>
              <a:t>Bytholaeth</a:t>
            </a:r>
            <a:r>
              <a:rPr lang="en-GB" dirty="0"/>
              <a:t> / </a:t>
            </a:r>
            <a:r>
              <a:rPr lang="en-GB" dirty="0" err="1"/>
              <a:t>Perennialism</a:t>
            </a:r>
            <a:endParaRPr lang="en-GB" dirty="0"/>
          </a:p>
        </p:txBody>
      </p:sp>
      <p:pic>
        <p:nvPicPr>
          <p:cNvPr id="5" name="Picture 4">
            <a:extLst>
              <a:ext uri="{FF2B5EF4-FFF2-40B4-BE49-F238E27FC236}">
                <a16:creationId xmlns:a16="http://schemas.microsoft.com/office/drawing/2014/main" id="{8104299F-A40F-4778-8525-06400376DBAF}"/>
              </a:ext>
            </a:extLst>
          </p:cNvPr>
          <p:cNvPicPr>
            <a:picLocks noChangeAspect="1"/>
          </p:cNvPicPr>
          <p:nvPr/>
        </p:nvPicPr>
        <p:blipFill>
          <a:blip r:embed="rId3"/>
          <a:stretch>
            <a:fillRect/>
          </a:stretch>
        </p:blipFill>
        <p:spPr>
          <a:xfrm>
            <a:off x="761480" y="192664"/>
            <a:ext cx="2836116" cy="2371725"/>
          </a:xfrm>
          <a:prstGeom prst="rect">
            <a:avLst/>
          </a:prstGeom>
          <a:ln w="38100">
            <a:solidFill>
              <a:schemeClr val="accent1"/>
            </a:solidFill>
          </a:ln>
        </p:spPr>
      </p:pic>
      <p:pic>
        <p:nvPicPr>
          <p:cNvPr id="6" name="Picture 5">
            <a:extLst>
              <a:ext uri="{FF2B5EF4-FFF2-40B4-BE49-F238E27FC236}">
                <a16:creationId xmlns:a16="http://schemas.microsoft.com/office/drawing/2014/main" id="{D34ECBCA-21B1-456C-A4E3-7CFB47FBF135}"/>
              </a:ext>
            </a:extLst>
          </p:cNvPr>
          <p:cNvPicPr>
            <a:picLocks noChangeAspect="1"/>
          </p:cNvPicPr>
          <p:nvPr/>
        </p:nvPicPr>
        <p:blipFill>
          <a:blip r:embed="rId4"/>
          <a:stretch>
            <a:fillRect/>
          </a:stretch>
        </p:blipFill>
        <p:spPr>
          <a:xfrm>
            <a:off x="8594404" y="177840"/>
            <a:ext cx="2615305" cy="2386550"/>
          </a:xfrm>
          <a:prstGeom prst="rect">
            <a:avLst/>
          </a:prstGeom>
          <a:ln w="38100">
            <a:solidFill>
              <a:schemeClr val="accent1"/>
            </a:solidFill>
          </a:ln>
        </p:spPr>
      </p:pic>
      <p:sp>
        <p:nvSpPr>
          <p:cNvPr id="7" name="Rectangle 6">
            <a:extLst>
              <a:ext uri="{FF2B5EF4-FFF2-40B4-BE49-F238E27FC236}">
                <a16:creationId xmlns:a16="http://schemas.microsoft.com/office/drawing/2014/main" id="{54755DC5-F0FE-4BF9-8858-AAFC7F322E59}"/>
              </a:ext>
            </a:extLst>
          </p:cNvPr>
          <p:cNvSpPr/>
          <p:nvPr/>
        </p:nvSpPr>
        <p:spPr>
          <a:xfrm>
            <a:off x="69111" y="2833577"/>
            <a:ext cx="2718673" cy="23615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Robert M. Hutchins </a:t>
            </a:r>
            <a:br>
              <a:rPr lang="en-GB" dirty="0">
                <a:solidFill>
                  <a:schemeClr val="tx1"/>
                </a:solidFill>
              </a:rPr>
            </a:br>
            <a:r>
              <a:rPr lang="en-GB" dirty="0">
                <a:solidFill>
                  <a:schemeClr val="tx1"/>
                </a:solidFill>
              </a:rPr>
              <a:t>(1899 – 1979)</a:t>
            </a:r>
            <a:br>
              <a:rPr lang="en-GB" dirty="0">
                <a:solidFill>
                  <a:schemeClr val="tx1"/>
                </a:solidFill>
              </a:rPr>
            </a:br>
            <a:r>
              <a:rPr lang="en-GB" dirty="0" err="1">
                <a:solidFill>
                  <a:schemeClr val="tx1"/>
                </a:solidFill>
              </a:rPr>
              <a:t>Yn</a:t>
            </a:r>
            <a:r>
              <a:rPr lang="en-GB" dirty="0">
                <a:solidFill>
                  <a:schemeClr val="tx1"/>
                </a:solidFill>
              </a:rPr>
              <a:t> </a:t>
            </a:r>
            <a:r>
              <a:rPr lang="en-GB" dirty="0" err="1">
                <a:solidFill>
                  <a:schemeClr val="tx1"/>
                </a:solidFill>
              </a:rPr>
              <a:t>ystod</a:t>
            </a:r>
            <a:r>
              <a:rPr lang="en-GB" dirty="0">
                <a:solidFill>
                  <a:schemeClr val="tx1"/>
                </a:solidFill>
              </a:rPr>
              <a:t> </a:t>
            </a:r>
            <a:r>
              <a:rPr lang="en-GB" dirty="0" err="1">
                <a:solidFill>
                  <a:schemeClr val="tx1"/>
                </a:solidFill>
              </a:rPr>
              <a:t>yr</a:t>
            </a:r>
            <a:r>
              <a:rPr lang="en-GB" dirty="0">
                <a:solidFill>
                  <a:schemeClr val="tx1"/>
                </a:solidFill>
              </a:rPr>
              <a:t> 16 </a:t>
            </a:r>
            <a:r>
              <a:rPr lang="en-GB" dirty="0" err="1">
                <a:solidFill>
                  <a:schemeClr val="tx1"/>
                </a:solidFill>
              </a:rPr>
              <a:t>blynedd</a:t>
            </a:r>
            <a:r>
              <a:rPr lang="en-GB" dirty="0">
                <a:solidFill>
                  <a:schemeClr val="tx1"/>
                </a:solidFill>
              </a:rPr>
              <a:t> y </a:t>
            </a:r>
            <a:r>
              <a:rPr lang="en-GB" dirty="0" err="1">
                <a:solidFill>
                  <a:schemeClr val="tx1"/>
                </a:solidFill>
              </a:rPr>
              <a:t>bu’n</a:t>
            </a:r>
            <a:r>
              <a:rPr lang="en-GB" dirty="0">
                <a:solidFill>
                  <a:schemeClr val="tx1"/>
                </a:solidFill>
              </a:rPr>
              <a:t> </a:t>
            </a:r>
            <a:r>
              <a:rPr lang="en-GB" dirty="0" err="1">
                <a:solidFill>
                  <a:schemeClr val="tx1"/>
                </a:solidFill>
              </a:rPr>
              <a:t>lywydd</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Brifysgol</a:t>
            </a:r>
            <a:r>
              <a:rPr lang="en-GB" dirty="0">
                <a:solidFill>
                  <a:schemeClr val="tx1"/>
                </a:solidFill>
              </a:rPr>
              <a:t> Chicago, </a:t>
            </a:r>
            <a:r>
              <a:rPr lang="en-GB" dirty="0" err="1">
                <a:solidFill>
                  <a:schemeClr val="tx1"/>
                </a:solidFill>
              </a:rPr>
              <a:t>diddymodd</a:t>
            </a:r>
            <a:r>
              <a:rPr lang="en-GB" dirty="0">
                <a:solidFill>
                  <a:schemeClr val="tx1"/>
                </a:solidFill>
              </a:rPr>
              <a:t> Hutchins </a:t>
            </a:r>
            <a:r>
              <a:rPr lang="en-GB" dirty="0" err="1">
                <a:solidFill>
                  <a:schemeClr val="tx1"/>
                </a:solidFill>
              </a:rPr>
              <a:t>frawdoliaethau</a:t>
            </a:r>
            <a:r>
              <a:rPr lang="en-GB" dirty="0">
                <a:solidFill>
                  <a:schemeClr val="tx1"/>
                </a:solidFill>
              </a:rPr>
              <a:t>, </a:t>
            </a:r>
            <a:r>
              <a:rPr lang="en-GB" dirty="0" err="1">
                <a:solidFill>
                  <a:schemeClr val="tx1"/>
                </a:solidFill>
              </a:rPr>
              <a:t>pêl-droed</a:t>
            </a:r>
            <a:r>
              <a:rPr lang="en-GB" dirty="0">
                <a:solidFill>
                  <a:schemeClr val="tx1"/>
                </a:solidFill>
              </a:rPr>
              <a:t> a </a:t>
            </a:r>
            <a:r>
              <a:rPr lang="en-GB" dirty="0" err="1">
                <a:solidFill>
                  <a:schemeClr val="tx1"/>
                </a:solidFill>
              </a:rPr>
              <a:t>phresenoliaeth</a:t>
            </a:r>
            <a:r>
              <a:rPr lang="en-GB" dirty="0">
                <a:solidFill>
                  <a:schemeClr val="tx1"/>
                </a:solidFill>
              </a:rPr>
              <a:t> </a:t>
            </a:r>
            <a:r>
              <a:rPr lang="en-GB" dirty="0" err="1">
                <a:solidFill>
                  <a:schemeClr val="tx1"/>
                </a:solidFill>
              </a:rPr>
              <a:t>gorfodol</a:t>
            </a:r>
            <a:r>
              <a:rPr lang="en-GB" dirty="0">
                <a:solidFill>
                  <a:schemeClr val="tx1"/>
                </a:solidFill>
              </a:rPr>
              <a:t>, a </a:t>
            </a:r>
            <a:r>
              <a:rPr lang="en-GB" dirty="0" err="1">
                <a:solidFill>
                  <a:schemeClr val="tx1"/>
                </a:solidFill>
              </a:rPr>
              <a:t>chyflwynodd</a:t>
            </a:r>
            <a:r>
              <a:rPr lang="en-GB" dirty="0">
                <a:solidFill>
                  <a:schemeClr val="tx1"/>
                </a:solidFill>
              </a:rPr>
              <a:t> y </a:t>
            </a:r>
            <a:r>
              <a:rPr lang="en-GB" dirty="0" err="1">
                <a:solidFill>
                  <a:schemeClr val="tx1"/>
                </a:solidFill>
              </a:rPr>
              <a:t>rhaglen</a:t>
            </a:r>
            <a:r>
              <a:rPr lang="en-GB" dirty="0">
                <a:solidFill>
                  <a:schemeClr val="tx1"/>
                </a:solidFill>
              </a:rPr>
              <a:t> </a:t>
            </a:r>
            <a:r>
              <a:rPr lang="en-GB" dirty="0" err="1">
                <a:solidFill>
                  <a:schemeClr val="tx1"/>
                </a:solidFill>
              </a:rPr>
              <a:t>Llyfrau</a:t>
            </a:r>
            <a:r>
              <a:rPr lang="en-GB" dirty="0">
                <a:solidFill>
                  <a:schemeClr val="tx1"/>
                </a:solidFill>
              </a:rPr>
              <a:t> </a:t>
            </a:r>
            <a:r>
              <a:rPr lang="en-GB" dirty="0" err="1">
                <a:solidFill>
                  <a:schemeClr val="tx1"/>
                </a:solidFill>
              </a:rPr>
              <a:t>Mawr</a:t>
            </a:r>
            <a:r>
              <a:rPr lang="en-GB" dirty="0">
                <a:solidFill>
                  <a:schemeClr val="tx1"/>
                </a:solidFill>
              </a:rPr>
              <a:t>.</a:t>
            </a:r>
          </a:p>
        </p:txBody>
      </p:sp>
      <p:sp>
        <p:nvSpPr>
          <p:cNvPr id="8" name="Rectangle 7">
            <a:extLst>
              <a:ext uri="{FF2B5EF4-FFF2-40B4-BE49-F238E27FC236}">
                <a16:creationId xmlns:a16="http://schemas.microsoft.com/office/drawing/2014/main" id="{F70D4DB1-496B-4A7C-9C29-AC0096C094BA}"/>
              </a:ext>
            </a:extLst>
          </p:cNvPr>
          <p:cNvSpPr/>
          <p:nvPr/>
        </p:nvSpPr>
        <p:spPr>
          <a:xfrm>
            <a:off x="9744740" y="3132521"/>
            <a:ext cx="2322706" cy="18956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Mortimer Adler (1902 – 2001) renewed interest in perennialism with the publication of </a:t>
            </a:r>
            <a:r>
              <a:rPr lang="en-GB" sz="1600" i="1" dirty="0">
                <a:solidFill>
                  <a:schemeClr val="tx1"/>
                </a:solidFill>
              </a:rPr>
              <a:t>The Paideia Proposal</a:t>
            </a:r>
            <a:r>
              <a:rPr lang="en-GB" sz="1600" dirty="0">
                <a:solidFill>
                  <a:schemeClr val="tx1"/>
                </a:solidFill>
              </a:rPr>
              <a:t> (1982). Adler advocated that all students be educated in the classics and that education be a lifelong venture.</a:t>
            </a:r>
          </a:p>
        </p:txBody>
      </p:sp>
      <p:sp>
        <p:nvSpPr>
          <p:cNvPr id="9" name="Rectangle 8">
            <a:extLst>
              <a:ext uri="{FF2B5EF4-FFF2-40B4-BE49-F238E27FC236}">
                <a16:creationId xmlns:a16="http://schemas.microsoft.com/office/drawing/2014/main" id="{54755DC5-F0FE-4BF9-8858-AAFC7F322E59}"/>
              </a:ext>
            </a:extLst>
          </p:cNvPr>
          <p:cNvSpPr/>
          <p:nvPr/>
        </p:nvSpPr>
        <p:spPr>
          <a:xfrm>
            <a:off x="2640418" y="2674974"/>
            <a:ext cx="2718673" cy="267877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Robert M. Hutchins </a:t>
            </a:r>
            <a:br>
              <a:rPr lang="en-GB" dirty="0">
                <a:solidFill>
                  <a:schemeClr val="tx1"/>
                </a:solidFill>
              </a:rPr>
            </a:br>
            <a:r>
              <a:rPr lang="en-GB" dirty="0">
                <a:solidFill>
                  <a:schemeClr val="tx1"/>
                </a:solidFill>
              </a:rPr>
              <a:t>(1899 – 1979)</a:t>
            </a:r>
          </a:p>
          <a:p>
            <a:pPr algn="ctr"/>
            <a:r>
              <a:rPr lang="en-GB" dirty="0">
                <a:solidFill>
                  <a:schemeClr val="tx1"/>
                </a:solidFill>
              </a:rPr>
              <a:t>During the 16 years he served as president of the University of Chicago, Hutchins abolished fraternities, football, and compulsory attendance, and introduced the Great Books program.</a:t>
            </a:r>
          </a:p>
        </p:txBody>
      </p:sp>
      <p:sp>
        <p:nvSpPr>
          <p:cNvPr id="10" name="Rectangle 9">
            <a:extLst>
              <a:ext uri="{FF2B5EF4-FFF2-40B4-BE49-F238E27FC236}">
                <a16:creationId xmlns:a16="http://schemas.microsoft.com/office/drawing/2014/main" id="{F70D4DB1-496B-4A7C-9C29-AC0096C094BA}"/>
              </a:ext>
            </a:extLst>
          </p:cNvPr>
          <p:cNvSpPr/>
          <p:nvPr/>
        </p:nvSpPr>
        <p:spPr>
          <a:xfrm>
            <a:off x="7488866" y="3132521"/>
            <a:ext cx="2322706" cy="18956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Adnewyddodd</a:t>
            </a:r>
            <a:r>
              <a:rPr lang="en-GB" sz="1600" dirty="0">
                <a:solidFill>
                  <a:schemeClr val="tx1"/>
                </a:solidFill>
              </a:rPr>
              <a:t> Mortimer Adler (1902 – 2001) </a:t>
            </a:r>
            <a:r>
              <a:rPr lang="en-GB" sz="1600" dirty="0" err="1">
                <a:solidFill>
                  <a:schemeClr val="tx1"/>
                </a:solidFill>
              </a:rPr>
              <a:t>ddiddordeb</a:t>
            </a:r>
            <a:r>
              <a:rPr lang="en-GB" sz="1600" dirty="0">
                <a:solidFill>
                  <a:schemeClr val="tx1"/>
                </a:solidFill>
              </a:rPr>
              <a:t> </a:t>
            </a:r>
            <a:r>
              <a:rPr lang="en-GB" sz="1600" dirty="0" err="1">
                <a:solidFill>
                  <a:schemeClr val="tx1"/>
                </a:solidFill>
              </a:rPr>
              <a:t>mewn</a:t>
            </a:r>
            <a:r>
              <a:rPr lang="en-GB" sz="1600" dirty="0">
                <a:solidFill>
                  <a:schemeClr val="tx1"/>
                </a:solidFill>
              </a:rPr>
              <a:t> </a:t>
            </a:r>
            <a:r>
              <a:rPr lang="en-GB" sz="1600" dirty="0" err="1">
                <a:solidFill>
                  <a:schemeClr val="tx1"/>
                </a:solidFill>
              </a:rPr>
              <a:t>bytholaeth</a:t>
            </a:r>
            <a:r>
              <a:rPr lang="en-GB" sz="1600" dirty="0">
                <a:solidFill>
                  <a:schemeClr val="tx1"/>
                </a:solidFill>
              </a:rPr>
              <a:t> </a:t>
            </a:r>
            <a:r>
              <a:rPr lang="en-GB" sz="1600" dirty="0" err="1">
                <a:solidFill>
                  <a:schemeClr val="tx1"/>
                </a:solidFill>
              </a:rPr>
              <a:t>drwy</a:t>
            </a:r>
            <a:r>
              <a:rPr lang="en-GB" sz="1600" dirty="0">
                <a:solidFill>
                  <a:schemeClr val="tx1"/>
                </a:solidFill>
              </a:rPr>
              <a:t> </a:t>
            </a:r>
            <a:r>
              <a:rPr lang="en-GB" sz="1600" dirty="0" err="1">
                <a:solidFill>
                  <a:schemeClr val="tx1"/>
                </a:solidFill>
              </a:rPr>
              <a:t>gyhoeddi</a:t>
            </a:r>
            <a:r>
              <a:rPr lang="en-GB" sz="1600" dirty="0">
                <a:solidFill>
                  <a:schemeClr val="tx1"/>
                </a:solidFill>
              </a:rPr>
              <a:t> </a:t>
            </a:r>
            <a:r>
              <a:rPr lang="en-GB" sz="1600" i="1" dirty="0">
                <a:solidFill>
                  <a:schemeClr val="tx1"/>
                </a:solidFill>
              </a:rPr>
              <a:t>The Paideia Proposal</a:t>
            </a:r>
            <a:r>
              <a:rPr lang="en-GB" sz="1600" dirty="0">
                <a:solidFill>
                  <a:schemeClr val="tx1"/>
                </a:solidFill>
              </a:rPr>
              <a:t> (1982). </a:t>
            </a:r>
            <a:r>
              <a:rPr lang="en-GB" sz="1600" dirty="0" err="1">
                <a:solidFill>
                  <a:schemeClr val="tx1"/>
                </a:solidFill>
              </a:rPr>
              <a:t>Roedd</a:t>
            </a:r>
            <a:r>
              <a:rPr lang="en-GB" sz="1600" dirty="0">
                <a:solidFill>
                  <a:schemeClr val="tx1"/>
                </a:solidFill>
              </a:rPr>
              <a:t> Adler </a:t>
            </a:r>
            <a:r>
              <a:rPr lang="en-GB" sz="1600" dirty="0" err="1">
                <a:solidFill>
                  <a:schemeClr val="tx1"/>
                </a:solidFill>
              </a:rPr>
              <a:t>yn</a:t>
            </a:r>
            <a:r>
              <a:rPr lang="en-GB" sz="1600" dirty="0">
                <a:solidFill>
                  <a:schemeClr val="tx1"/>
                </a:solidFill>
              </a:rPr>
              <a:t> </a:t>
            </a:r>
            <a:r>
              <a:rPr lang="en-GB" sz="1600" dirty="0" err="1">
                <a:solidFill>
                  <a:schemeClr val="tx1"/>
                </a:solidFill>
              </a:rPr>
              <a:t>annog</a:t>
            </a:r>
            <a:r>
              <a:rPr lang="en-GB" sz="1600" dirty="0">
                <a:solidFill>
                  <a:schemeClr val="tx1"/>
                </a:solidFill>
              </a:rPr>
              <a:t> </a:t>
            </a:r>
            <a:r>
              <a:rPr lang="en-GB" sz="1600" dirty="0" err="1">
                <a:solidFill>
                  <a:schemeClr val="tx1"/>
                </a:solidFill>
              </a:rPr>
              <a:t>myfyrwyr</a:t>
            </a:r>
            <a:r>
              <a:rPr lang="en-GB" sz="1600" dirty="0">
                <a:solidFill>
                  <a:schemeClr val="tx1"/>
                </a:solidFill>
              </a:rPr>
              <a:t> i </a:t>
            </a:r>
            <a:r>
              <a:rPr lang="en-GB" sz="1600" dirty="0" err="1">
                <a:solidFill>
                  <a:schemeClr val="tx1"/>
                </a:solidFill>
              </a:rPr>
              <a:t>gael</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haddysgu</a:t>
            </a:r>
            <a:r>
              <a:rPr lang="en-GB" sz="1600" dirty="0">
                <a:solidFill>
                  <a:schemeClr val="tx1"/>
                </a:solidFill>
              </a:rPr>
              <a:t> </a:t>
            </a:r>
            <a:r>
              <a:rPr lang="en-GB" sz="1600" dirty="0" err="1">
                <a:solidFill>
                  <a:schemeClr val="tx1"/>
                </a:solidFill>
              </a:rPr>
              <a:t>yn</a:t>
            </a:r>
            <a:r>
              <a:rPr lang="en-GB" sz="1600" dirty="0">
                <a:solidFill>
                  <a:schemeClr val="tx1"/>
                </a:solidFill>
              </a:rPr>
              <a:t> y </a:t>
            </a:r>
            <a:r>
              <a:rPr lang="en-GB" sz="1600" dirty="0" err="1">
                <a:solidFill>
                  <a:schemeClr val="tx1"/>
                </a:solidFill>
              </a:rPr>
              <a:t>clasurona</a:t>
            </a:r>
            <a:r>
              <a:rPr lang="en-GB" sz="1600" dirty="0">
                <a:solidFill>
                  <a:schemeClr val="tx1"/>
                </a:solidFill>
              </a:rPr>
              <a:t> bod </a:t>
            </a:r>
            <a:r>
              <a:rPr lang="en-GB" sz="1600" dirty="0" err="1">
                <a:solidFill>
                  <a:schemeClr val="tx1"/>
                </a:solidFill>
              </a:rPr>
              <a:t>addysg</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fenter</a:t>
            </a:r>
            <a:r>
              <a:rPr lang="en-GB" sz="1600" dirty="0">
                <a:solidFill>
                  <a:schemeClr val="tx1"/>
                </a:solidFill>
              </a:rPr>
              <a:t> </a:t>
            </a:r>
            <a:r>
              <a:rPr lang="en-GB" sz="1600" dirty="0" err="1">
                <a:solidFill>
                  <a:schemeClr val="tx1"/>
                </a:solidFill>
              </a:rPr>
              <a:t>gydol</a:t>
            </a:r>
            <a:r>
              <a:rPr lang="en-GB" sz="1600" dirty="0">
                <a:solidFill>
                  <a:schemeClr val="tx1"/>
                </a:solidFill>
              </a:rPr>
              <a:t> </a:t>
            </a:r>
            <a:r>
              <a:rPr lang="en-GB" sz="1600" dirty="0" err="1">
                <a:solidFill>
                  <a:schemeClr val="tx1"/>
                </a:solidFill>
              </a:rPr>
              <a:t>oes</a:t>
            </a:r>
            <a:r>
              <a:rPr lang="en-GB" sz="1600" dirty="0">
                <a:solidFill>
                  <a:schemeClr val="tx1"/>
                </a:solidFill>
              </a:rPr>
              <a:t>.</a:t>
            </a:r>
          </a:p>
        </p:txBody>
      </p:sp>
    </p:spTree>
    <p:extLst>
      <p:ext uri="{BB962C8B-B14F-4D97-AF65-F5344CB8AC3E}">
        <p14:creationId xmlns:p14="http://schemas.microsoft.com/office/powerpoint/2010/main" val="3907283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420388" y="119183"/>
            <a:ext cx="3351223" cy="1325563"/>
          </a:xfrm>
          <a:ln w="38100">
            <a:solidFill>
              <a:schemeClr val="accent1"/>
            </a:solidFill>
          </a:ln>
        </p:spPr>
        <p:txBody>
          <a:bodyPr>
            <a:normAutofit/>
          </a:bodyPr>
          <a:lstStyle/>
          <a:p>
            <a:r>
              <a:rPr lang="en-GB" dirty="0" err="1"/>
              <a:t>Blaengaredd</a:t>
            </a:r>
            <a:endParaRPr lang="en-GB" dirty="0"/>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dirty="0"/>
          </a:p>
        </p:txBody>
      </p:sp>
      <p:sp>
        <p:nvSpPr>
          <p:cNvPr id="6" name="Rectangle 5">
            <a:extLst>
              <a:ext uri="{FF2B5EF4-FFF2-40B4-BE49-F238E27FC236}">
                <a16:creationId xmlns:a16="http://schemas.microsoft.com/office/drawing/2014/main" id="{8DBB4053-70E1-43EB-8289-08A637B56BC9}"/>
              </a:ext>
            </a:extLst>
          </p:cNvPr>
          <p:cNvSpPr/>
          <p:nvPr/>
        </p:nvSpPr>
        <p:spPr>
          <a:xfrm>
            <a:off x="437802" y="1690688"/>
            <a:ext cx="11020576" cy="323446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2400" dirty="0"/>
              <a:t>Mae blaengaredd yn trefnu ysgolion o gwmpas pryderon, chwilfrydedd, a phrofiadau byd go iawn myfyrwyr. Mae’r athro blaengar yn hwyluso dysgu drwy helpu myfyrwyr i ffurfio cwestiynau ystyrlon a dyfeisio strategaethau i ateb y cwestiynau hynny. Ni ddeuir o hyd i atebion mewn rhestrau neu hyd yn oed y Llyfrau Mawr; cânt eu darganfod trwy brofiadau byd go iawn. Blaengaredd yw cymhwysiad addysgol athroniaeth o’r enw pragmatiaeth. Yn ôl pragmatiaeth, mae’r ffordd i benderfynu a yw syniad yn un dilys yn syml: ei brofi.</a:t>
            </a:r>
            <a:endParaRPr lang="en-GB" sz="2400" dirty="0"/>
          </a:p>
        </p:txBody>
      </p:sp>
    </p:spTree>
    <p:extLst>
      <p:ext uri="{BB962C8B-B14F-4D97-AF65-F5344CB8AC3E}">
        <p14:creationId xmlns:p14="http://schemas.microsoft.com/office/powerpoint/2010/main" val="28260403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420388" y="119183"/>
            <a:ext cx="3351223" cy="1325563"/>
          </a:xfrm>
          <a:ln w="38100">
            <a:solidFill>
              <a:schemeClr val="accent1"/>
            </a:solidFill>
          </a:ln>
        </p:spPr>
        <p:txBody>
          <a:bodyPr>
            <a:normAutofit/>
          </a:bodyPr>
          <a:lstStyle/>
          <a:p>
            <a:r>
              <a:rPr lang="en-GB" dirty="0"/>
              <a:t>Progressivism</a:t>
            </a:r>
          </a:p>
        </p:txBody>
      </p:sp>
      <p:sp>
        <p:nvSpPr>
          <p:cNvPr id="3" name="Content Placeholder 2">
            <a:extLst>
              <a:ext uri="{FF2B5EF4-FFF2-40B4-BE49-F238E27FC236}">
                <a16:creationId xmlns:a16="http://schemas.microsoft.com/office/drawing/2014/main" id="{0C7E50AC-65E1-48C2-8D2A-147C9D8F7604}"/>
              </a:ext>
            </a:extLst>
          </p:cNvPr>
          <p:cNvSpPr>
            <a:spLocks noGrp="1"/>
          </p:cNvSpPr>
          <p:nvPr>
            <p:ph idx="1"/>
          </p:nvPr>
        </p:nvSpPr>
        <p:spPr/>
        <p:txBody>
          <a:bodyPr/>
          <a:lstStyle/>
          <a:p>
            <a:endParaRPr lang="en-GB" dirty="0"/>
          </a:p>
        </p:txBody>
      </p:sp>
      <p:sp>
        <p:nvSpPr>
          <p:cNvPr id="6" name="Rectangle 5">
            <a:extLst>
              <a:ext uri="{FF2B5EF4-FFF2-40B4-BE49-F238E27FC236}">
                <a16:creationId xmlns:a16="http://schemas.microsoft.com/office/drawing/2014/main" id="{8DBB4053-70E1-43EB-8289-08A637B56BC9}"/>
              </a:ext>
            </a:extLst>
          </p:cNvPr>
          <p:cNvSpPr/>
          <p:nvPr/>
        </p:nvSpPr>
        <p:spPr>
          <a:xfrm>
            <a:off x="437802" y="1690688"/>
            <a:ext cx="11020576" cy="3234460"/>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Progressivism organises schools around the concerns, curiosity, and real-world experiences of students. The progressive teacher facilitates learning by helping students formulate meaningful questions and devise strategies to answer those questions. Answers are not drawn from lists or even Great Books; they are discovered through real-world experience. Progressivism is the educational application of a philosophy called pragmatism. According to pragmatism, the way to determine if an idea has merit is simple: test it.</a:t>
            </a:r>
          </a:p>
        </p:txBody>
      </p:sp>
    </p:spTree>
    <p:extLst>
      <p:ext uri="{BB962C8B-B14F-4D97-AF65-F5344CB8AC3E}">
        <p14:creationId xmlns:p14="http://schemas.microsoft.com/office/powerpoint/2010/main" val="28436468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13BE-1D4C-42A0-9D57-2D583F4300DC}"/>
              </a:ext>
            </a:extLst>
          </p:cNvPr>
          <p:cNvSpPr>
            <a:spLocks noGrp="1"/>
          </p:cNvSpPr>
          <p:nvPr>
            <p:ph type="title"/>
          </p:nvPr>
        </p:nvSpPr>
        <p:spPr>
          <a:xfrm>
            <a:off x="4396047" y="223375"/>
            <a:ext cx="3368040" cy="1325563"/>
          </a:xfrm>
          <a:ln w="38100">
            <a:solidFill>
              <a:schemeClr val="accent1"/>
            </a:solidFill>
          </a:ln>
        </p:spPr>
        <p:txBody>
          <a:bodyPr>
            <a:normAutofit/>
          </a:bodyPr>
          <a:lstStyle/>
          <a:p>
            <a:pPr algn="ctr"/>
            <a:r>
              <a:rPr lang="en-GB" dirty="0" err="1"/>
              <a:t>Blaengaredd</a:t>
            </a:r>
            <a:r>
              <a:rPr lang="en-GB" dirty="0"/>
              <a:t> / Progressivism</a:t>
            </a:r>
          </a:p>
        </p:txBody>
      </p:sp>
      <p:pic>
        <p:nvPicPr>
          <p:cNvPr id="4" name="Content Placeholder 3"/>
          <p:cNvPicPr>
            <a:picLocks noGrp="1" noChangeAspect="1"/>
          </p:cNvPicPr>
          <p:nvPr>
            <p:ph idx="1"/>
          </p:nvPr>
        </p:nvPicPr>
        <p:blipFill>
          <a:blip r:embed="rId3"/>
          <a:stretch>
            <a:fillRect/>
          </a:stretch>
        </p:blipFill>
        <p:spPr>
          <a:xfrm>
            <a:off x="2329352" y="2843060"/>
            <a:ext cx="2304488" cy="2139881"/>
          </a:xfrm>
          <a:prstGeom prst="rect">
            <a:avLst/>
          </a:prstGeom>
        </p:spPr>
      </p:pic>
      <p:pic>
        <p:nvPicPr>
          <p:cNvPr id="5" name="Picture 4">
            <a:extLst>
              <a:ext uri="{FF2B5EF4-FFF2-40B4-BE49-F238E27FC236}">
                <a16:creationId xmlns:a16="http://schemas.microsoft.com/office/drawing/2014/main" id="{838470FE-421D-426C-B79E-20FC528FDD14}"/>
              </a:ext>
            </a:extLst>
          </p:cNvPr>
          <p:cNvPicPr>
            <a:picLocks noChangeAspect="1"/>
          </p:cNvPicPr>
          <p:nvPr/>
        </p:nvPicPr>
        <p:blipFill>
          <a:blip r:embed="rId4"/>
          <a:stretch>
            <a:fillRect/>
          </a:stretch>
        </p:blipFill>
        <p:spPr>
          <a:xfrm>
            <a:off x="493795" y="223374"/>
            <a:ext cx="2663536" cy="2280189"/>
          </a:xfrm>
          <a:prstGeom prst="rect">
            <a:avLst/>
          </a:prstGeom>
          <a:ln w="38100">
            <a:solidFill>
              <a:schemeClr val="accent1"/>
            </a:solidFill>
          </a:ln>
        </p:spPr>
      </p:pic>
      <p:pic>
        <p:nvPicPr>
          <p:cNvPr id="6" name="Picture 5">
            <a:extLst>
              <a:ext uri="{FF2B5EF4-FFF2-40B4-BE49-F238E27FC236}">
                <a16:creationId xmlns:a16="http://schemas.microsoft.com/office/drawing/2014/main" id="{02FAB29F-50F3-4E51-84E0-3B469358DDCA}"/>
              </a:ext>
            </a:extLst>
          </p:cNvPr>
          <p:cNvPicPr>
            <a:picLocks noChangeAspect="1"/>
          </p:cNvPicPr>
          <p:nvPr/>
        </p:nvPicPr>
        <p:blipFill>
          <a:blip r:embed="rId5"/>
          <a:stretch>
            <a:fillRect/>
          </a:stretch>
        </p:blipFill>
        <p:spPr>
          <a:xfrm>
            <a:off x="8705360" y="118647"/>
            <a:ext cx="2715180" cy="2384916"/>
          </a:xfrm>
          <a:prstGeom prst="rect">
            <a:avLst/>
          </a:prstGeom>
          <a:ln w="38100">
            <a:solidFill>
              <a:schemeClr val="accent1"/>
            </a:solidFill>
          </a:ln>
        </p:spPr>
      </p:pic>
      <p:sp>
        <p:nvSpPr>
          <p:cNvPr id="7" name="Rectangle 6">
            <a:extLst>
              <a:ext uri="{FF2B5EF4-FFF2-40B4-BE49-F238E27FC236}">
                <a16:creationId xmlns:a16="http://schemas.microsoft.com/office/drawing/2014/main" id="{829FCB5A-73E7-4D81-9E95-CF854E1B9647}"/>
              </a:ext>
            </a:extLst>
          </p:cNvPr>
          <p:cNvSpPr/>
          <p:nvPr/>
        </p:nvSpPr>
        <p:spPr>
          <a:xfrm>
            <a:off x="0" y="3138143"/>
            <a:ext cx="2248913" cy="1475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Yn</a:t>
            </a:r>
            <a:r>
              <a:rPr lang="en-GB" sz="1600" dirty="0">
                <a:solidFill>
                  <a:schemeClr val="tx1"/>
                </a:solidFill>
              </a:rPr>
              <a:t> un o </a:t>
            </a:r>
            <a:r>
              <a:rPr lang="en-GB" sz="1600" dirty="0" err="1">
                <a:solidFill>
                  <a:schemeClr val="tx1"/>
                </a:solidFill>
              </a:rPr>
              <a:t>sylfaenwyr</a:t>
            </a:r>
            <a:r>
              <a:rPr lang="en-GB" sz="1600" dirty="0">
                <a:solidFill>
                  <a:schemeClr val="tx1"/>
                </a:solidFill>
              </a:rPr>
              <a:t> </a:t>
            </a:r>
            <a:r>
              <a:rPr lang="en-GB" sz="1600" dirty="0" err="1">
                <a:solidFill>
                  <a:schemeClr val="tx1"/>
                </a:solidFill>
              </a:rPr>
              <a:t>blaengaredd</a:t>
            </a:r>
            <a:r>
              <a:rPr lang="en-GB" sz="1600" dirty="0">
                <a:solidFill>
                  <a:schemeClr val="tx1"/>
                </a:solidFill>
              </a:rPr>
              <a:t>, </a:t>
            </a:r>
            <a:r>
              <a:rPr lang="en-GB" sz="1600" dirty="0" err="1">
                <a:solidFill>
                  <a:schemeClr val="tx1"/>
                </a:solidFill>
              </a:rPr>
              <a:t>nid</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unig</a:t>
            </a:r>
            <a:r>
              <a:rPr lang="en-GB" sz="1600" dirty="0">
                <a:solidFill>
                  <a:schemeClr val="tx1"/>
                </a:solidFill>
              </a:rPr>
              <a:t> y </a:t>
            </a:r>
            <a:r>
              <a:rPr lang="en-GB" sz="1600" dirty="0" err="1">
                <a:solidFill>
                  <a:schemeClr val="tx1"/>
                </a:solidFill>
              </a:rPr>
              <a:t>gweithiodd</a:t>
            </a:r>
            <a:r>
              <a:rPr lang="en-GB" sz="1600" dirty="0">
                <a:solidFill>
                  <a:schemeClr val="tx1"/>
                </a:solidFill>
              </a:rPr>
              <a:t> John Dewey (1859 – 1952) i </a:t>
            </a:r>
            <a:r>
              <a:rPr lang="en-GB" sz="1600" dirty="0" err="1">
                <a:solidFill>
                  <a:schemeClr val="tx1"/>
                </a:solidFill>
              </a:rPr>
              <a:t>wneud</a:t>
            </a:r>
            <a:r>
              <a:rPr lang="en-GB" sz="1600" dirty="0">
                <a:solidFill>
                  <a:schemeClr val="tx1"/>
                </a:solidFill>
              </a:rPr>
              <a:t> </a:t>
            </a:r>
            <a:r>
              <a:rPr lang="en-GB" sz="1600" dirty="0" err="1">
                <a:solidFill>
                  <a:schemeClr val="tx1"/>
                </a:solidFill>
              </a:rPr>
              <a:t>ysgolion</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ddemocratig</a:t>
            </a:r>
            <a:r>
              <a:rPr lang="en-GB" sz="1600" dirty="0">
                <a:solidFill>
                  <a:schemeClr val="tx1"/>
                </a:solidFill>
              </a:rPr>
              <a:t>, </a:t>
            </a:r>
            <a:r>
              <a:rPr lang="en-GB" sz="1600" dirty="0" err="1">
                <a:solidFill>
                  <a:schemeClr val="tx1"/>
                </a:solidFill>
              </a:rPr>
              <a:t>brwydrodd</a:t>
            </a:r>
            <a:r>
              <a:rPr lang="en-GB" sz="1600" dirty="0">
                <a:solidFill>
                  <a:schemeClr val="tx1"/>
                </a:solidFill>
              </a:rPr>
              <a:t> </a:t>
            </a:r>
            <a:r>
              <a:rPr lang="en-GB" sz="1600" dirty="0" err="1">
                <a:solidFill>
                  <a:schemeClr val="tx1"/>
                </a:solidFill>
              </a:rPr>
              <a:t>hefyd</a:t>
            </a:r>
            <a:r>
              <a:rPr lang="en-GB" sz="1600" dirty="0">
                <a:solidFill>
                  <a:schemeClr val="tx1"/>
                </a:solidFill>
              </a:rPr>
              <a:t> </a:t>
            </a:r>
            <a:r>
              <a:rPr lang="en-GB" sz="1600" dirty="0" err="1">
                <a:solidFill>
                  <a:schemeClr val="tx1"/>
                </a:solidFill>
              </a:rPr>
              <a:t>dros</a:t>
            </a:r>
            <a:r>
              <a:rPr lang="en-GB" sz="1600" dirty="0">
                <a:solidFill>
                  <a:schemeClr val="tx1"/>
                </a:solidFill>
              </a:rPr>
              <a:t> </a:t>
            </a:r>
            <a:r>
              <a:rPr lang="en-GB" sz="1600" dirty="0" err="1">
                <a:solidFill>
                  <a:schemeClr val="tx1"/>
                </a:solidFill>
              </a:rPr>
              <a:t>bleidleisiau</a:t>
            </a:r>
            <a:r>
              <a:rPr lang="en-GB" sz="1600" dirty="0">
                <a:solidFill>
                  <a:schemeClr val="tx1"/>
                </a:solidFill>
              </a:rPr>
              <a:t> i </a:t>
            </a:r>
            <a:r>
              <a:rPr lang="en-GB" sz="1600" dirty="0" err="1">
                <a:solidFill>
                  <a:schemeClr val="tx1"/>
                </a:solidFill>
              </a:rPr>
              <a:t>ferched</a:t>
            </a:r>
            <a:r>
              <a:rPr lang="en-GB" sz="1600" dirty="0">
                <a:solidFill>
                  <a:schemeClr val="tx1"/>
                </a:solidFill>
              </a:rPr>
              <a:t> </a:t>
            </a:r>
            <a:r>
              <a:rPr lang="en-GB" sz="1600" dirty="0" err="1">
                <a:solidFill>
                  <a:schemeClr val="tx1"/>
                </a:solidFill>
              </a:rPr>
              <a:t>a’r</a:t>
            </a:r>
            <a:r>
              <a:rPr lang="en-GB" sz="1600" dirty="0">
                <a:solidFill>
                  <a:schemeClr val="tx1"/>
                </a:solidFill>
              </a:rPr>
              <a:t> </a:t>
            </a:r>
            <a:r>
              <a:rPr lang="en-GB" sz="1600" dirty="0" err="1">
                <a:solidFill>
                  <a:schemeClr val="tx1"/>
                </a:solidFill>
              </a:rPr>
              <a:t>hawl</a:t>
            </a:r>
            <a:r>
              <a:rPr lang="en-GB" sz="1600" dirty="0">
                <a:solidFill>
                  <a:schemeClr val="tx1"/>
                </a:solidFill>
              </a:rPr>
              <a:t> i </a:t>
            </a:r>
            <a:r>
              <a:rPr lang="en-GB" sz="1600" dirty="0" err="1">
                <a:solidFill>
                  <a:schemeClr val="tx1"/>
                </a:solidFill>
              </a:rPr>
              <a:t>athrawon</a:t>
            </a:r>
            <a:r>
              <a:rPr lang="en-GB" sz="1600" dirty="0">
                <a:solidFill>
                  <a:schemeClr val="tx1"/>
                </a:solidFill>
              </a:rPr>
              <a:t> </a:t>
            </a:r>
            <a:r>
              <a:rPr lang="en-GB" sz="1600" dirty="0" err="1">
                <a:solidFill>
                  <a:schemeClr val="tx1"/>
                </a:solidFill>
              </a:rPr>
              <a:t>ffurfio</a:t>
            </a:r>
            <a:r>
              <a:rPr lang="en-GB" sz="1600" dirty="0">
                <a:solidFill>
                  <a:schemeClr val="tx1"/>
                </a:solidFill>
              </a:rPr>
              <a:t> </a:t>
            </a:r>
            <a:r>
              <a:rPr lang="en-GB" sz="1600" dirty="0" err="1">
                <a:solidFill>
                  <a:schemeClr val="tx1"/>
                </a:solidFill>
              </a:rPr>
              <a:t>undebau</a:t>
            </a:r>
            <a:r>
              <a:rPr lang="en-GB" sz="1600" dirty="0">
                <a:solidFill>
                  <a:schemeClr val="tx1"/>
                </a:solidFill>
              </a:rPr>
              <a:t>.</a:t>
            </a:r>
          </a:p>
        </p:txBody>
      </p:sp>
      <p:sp>
        <p:nvSpPr>
          <p:cNvPr id="8" name="Rectangle 7">
            <a:extLst>
              <a:ext uri="{FF2B5EF4-FFF2-40B4-BE49-F238E27FC236}">
                <a16:creationId xmlns:a16="http://schemas.microsoft.com/office/drawing/2014/main" id="{F966106C-BB0D-40AC-957B-056309F48E6A}"/>
              </a:ext>
            </a:extLst>
          </p:cNvPr>
          <p:cNvSpPr/>
          <p:nvPr/>
        </p:nvSpPr>
        <p:spPr>
          <a:xfrm>
            <a:off x="9266738" y="2981887"/>
            <a:ext cx="2797763" cy="2038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Nel </a:t>
            </a:r>
            <a:r>
              <a:rPr lang="en-GB" sz="1600" dirty="0" err="1">
                <a:solidFill>
                  <a:schemeClr val="tx1"/>
                </a:solidFill>
              </a:rPr>
              <a:t>Noddings</a:t>
            </a:r>
            <a:r>
              <a:rPr lang="en-GB" sz="1600" dirty="0">
                <a:solidFill>
                  <a:schemeClr val="tx1"/>
                </a:solidFill>
              </a:rPr>
              <a:t> (1929 -) believes that an ethic of care can best be cultivated when the curriculum is centred around the interest of students. Schools are challenged to nourish the physical, spiritual, occupational, and intellectual development of each child</a:t>
            </a:r>
            <a:r>
              <a:rPr lang="en-GB" sz="2400" dirty="0">
                <a:solidFill>
                  <a:schemeClr val="tx1"/>
                </a:solidFill>
              </a:rPr>
              <a:t>.</a:t>
            </a:r>
          </a:p>
        </p:txBody>
      </p:sp>
      <p:sp>
        <p:nvSpPr>
          <p:cNvPr id="9" name="Rectangle 8">
            <a:extLst>
              <a:ext uri="{FF2B5EF4-FFF2-40B4-BE49-F238E27FC236}">
                <a16:creationId xmlns:a16="http://schemas.microsoft.com/office/drawing/2014/main" id="{F966106C-BB0D-40AC-957B-056309F48E6A}"/>
              </a:ext>
            </a:extLst>
          </p:cNvPr>
          <p:cNvSpPr/>
          <p:nvPr/>
        </p:nvSpPr>
        <p:spPr>
          <a:xfrm>
            <a:off x="6620705" y="2981887"/>
            <a:ext cx="2797763" cy="2038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600" dirty="0">
                <a:solidFill>
                  <a:schemeClr val="tx1"/>
                </a:solidFill>
              </a:rPr>
              <a:t>Mae Nel </a:t>
            </a:r>
            <a:r>
              <a:rPr lang="cy-GB" sz="1600" dirty="0" err="1">
                <a:solidFill>
                  <a:schemeClr val="tx1"/>
                </a:solidFill>
              </a:rPr>
              <a:t>Noddings</a:t>
            </a:r>
            <a:r>
              <a:rPr lang="cy-GB" sz="1600" dirty="0">
                <a:solidFill>
                  <a:schemeClr val="tx1"/>
                </a:solidFill>
              </a:rPr>
              <a:t> (1929 -) yn credu mai’r ffordd orau i feithrin moeseg o ofal yw  pan fo’r cwricwlwm yn canolbwyntio ar ddiddordebau myfyrwyr. Caiff ysgolion eu herio i faethu datblygiad corfforol, ysbrydol, galwedigaethol a deallusol pob plentyn.</a:t>
            </a:r>
            <a:endParaRPr lang="en-GB" sz="1600" dirty="0">
              <a:solidFill>
                <a:schemeClr val="tx1"/>
              </a:solidFill>
            </a:endParaRPr>
          </a:p>
        </p:txBody>
      </p:sp>
    </p:spTree>
    <p:extLst>
      <p:ext uri="{BB962C8B-B14F-4D97-AF65-F5344CB8AC3E}">
        <p14:creationId xmlns:p14="http://schemas.microsoft.com/office/powerpoint/2010/main" val="9082441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idx="4294967295"/>
          </p:nvPr>
        </p:nvSpPr>
        <p:spPr>
          <a:xfrm>
            <a:off x="2450916" y="299336"/>
            <a:ext cx="6386512" cy="1325563"/>
          </a:xfrm>
          <a:ln w="38100">
            <a:solidFill>
              <a:schemeClr val="accent1"/>
            </a:solidFill>
          </a:ln>
        </p:spPr>
        <p:txBody>
          <a:bodyPr/>
          <a:lstStyle/>
          <a:p>
            <a:r>
              <a:rPr lang="en-GB" dirty="0" err="1"/>
              <a:t>Adferiadaeth</a:t>
            </a:r>
            <a:r>
              <a:rPr lang="en-GB" dirty="0"/>
              <a:t> </a:t>
            </a:r>
            <a:r>
              <a:rPr lang="en-GB" dirty="0" err="1"/>
              <a:t>Gymdeithasol</a:t>
            </a:r>
            <a:endParaRPr lang="en-GB" dirty="0"/>
          </a:p>
        </p:txBody>
      </p:sp>
      <p:sp>
        <p:nvSpPr>
          <p:cNvPr id="4" name="Rectangle 3">
            <a:extLst>
              <a:ext uri="{FF2B5EF4-FFF2-40B4-BE49-F238E27FC236}">
                <a16:creationId xmlns:a16="http://schemas.microsoft.com/office/drawing/2014/main" id="{D24FCD25-4F28-4FC9-926D-CFD2227BF8CC}"/>
              </a:ext>
            </a:extLst>
          </p:cNvPr>
          <p:cNvSpPr/>
          <p:nvPr/>
        </p:nvSpPr>
        <p:spPr>
          <a:xfrm>
            <a:off x="1198179" y="1961852"/>
            <a:ext cx="9454342" cy="2934296"/>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dirty="0"/>
              <a:t>Mae </a:t>
            </a:r>
            <a:r>
              <a:rPr lang="cy-GB" sz="2400" dirty="0" err="1"/>
              <a:t>adferiadaeth</a:t>
            </a:r>
            <a:r>
              <a:rPr lang="cy-GB" sz="2400" dirty="0"/>
              <a:t> gymdeithasol yn annog ysgolion, athrawon a myfyrwyr i ffocysu eu hastudiaethau a’u hegni ar leddfu anghydraddoldebau cymdeithasol treiddiol ac, fel y mae’r enw’n awgrymu, adfer cymdeithas mewn trefn gymdeithasol newydd a mwy cyfiawn. Er bod adferwyr cymdeithasol yn cytuno gyda </a:t>
            </a:r>
            <a:r>
              <a:rPr lang="cy-GB" sz="2400" dirty="0" err="1"/>
              <a:t>blaengareddwyr</a:t>
            </a:r>
            <a:r>
              <a:rPr lang="cy-GB" sz="2400" dirty="0"/>
              <a:t> y dylai ysgolion ganolbwyntio ar anghenion myfyrwyr, maent yn mynd ffordd wahanol i flaengaredd yn y 1920au wrth dyfu’n ddiamynedd gyda pha mor araf roedd pethau’n newid mewn ysgolion a chymdeithas.</a:t>
            </a:r>
            <a:endParaRPr lang="en-GB" sz="2400" dirty="0"/>
          </a:p>
        </p:txBody>
      </p:sp>
    </p:spTree>
    <p:extLst>
      <p:ext uri="{BB962C8B-B14F-4D97-AF65-F5344CB8AC3E}">
        <p14:creationId xmlns:p14="http://schemas.microsoft.com/office/powerpoint/2010/main" val="3998241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ln w="38100">
            <a:solidFill>
              <a:schemeClr val="accent1"/>
            </a:solidFill>
          </a:ln>
        </p:spPr>
        <p:txBody>
          <a:bodyPr/>
          <a:lstStyle/>
          <a:p>
            <a:r>
              <a:rPr lang="en-GB" dirty="0"/>
              <a:t>Social Reconstructionism</a:t>
            </a:r>
          </a:p>
        </p:txBody>
      </p:sp>
      <p:sp>
        <p:nvSpPr>
          <p:cNvPr id="4" name="Rectangle 3">
            <a:extLst>
              <a:ext uri="{FF2B5EF4-FFF2-40B4-BE49-F238E27FC236}">
                <a16:creationId xmlns:a16="http://schemas.microsoft.com/office/drawing/2014/main" id="{D24FCD25-4F28-4FC9-926D-CFD2227BF8CC}"/>
              </a:ext>
            </a:extLst>
          </p:cNvPr>
          <p:cNvSpPr/>
          <p:nvPr/>
        </p:nvSpPr>
        <p:spPr>
          <a:xfrm>
            <a:off x="1198179" y="1961852"/>
            <a:ext cx="9454342" cy="2934296"/>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Social reconstructionism encourages schools, teachers and students to focus their studies and energies on alleviating pervasive social inequities and, as the name implies, reconstruct society in a new and more just social order. Although social </a:t>
            </a:r>
            <a:r>
              <a:rPr lang="en-GB" sz="2400" dirty="0" err="1">
                <a:solidFill>
                  <a:schemeClr val="bg1"/>
                </a:solidFill>
              </a:rPr>
              <a:t>reconstructionists</a:t>
            </a:r>
            <a:r>
              <a:rPr lang="en-GB" sz="2400" dirty="0">
                <a:solidFill>
                  <a:schemeClr val="bg1"/>
                </a:solidFill>
              </a:rPr>
              <a:t> agree with progressivists that schools should concentrate on the needs of students, they split from progressivism in the 1920s after growing impatient with the slow pace of change in schools and society.</a:t>
            </a:r>
          </a:p>
        </p:txBody>
      </p:sp>
    </p:spTree>
    <p:extLst>
      <p:ext uri="{BB962C8B-B14F-4D97-AF65-F5344CB8AC3E}">
        <p14:creationId xmlns:p14="http://schemas.microsoft.com/office/powerpoint/2010/main" val="2533930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3083417" y="120447"/>
            <a:ext cx="5827461" cy="1682808"/>
          </a:xfrm>
          <a:ln w="38100">
            <a:solidFill>
              <a:schemeClr val="accent1"/>
            </a:solidFill>
          </a:ln>
        </p:spPr>
        <p:txBody>
          <a:bodyPr>
            <a:normAutofit fontScale="90000"/>
          </a:bodyPr>
          <a:lstStyle/>
          <a:p>
            <a:pPr algn="ctr"/>
            <a:r>
              <a:rPr lang="en-GB" dirty="0" err="1"/>
              <a:t>Adferiadaeth</a:t>
            </a:r>
            <a:r>
              <a:rPr lang="en-GB" dirty="0"/>
              <a:t> </a:t>
            </a:r>
            <a:r>
              <a:rPr lang="en-GB" dirty="0" err="1"/>
              <a:t>Gymdeithasol</a:t>
            </a:r>
            <a:r>
              <a:rPr lang="en-GB" dirty="0"/>
              <a:t> / Social Reconstructionism</a:t>
            </a:r>
          </a:p>
        </p:txBody>
      </p:sp>
      <p:pic>
        <p:nvPicPr>
          <p:cNvPr id="8" name="Content Placeholder 7"/>
          <p:cNvPicPr>
            <a:picLocks noGrp="1" noChangeAspect="1"/>
          </p:cNvPicPr>
          <p:nvPr>
            <p:ph idx="1"/>
          </p:nvPr>
        </p:nvPicPr>
        <p:blipFill>
          <a:blip r:embed="rId3"/>
          <a:stretch>
            <a:fillRect/>
          </a:stretch>
        </p:blipFill>
        <p:spPr>
          <a:xfrm>
            <a:off x="2834355" y="2622237"/>
            <a:ext cx="2816596" cy="2694666"/>
          </a:xfrm>
          <a:prstGeom prst="rect">
            <a:avLst/>
          </a:prstGeom>
        </p:spPr>
      </p:pic>
      <p:pic>
        <p:nvPicPr>
          <p:cNvPr id="4" name="Picture 3">
            <a:extLst>
              <a:ext uri="{FF2B5EF4-FFF2-40B4-BE49-F238E27FC236}">
                <a16:creationId xmlns:a16="http://schemas.microsoft.com/office/drawing/2014/main" id="{D026B350-5861-425D-87B0-A29353B679C1}"/>
              </a:ext>
            </a:extLst>
          </p:cNvPr>
          <p:cNvPicPr>
            <a:picLocks noChangeAspect="1"/>
          </p:cNvPicPr>
          <p:nvPr/>
        </p:nvPicPr>
        <p:blipFill>
          <a:blip r:embed="rId4"/>
          <a:stretch>
            <a:fillRect/>
          </a:stretch>
        </p:blipFill>
        <p:spPr>
          <a:xfrm>
            <a:off x="56025" y="246952"/>
            <a:ext cx="2721032" cy="2028825"/>
          </a:xfrm>
          <a:prstGeom prst="rect">
            <a:avLst/>
          </a:prstGeom>
          <a:ln w="38100">
            <a:solidFill>
              <a:schemeClr val="accent1"/>
            </a:solidFill>
          </a:ln>
        </p:spPr>
      </p:pic>
      <p:pic>
        <p:nvPicPr>
          <p:cNvPr id="5" name="Picture 4">
            <a:extLst>
              <a:ext uri="{FF2B5EF4-FFF2-40B4-BE49-F238E27FC236}">
                <a16:creationId xmlns:a16="http://schemas.microsoft.com/office/drawing/2014/main" id="{FD00CA02-3336-4ECF-935D-6102B8D08B10}"/>
              </a:ext>
            </a:extLst>
          </p:cNvPr>
          <p:cNvPicPr>
            <a:picLocks noChangeAspect="1"/>
          </p:cNvPicPr>
          <p:nvPr/>
        </p:nvPicPr>
        <p:blipFill>
          <a:blip r:embed="rId5"/>
          <a:stretch>
            <a:fillRect/>
          </a:stretch>
        </p:blipFill>
        <p:spPr>
          <a:xfrm>
            <a:off x="9423894" y="246952"/>
            <a:ext cx="2469612" cy="2028825"/>
          </a:xfrm>
          <a:prstGeom prst="rect">
            <a:avLst/>
          </a:prstGeom>
          <a:ln w="38100">
            <a:solidFill>
              <a:schemeClr val="accent1"/>
            </a:solidFill>
          </a:ln>
        </p:spPr>
      </p:pic>
      <p:sp>
        <p:nvSpPr>
          <p:cNvPr id="6" name="Rectangle 5">
            <a:extLst>
              <a:ext uri="{FF2B5EF4-FFF2-40B4-BE49-F238E27FC236}">
                <a16:creationId xmlns:a16="http://schemas.microsoft.com/office/drawing/2014/main" id="{7597A637-FA61-4D32-84D4-4C48DF09DC73}"/>
              </a:ext>
            </a:extLst>
          </p:cNvPr>
          <p:cNvSpPr/>
          <p:nvPr/>
        </p:nvSpPr>
        <p:spPr>
          <a:xfrm>
            <a:off x="0" y="2885688"/>
            <a:ext cx="2834355" cy="20615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Roedd</a:t>
            </a:r>
            <a:r>
              <a:rPr lang="en-GB" dirty="0">
                <a:solidFill>
                  <a:schemeClr val="tx1"/>
                </a:solidFill>
              </a:rPr>
              <a:t> George </a:t>
            </a:r>
            <a:r>
              <a:rPr lang="en-GB" dirty="0" err="1">
                <a:solidFill>
                  <a:schemeClr val="tx1"/>
                </a:solidFill>
              </a:rPr>
              <a:t>S.Counts</a:t>
            </a:r>
            <a:r>
              <a:rPr lang="en-GB" dirty="0">
                <a:solidFill>
                  <a:schemeClr val="tx1"/>
                </a:solidFill>
              </a:rPr>
              <a:t>        (1907 – 1974) </a:t>
            </a:r>
            <a:r>
              <a:rPr lang="en-GB" dirty="0" err="1">
                <a:solidFill>
                  <a:schemeClr val="tx1"/>
                </a:solidFill>
              </a:rPr>
              <a:t>yn</a:t>
            </a:r>
            <a:r>
              <a:rPr lang="en-GB" dirty="0">
                <a:solidFill>
                  <a:schemeClr val="tx1"/>
                </a:solidFill>
              </a:rPr>
              <a:t> </a:t>
            </a:r>
            <a:r>
              <a:rPr lang="en-GB" dirty="0" err="1">
                <a:solidFill>
                  <a:schemeClr val="tx1"/>
                </a:solidFill>
              </a:rPr>
              <a:t>gweld</a:t>
            </a:r>
            <a:r>
              <a:rPr lang="en-GB" dirty="0">
                <a:solidFill>
                  <a:schemeClr val="tx1"/>
                </a:solidFill>
              </a:rPr>
              <a:t> </a:t>
            </a:r>
            <a:r>
              <a:rPr lang="en-GB" dirty="0" err="1">
                <a:solidFill>
                  <a:schemeClr val="tx1"/>
                </a:solidFill>
              </a:rPr>
              <a:t>addysg</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arf</a:t>
            </a:r>
            <a:r>
              <a:rPr lang="en-GB" dirty="0">
                <a:solidFill>
                  <a:schemeClr val="tx1"/>
                </a:solidFill>
              </a:rPr>
              <a:t> </a:t>
            </a:r>
            <a:r>
              <a:rPr lang="en-GB" dirty="0" err="1">
                <a:solidFill>
                  <a:schemeClr val="tx1"/>
                </a:solidFill>
              </a:rPr>
              <a:t>bwysig</a:t>
            </a:r>
            <a:r>
              <a:rPr lang="en-GB" dirty="0">
                <a:solidFill>
                  <a:schemeClr val="tx1"/>
                </a:solidFill>
              </a:rPr>
              <a:t> I </a:t>
            </a:r>
            <a:r>
              <a:rPr lang="en-GB" dirty="0" err="1">
                <a:solidFill>
                  <a:schemeClr val="tx1"/>
                </a:solidFill>
              </a:rPr>
              <a:t>wrthwynebu</a:t>
            </a:r>
            <a:r>
              <a:rPr lang="en-GB" dirty="0">
                <a:solidFill>
                  <a:schemeClr val="tx1"/>
                </a:solidFill>
              </a:rPr>
              <a:t> </a:t>
            </a:r>
            <a:r>
              <a:rPr lang="en-GB" dirty="0" err="1">
                <a:solidFill>
                  <a:schemeClr val="tx1"/>
                </a:solidFill>
              </a:rPr>
              <a:t>anghyfiawnder</a:t>
            </a:r>
            <a:r>
              <a:rPr lang="en-GB" dirty="0">
                <a:solidFill>
                  <a:schemeClr val="tx1"/>
                </a:solidFill>
              </a:rPr>
              <a:t> </a:t>
            </a:r>
            <a:r>
              <a:rPr lang="en-GB" dirty="0" err="1">
                <a:solidFill>
                  <a:schemeClr val="tx1"/>
                </a:solidFill>
              </a:rPr>
              <a:t>cymdeithasol</a:t>
            </a:r>
            <a:r>
              <a:rPr lang="en-GB" dirty="0">
                <a:solidFill>
                  <a:schemeClr val="tx1"/>
                </a:solidFill>
              </a:rPr>
              <a:t> ac, </a:t>
            </a:r>
            <a:r>
              <a:rPr lang="en-GB" dirty="0" err="1">
                <a:solidFill>
                  <a:schemeClr val="tx1"/>
                </a:solidFill>
              </a:rPr>
              <a:t>os</a:t>
            </a:r>
            <a:r>
              <a:rPr lang="en-GB" dirty="0">
                <a:solidFill>
                  <a:schemeClr val="tx1"/>
                </a:solidFill>
              </a:rPr>
              <a:t> </a:t>
            </a:r>
            <a:r>
              <a:rPr lang="en-GB" dirty="0" err="1">
                <a:solidFill>
                  <a:schemeClr val="tx1"/>
                </a:solidFill>
              </a:rPr>
              <a:t>oedd</a:t>
            </a:r>
            <a:r>
              <a:rPr lang="en-GB" dirty="0">
                <a:solidFill>
                  <a:schemeClr val="tx1"/>
                </a:solidFill>
              </a:rPr>
              <a:t> </a:t>
            </a:r>
            <a:r>
              <a:rPr lang="en-GB" dirty="0" err="1">
                <a:solidFill>
                  <a:schemeClr val="tx1"/>
                </a:solidFill>
              </a:rPr>
              <a:t>addysgwyr</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cwestiynu</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grym</a:t>
            </a:r>
            <a:r>
              <a:rPr lang="en-GB" dirty="0">
                <a:solidFill>
                  <a:schemeClr val="tx1"/>
                </a:solidFill>
              </a:rPr>
              <a:t> </a:t>
            </a:r>
            <a:r>
              <a:rPr lang="en-GB" dirty="0" err="1">
                <a:solidFill>
                  <a:schemeClr val="tx1"/>
                </a:solidFill>
              </a:rPr>
              <a:t>eu</a:t>
            </a:r>
            <a:r>
              <a:rPr lang="en-GB" dirty="0">
                <a:solidFill>
                  <a:schemeClr val="tx1"/>
                </a:solidFill>
              </a:rPr>
              <a:t> </a:t>
            </a:r>
            <a:r>
              <a:rPr lang="en-GB" dirty="0" err="1">
                <a:solidFill>
                  <a:schemeClr val="tx1"/>
                </a:solidFill>
              </a:rPr>
              <a:t>hunain</a:t>
            </a:r>
            <a:r>
              <a:rPr lang="en-GB" dirty="0">
                <a:solidFill>
                  <a:schemeClr val="tx1"/>
                </a:solidFill>
              </a:rPr>
              <a:t> i </a:t>
            </a:r>
            <a:r>
              <a:rPr lang="en-GB" dirty="0" err="1">
                <a:solidFill>
                  <a:schemeClr val="tx1"/>
                </a:solidFill>
              </a:rPr>
              <a:t>wneud</a:t>
            </a:r>
            <a:r>
              <a:rPr lang="en-GB" dirty="0">
                <a:solidFill>
                  <a:schemeClr val="tx1"/>
                </a:solidFill>
              </a:rPr>
              <a:t> </a:t>
            </a:r>
            <a:r>
              <a:rPr lang="en-GB" dirty="0" err="1">
                <a:solidFill>
                  <a:schemeClr val="tx1"/>
                </a:solidFill>
              </a:rPr>
              <a:t>penderfyniadau</a:t>
            </a:r>
            <a:r>
              <a:rPr lang="en-GB" dirty="0">
                <a:solidFill>
                  <a:schemeClr val="tx1"/>
                </a:solidFill>
              </a:rPr>
              <a:t> </a:t>
            </a:r>
            <a:r>
              <a:rPr lang="en-GB" dirty="0" err="1">
                <a:solidFill>
                  <a:schemeClr val="tx1"/>
                </a:solidFill>
              </a:rPr>
              <a:t>hanfodol</a:t>
            </a:r>
            <a:r>
              <a:rPr lang="en-GB" dirty="0">
                <a:solidFill>
                  <a:schemeClr val="tx1"/>
                </a:solidFill>
              </a:rPr>
              <a:t>, </a:t>
            </a:r>
            <a:r>
              <a:rPr lang="en-GB" dirty="0" err="1">
                <a:solidFill>
                  <a:schemeClr val="tx1"/>
                </a:solidFill>
              </a:rPr>
              <a:t>ple</a:t>
            </a:r>
            <a:r>
              <a:rPr lang="en-GB" dirty="0">
                <a:solidFill>
                  <a:schemeClr val="tx1"/>
                </a:solidFill>
              </a:rPr>
              <a:t> Count </a:t>
            </a:r>
            <a:r>
              <a:rPr lang="en-GB" dirty="0" err="1">
                <a:solidFill>
                  <a:schemeClr val="tx1"/>
                </a:solidFill>
              </a:rPr>
              <a:t>oedd</a:t>
            </a:r>
            <a:r>
              <a:rPr lang="en-GB" dirty="0">
                <a:solidFill>
                  <a:schemeClr val="tx1"/>
                </a:solidFill>
              </a:rPr>
              <a:t> “</a:t>
            </a:r>
            <a:r>
              <a:rPr lang="en-GB" dirty="0" err="1">
                <a:solidFill>
                  <a:schemeClr val="tx1"/>
                </a:solidFill>
              </a:rPr>
              <a:t>Gwnewch</a:t>
            </a:r>
            <a:r>
              <a:rPr lang="en-GB" dirty="0">
                <a:solidFill>
                  <a:schemeClr val="tx1"/>
                </a:solidFill>
              </a:rPr>
              <a:t> e, </a:t>
            </a:r>
            <a:r>
              <a:rPr lang="en-GB" dirty="0" err="1">
                <a:solidFill>
                  <a:schemeClr val="tx1"/>
                </a:solidFill>
              </a:rPr>
              <a:t>wir</a:t>
            </a:r>
            <a:r>
              <a:rPr lang="en-GB" dirty="0">
                <a:solidFill>
                  <a:schemeClr val="tx1"/>
                </a:solidFill>
              </a:rPr>
              <a:t>!”</a:t>
            </a:r>
          </a:p>
        </p:txBody>
      </p:sp>
      <p:sp>
        <p:nvSpPr>
          <p:cNvPr id="7" name="Rectangle 6">
            <a:extLst>
              <a:ext uri="{FF2B5EF4-FFF2-40B4-BE49-F238E27FC236}">
                <a16:creationId xmlns:a16="http://schemas.microsoft.com/office/drawing/2014/main" id="{E96BEAD0-E8B5-4353-9B78-2279C9E4A866}"/>
              </a:ext>
            </a:extLst>
          </p:cNvPr>
          <p:cNvSpPr/>
          <p:nvPr/>
        </p:nvSpPr>
        <p:spPr>
          <a:xfrm>
            <a:off x="9794512" y="2622237"/>
            <a:ext cx="2098993" cy="2394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Bel Hooks’ (1952- ) theory of education, </a:t>
            </a:r>
            <a:r>
              <a:rPr lang="en-GB" i="1" dirty="0">
                <a:solidFill>
                  <a:schemeClr val="tx1"/>
                </a:solidFill>
              </a:rPr>
              <a:t>engaged pedagogy</a:t>
            </a:r>
            <a:r>
              <a:rPr lang="en-GB" dirty="0">
                <a:solidFill>
                  <a:schemeClr val="tx1"/>
                </a:solidFill>
              </a:rPr>
              <a:t>, helps students and teachers develop a critical consciousness of race, gender, and class biases.</a:t>
            </a:r>
          </a:p>
        </p:txBody>
      </p:sp>
      <p:sp>
        <p:nvSpPr>
          <p:cNvPr id="9" name="Rectangle 8">
            <a:extLst>
              <a:ext uri="{FF2B5EF4-FFF2-40B4-BE49-F238E27FC236}">
                <a16:creationId xmlns:a16="http://schemas.microsoft.com/office/drawing/2014/main" id="{E96BEAD0-E8B5-4353-9B78-2279C9E4A866}"/>
              </a:ext>
            </a:extLst>
          </p:cNvPr>
          <p:cNvSpPr/>
          <p:nvPr/>
        </p:nvSpPr>
        <p:spPr>
          <a:xfrm>
            <a:off x="7609773" y="2622237"/>
            <a:ext cx="2245256" cy="2394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Mae </a:t>
            </a:r>
            <a:r>
              <a:rPr lang="en-GB" dirty="0" err="1">
                <a:solidFill>
                  <a:schemeClr val="tx1"/>
                </a:solidFill>
              </a:rPr>
              <a:t>theori</a:t>
            </a:r>
            <a:r>
              <a:rPr lang="en-GB" dirty="0">
                <a:solidFill>
                  <a:schemeClr val="tx1"/>
                </a:solidFill>
              </a:rPr>
              <a:t> Bel Hooks’ (1952- ) </a:t>
            </a:r>
            <a:r>
              <a:rPr lang="en-GB" dirty="0" err="1">
                <a:solidFill>
                  <a:schemeClr val="tx1"/>
                </a:solidFill>
              </a:rPr>
              <a:t>ar</a:t>
            </a:r>
            <a:r>
              <a:rPr lang="en-GB" dirty="0">
                <a:solidFill>
                  <a:schemeClr val="tx1"/>
                </a:solidFill>
              </a:rPr>
              <a:t> </a:t>
            </a:r>
            <a:r>
              <a:rPr lang="en-GB" dirty="0" err="1">
                <a:solidFill>
                  <a:schemeClr val="tx1"/>
                </a:solidFill>
              </a:rPr>
              <a:t>addysg</a:t>
            </a:r>
            <a:r>
              <a:rPr lang="en-GB" dirty="0">
                <a:solidFill>
                  <a:schemeClr val="tx1"/>
                </a:solidFill>
              </a:rPr>
              <a:t>, </a:t>
            </a:r>
            <a:r>
              <a:rPr lang="en-GB" i="1" dirty="0">
                <a:solidFill>
                  <a:schemeClr val="tx1"/>
                </a:solidFill>
              </a:rPr>
              <a:t>engaged pedagogy</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helpu</a:t>
            </a:r>
            <a:r>
              <a:rPr lang="en-GB" dirty="0">
                <a:solidFill>
                  <a:schemeClr val="tx1"/>
                </a:solidFill>
              </a:rPr>
              <a:t> </a:t>
            </a:r>
            <a:r>
              <a:rPr lang="en-GB" dirty="0" err="1">
                <a:solidFill>
                  <a:schemeClr val="tx1"/>
                </a:solidFill>
              </a:rPr>
              <a:t>myfyrwyr</a:t>
            </a:r>
            <a:r>
              <a:rPr lang="en-GB" dirty="0">
                <a:solidFill>
                  <a:schemeClr val="tx1"/>
                </a:solidFill>
              </a:rPr>
              <a:t> ac </a:t>
            </a:r>
            <a:r>
              <a:rPr lang="en-GB" dirty="0" err="1">
                <a:solidFill>
                  <a:schemeClr val="tx1"/>
                </a:solidFill>
              </a:rPr>
              <a:t>athrawon</a:t>
            </a:r>
            <a:r>
              <a:rPr lang="en-GB" dirty="0">
                <a:solidFill>
                  <a:schemeClr val="tx1"/>
                </a:solidFill>
              </a:rPr>
              <a:t> i </a:t>
            </a:r>
            <a:r>
              <a:rPr lang="en-GB" dirty="0" err="1">
                <a:solidFill>
                  <a:schemeClr val="tx1"/>
                </a:solidFill>
              </a:rPr>
              <a:t>ddatblygu</a:t>
            </a:r>
            <a:r>
              <a:rPr lang="en-GB" dirty="0">
                <a:solidFill>
                  <a:schemeClr val="tx1"/>
                </a:solidFill>
              </a:rPr>
              <a:t> </a:t>
            </a:r>
            <a:r>
              <a:rPr lang="en-GB" dirty="0" err="1">
                <a:solidFill>
                  <a:schemeClr val="tx1"/>
                </a:solidFill>
              </a:rPr>
              <a:t>ymwybyddiaeth</a:t>
            </a:r>
            <a:r>
              <a:rPr lang="en-GB" dirty="0">
                <a:solidFill>
                  <a:schemeClr val="tx1"/>
                </a:solidFill>
              </a:rPr>
              <a:t> </a:t>
            </a:r>
            <a:r>
              <a:rPr lang="en-GB" dirty="0" err="1">
                <a:solidFill>
                  <a:schemeClr val="tx1"/>
                </a:solidFill>
              </a:rPr>
              <a:t>feirniadol</a:t>
            </a:r>
            <a:r>
              <a:rPr lang="en-GB" dirty="0">
                <a:solidFill>
                  <a:schemeClr val="tx1"/>
                </a:solidFill>
              </a:rPr>
              <a:t> o </a:t>
            </a:r>
            <a:r>
              <a:rPr lang="en-GB" dirty="0" err="1">
                <a:solidFill>
                  <a:schemeClr val="tx1"/>
                </a:solidFill>
              </a:rPr>
              <a:t>dueddiadau</a:t>
            </a:r>
            <a:r>
              <a:rPr lang="en-GB" dirty="0">
                <a:solidFill>
                  <a:schemeClr val="tx1"/>
                </a:solidFill>
              </a:rPr>
              <a:t> o ran </a:t>
            </a:r>
            <a:r>
              <a:rPr lang="en-GB" dirty="0" err="1">
                <a:solidFill>
                  <a:schemeClr val="tx1"/>
                </a:solidFill>
              </a:rPr>
              <a:t>hil</a:t>
            </a:r>
            <a:r>
              <a:rPr lang="en-GB" dirty="0">
                <a:solidFill>
                  <a:schemeClr val="tx1"/>
                </a:solidFill>
              </a:rPr>
              <a:t>, </a:t>
            </a:r>
            <a:r>
              <a:rPr lang="en-GB" dirty="0" err="1">
                <a:solidFill>
                  <a:schemeClr val="tx1"/>
                </a:solidFill>
              </a:rPr>
              <a:t>cenedl</a:t>
            </a:r>
            <a:r>
              <a:rPr lang="en-GB" dirty="0">
                <a:solidFill>
                  <a:schemeClr val="tx1"/>
                </a:solidFill>
              </a:rPr>
              <a:t>, a </a:t>
            </a:r>
            <a:r>
              <a:rPr lang="en-GB" dirty="0" err="1">
                <a:solidFill>
                  <a:schemeClr val="tx1"/>
                </a:solidFill>
              </a:rPr>
              <a:t>dosbarth</a:t>
            </a:r>
            <a:r>
              <a:rPr lang="en-GB" dirty="0">
                <a:solidFill>
                  <a:schemeClr val="tx1"/>
                </a:solidFill>
              </a:rPr>
              <a:t>.</a:t>
            </a:r>
          </a:p>
        </p:txBody>
      </p:sp>
    </p:spTree>
    <p:extLst>
      <p:ext uri="{BB962C8B-B14F-4D97-AF65-F5344CB8AC3E}">
        <p14:creationId xmlns:p14="http://schemas.microsoft.com/office/powerpoint/2010/main" val="23180283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ln w="38100">
            <a:solidFill>
              <a:schemeClr val="accent1"/>
            </a:solidFill>
          </a:ln>
        </p:spPr>
        <p:txBody>
          <a:bodyPr>
            <a:normAutofit/>
          </a:bodyPr>
          <a:lstStyle/>
          <a:p>
            <a:r>
              <a:rPr lang="en-GB" dirty="0" err="1"/>
              <a:t>Dirfodaeth</a:t>
            </a:r>
            <a:endParaRPr lang="en-GB" dirty="0"/>
          </a:p>
        </p:txBody>
      </p:sp>
      <p:sp>
        <p:nvSpPr>
          <p:cNvPr id="4" name="Rectangle 3">
            <a:extLst>
              <a:ext uri="{FF2B5EF4-FFF2-40B4-BE49-F238E27FC236}">
                <a16:creationId xmlns:a16="http://schemas.microsoft.com/office/drawing/2014/main" id="{38E43E3C-8ADB-40CD-BBED-B3B255BBAC9C}"/>
              </a:ext>
            </a:extLst>
          </p:cNvPr>
          <p:cNvSpPr/>
          <p:nvPr/>
        </p:nvSpPr>
        <p:spPr>
          <a:xfrm>
            <a:off x="838200" y="1986455"/>
            <a:ext cx="10260724" cy="325610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dirty="0"/>
              <a:t>Mae dirfodaeth yn honni mai diben addysg yw helpu plant i ddarganfod ystyr a chyfeiriad yn eu bywyd, ac mae’n gwrthod y syniad y dylai, neu y gallai, oedolion gyfeirio dysgu ystyrlon ar gyfer plant. Nid yw </a:t>
            </a:r>
            <a:r>
              <a:rPr lang="cy-GB" sz="2400" dirty="0" err="1"/>
              <a:t>dirfodwyr</a:t>
            </a:r>
            <a:r>
              <a:rPr lang="cy-GB" sz="2400" dirty="0"/>
              <a:t> yn credu bod ‘gwirionedd’ yn wrthrychol ac yn berthnasol i bawb. Yn hytrach, rhaid i bob un ohonom edrych i mewn i ni ein hunain i ddarganfod ein gwirionedd ni, ein diben ein hun mewn bywyd. Dylai pob myfyriwr benderfynu beth y mae’n rhaid iddo neu iddi ei ddysgu, a phryd i’w ddysgu.</a:t>
            </a:r>
            <a:endParaRPr lang="en-GB" sz="2400" dirty="0"/>
          </a:p>
        </p:txBody>
      </p:sp>
    </p:spTree>
    <p:extLst>
      <p:ext uri="{BB962C8B-B14F-4D97-AF65-F5344CB8AC3E}">
        <p14:creationId xmlns:p14="http://schemas.microsoft.com/office/powerpoint/2010/main" val="5376539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idx="4294967295"/>
          </p:nvPr>
        </p:nvSpPr>
        <p:spPr>
          <a:xfrm>
            <a:off x="691116" y="292138"/>
            <a:ext cx="3317875" cy="1325562"/>
          </a:xfrm>
          <a:ln w="38100">
            <a:solidFill>
              <a:schemeClr val="accent1"/>
            </a:solidFill>
          </a:ln>
        </p:spPr>
        <p:txBody>
          <a:bodyPr/>
          <a:lstStyle/>
          <a:p>
            <a:r>
              <a:rPr lang="en-GB" dirty="0"/>
              <a:t>Existentialism</a:t>
            </a:r>
          </a:p>
        </p:txBody>
      </p:sp>
      <p:sp>
        <p:nvSpPr>
          <p:cNvPr id="4" name="Rectangle 3">
            <a:extLst>
              <a:ext uri="{FF2B5EF4-FFF2-40B4-BE49-F238E27FC236}">
                <a16:creationId xmlns:a16="http://schemas.microsoft.com/office/drawing/2014/main" id="{38E43E3C-8ADB-40CD-BBED-B3B255BBAC9C}"/>
              </a:ext>
            </a:extLst>
          </p:cNvPr>
          <p:cNvSpPr/>
          <p:nvPr/>
        </p:nvSpPr>
        <p:spPr>
          <a:xfrm>
            <a:off x="838200" y="1986455"/>
            <a:ext cx="10260724" cy="3256105"/>
          </a:xfrm>
          <a:prstGeom prst="rect">
            <a:avLst/>
          </a:prstGeom>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Existentialism asserts that the purpose of education is to help children find meaning and direction in their live, and it rejects the notion that adults should, or could, direct meaningful learning for children. Existentialists do not believe that ‘truth’ is objective and applicable to all. Instead, each of us must look within ourselves to discover our own truth, our own purpose in life. Each student should decide what he or she needs to learn, and when to learn it.</a:t>
            </a:r>
          </a:p>
        </p:txBody>
      </p:sp>
    </p:spTree>
    <p:extLst>
      <p:ext uri="{BB962C8B-B14F-4D97-AF65-F5344CB8AC3E}">
        <p14:creationId xmlns:p14="http://schemas.microsoft.com/office/powerpoint/2010/main" val="10278495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a:xfrm>
            <a:off x="4163899" y="320982"/>
            <a:ext cx="3330203" cy="1325563"/>
          </a:xfrm>
          <a:ln w="38100">
            <a:solidFill>
              <a:schemeClr val="accent1"/>
            </a:solidFill>
          </a:ln>
        </p:spPr>
        <p:txBody>
          <a:bodyPr>
            <a:normAutofit/>
          </a:bodyPr>
          <a:lstStyle/>
          <a:p>
            <a:pPr algn="ctr"/>
            <a:r>
              <a:rPr lang="en-GB" dirty="0" err="1"/>
              <a:t>Dirfodaeth</a:t>
            </a:r>
            <a:r>
              <a:rPr lang="en-GB" dirty="0"/>
              <a:t> / Existentialism</a:t>
            </a:r>
          </a:p>
        </p:txBody>
      </p:sp>
      <p:pic>
        <p:nvPicPr>
          <p:cNvPr id="4" name="Picture 3">
            <a:extLst>
              <a:ext uri="{FF2B5EF4-FFF2-40B4-BE49-F238E27FC236}">
                <a16:creationId xmlns:a16="http://schemas.microsoft.com/office/drawing/2014/main" id="{34C3411D-D1C2-4313-AD32-2F324D5CB9A3}"/>
              </a:ext>
            </a:extLst>
          </p:cNvPr>
          <p:cNvPicPr>
            <a:picLocks noChangeAspect="1"/>
          </p:cNvPicPr>
          <p:nvPr/>
        </p:nvPicPr>
        <p:blipFill>
          <a:blip r:embed="rId4"/>
          <a:stretch>
            <a:fillRect/>
          </a:stretch>
        </p:blipFill>
        <p:spPr>
          <a:xfrm>
            <a:off x="515940" y="320982"/>
            <a:ext cx="2819400" cy="2143212"/>
          </a:xfrm>
          <a:prstGeom prst="rect">
            <a:avLst/>
          </a:prstGeom>
          <a:ln w="38100">
            <a:solidFill>
              <a:schemeClr val="accent1"/>
            </a:solidFill>
          </a:ln>
        </p:spPr>
      </p:pic>
      <p:pic>
        <p:nvPicPr>
          <p:cNvPr id="5" name="Picture 4">
            <a:extLst>
              <a:ext uri="{FF2B5EF4-FFF2-40B4-BE49-F238E27FC236}">
                <a16:creationId xmlns:a16="http://schemas.microsoft.com/office/drawing/2014/main" id="{1DAB6228-430B-413C-B5C8-84C6EC55B998}"/>
              </a:ext>
            </a:extLst>
          </p:cNvPr>
          <p:cNvPicPr>
            <a:picLocks noChangeAspect="1"/>
          </p:cNvPicPr>
          <p:nvPr/>
        </p:nvPicPr>
        <p:blipFill>
          <a:blip r:embed="rId5"/>
          <a:stretch>
            <a:fillRect/>
          </a:stretch>
        </p:blipFill>
        <p:spPr>
          <a:xfrm>
            <a:off x="8555992" y="320982"/>
            <a:ext cx="2910029" cy="2269477"/>
          </a:xfrm>
          <a:prstGeom prst="rect">
            <a:avLst/>
          </a:prstGeom>
          <a:ln w="38100">
            <a:solidFill>
              <a:schemeClr val="accent1"/>
            </a:solidFill>
          </a:ln>
        </p:spPr>
      </p:pic>
      <p:sp>
        <p:nvSpPr>
          <p:cNvPr id="6" name="Rectangle 5">
            <a:extLst>
              <a:ext uri="{FF2B5EF4-FFF2-40B4-BE49-F238E27FC236}">
                <a16:creationId xmlns:a16="http://schemas.microsoft.com/office/drawing/2014/main" id="{FD6DA577-7BA8-4336-A5E1-C30CEEAF05AD}"/>
              </a:ext>
            </a:extLst>
          </p:cNvPr>
          <p:cNvSpPr/>
          <p:nvPr/>
        </p:nvSpPr>
        <p:spPr>
          <a:xfrm>
            <a:off x="2626242" y="3151188"/>
            <a:ext cx="2311518" cy="18066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A.S.Neill’s</a:t>
            </a:r>
            <a:r>
              <a:rPr lang="en-GB" sz="1600" dirty="0">
                <a:solidFill>
                  <a:schemeClr val="tx1"/>
                </a:solidFill>
              </a:rPr>
              <a:t> (1883 – 1973) attitude toward education stemmed from his own problems as a student, problems which fuelled his creation of Summerhill, a school that encouraged youngsters to make their own decisions about what and when to learn.</a:t>
            </a:r>
          </a:p>
        </p:txBody>
      </p:sp>
      <p:sp>
        <p:nvSpPr>
          <p:cNvPr id="9" name="Rectangle 8">
            <a:extLst>
              <a:ext uri="{FF2B5EF4-FFF2-40B4-BE49-F238E27FC236}">
                <a16:creationId xmlns:a16="http://schemas.microsoft.com/office/drawing/2014/main" id="{2FC0D210-2300-4B8B-8A56-C6E5EF1066A7}"/>
              </a:ext>
            </a:extLst>
          </p:cNvPr>
          <p:cNvSpPr/>
          <p:nvPr/>
        </p:nvSpPr>
        <p:spPr>
          <a:xfrm>
            <a:off x="9686260" y="3237614"/>
            <a:ext cx="2438631" cy="158166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Maxine Greene (1917 - 2014 believed that it is crucial for students and teachers to create meaning in their lives. Greene saw the humanities and the arts as catalysts for moving people to critical awareness and conscious engagement with the world.</a:t>
            </a:r>
          </a:p>
        </p:txBody>
      </p:sp>
      <p:sp>
        <p:nvSpPr>
          <p:cNvPr id="8" name="Rectangle 7">
            <a:extLst>
              <a:ext uri="{FF2B5EF4-FFF2-40B4-BE49-F238E27FC236}">
                <a16:creationId xmlns:a16="http://schemas.microsoft.com/office/drawing/2014/main" id="{FD6DA577-7BA8-4336-A5E1-C30CEEAF05AD}"/>
              </a:ext>
            </a:extLst>
          </p:cNvPr>
          <p:cNvSpPr/>
          <p:nvPr/>
        </p:nvSpPr>
        <p:spPr>
          <a:xfrm>
            <a:off x="194931" y="3168502"/>
            <a:ext cx="2372832" cy="17893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Tarddiad</a:t>
            </a:r>
            <a:r>
              <a:rPr lang="en-GB" sz="1600" dirty="0">
                <a:solidFill>
                  <a:schemeClr val="tx1"/>
                </a:solidFill>
              </a:rPr>
              <a:t> </a:t>
            </a:r>
            <a:r>
              <a:rPr lang="en-GB" sz="1600" dirty="0" err="1">
                <a:solidFill>
                  <a:schemeClr val="tx1"/>
                </a:solidFill>
              </a:rPr>
              <a:t>agwedd</a:t>
            </a:r>
            <a:r>
              <a:rPr lang="en-GB" sz="1600" dirty="0">
                <a:solidFill>
                  <a:schemeClr val="tx1"/>
                </a:solidFill>
              </a:rPr>
              <a:t> </a:t>
            </a:r>
            <a:r>
              <a:rPr lang="en-GB" sz="1600" dirty="0" err="1">
                <a:solidFill>
                  <a:schemeClr val="tx1"/>
                </a:solidFill>
              </a:rPr>
              <a:t>A.S.Neill’s</a:t>
            </a:r>
            <a:r>
              <a:rPr lang="en-GB" sz="1600" dirty="0">
                <a:solidFill>
                  <a:schemeClr val="tx1"/>
                </a:solidFill>
              </a:rPr>
              <a:t> (1883 – 1973) at </a:t>
            </a:r>
            <a:r>
              <a:rPr lang="en-GB" sz="1600" dirty="0" err="1">
                <a:solidFill>
                  <a:schemeClr val="tx1"/>
                </a:solidFill>
              </a:rPr>
              <a:t>addysg</a:t>
            </a:r>
            <a:r>
              <a:rPr lang="en-GB" sz="1600" dirty="0">
                <a:solidFill>
                  <a:schemeClr val="tx1"/>
                </a:solidFill>
              </a:rPr>
              <a:t> </a:t>
            </a:r>
            <a:r>
              <a:rPr lang="en-GB" sz="1600" dirty="0" err="1">
                <a:solidFill>
                  <a:schemeClr val="tx1"/>
                </a:solidFill>
              </a:rPr>
              <a:t>oedd</a:t>
            </a:r>
            <a:r>
              <a:rPr lang="en-GB" sz="1600" dirty="0">
                <a:solidFill>
                  <a:schemeClr val="tx1"/>
                </a:solidFill>
              </a:rPr>
              <a:t> </a:t>
            </a:r>
            <a:r>
              <a:rPr lang="en-GB" sz="1600" dirty="0" err="1">
                <a:solidFill>
                  <a:schemeClr val="tx1"/>
                </a:solidFill>
              </a:rPr>
              <a:t>ei</a:t>
            </a:r>
            <a:r>
              <a:rPr lang="en-GB" sz="1600" dirty="0">
                <a:solidFill>
                  <a:schemeClr val="tx1"/>
                </a:solidFill>
              </a:rPr>
              <a:t> </a:t>
            </a:r>
            <a:r>
              <a:rPr lang="en-GB" sz="1600" dirty="0" err="1">
                <a:solidFill>
                  <a:schemeClr val="tx1"/>
                </a:solidFill>
              </a:rPr>
              <a:t>broblemau</a:t>
            </a:r>
            <a:r>
              <a:rPr lang="en-GB" sz="1600" dirty="0">
                <a:solidFill>
                  <a:schemeClr val="tx1"/>
                </a:solidFill>
              </a:rPr>
              <a:t> </a:t>
            </a:r>
            <a:r>
              <a:rPr lang="en-GB" sz="1600" dirty="0" err="1">
                <a:solidFill>
                  <a:schemeClr val="tx1"/>
                </a:solidFill>
              </a:rPr>
              <a:t>ei</a:t>
            </a:r>
            <a:r>
              <a:rPr lang="en-GB" sz="1600" dirty="0">
                <a:solidFill>
                  <a:schemeClr val="tx1"/>
                </a:solidFill>
              </a:rPr>
              <a:t> </a:t>
            </a:r>
            <a:r>
              <a:rPr lang="en-GB" sz="1600" dirty="0" err="1">
                <a:solidFill>
                  <a:schemeClr val="tx1"/>
                </a:solidFill>
              </a:rPr>
              <a:t>hun</a:t>
            </a:r>
            <a:r>
              <a:rPr lang="en-GB" sz="1600" dirty="0">
                <a:solidFill>
                  <a:schemeClr val="tx1"/>
                </a:solidFill>
              </a:rPr>
              <a:t> </a:t>
            </a:r>
            <a:r>
              <a:rPr lang="en-GB" sz="1600" dirty="0" err="1">
                <a:solidFill>
                  <a:schemeClr val="tx1"/>
                </a:solidFill>
              </a:rPr>
              <a:t>fel</a:t>
            </a:r>
            <a:r>
              <a:rPr lang="en-GB" sz="1600" dirty="0">
                <a:solidFill>
                  <a:schemeClr val="tx1"/>
                </a:solidFill>
              </a:rPr>
              <a:t> </a:t>
            </a:r>
            <a:r>
              <a:rPr lang="en-GB" sz="1600" dirty="0" err="1">
                <a:solidFill>
                  <a:schemeClr val="tx1"/>
                </a:solidFill>
              </a:rPr>
              <a:t>myfyriwr</a:t>
            </a:r>
            <a:r>
              <a:rPr lang="en-GB" sz="1600" dirty="0">
                <a:solidFill>
                  <a:schemeClr val="tx1"/>
                </a:solidFill>
              </a:rPr>
              <a:t>, </a:t>
            </a:r>
            <a:r>
              <a:rPr lang="en-GB" sz="1600" dirty="0" err="1">
                <a:solidFill>
                  <a:schemeClr val="tx1"/>
                </a:solidFill>
              </a:rPr>
              <a:t>problemau</a:t>
            </a:r>
            <a:r>
              <a:rPr lang="en-GB" sz="1600" dirty="0">
                <a:solidFill>
                  <a:schemeClr val="tx1"/>
                </a:solidFill>
              </a:rPr>
              <a:t> </a:t>
            </a:r>
            <a:r>
              <a:rPr lang="en-GB" sz="1600" dirty="0" err="1">
                <a:solidFill>
                  <a:schemeClr val="tx1"/>
                </a:solidFill>
              </a:rPr>
              <a:t>a’i</a:t>
            </a:r>
            <a:r>
              <a:rPr lang="en-GB" sz="1600" dirty="0">
                <a:solidFill>
                  <a:schemeClr val="tx1"/>
                </a:solidFill>
              </a:rPr>
              <a:t> </a:t>
            </a:r>
            <a:r>
              <a:rPr lang="en-GB" sz="1600" dirty="0" err="1">
                <a:solidFill>
                  <a:schemeClr val="tx1"/>
                </a:solidFill>
              </a:rPr>
              <a:t>daniodd</a:t>
            </a:r>
            <a:r>
              <a:rPr lang="en-GB" sz="1600" dirty="0">
                <a:solidFill>
                  <a:schemeClr val="tx1"/>
                </a:solidFill>
              </a:rPr>
              <a:t> i </a:t>
            </a:r>
            <a:r>
              <a:rPr lang="en-GB" sz="1600" dirty="0" err="1">
                <a:solidFill>
                  <a:schemeClr val="tx1"/>
                </a:solidFill>
              </a:rPr>
              <a:t>greu</a:t>
            </a:r>
            <a:r>
              <a:rPr lang="en-GB" sz="1600" dirty="0">
                <a:solidFill>
                  <a:schemeClr val="tx1"/>
                </a:solidFill>
              </a:rPr>
              <a:t> Summerhill, </a:t>
            </a:r>
            <a:r>
              <a:rPr lang="en-GB" sz="1600" dirty="0" err="1">
                <a:solidFill>
                  <a:schemeClr val="tx1"/>
                </a:solidFill>
              </a:rPr>
              <a:t>ysgol</a:t>
            </a:r>
            <a:r>
              <a:rPr lang="en-GB" sz="1600" dirty="0">
                <a:solidFill>
                  <a:schemeClr val="tx1"/>
                </a:solidFill>
              </a:rPr>
              <a:t> a </a:t>
            </a:r>
            <a:r>
              <a:rPr lang="en-GB" sz="1600" dirty="0" err="1">
                <a:solidFill>
                  <a:schemeClr val="tx1"/>
                </a:solidFill>
              </a:rPr>
              <a:t>anogodd</a:t>
            </a:r>
            <a:r>
              <a:rPr lang="en-GB" sz="1600" dirty="0">
                <a:solidFill>
                  <a:schemeClr val="tx1"/>
                </a:solidFill>
              </a:rPr>
              <a:t> </a:t>
            </a:r>
            <a:r>
              <a:rPr lang="en-GB" sz="1600" dirty="0" err="1">
                <a:solidFill>
                  <a:schemeClr val="tx1"/>
                </a:solidFill>
              </a:rPr>
              <a:t>pobl</a:t>
            </a:r>
            <a:r>
              <a:rPr lang="en-GB" sz="1600" dirty="0">
                <a:solidFill>
                  <a:schemeClr val="tx1"/>
                </a:solidFill>
              </a:rPr>
              <a:t> </a:t>
            </a:r>
            <a:r>
              <a:rPr lang="en-GB" sz="1600" dirty="0" err="1">
                <a:solidFill>
                  <a:schemeClr val="tx1"/>
                </a:solidFill>
              </a:rPr>
              <a:t>ifanc</a:t>
            </a:r>
            <a:r>
              <a:rPr lang="en-GB" sz="1600" dirty="0">
                <a:solidFill>
                  <a:schemeClr val="tx1"/>
                </a:solidFill>
              </a:rPr>
              <a:t> i </a:t>
            </a:r>
            <a:r>
              <a:rPr lang="en-GB" sz="1600" dirty="0" err="1">
                <a:solidFill>
                  <a:schemeClr val="tx1"/>
                </a:solidFill>
              </a:rPr>
              <a:t>wneud</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penderfyniadau</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hun</a:t>
            </a:r>
            <a:r>
              <a:rPr lang="en-GB" sz="1600" dirty="0">
                <a:solidFill>
                  <a:schemeClr val="tx1"/>
                </a:solidFill>
              </a:rPr>
              <a:t> </a:t>
            </a:r>
            <a:r>
              <a:rPr lang="en-GB" sz="1600" dirty="0" err="1">
                <a:solidFill>
                  <a:schemeClr val="tx1"/>
                </a:solidFill>
              </a:rPr>
              <a:t>ynghylch</a:t>
            </a:r>
            <a:r>
              <a:rPr lang="en-GB" sz="1600" dirty="0">
                <a:solidFill>
                  <a:schemeClr val="tx1"/>
                </a:solidFill>
              </a:rPr>
              <a:t> </a:t>
            </a:r>
            <a:r>
              <a:rPr lang="en-GB" sz="1600" dirty="0" err="1">
                <a:solidFill>
                  <a:schemeClr val="tx1"/>
                </a:solidFill>
              </a:rPr>
              <a:t>beth</a:t>
            </a:r>
            <a:r>
              <a:rPr lang="en-GB" sz="1600" dirty="0">
                <a:solidFill>
                  <a:schemeClr val="tx1"/>
                </a:solidFill>
              </a:rPr>
              <a:t> a </a:t>
            </a:r>
            <a:r>
              <a:rPr lang="en-GB" sz="1600" dirty="0" err="1">
                <a:solidFill>
                  <a:schemeClr val="tx1"/>
                </a:solidFill>
              </a:rPr>
              <a:t>phryd</a:t>
            </a:r>
            <a:r>
              <a:rPr lang="en-GB" sz="1600" dirty="0">
                <a:solidFill>
                  <a:schemeClr val="tx1"/>
                </a:solidFill>
              </a:rPr>
              <a:t> i </a:t>
            </a:r>
            <a:r>
              <a:rPr lang="en-GB" sz="1600" dirty="0" err="1">
                <a:solidFill>
                  <a:schemeClr val="tx1"/>
                </a:solidFill>
              </a:rPr>
              <a:t>ddysgu</a:t>
            </a:r>
            <a:r>
              <a:rPr lang="en-GB" sz="1600" dirty="0">
                <a:solidFill>
                  <a:schemeClr val="tx1"/>
                </a:solidFill>
              </a:rPr>
              <a:t>.</a:t>
            </a:r>
          </a:p>
        </p:txBody>
      </p:sp>
      <p:sp>
        <p:nvSpPr>
          <p:cNvPr id="10" name="Rectangle 9">
            <a:extLst>
              <a:ext uri="{FF2B5EF4-FFF2-40B4-BE49-F238E27FC236}">
                <a16:creationId xmlns:a16="http://schemas.microsoft.com/office/drawing/2014/main" id="{2FC0D210-2300-4B8B-8A56-C6E5EF1066A7}"/>
              </a:ext>
            </a:extLst>
          </p:cNvPr>
          <p:cNvSpPr/>
          <p:nvPr/>
        </p:nvSpPr>
        <p:spPr>
          <a:xfrm>
            <a:off x="7251405" y="3168502"/>
            <a:ext cx="2511286" cy="16680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rPr>
              <a:t>Roedd</a:t>
            </a:r>
            <a:r>
              <a:rPr lang="en-GB" sz="1600" dirty="0">
                <a:solidFill>
                  <a:schemeClr val="tx1"/>
                </a:solidFill>
              </a:rPr>
              <a:t> Maxine Greene (1917 – 2014) </a:t>
            </a:r>
            <a:r>
              <a:rPr lang="en-GB" sz="1600" dirty="0" err="1">
                <a:solidFill>
                  <a:schemeClr val="tx1"/>
                </a:solidFill>
              </a:rPr>
              <a:t>yn</a:t>
            </a:r>
            <a:r>
              <a:rPr lang="en-GB" sz="1600" dirty="0">
                <a:solidFill>
                  <a:schemeClr val="tx1"/>
                </a:solidFill>
              </a:rPr>
              <a:t> </a:t>
            </a:r>
            <a:r>
              <a:rPr lang="en-GB" sz="1600" dirty="0" err="1">
                <a:solidFill>
                  <a:schemeClr val="tx1"/>
                </a:solidFill>
              </a:rPr>
              <a:t>credu</a:t>
            </a:r>
            <a:r>
              <a:rPr lang="en-GB" sz="1600" dirty="0">
                <a:solidFill>
                  <a:schemeClr val="tx1"/>
                </a:solidFill>
              </a:rPr>
              <a:t> </a:t>
            </a:r>
            <a:r>
              <a:rPr lang="en-GB" sz="1600" dirty="0" err="1">
                <a:solidFill>
                  <a:schemeClr val="tx1"/>
                </a:solidFill>
              </a:rPr>
              <a:t>ei</a:t>
            </a:r>
            <a:r>
              <a:rPr lang="en-GB" sz="1600" dirty="0">
                <a:solidFill>
                  <a:schemeClr val="tx1"/>
                </a:solidFill>
              </a:rPr>
              <a:t> </a:t>
            </a:r>
            <a:r>
              <a:rPr lang="en-GB" sz="1600" dirty="0" err="1">
                <a:solidFill>
                  <a:schemeClr val="tx1"/>
                </a:solidFill>
              </a:rPr>
              <a:t>fod</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hanfodol</a:t>
            </a:r>
            <a:r>
              <a:rPr lang="en-GB" sz="1600" dirty="0">
                <a:solidFill>
                  <a:schemeClr val="tx1"/>
                </a:solidFill>
              </a:rPr>
              <a:t> i </a:t>
            </a:r>
            <a:r>
              <a:rPr lang="en-GB" sz="1600" dirty="0" err="1">
                <a:solidFill>
                  <a:schemeClr val="tx1"/>
                </a:solidFill>
              </a:rPr>
              <a:t>fyfyrwyr</a:t>
            </a:r>
            <a:r>
              <a:rPr lang="en-GB" sz="1600" dirty="0">
                <a:solidFill>
                  <a:schemeClr val="tx1"/>
                </a:solidFill>
              </a:rPr>
              <a:t> ac </a:t>
            </a:r>
            <a:r>
              <a:rPr lang="en-GB" sz="1600" dirty="0" err="1">
                <a:solidFill>
                  <a:schemeClr val="tx1"/>
                </a:solidFill>
              </a:rPr>
              <a:t>athrawon</a:t>
            </a:r>
            <a:r>
              <a:rPr lang="en-GB" sz="1600" dirty="0">
                <a:solidFill>
                  <a:schemeClr val="tx1"/>
                </a:solidFill>
              </a:rPr>
              <a:t> </a:t>
            </a:r>
            <a:r>
              <a:rPr lang="en-GB" sz="1600" dirty="0" err="1">
                <a:solidFill>
                  <a:schemeClr val="tx1"/>
                </a:solidFill>
              </a:rPr>
              <a:t>greu</a:t>
            </a:r>
            <a:r>
              <a:rPr lang="en-GB" sz="1600" dirty="0">
                <a:solidFill>
                  <a:schemeClr val="tx1"/>
                </a:solidFill>
              </a:rPr>
              <a:t> </a:t>
            </a:r>
            <a:r>
              <a:rPr lang="en-GB" sz="1600" dirty="0" err="1">
                <a:solidFill>
                  <a:schemeClr val="tx1"/>
                </a:solidFill>
              </a:rPr>
              <a:t>ystyr</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bywyd</a:t>
            </a:r>
            <a:r>
              <a:rPr lang="en-GB" sz="1600" dirty="0">
                <a:solidFill>
                  <a:schemeClr val="tx1"/>
                </a:solidFill>
              </a:rPr>
              <a:t>. </a:t>
            </a:r>
            <a:r>
              <a:rPr lang="en-GB" sz="1600" dirty="0" err="1">
                <a:solidFill>
                  <a:schemeClr val="tx1"/>
                </a:solidFill>
              </a:rPr>
              <a:t>Roedd</a:t>
            </a:r>
            <a:r>
              <a:rPr lang="en-GB" sz="1600" dirty="0">
                <a:solidFill>
                  <a:schemeClr val="tx1"/>
                </a:solidFill>
              </a:rPr>
              <a:t> Greene </a:t>
            </a:r>
            <a:r>
              <a:rPr lang="en-GB" sz="1600" dirty="0" err="1">
                <a:solidFill>
                  <a:schemeClr val="tx1"/>
                </a:solidFill>
              </a:rPr>
              <a:t>yn</a:t>
            </a:r>
            <a:r>
              <a:rPr lang="en-GB" sz="1600" dirty="0">
                <a:solidFill>
                  <a:schemeClr val="tx1"/>
                </a:solidFill>
              </a:rPr>
              <a:t> </a:t>
            </a:r>
            <a:r>
              <a:rPr lang="en-GB" sz="1600" dirty="0" err="1">
                <a:solidFill>
                  <a:schemeClr val="tx1"/>
                </a:solidFill>
              </a:rPr>
              <a:t>gweld</a:t>
            </a:r>
            <a:r>
              <a:rPr lang="en-GB" sz="1600" dirty="0">
                <a:solidFill>
                  <a:schemeClr val="tx1"/>
                </a:solidFill>
              </a:rPr>
              <a:t> y </a:t>
            </a:r>
            <a:r>
              <a:rPr lang="en-GB" sz="1600" dirty="0" err="1">
                <a:solidFill>
                  <a:schemeClr val="tx1"/>
                </a:solidFill>
              </a:rPr>
              <a:t>dyniaethau</a:t>
            </a:r>
            <a:r>
              <a:rPr lang="en-GB" sz="1600" dirty="0">
                <a:solidFill>
                  <a:schemeClr val="tx1"/>
                </a:solidFill>
              </a:rPr>
              <a:t> </a:t>
            </a:r>
            <a:r>
              <a:rPr lang="en-GB" sz="1600" dirty="0" err="1">
                <a:solidFill>
                  <a:schemeClr val="tx1"/>
                </a:solidFill>
              </a:rPr>
              <a:t>a’r</a:t>
            </a:r>
            <a:r>
              <a:rPr lang="en-GB" sz="1600" dirty="0">
                <a:solidFill>
                  <a:schemeClr val="tx1"/>
                </a:solidFill>
              </a:rPr>
              <a:t> </a:t>
            </a:r>
            <a:r>
              <a:rPr lang="en-GB" sz="1600" dirty="0" err="1">
                <a:solidFill>
                  <a:schemeClr val="tx1"/>
                </a:solidFill>
              </a:rPr>
              <a:t>celfyddydau</a:t>
            </a:r>
            <a:r>
              <a:rPr lang="en-GB" sz="1600" dirty="0">
                <a:solidFill>
                  <a:schemeClr val="tx1"/>
                </a:solidFill>
              </a:rPr>
              <a:t> </a:t>
            </a:r>
            <a:r>
              <a:rPr lang="en-GB" sz="1600" dirty="0" err="1">
                <a:solidFill>
                  <a:schemeClr val="tx1"/>
                </a:solidFill>
              </a:rPr>
              <a:t>fel</a:t>
            </a:r>
            <a:r>
              <a:rPr lang="en-GB" sz="1600" dirty="0">
                <a:solidFill>
                  <a:schemeClr val="tx1"/>
                </a:solidFill>
              </a:rPr>
              <a:t> </a:t>
            </a:r>
            <a:r>
              <a:rPr lang="en-GB" sz="1600" dirty="0" err="1">
                <a:solidFill>
                  <a:schemeClr val="tx1"/>
                </a:solidFill>
              </a:rPr>
              <a:t>catalyddion</a:t>
            </a:r>
            <a:r>
              <a:rPr lang="en-GB" sz="1600" dirty="0">
                <a:solidFill>
                  <a:schemeClr val="tx1"/>
                </a:solidFill>
              </a:rPr>
              <a:t> </a:t>
            </a:r>
            <a:r>
              <a:rPr lang="en-GB" sz="1600" dirty="0" err="1">
                <a:solidFill>
                  <a:schemeClr val="tx1"/>
                </a:solidFill>
              </a:rPr>
              <a:t>ar</a:t>
            </a:r>
            <a:r>
              <a:rPr lang="en-GB" sz="1600" dirty="0">
                <a:solidFill>
                  <a:schemeClr val="tx1"/>
                </a:solidFill>
              </a:rPr>
              <a:t> </a:t>
            </a:r>
            <a:r>
              <a:rPr lang="en-GB" sz="1600" dirty="0" err="1">
                <a:solidFill>
                  <a:schemeClr val="tx1"/>
                </a:solidFill>
              </a:rPr>
              <a:t>gyfer</a:t>
            </a:r>
            <a:r>
              <a:rPr lang="en-GB" sz="1600" dirty="0">
                <a:solidFill>
                  <a:schemeClr val="tx1"/>
                </a:solidFill>
              </a:rPr>
              <a:t> </a:t>
            </a:r>
            <a:r>
              <a:rPr lang="en-GB" sz="1600" dirty="0" err="1">
                <a:solidFill>
                  <a:schemeClr val="tx1"/>
                </a:solidFill>
              </a:rPr>
              <a:t>symud</a:t>
            </a:r>
            <a:r>
              <a:rPr lang="en-GB" sz="1600" dirty="0">
                <a:solidFill>
                  <a:schemeClr val="tx1"/>
                </a:solidFill>
              </a:rPr>
              <a:t> </a:t>
            </a:r>
            <a:r>
              <a:rPr lang="en-GB" sz="1600" dirty="0" err="1">
                <a:solidFill>
                  <a:schemeClr val="tx1"/>
                </a:solidFill>
              </a:rPr>
              <a:t>pobl</a:t>
            </a:r>
            <a:r>
              <a:rPr lang="en-GB" sz="1600" dirty="0">
                <a:solidFill>
                  <a:schemeClr val="tx1"/>
                </a:solidFill>
              </a:rPr>
              <a:t> i </a:t>
            </a:r>
            <a:r>
              <a:rPr lang="en-GB" sz="1600" dirty="0" err="1">
                <a:solidFill>
                  <a:schemeClr val="tx1"/>
                </a:solidFill>
              </a:rPr>
              <a:t>ymwybyddiaeth</a:t>
            </a:r>
            <a:r>
              <a:rPr lang="en-GB" sz="1600" dirty="0">
                <a:solidFill>
                  <a:schemeClr val="tx1"/>
                </a:solidFill>
              </a:rPr>
              <a:t> </a:t>
            </a:r>
            <a:r>
              <a:rPr lang="en-GB" sz="1600" dirty="0" err="1">
                <a:solidFill>
                  <a:schemeClr val="tx1"/>
                </a:solidFill>
              </a:rPr>
              <a:t>feirniadol</a:t>
            </a:r>
            <a:r>
              <a:rPr lang="en-GB" sz="1600" dirty="0">
                <a:solidFill>
                  <a:schemeClr val="tx1"/>
                </a:solidFill>
              </a:rPr>
              <a:t> ac </a:t>
            </a:r>
            <a:r>
              <a:rPr lang="en-GB" sz="1600" dirty="0" err="1">
                <a:solidFill>
                  <a:schemeClr val="tx1"/>
                </a:solidFill>
              </a:rPr>
              <a:t>ymgysylltiad</a:t>
            </a:r>
            <a:r>
              <a:rPr lang="en-GB" sz="1600" dirty="0">
                <a:solidFill>
                  <a:schemeClr val="tx1"/>
                </a:solidFill>
              </a:rPr>
              <a:t> </a:t>
            </a:r>
            <a:r>
              <a:rPr lang="en-GB" sz="1600" dirty="0" err="1">
                <a:solidFill>
                  <a:schemeClr val="tx1"/>
                </a:solidFill>
              </a:rPr>
              <a:t>ymwybodol</a:t>
            </a:r>
            <a:r>
              <a:rPr lang="en-GB" sz="1600" dirty="0">
                <a:solidFill>
                  <a:schemeClr val="tx1"/>
                </a:solidFill>
              </a:rPr>
              <a:t> </a:t>
            </a:r>
            <a:r>
              <a:rPr lang="en-GB" sz="1600" dirty="0" err="1">
                <a:solidFill>
                  <a:schemeClr val="tx1"/>
                </a:solidFill>
              </a:rPr>
              <a:t>â’r</a:t>
            </a:r>
            <a:r>
              <a:rPr lang="en-GB" sz="1600" dirty="0">
                <a:solidFill>
                  <a:schemeClr val="tx1"/>
                </a:solidFill>
              </a:rPr>
              <a:t> </a:t>
            </a:r>
            <a:r>
              <a:rPr lang="en-GB" sz="1600" dirty="0" err="1">
                <a:solidFill>
                  <a:schemeClr val="tx1"/>
                </a:solidFill>
              </a:rPr>
              <a:t>byd</a:t>
            </a:r>
            <a:r>
              <a:rPr lang="en-GB" sz="1600" dirty="0">
                <a:solidFill>
                  <a:schemeClr val="tx1"/>
                </a:solidFill>
              </a:rPr>
              <a:t>.</a:t>
            </a:r>
          </a:p>
        </p:txBody>
      </p:sp>
    </p:spTree>
    <p:extLst>
      <p:ext uri="{BB962C8B-B14F-4D97-AF65-F5344CB8AC3E}">
        <p14:creationId xmlns:p14="http://schemas.microsoft.com/office/powerpoint/2010/main" val="3730602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F59F-D7C3-4FAC-B9E5-4EA7C2052C31}"/>
              </a:ext>
            </a:extLst>
          </p:cNvPr>
          <p:cNvSpPr>
            <a:spLocks noGrp="1"/>
          </p:cNvSpPr>
          <p:nvPr>
            <p:ph type="title"/>
          </p:nvPr>
        </p:nvSpPr>
        <p:spPr/>
        <p:txBody>
          <a:bodyPr/>
          <a:lstStyle/>
          <a:p>
            <a:r>
              <a:rPr lang="en-GB" dirty="0"/>
              <a:t>Finding Your Philosophy of Education</a:t>
            </a:r>
          </a:p>
        </p:txBody>
      </p:sp>
      <p:sp>
        <p:nvSpPr>
          <p:cNvPr id="3" name="Content Placeholder 2">
            <a:extLst>
              <a:ext uri="{FF2B5EF4-FFF2-40B4-BE49-F238E27FC236}">
                <a16:creationId xmlns:a16="http://schemas.microsoft.com/office/drawing/2014/main" id="{F580CF68-1DCA-4C5C-83C0-FF28C18A403B}"/>
              </a:ext>
            </a:extLst>
          </p:cNvPr>
          <p:cNvSpPr>
            <a:spLocks noGrp="1"/>
          </p:cNvSpPr>
          <p:nvPr>
            <p:ph idx="1"/>
          </p:nvPr>
        </p:nvSpPr>
        <p:spPr/>
        <p:txBody>
          <a:bodyPr/>
          <a:lstStyle/>
          <a:p>
            <a:r>
              <a:rPr lang="en-GB" dirty="0"/>
              <a:t>Writing your philosophy of education</a:t>
            </a:r>
          </a:p>
        </p:txBody>
      </p:sp>
      <p:pic>
        <p:nvPicPr>
          <p:cNvPr id="4" name="Picture 3">
            <a:extLst>
              <a:ext uri="{FF2B5EF4-FFF2-40B4-BE49-F238E27FC236}">
                <a16:creationId xmlns:a16="http://schemas.microsoft.com/office/drawing/2014/main" id="{A5F03BE1-A53A-4047-9F89-6F8DFCA74CF1}"/>
              </a:ext>
            </a:extLst>
          </p:cNvPr>
          <p:cNvPicPr>
            <a:picLocks noChangeAspect="1"/>
          </p:cNvPicPr>
          <p:nvPr/>
        </p:nvPicPr>
        <p:blipFill>
          <a:blip r:embed="rId4"/>
          <a:stretch>
            <a:fillRect/>
          </a:stretch>
        </p:blipFill>
        <p:spPr>
          <a:xfrm>
            <a:off x="44143" y="0"/>
            <a:ext cx="12147857" cy="5454869"/>
          </a:xfrm>
          <a:prstGeom prst="rect">
            <a:avLst/>
          </a:prstGeom>
        </p:spPr>
      </p:pic>
    </p:spTree>
    <p:extLst>
      <p:ext uri="{BB962C8B-B14F-4D97-AF65-F5344CB8AC3E}">
        <p14:creationId xmlns:p14="http://schemas.microsoft.com/office/powerpoint/2010/main" val="13201124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1AD8E6-AC94-4E2E-8656-A0A6EB5ACD12}"/>
              </a:ext>
            </a:extLst>
          </p:cNvPr>
          <p:cNvPicPr>
            <a:picLocks noChangeAspect="1"/>
          </p:cNvPicPr>
          <p:nvPr/>
        </p:nvPicPr>
        <p:blipFill>
          <a:blip r:embed="rId4"/>
          <a:stretch>
            <a:fillRect/>
          </a:stretch>
        </p:blipFill>
        <p:spPr>
          <a:xfrm>
            <a:off x="1223404" y="416211"/>
            <a:ext cx="8916977" cy="4792716"/>
          </a:xfrm>
          <a:prstGeom prst="rect">
            <a:avLst/>
          </a:prstGeom>
          <a:ln w="38100">
            <a:solidFill>
              <a:schemeClr val="tx2"/>
            </a:solidFill>
          </a:ln>
        </p:spPr>
      </p:pic>
    </p:spTree>
    <p:extLst>
      <p:ext uri="{BB962C8B-B14F-4D97-AF65-F5344CB8AC3E}">
        <p14:creationId xmlns:p14="http://schemas.microsoft.com/office/powerpoint/2010/main" val="19833261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54A20-22C0-4C82-86E4-7E2DAB82DF03}"/>
              </a:ext>
            </a:extLst>
          </p:cNvPr>
          <p:cNvSpPr>
            <a:spLocks noGrp="1"/>
          </p:cNvSpPr>
          <p:nvPr>
            <p:ph type="title"/>
          </p:nvPr>
        </p:nvSpPr>
        <p:spPr>
          <a:xfrm>
            <a:off x="-186069" y="365125"/>
            <a:ext cx="12259340" cy="1325563"/>
          </a:xfrm>
        </p:spPr>
        <p:txBody>
          <a:bodyPr>
            <a:normAutofit/>
          </a:bodyPr>
          <a:lstStyle/>
          <a:p>
            <a:pPr algn="ctr"/>
            <a:r>
              <a:rPr lang="en-GB" sz="3600" dirty="0" err="1"/>
              <a:t>Siart</a:t>
            </a:r>
            <a:r>
              <a:rPr lang="en-GB" sz="3600" dirty="0"/>
              <a:t> GED / KWL Chart</a:t>
            </a:r>
            <a:br>
              <a:rPr lang="en-GB" sz="3600" dirty="0"/>
            </a:br>
            <a:r>
              <a:rPr lang="en-GB" sz="3600" dirty="0" err="1"/>
              <a:t>Pwnc</a:t>
            </a:r>
            <a:r>
              <a:rPr lang="en-GB" sz="3600" dirty="0"/>
              <a:t>: </a:t>
            </a:r>
            <a:r>
              <a:rPr lang="en-GB" sz="3600" dirty="0" err="1"/>
              <a:t>Cwricwlwm</a:t>
            </a:r>
            <a:r>
              <a:rPr lang="en-GB" sz="3600" dirty="0"/>
              <a:t> i </a:t>
            </a:r>
            <a:r>
              <a:rPr lang="en-GB" sz="3600" dirty="0" err="1"/>
              <a:t>Gymru</a:t>
            </a:r>
            <a:r>
              <a:rPr lang="en-GB" sz="3600" dirty="0"/>
              <a:t> / Topic: Curriculum for Wales</a:t>
            </a:r>
          </a:p>
        </p:txBody>
      </p:sp>
      <p:graphicFrame>
        <p:nvGraphicFramePr>
          <p:cNvPr id="6" name="Table 6">
            <a:extLst>
              <a:ext uri="{FF2B5EF4-FFF2-40B4-BE49-F238E27FC236}">
                <a16:creationId xmlns:a16="http://schemas.microsoft.com/office/drawing/2014/main" id="{A59C6BCA-6660-4151-9B49-5C5412E4C3AA}"/>
              </a:ext>
            </a:extLst>
          </p:cNvPr>
          <p:cNvGraphicFramePr>
            <a:graphicFrameLocks noGrp="1"/>
          </p:cNvGraphicFramePr>
          <p:nvPr>
            <p:ph idx="1"/>
            <p:extLst>
              <p:ext uri="{D42A27DB-BD31-4B8C-83A1-F6EECF244321}">
                <p14:modId xmlns:p14="http://schemas.microsoft.com/office/powerpoint/2010/main" val="4090799758"/>
              </p:ext>
            </p:extLst>
          </p:nvPr>
        </p:nvGraphicFramePr>
        <p:xfrm>
          <a:off x="661626" y="1551940"/>
          <a:ext cx="10515597" cy="40233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652955676"/>
                    </a:ext>
                  </a:extLst>
                </a:gridCol>
                <a:gridCol w="3505199">
                  <a:extLst>
                    <a:ext uri="{9D8B030D-6E8A-4147-A177-3AD203B41FA5}">
                      <a16:colId xmlns:a16="http://schemas.microsoft.com/office/drawing/2014/main" val="85002345"/>
                    </a:ext>
                  </a:extLst>
                </a:gridCol>
                <a:gridCol w="3505199">
                  <a:extLst>
                    <a:ext uri="{9D8B030D-6E8A-4147-A177-3AD203B41FA5}">
                      <a16:colId xmlns:a16="http://schemas.microsoft.com/office/drawing/2014/main" val="3479311140"/>
                    </a:ext>
                  </a:extLst>
                </a:gridCol>
              </a:tblGrid>
              <a:tr h="370840">
                <a:tc>
                  <a:txBody>
                    <a:bodyPr/>
                    <a:lstStyle/>
                    <a:p>
                      <a:r>
                        <a:rPr lang="en-GB" dirty="0"/>
                        <a:t>G (</a:t>
                      </a:r>
                      <a:r>
                        <a:rPr lang="en-GB" dirty="0" err="1"/>
                        <a:t>Gwybod</a:t>
                      </a:r>
                      <a:r>
                        <a:rPr lang="en-GB" dirty="0"/>
                        <a:t>) / K (know)</a:t>
                      </a:r>
                    </a:p>
                  </a:txBody>
                  <a:tcPr/>
                </a:tc>
                <a:tc>
                  <a:txBody>
                    <a:bodyPr/>
                    <a:lstStyle/>
                    <a:p>
                      <a:r>
                        <a:rPr lang="en-GB" dirty="0"/>
                        <a:t>E (</a:t>
                      </a:r>
                      <a:r>
                        <a:rPr lang="en-GB" dirty="0" err="1"/>
                        <a:t>Eisiau</a:t>
                      </a:r>
                      <a:r>
                        <a:rPr lang="en-GB" dirty="0"/>
                        <a:t> </a:t>
                      </a:r>
                      <a:r>
                        <a:rPr lang="en-GB" dirty="0" err="1"/>
                        <a:t>dysgu</a:t>
                      </a:r>
                      <a:r>
                        <a:rPr lang="en-GB" dirty="0"/>
                        <a:t>/</a:t>
                      </a:r>
                      <a:r>
                        <a:rPr lang="en-GB" dirty="0" err="1"/>
                        <a:t>gwybod</a:t>
                      </a:r>
                      <a:r>
                        <a:rPr lang="en-GB" dirty="0"/>
                        <a:t> / </a:t>
                      </a:r>
                      <a:br>
                        <a:rPr lang="en-GB" dirty="0"/>
                      </a:br>
                      <a:r>
                        <a:rPr lang="en-GB" dirty="0"/>
                        <a:t>W(want to learn/know)</a:t>
                      </a:r>
                    </a:p>
                  </a:txBody>
                  <a:tcPr/>
                </a:tc>
                <a:tc>
                  <a:txBody>
                    <a:bodyPr/>
                    <a:lstStyle/>
                    <a:p>
                      <a:r>
                        <a:rPr lang="en-GB" dirty="0"/>
                        <a:t>D (</a:t>
                      </a:r>
                      <a:r>
                        <a:rPr lang="en-GB" dirty="0" err="1"/>
                        <a:t>beth</a:t>
                      </a:r>
                      <a:r>
                        <a:rPr lang="en-GB" baseline="0" dirty="0"/>
                        <a:t> </a:t>
                      </a:r>
                      <a:r>
                        <a:rPr lang="en-GB" baseline="0" dirty="0" err="1"/>
                        <a:t>rwyf</a:t>
                      </a:r>
                      <a:r>
                        <a:rPr lang="en-GB" baseline="0" dirty="0"/>
                        <a:t> </a:t>
                      </a:r>
                      <a:r>
                        <a:rPr lang="en-GB" baseline="0" dirty="0" err="1"/>
                        <a:t>wedi’i</a:t>
                      </a:r>
                      <a:r>
                        <a:rPr lang="en-GB" baseline="0" dirty="0"/>
                        <a:t> </a:t>
                      </a:r>
                      <a:r>
                        <a:rPr lang="en-GB" baseline="0" dirty="0" err="1"/>
                        <a:t>ddysgu</a:t>
                      </a:r>
                      <a:r>
                        <a:rPr lang="en-GB" baseline="0" dirty="0"/>
                        <a:t>) / </a:t>
                      </a:r>
                    </a:p>
                    <a:p>
                      <a:r>
                        <a:rPr lang="en-GB" dirty="0"/>
                        <a:t>L (what I have learnt)</a:t>
                      </a:r>
                    </a:p>
                  </a:txBody>
                  <a:tcPr/>
                </a:tc>
                <a:extLst>
                  <a:ext uri="{0D108BD9-81ED-4DB2-BD59-A6C34878D82A}">
                    <a16:rowId xmlns:a16="http://schemas.microsoft.com/office/drawing/2014/main" val="1765601577"/>
                  </a:ext>
                </a:extLst>
              </a:tr>
              <a:tr h="370840">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80043522"/>
                  </a:ext>
                </a:extLst>
              </a:tr>
            </a:tbl>
          </a:graphicData>
        </a:graphic>
      </p:graphicFrame>
    </p:spTree>
    <p:extLst>
      <p:ext uri="{BB962C8B-B14F-4D97-AF65-F5344CB8AC3E}">
        <p14:creationId xmlns:p14="http://schemas.microsoft.com/office/powerpoint/2010/main" val="7772495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787491-2ED7-46D3-806F-EB58943D2FD2}"/>
              </a:ext>
            </a:extLst>
          </p:cNvPr>
          <p:cNvPicPr>
            <a:picLocks noChangeAspect="1"/>
          </p:cNvPicPr>
          <p:nvPr/>
        </p:nvPicPr>
        <p:blipFill>
          <a:blip r:embed="rId4"/>
          <a:stretch>
            <a:fillRect/>
          </a:stretch>
        </p:blipFill>
        <p:spPr>
          <a:xfrm>
            <a:off x="766482" y="1436950"/>
            <a:ext cx="5052570" cy="3807404"/>
          </a:xfrm>
          <a:prstGeom prst="rect">
            <a:avLst/>
          </a:prstGeom>
          <a:ln w="38100">
            <a:solidFill>
              <a:schemeClr val="tx2"/>
            </a:solidFill>
          </a:ln>
        </p:spPr>
      </p:pic>
      <p:pic>
        <p:nvPicPr>
          <p:cNvPr id="4" name="Picture 3">
            <a:extLst>
              <a:ext uri="{FF2B5EF4-FFF2-40B4-BE49-F238E27FC236}">
                <a16:creationId xmlns:a16="http://schemas.microsoft.com/office/drawing/2014/main" id="{406BC83A-03CF-471D-91D1-F1AAA7B1B78A}"/>
              </a:ext>
            </a:extLst>
          </p:cNvPr>
          <p:cNvPicPr>
            <a:picLocks noChangeAspect="1"/>
          </p:cNvPicPr>
          <p:nvPr/>
        </p:nvPicPr>
        <p:blipFill>
          <a:blip r:embed="rId5"/>
          <a:stretch>
            <a:fillRect/>
          </a:stretch>
        </p:blipFill>
        <p:spPr>
          <a:xfrm>
            <a:off x="6720396" y="1436949"/>
            <a:ext cx="4633404" cy="3807403"/>
          </a:xfrm>
          <a:prstGeom prst="rect">
            <a:avLst/>
          </a:prstGeom>
          <a:ln w="38100">
            <a:solidFill>
              <a:schemeClr val="accent1"/>
            </a:solidFill>
          </a:ln>
        </p:spPr>
      </p:pic>
    </p:spTree>
    <p:extLst>
      <p:ext uri="{BB962C8B-B14F-4D97-AF65-F5344CB8AC3E}">
        <p14:creationId xmlns:p14="http://schemas.microsoft.com/office/powerpoint/2010/main" val="12512299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CCBF0C-0819-4BD1-9FF1-DDB84E1F4BD5}"/>
              </a:ext>
            </a:extLst>
          </p:cNvPr>
          <p:cNvPicPr>
            <a:picLocks noChangeAspect="1"/>
          </p:cNvPicPr>
          <p:nvPr/>
        </p:nvPicPr>
        <p:blipFill>
          <a:blip r:embed="rId4"/>
          <a:stretch>
            <a:fillRect/>
          </a:stretch>
        </p:blipFill>
        <p:spPr>
          <a:xfrm>
            <a:off x="1524000" y="182486"/>
            <a:ext cx="9144000" cy="5143500"/>
          </a:xfrm>
          <a:prstGeom prst="rect">
            <a:avLst/>
          </a:prstGeom>
          <a:ln w="38100">
            <a:solidFill>
              <a:schemeClr val="accent1"/>
            </a:solidFill>
          </a:ln>
        </p:spPr>
      </p:pic>
    </p:spTree>
    <p:extLst>
      <p:ext uri="{BB962C8B-B14F-4D97-AF65-F5344CB8AC3E}">
        <p14:creationId xmlns:p14="http://schemas.microsoft.com/office/powerpoint/2010/main" val="20600980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FC424-7CD0-442C-A0C9-7BE4299A82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1F8CED-5707-44FD-BBFF-44F19727BEA5}"/>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9BF7F071-A28E-45A4-B0BA-8E8E035CD84D}"/>
              </a:ext>
            </a:extLst>
          </p:cNvPr>
          <p:cNvSpPr/>
          <p:nvPr/>
        </p:nvSpPr>
        <p:spPr>
          <a:xfrm>
            <a:off x="50450" y="0"/>
            <a:ext cx="12141549" cy="534766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Geirfa</a:t>
            </a:r>
            <a:r>
              <a:rPr lang="en-GB" dirty="0">
                <a:solidFill>
                  <a:schemeClr val="tx1"/>
                </a:solidFill>
              </a:rPr>
              <a:t>. </a:t>
            </a:r>
            <a:r>
              <a:rPr lang="en-GB" dirty="0" err="1">
                <a:solidFill>
                  <a:schemeClr val="tx1"/>
                </a:solidFill>
              </a:rPr>
              <a:t>Gramadeg</a:t>
            </a:r>
            <a:r>
              <a:rPr lang="en-GB" dirty="0">
                <a:solidFill>
                  <a:schemeClr val="tx1"/>
                </a:solidFill>
              </a:rPr>
              <a:t>/</a:t>
            </a:r>
            <a:r>
              <a:rPr lang="en-GB" dirty="0" err="1">
                <a:solidFill>
                  <a:schemeClr val="tx1"/>
                </a:solidFill>
              </a:rPr>
              <a:t>terminoleg</a:t>
            </a:r>
            <a:r>
              <a:rPr lang="en-GB" dirty="0">
                <a:solidFill>
                  <a:schemeClr val="tx1"/>
                </a:solidFill>
              </a:rPr>
              <a:t> </a:t>
            </a:r>
            <a:r>
              <a:rPr lang="en-GB" dirty="0" err="1">
                <a:solidFill>
                  <a:schemeClr val="tx1"/>
                </a:solidFill>
              </a:rPr>
              <a:t>allweddol</a:t>
            </a:r>
            <a:r>
              <a:rPr lang="en-GB" dirty="0">
                <a:solidFill>
                  <a:schemeClr val="tx1"/>
                </a:solidFill>
              </a:rPr>
              <a:t> / </a:t>
            </a:r>
            <a:br>
              <a:rPr lang="en-GB" dirty="0">
                <a:solidFill>
                  <a:schemeClr val="tx1"/>
                </a:solidFill>
              </a:rPr>
            </a:br>
            <a:r>
              <a:rPr lang="en-GB" dirty="0">
                <a:solidFill>
                  <a:schemeClr val="tx1"/>
                </a:solidFill>
              </a:rPr>
              <a:t>Vocabulary. Grammar/key terminology</a:t>
            </a:r>
          </a:p>
        </p:txBody>
      </p:sp>
      <p:sp>
        <p:nvSpPr>
          <p:cNvPr id="5" name="Rectangle 4">
            <a:extLst>
              <a:ext uri="{FF2B5EF4-FFF2-40B4-BE49-F238E27FC236}">
                <a16:creationId xmlns:a16="http://schemas.microsoft.com/office/drawing/2014/main" id="{7D4042EC-2EA2-406C-9102-B54C14791AB0}"/>
              </a:ext>
            </a:extLst>
          </p:cNvPr>
          <p:cNvSpPr/>
          <p:nvPr/>
        </p:nvSpPr>
        <p:spPr>
          <a:xfrm>
            <a:off x="1616621" y="731519"/>
            <a:ext cx="9158452" cy="404227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Meini</a:t>
            </a:r>
            <a:r>
              <a:rPr lang="en-GB" dirty="0">
                <a:solidFill>
                  <a:schemeClr val="tx1"/>
                </a:solidFill>
              </a:rPr>
              <a:t> </a:t>
            </a:r>
            <a:r>
              <a:rPr lang="en-GB" dirty="0" err="1">
                <a:solidFill>
                  <a:schemeClr val="tx1"/>
                </a:solidFill>
              </a:rPr>
              <a:t>prawf</a:t>
            </a:r>
            <a:r>
              <a:rPr lang="en-GB" dirty="0">
                <a:solidFill>
                  <a:schemeClr val="tx1"/>
                </a:solidFill>
              </a:rPr>
              <a:t> </a:t>
            </a:r>
            <a:r>
              <a:rPr lang="en-GB" dirty="0" err="1">
                <a:solidFill>
                  <a:schemeClr val="tx1"/>
                </a:solidFill>
              </a:rPr>
              <a:t>llwyddiant</a:t>
            </a:r>
            <a:r>
              <a:rPr lang="en-GB" dirty="0">
                <a:solidFill>
                  <a:schemeClr val="tx1"/>
                </a:solidFill>
              </a:rPr>
              <a:t> / </a:t>
            </a:r>
          </a:p>
          <a:p>
            <a:r>
              <a:rPr lang="en-GB" dirty="0">
                <a:solidFill>
                  <a:schemeClr val="tx1"/>
                </a:solidFill>
              </a:rPr>
              <a:t>Success criteria</a:t>
            </a:r>
          </a:p>
        </p:txBody>
      </p:sp>
      <p:sp>
        <p:nvSpPr>
          <p:cNvPr id="6" name="Rectangle 5">
            <a:extLst>
              <a:ext uri="{FF2B5EF4-FFF2-40B4-BE49-F238E27FC236}">
                <a16:creationId xmlns:a16="http://schemas.microsoft.com/office/drawing/2014/main" id="{772572C8-0682-47A3-9112-8393E5018BE1}"/>
              </a:ext>
            </a:extLst>
          </p:cNvPr>
          <p:cNvSpPr/>
          <p:nvPr/>
        </p:nvSpPr>
        <p:spPr>
          <a:xfrm>
            <a:off x="3690182" y="1485738"/>
            <a:ext cx="4811636" cy="2635994"/>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Effaith</a:t>
            </a:r>
            <a:r>
              <a:rPr lang="en-GB" dirty="0">
                <a:solidFill>
                  <a:schemeClr val="tx1"/>
                </a:solidFill>
              </a:rPr>
              <a:t> </a:t>
            </a:r>
            <a:r>
              <a:rPr lang="en-GB" dirty="0" err="1">
                <a:solidFill>
                  <a:schemeClr val="tx1"/>
                </a:solidFill>
              </a:rPr>
              <a:t>ar</a:t>
            </a:r>
            <a:r>
              <a:rPr lang="en-GB" dirty="0">
                <a:solidFill>
                  <a:schemeClr val="tx1"/>
                </a:solidFill>
              </a:rPr>
              <a:t> y </a:t>
            </a:r>
            <a:r>
              <a:rPr lang="en-GB" dirty="0" err="1">
                <a:solidFill>
                  <a:schemeClr val="tx1"/>
                </a:solidFill>
              </a:rPr>
              <a:t>darllenydd</a:t>
            </a:r>
            <a:r>
              <a:rPr lang="en-GB" dirty="0">
                <a:solidFill>
                  <a:schemeClr val="tx1"/>
                </a:solidFill>
              </a:rPr>
              <a:t> /</a:t>
            </a:r>
          </a:p>
          <a:p>
            <a:r>
              <a:rPr lang="en-GB" dirty="0">
                <a:solidFill>
                  <a:schemeClr val="tx1"/>
                </a:solidFill>
              </a:rPr>
              <a:t>Effect on the reader</a:t>
            </a:r>
          </a:p>
        </p:txBody>
      </p:sp>
      <p:sp>
        <p:nvSpPr>
          <p:cNvPr id="7" name="Rectangle 6">
            <a:extLst>
              <a:ext uri="{FF2B5EF4-FFF2-40B4-BE49-F238E27FC236}">
                <a16:creationId xmlns:a16="http://schemas.microsoft.com/office/drawing/2014/main" id="{CBA38564-8D94-4B4D-B8D5-1CEA0D1A4DF9}"/>
              </a:ext>
            </a:extLst>
          </p:cNvPr>
          <p:cNvSpPr/>
          <p:nvPr/>
        </p:nvSpPr>
        <p:spPr>
          <a:xfrm>
            <a:off x="5096466" y="2065909"/>
            <a:ext cx="1999068" cy="13630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dirty="0" err="1">
                <a:solidFill>
                  <a:schemeClr val="tx1"/>
                </a:solidFill>
              </a:rPr>
              <a:t>Cynulleidfa</a:t>
            </a:r>
            <a:r>
              <a:rPr lang="en-GB" dirty="0">
                <a:solidFill>
                  <a:schemeClr val="tx1"/>
                </a:solidFill>
              </a:rPr>
              <a:t> a </a:t>
            </a:r>
            <a:r>
              <a:rPr lang="en-GB" dirty="0" err="1">
                <a:solidFill>
                  <a:schemeClr val="tx1"/>
                </a:solidFill>
              </a:rPr>
              <a:t>Phwrpas</a:t>
            </a:r>
            <a:r>
              <a:rPr lang="en-GB" dirty="0">
                <a:solidFill>
                  <a:schemeClr val="tx1"/>
                </a:solidFill>
              </a:rPr>
              <a:t> / Audience and Purpose</a:t>
            </a:r>
          </a:p>
        </p:txBody>
      </p:sp>
    </p:spTree>
    <p:extLst>
      <p:ext uri="{BB962C8B-B14F-4D97-AF65-F5344CB8AC3E}">
        <p14:creationId xmlns:p14="http://schemas.microsoft.com/office/powerpoint/2010/main" val="17221668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FC424-7CD0-442C-A0C9-7BE4299A82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1F8CED-5707-44FD-BBFF-44F19727BEA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72C5E70-2E9A-4DAA-9049-5560C5AFD6B1}"/>
              </a:ext>
            </a:extLst>
          </p:cNvPr>
          <p:cNvPicPr>
            <a:picLocks noChangeAspect="1"/>
          </p:cNvPicPr>
          <p:nvPr/>
        </p:nvPicPr>
        <p:blipFill>
          <a:blip r:embed="rId4"/>
          <a:stretch>
            <a:fillRect/>
          </a:stretch>
        </p:blipFill>
        <p:spPr>
          <a:xfrm>
            <a:off x="0" y="0"/>
            <a:ext cx="12192000" cy="5467481"/>
          </a:xfrm>
          <a:prstGeom prst="rect">
            <a:avLst/>
          </a:prstGeom>
        </p:spPr>
      </p:pic>
    </p:spTree>
    <p:extLst>
      <p:ext uri="{BB962C8B-B14F-4D97-AF65-F5344CB8AC3E}">
        <p14:creationId xmlns:p14="http://schemas.microsoft.com/office/powerpoint/2010/main" val="23544429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785B27-EB35-4000-AF6C-53D8DFC162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4C2F35-E9D7-44F3-828C-035B137B765F}">
  <ds:schemaRefs>
    <ds:schemaRef ds:uri="http://schemas.microsoft.com/sharepoint/v3/contenttype/forms"/>
  </ds:schemaRefs>
</ds:datastoreItem>
</file>

<file path=customXml/itemProps3.xml><?xml version="1.0" encoding="utf-8"?>
<ds:datastoreItem xmlns:ds="http://schemas.openxmlformats.org/officeDocument/2006/customXml" ds:itemID="{08442311-B031-4ECD-A7EF-78A981A7B3E2}">
  <ds:schemaRefs>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92c24619-d6d5-42cf-b618-23d930ad9f20"/>
    <ds:schemaRef ds:uri="http://schemas.openxmlformats.org/package/2006/metadata/core-properties"/>
    <ds:schemaRef ds:uri="8ee9550b-f5f4-4dde-bce5-39f4ba45c2f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2928</TotalTime>
  <Words>4516</Words>
  <Application>Microsoft Office PowerPoint</Application>
  <PresentationFormat>Widescreen</PresentationFormat>
  <Paragraphs>292</Paragraphs>
  <Slides>47</Slides>
  <Notes>34</Notes>
  <HiddenSlides>11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Arial</vt:lpstr>
      <vt:lpstr>Calibri</vt:lpstr>
      <vt:lpstr>Calibri Light</vt:lpstr>
      <vt:lpstr>Times New Roman</vt:lpstr>
      <vt:lpstr>Wingdings</vt:lpstr>
      <vt:lpstr>Office Theme</vt:lpstr>
      <vt:lpstr>Athroniaeth  Addysg/ Philosophy of Education</vt:lpstr>
      <vt:lpstr>PowerPoint Presentation</vt:lpstr>
      <vt:lpstr>PowerPoint Presentation</vt:lpstr>
      <vt:lpstr>Beth yw diben addysg?  What is the purpose of education?</vt:lpstr>
      <vt:lpstr>PowerPoint Presentation</vt:lpstr>
      <vt:lpstr>PowerPoint Presentation</vt:lpstr>
      <vt:lpstr>PowerPoint Presentation</vt:lpstr>
      <vt:lpstr>PowerPoint Presentation</vt:lpstr>
      <vt:lpstr>Datblygu Athroniaeth Addysg  Developing a Philosophy of Education</vt:lpstr>
      <vt:lpstr>PowerPoint Presentation</vt:lpstr>
      <vt:lpstr>PowerPoint Presentation</vt:lpstr>
      <vt:lpstr>PowerPoint Presentation</vt:lpstr>
      <vt:lpstr>Sgyrsiau yn yr ystafell athrawon:  Conversations in the staffroom: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Essentialism</vt:lpstr>
      <vt:lpstr>Hanfodaeth / Essentialism</vt:lpstr>
      <vt:lpstr>Bytholaeth</vt:lpstr>
      <vt:lpstr>Perennialism</vt:lpstr>
      <vt:lpstr>Bytholaeth / Perennialism</vt:lpstr>
      <vt:lpstr>Blaengaredd</vt:lpstr>
      <vt:lpstr>Progressivism</vt:lpstr>
      <vt:lpstr>Blaengaredd / Progressivism</vt:lpstr>
      <vt:lpstr>Adferiadaeth Gymdeithasol</vt:lpstr>
      <vt:lpstr>Social Reconstructionism</vt:lpstr>
      <vt:lpstr>Adferiadaeth Gymdeithasol / Social Reconstructionism</vt:lpstr>
      <vt:lpstr>Dirfodaeth</vt:lpstr>
      <vt:lpstr>Existentialism</vt:lpstr>
      <vt:lpstr>Dirfodaeth / Existentialism</vt:lpstr>
      <vt:lpstr>Finding Your Philosophy of Education</vt:lpstr>
      <vt:lpstr>PowerPoint Presentation</vt:lpstr>
      <vt:lpstr>Siart GED / KWL Chart Pwnc: Cwricwlwm i Gymru / Topic: Curriculum for Wales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of Education</dc:title>
  <dc:creator>Julia Holloway</dc:creator>
  <cp:lastModifiedBy>Nanna Ryder</cp:lastModifiedBy>
  <cp:revision>58</cp:revision>
  <dcterms:created xsi:type="dcterms:W3CDTF">2020-07-17T11:57:20Z</dcterms:created>
  <dcterms:modified xsi:type="dcterms:W3CDTF">2020-10-13T09:21:22Z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