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38"/>
  </p:notesMasterIdLst>
  <p:sldIdLst>
    <p:sldId id="266" r:id="rId26"/>
    <p:sldId id="313" r:id="rId27"/>
    <p:sldId id="418" r:id="rId28"/>
    <p:sldId id="419" r:id="rId29"/>
    <p:sldId id="420" r:id="rId30"/>
    <p:sldId id="421" r:id="rId31"/>
    <p:sldId id="422" r:id="rId32"/>
    <p:sldId id="426" r:id="rId33"/>
    <p:sldId id="423" r:id="rId34"/>
    <p:sldId id="425" r:id="rId35"/>
    <p:sldId id="424" r:id="rId36"/>
    <p:sldId id="427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3051" autoAdjust="0"/>
  </p:normalViewPr>
  <p:slideViewPr>
    <p:cSldViewPr snapToGrid="0">
      <p:cViewPr varScale="1">
        <p:scale>
          <a:sx n="92" d="100"/>
          <a:sy n="92" d="100"/>
        </p:scale>
        <p:origin x="13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4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123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9738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6510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5960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26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566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494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5/31/2023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10" Type="http://schemas.openxmlformats.org/officeDocument/2006/relationships/image" Target="../media/image41.png"/><Relationship Id="rId4" Type="http://schemas.openxmlformats.org/officeDocument/2006/relationships/image" Target="../media/image37.png"/><Relationship Id="rId9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Classification</a:t>
            </a:r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6000" b="1" dirty="0"/>
              <a:t>And</a:t>
            </a:r>
          </a:p>
          <a:p>
            <a:r>
              <a:rPr lang="en-US" sz="6000" b="1" dirty="0"/>
              <a:t>Regression Tree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Classification and Regression Tree</a:t>
            </a:r>
            <a:br>
              <a:rPr lang="en-US" sz="6000" b="1" dirty="0"/>
            </a:br>
            <a:r>
              <a:rPr lang="en-US" sz="6000" b="1" dirty="0"/>
              <a:t>(CART)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900989"/>
            <a:ext cx="11481847" cy="3814012"/>
          </a:xfrm>
        </p:spPr>
        <p:txBody>
          <a:bodyPr>
            <a:normAutofit/>
          </a:bodyPr>
          <a:lstStyle/>
          <a:p>
            <a:r>
              <a:rPr kumimoji="0" lang="en-US" sz="32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Another common algorithm</a:t>
            </a: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A greedy algorithm</a:t>
            </a:r>
            <a:endParaRPr kumimoji="0" lang="en-US" sz="3200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300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splits the training set into </a:t>
            </a:r>
            <a:r>
              <a:rPr kumimoji="0" lang="en-US" sz="3000" i="0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tw</a:t>
            </a:r>
            <a:r>
              <a:rPr lang="en-US" sz="30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o subsets using a single feature</a:t>
            </a:r>
            <a:r>
              <a:rPr lang="en-US" sz="3000" i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 k </a:t>
            </a:r>
            <a:r>
              <a:rPr lang="en-US" sz="30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and a threshold feature </a:t>
            </a:r>
            <a:r>
              <a:rPr lang="en-US" sz="3000" i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kt</a:t>
            </a:r>
          </a:p>
          <a:p>
            <a:pPr lvl="1"/>
            <a:r>
              <a:rPr kumimoji="0" lang="en-US" sz="300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searches for the pair(</a:t>
            </a:r>
            <a:r>
              <a:rPr kumimoji="0" lang="en-US" sz="3000" i="1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k, kt) </a:t>
            </a:r>
            <a:r>
              <a:rPr kumimoji="0" lang="en-US" sz="300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that produces the purest subset</a:t>
            </a:r>
          </a:p>
          <a:p>
            <a:pPr lvl="1"/>
            <a:r>
              <a:rPr kumimoji="0" lang="en-US" sz="300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This is repeated recursively for each subtree</a:t>
            </a:r>
          </a:p>
        </p:txBody>
      </p: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Purity and Gini Score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kumimoji="0" lang="en-US" sz="35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The term </a:t>
                </a:r>
                <a:r>
                  <a:rPr kumimoji="0" lang="en-US" sz="3500" b="1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Purity </a:t>
                </a:r>
                <a:r>
                  <a:rPr kumimoji="0" lang="en-US" sz="35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refers to the node in the tree</a:t>
                </a:r>
              </a:p>
              <a:p>
                <a:pPr lvl="1"/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A node is pure if all training instances it applies to belong to the same class</a:t>
                </a:r>
              </a:p>
              <a:p>
                <a:r>
                  <a:rPr lang="en-US" sz="3500" b="1" dirty="0">
                    <a:solidFill>
                      <a:prstClr val="black"/>
                    </a:solidFill>
                    <a:latin typeface="Calibri Light" panose="020F0302020204030204"/>
                    <a:ea typeface="+mj-ea"/>
                    <a:cs typeface="+mj-cs"/>
                  </a:rPr>
                  <a:t>Gini</a:t>
                </a:r>
                <a:r>
                  <a:rPr lang="en-US" sz="3500" dirty="0">
                    <a:solidFill>
                      <a:prstClr val="black"/>
                    </a:solidFill>
                    <a:latin typeface="Calibri Light" panose="020F0302020204030204"/>
                    <a:ea typeface="+mj-ea"/>
                    <a:cs typeface="+mj-cs"/>
                  </a:rPr>
                  <a:t> score is the score given to the purity of the node</a:t>
                </a:r>
              </a:p>
              <a:p>
                <a:pPr lvl="1"/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A Gini score of 0.0 implies the node is pure</a:t>
                </a:r>
              </a:p>
              <a:p>
                <a:pPr lvl="1"/>
                <a:r>
                  <a:rPr lang="en-US" sz="3200" dirty="0">
                    <a:solidFill>
                      <a:prstClr val="black"/>
                    </a:solidFill>
                    <a:latin typeface="Calibri Light" panose="020F0302020204030204"/>
                    <a:ea typeface="+mj-ea"/>
                    <a:cs typeface="+mj-cs"/>
                  </a:rPr>
                  <a:t>The Gini score is calculated with the following equation:</a:t>
                </a:r>
              </a:p>
              <a:p>
                <a:pPr lvl="1"/>
                <a:endParaRPr kumimoji="0" lang="en-US" sz="15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  <a:blipFill>
                <a:blip r:embed="rId3"/>
                <a:stretch>
                  <a:fillRect l="-1221" t="-5272" r="-18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04328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Purity and Gini Score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</p:spPr>
            <p:txBody>
              <a:bodyPr>
                <a:normAutofit fontScale="92500" lnSpcReduction="10000"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marL="457200" lvl="1" indent="0" algn="ctr">
                  <a:buNone/>
                </a:pPr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lvl="1"/>
                <a:r>
                  <a:rPr kumimoji="0" lang="en-US" sz="32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𝑘</a:t>
                </a:r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is an iterator for the summation operator</a:t>
                </a:r>
                <a:endParaRPr lang="en-US" sz="3200" b="1" i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lvl="2"/>
                <a:r>
                  <a:rPr kumimoji="0" lang="en-US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It iterates through each class</a:t>
                </a:r>
              </a:p>
              <a:p>
                <a:pPr lvl="1"/>
                <a:r>
                  <a:rPr kumimoji="0" lang="en-US" sz="32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𝑛 </a:t>
                </a:r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is the number of classes</a:t>
                </a:r>
              </a:p>
              <a:p>
                <a:pPr lvl="1"/>
                <a14:m>
                  <m:oMath xmlns:m="http://schemas.openxmlformats.org/officeDocument/2006/math">
                    <m:sSubSup>
                      <m:sSubSup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𝒑</m:t>
                        </m:r>
                      </m:e>
                      <m:sub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𝒊</m:t>
                        </m:r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𝒌</m:t>
                        </m:r>
                      </m:sub>
                      <m:sup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bSup>
                  </m:oMath>
                </a14:m>
                <a:r>
                  <a:rPr kumimoji="0" lang="en-US" sz="3200" b="1" i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 </a:t>
                </a:r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is the ratio of class </a:t>
                </a:r>
                <a:r>
                  <a:rPr lang="en-US" sz="3200" b="1" dirty="0">
                    <a:solidFill>
                      <a:prstClr val="black"/>
                    </a:solidFill>
                  </a:rPr>
                  <a:t>𝑘 </a:t>
                </a:r>
                <a:r>
                  <a:rPr lang="en-US" sz="3200" dirty="0">
                    <a:solidFill>
                      <a:prstClr val="black"/>
                    </a:solidFill>
                  </a:rPr>
                  <a:t>instances to the number of samples for a given node (</a:t>
                </a:r>
                <a14:m>
                  <m:oMath xmlns:m="http://schemas.openxmlformats.org/officeDocument/2006/math">
                    <m:r>
                      <a:rPr lang="en-GB" sz="3200" i="1">
                        <a:latin typeface="Cambria Math" panose="02040503050406030204" pitchFamily="18" charset="0"/>
                      </a:rPr>
                      <m:t>𝑖</m:t>
                    </m:r>
                  </m:oMath>
                </a14:m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)</a:t>
                </a: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  <a:blipFill>
                <a:blip r:embed="rId3"/>
                <a:stretch>
                  <a:fillRect t="-160" b="-31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6470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Gini Example - Diabetes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C4A110-C9F8-5599-D128-CDD581365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281" y="2533053"/>
            <a:ext cx="11555438" cy="2353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528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01DC91-B7B4-2C85-FB29-BCC37B755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4636" y="2133547"/>
            <a:ext cx="4410691" cy="76210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Gini Example - Diabetes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marL="457200" lvl="1" indent="0" algn="ctr">
                  <a:buNone/>
                </a:pPr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lvl="1"/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The number of samples is 192</a:t>
                </a:r>
                <a:endParaRPr lang="en-US" sz="3200" i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lvl="1"/>
                <a:r>
                  <a:rPr kumimoji="0" lang="en-US" sz="32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There are two classes</a:t>
                </a:r>
              </a:p>
              <a:p>
                <a:pPr lvl="2"/>
                <a:r>
                  <a:rPr kumimoji="0" lang="en-US" sz="28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(1 = Diabetes, 0 = No diabetes)</a:t>
                </a:r>
              </a:p>
              <a:p>
                <a:pPr lvl="2"/>
                <a:r>
                  <a:rPr lang="en-US" sz="2800" b="1" dirty="0">
                    <a:solidFill>
                      <a:prstClr val="black"/>
                    </a:solidFill>
                    <a:latin typeface="Calibri Light" panose="020F0302020204030204"/>
                    <a:ea typeface="+mj-ea"/>
                    <a:cs typeface="+mj-cs"/>
                  </a:rPr>
                  <a:t>1 = 69 and 0 = 123</a:t>
                </a:r>
                <a:endParaRPr kumimoji="0" lang="en-US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  <a:blipFill>
                <a:blip r:embed="rId4"/>
                <a:stretch>
                  <a:fillRect t="-160" b="-12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al 3">
            <a:extLst>
              <a:ext uri="{FF2B5EF4-FFF2-40B4-BE49-F238E27FC236}">
                <a16:creationId xmlns:a16="http://schemas.microsoft.com/office/drawing/2014/main" id="{561B4CBB-58A3-9D8C-FDD4-AC8C1FFE34B7}"/>
              </a:ext>
            </a:extLst>
          </p:cNvPr>
          <p:cNvSpPr/>
          <p:nvPr/>
        </p:nvSpPr>
        <p:spPr>
          <a:xfrm>
            <a:off x="8003410" y="2315224"/>
            <a:ext cx="1483490" cy="39875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32C9F7-27D1-5360-5785-4BB1968125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6068" y="3077330"/>
            <a:ext cx="3438173" cy="264823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4F894A42-E4BB-9EFB-213D-2C66CF443B36}"/>
              </a:ext>
            </a:extLst>
          </p:cNvPr>
          <p:cNvSpPr/>
          <p:nvPr/>
        </p:nvSpPr>
        <p:spPr>
          <a:xfrm>
            <a:off x="7315199" y="3136480"/>
            <a:ext cx="3149041" cy="978320"/>
          </a:xfrm>
          <a:prstGeom prst="ellipse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92D050"/>
                </a:solidFill>
              </a:ln>
              <a:noFill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26E4DD3-2896-C90E-659C-B796B26D5D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09454" y="5049982"/>
            <a:ext cx="1722479" cy="550892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1A28074A-7ADE-DB58-804F-98ED5FF737EF}"/>
              </a:ext>
            </a:extLst>
          </p:cNvPr>
          <p:cNvSpPr/>
          <p:nvPr/>
        </p:nvSpPr>
        <p:spPr>
          <a:xfrm>
            <a:off x="7315199" y="4296477"/>
            <a:ext cx="3149040" cy="978320"/>
          </a:xfrm>
          <a:prstGeom prst="ellipse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3124F8E-296E-71BE-4DBA-E2B5632679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2409" y="5049982"/>
            <a:ext cx="1722479" cy="55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104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Gini Example - Diabetes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23555"/>
                <a:ext cx="11481847" cy="4291446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lvl="1"/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To calculate a Gini score for a node (</a:t>
                </a:r>
                <a14:m>
                  <m:oMath xmlns:m="http://schemas.openxmlformats.org/officeDocument/2006/math">
                    <m:r>
                      <a:rPr lang="en-GB" sz="3200" i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sz="320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1):</a:t>
                </a: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1- (123/192)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- (69/192)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endParaRPr kumimoji="0" lang="nn-NO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 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= 1- 0.641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- 0.359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endParaRPr kumimoji="0" lang="nn-NO" sz="2800" strike="noStrike" kern="1200" cap="none" spc="0" normalizeH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1- 0.411 - 0.129</a:t>
                </a: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0.46</a:t>
                </a:r>
              </a:p>
              <a:p>
                <a:pPr lvl="2"/>
                <a:endParaRPr kumimoji="0" lang="en-US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23555"/>
                <a:ext cx="11481847" cy="4291446"/>
              </a:xfrm>
              <a:blipFill>
                <a:blip r:embed="rId3"/>
                <a:stretch>
                  <a:fillRect t="-1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78262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7DA0E49-1D7F-130F-AA61-6F7B76C42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1765" y="2169737"/>
            <a:ext cx="7589640" cy="677371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marL="457200" lvl="1" indent="0" algn="ctr">
                  <a:buNone/>
                </a:pPr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lvl="1"/>
                <a:r>
                  <a:rPr kumimoji="0" lang="en-US" sz="32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The number of samples is 768</a:t>
                </a:r>
                <a:endParaRPr lang="en-US" sz="3200" i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lvl="1"/>
                <a:r>
                  <a:rPr kumimoji="0" lang="en-US" sz="32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There are two classes</a:t>
                </a:r>
              </a:p>
              <a:p>
                <a:pPr lvl="2"/>
                <a:r>
                  <a:rPr kumimoji="0" lang="en-US" sz="2800" b="1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 Light" panose="020F0302020204030204"/>
                    <a:ea typeface="+mj-ea"/>
                    <a:cs typeface="+mj-cs"/>
                  </a:rPr>
                  <a:t>(1 = Diabetes, 0 = No diabetes)</a:t>
                </a:r>
              </a:p>
              <a:p>
                <a:pPr lvl="2"/>
                <a:r>
                  <a:rPr lang="en-US" sz="2800" b="1" dirty="0">
                    <a:solidFill>
                      <a:prstClr val="black"/>
                    </a:solidFill>
                    <a:latin typeface="Calibri Light" panose="020F0302020204030204"/>
                    <a:ea typeface="+mj-ea"/>
                    <a:cs typeface="+mj-cs"/>
                  </a:rPr>
                  <a:t>1 = 268 and 0 = 500</a:t>
                </a:r>
                <a:endParaRPr kumimoji="0" lang="en-US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900989"/>
                <a:ext cx="11481847" cy="3814012"/>
              </a:xfrm>
              <a:blipFill>
                <a:blip r:embed="rId4"/>
                <a:stretch>
                  <a:fillRect t="-160" b="-12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Gini Example - Diabetes</a:t>
            </a:r>
            <a:endParaRPr lang="en-GB" sz="6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61B4CBB-58A3-9D8C-FDD4-AC8C1FFE34B7}"/>
              </a:ext>
            </a:extLst>
          </p:cNvPr>
          <p:cNvSpPr/>
          <p:nvPr/>
        </p:nvSpPr>
        <p:spPr>
          <a:xfrm>
            <a:off x="8889719" y="2113792"/>
            <a:ext cx="908908" cy="28650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F894A42-E4BB-9EFB-213D-2C66CF443B36}"/>
              </a:ext>
            </a:extLst>
          </p:cNvPr>
          <p:cNvSpPr/>
          <p:nvPr/>
        </p:nvSpPr>
        <p:spPr>
          <a:xfrm>
            <a:off x="10172700" y="2169737"/>
            <a:ext cx="446810" cy="171614"/>
          </a:xfrm>
          <a:prstGeom prst="ellipse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92D050"/>
                </a:solidFill>
              </a:ln>
              <a:noFill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26E4DD3-2896-C90E-659C-B796B26D5D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9454" y="5049982"/>
            <a:ext cx="1722479" cy="550892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1A28074A-7ADE-DB58-804F-98ED5FF737EF}"/>
              </a:ext>
            </a:extLst>
          </p:cNvPr>
          <p:cNvSpPr/>
          <p:nvPr/>
        </p:nvSpPr>
        <p:spPr>
          <a:xfrm>
            <a:off x="10555242" y="2169737"/>
            <a:ext cx="446810" cy="171614"/>
          </a:xfrm>
          <a:prstGeom prst="ellipse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3124F8E-296E-71BE-4DBA-E2B5632679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2409" y="5049982"/>
            <a:ext cx="1722479" cy="55089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4B8A818-BF98-01CE-DE75-6A78C74777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5170" y="2903053"/>
            <a:ext cx="3967530" cy="279807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62C3554-EB92-3F94-3793-6A4AF6DF71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56885" y="2993276"/>
            <a:ext cx="1100482" cy="37159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EB2B717-3A77-48C5-3FBE-96A514BA09B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51684"/>
          <a:stretch/>
        </p:blipFill>
        <p:spPr>
          <a:xfrm>
            <a:off x="8270345" y="3477092"/>
            <a:ext cx="3804709" cy="218843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7172E53-319E-DF4D-4FD2-A2A40EF3D9D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80379" y="5330536"/>
            <a:ext cx="967206" cy="409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739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95844-8592-59B4-0363-2EF8A22DC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CART Decision Tree from Scikit Learn</a:t>
            </a: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51F55E2-D5B2-BC57-9F33-8179BFC53A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8420" y="1406828"/>
            <a:ext cx="6535160" cy="432556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384764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Gini Example - Diabetes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23555"/>
                <a:ext cx="11481847" cy="4291446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𝐺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=1−</m:t>
                      </m:r>
                      <m:nary>
                        <m:naryPr>
                          <m:chr m:val="∑"/>
                          <m:limLoc m:val="undOvr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Sup>
                            <m:sSub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e>
                            <m:sub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𝑘</m:t>
                              </m:r>
                            </m:sub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nary>
                    </m:oMath>
                  </m:oMathPara>
                </a14:m>
                <a:endParaRPr kumimoji="0" lang="en-US" sz="3200" i="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 Light" panose="020F0302020204030204"/>
                  <a:ea typeface="+mj-ea"/>
                  <a:cs typeface="+mj-cs"/>
                </a:endParaRPr>
              </a:p>
              <a:p>
                <a:pPr lvl="1"/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To calculate a Gini score for a node (</a:t>
                </a:r>
                <a14:m>
                  <m:oMath xmlns:m="http://schemas.openxmlformats.org/officeDocument/2006/math">
                    <m:r>
                      <a:rPr lang="en-GB" sz="3200" i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sz="320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kumimoji="0" lang="en-US" sz="3200" i="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1):</a:t>
                </a: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1- (500/768)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- (268/768)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endParaRPr kumimoji="0" lang="nn-NO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 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= 1- 0.651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- 0.349</a:t>
                </a:r>
                <a:r>
                  <a:rPr kumimoji="0" lang="nn-NO" sz="2800" strike="noStrike" kern="1200" cap="none" spc="0" normalizeH="0" baseline="30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2</a:t>
                </a:r>
                <a:endParaRPr kumimoji="0" lang="nn-NO" sz="2800" strike="noStrike" kern="1200" cap="none" spc="0" normalizeH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1- 0.424 - 0.122</a:t>
                </a:r>
              </a:p>
              <a:p>
                <a:pPr lvl="2"/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G</a:t>
                </a:r>
                <a:r>
                  <a:rPr kumimoji="0" lang="nn-NO" sz="2800" strike="noStrike" kern="1200" cap="none" spc="0" normalizeH="0" baseline="-2500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1</a:t>
                </a:r>
                <a:r>
                  <a:rPr kumimoji="0" lang="nn-NO" sz="2800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j-ea"/>
                    <a:cs typeface="+mj-cs"/>
                  </a:rPr>
                  <a:t> = 0.454</a:t>
                </a:r>
              </a:p>
              <a:p>
                <a:pPr lvl="2"/>
                <a:endParaRPr kumimoji="0" lang="en-US" sz="2800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j-ea"/>
                  <a:cs typeface="+mj-cs"/>
                </a:endParaRPr>
              </a:p>
            </p:txBody>
          </p:sp>
        </mc:Choice>
        <mc:Fallback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23555"/>
                <a:ext cx="11481847" cy="4291446"/>
              </a:xfrm>
              <a:blipFill>
                <a:blip r:embed="rId3"/>
                <a:stretch>
                  <a:fillRect t="-1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6618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95844-8592-59B4-0363-2EF8A22DC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CART Decision Tree from Scikit Learn</a:t>
            </a:r>
            <a:endParaRPr lang="en-GB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7F5E30B-D577-557B-78E0-243A35F134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842" y="1327271"/>
            <a:ext cx="6402315" cy="420345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6D5A171-7289-29C9-D1D2-159ADBAB4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649" y="4212923"/>
            <a:ext cx="11288700" cy="150516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D3F66E4-C6EE-2A12-F0A0-15C3F650DB8B}"/>
              </a:ext>
            </a:extLst>
          </p:cNvPr>
          <p:cNvSpPr txBox="1"/>
          <p:nvPr/>
        </p:nvSpPr>
        <p:spPr>
          <a:xfrm>
            <a:off x="4338205" y="2428356"/>
            <a:ext cx="529936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b="1" dirty="0"/>
              <a:t>True</a:t>
            </a:r>
            <a:endParaRPr lang="en-GB" sz="1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13DC4276-BA71-AA68-1EE7-E4546AD9F837}"/>
              </a:ext>
            </a:extLst>
          </p:cNvPr>
          <p:cNvCxnSpPr>
            <a:cxnSpLocks/>
          </p:cNvCxnSpPr>
          <p:nvPr/>
        </p:nvCxnSpPr>
        <p:spPr>
          <a:xfrm flipH="1">
            <a:off x="4603173" y="2098964"/>
            <a:ext cx="789709" cy="935786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3607751D-A597-D9FE-7DF5-267A7B2DF41B}"/>
              </a:ext>
            </a:extLst>
          </p:cNvPr>
          <p:cNvCxnSpPr>
            <a:cxnSpLocks/>
          </p:cNvCxnSpPr>
          <p:nvPr/>
        </p:nvCxnSpPr>
        <p:spPr>
          <a:xfrm>
            <a:off x="6799120" y="2098964"/>
            <a:ext cx="910935" cy="935786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166DD958-EF92-3C05-9A6C-68A58922CD32}"/>
              </a:ext>
            </a:extLst>
          </p:cNvPr>
          <p:cNvSpPr txBox="1"/>
          <p:nvPr/>
        </p:nvSpPr>
        <p:spPr>
          <a:xfrm>
            <a:off x="7504895" y="2428357"/>
            <a:ext cx="568841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b="1" dirty="0"/>
              <a:t>False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3495317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415FA-0A10-BC59-56F0-D789837A5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Is the Pair (𝑘,𝑘𝑡) determined?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975763B-D9EF-D4FD-9E0C-43A684AE085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It tries to minimise the cost function</a:t>
                </a:r>
              </a:p>
              <a:p>
                <a:r>
                  <a:rPr lang="en-GB" dirty="0"/>
                  <a:t>𝐽(𝑘,𝑘𝑡)=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𝑙𝑒𝑓𝑡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𝑟𝑖𝑔h𝑡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	</a:t>
                </a:r>
              </a:p>
              <a:p>
                <a:r>
                  <a:rPr lang="en-GB" dirty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𝐺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measures the impurity of the left/right subset</a:t>
                </a:r>
              </a:p>
              <a:p>
                <a:r>
                  <a:rPr lang="en-GB" dirty="0"/>
                  <a:t>m is the number of instances in the left and right sub nodes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𝑙𝑒𝑓𝑡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𝑟𝑖𝑔h𝑡</m:t>
                        </m:r>
                      </m:sub>
                    </m:sSub>
                  </m:oMath>
                </a14:m>
                <a:r>
                  <a:rPr lang="en-GB" dirty="0"/>
                  <a:t> is the number of instances in the left/right subset.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975763B-D9EF-D4FD-9E0C-43A684AE085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956" t="-27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797061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427</Words>
  <Application>Microsoft Office PowerPoint</Application>
  <PresentationFormat>Widescreen</PresentationFormat>
  <Paragraphs>72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12</vt:i4>
      </vt:variant>
    </vt:vector>
  </HeadingPairs>
  <TitlesOfParts>
    <vt:vector size="38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Classification and Regression Tree (CART)</vt:lpstr>
      <vt:lpstr>Purity and Gini Score</vt:lpstr>
      <vt:lpstr>Purity and Gini Score</vt:lpstr>
      <vt:lpstr>Gini Example - Diabetes</vt:lpstr>
      <vt:lpstr>Gini Example - Diabetes</vt:lpstr>
      <vt:lpstr>Gini Example - Diabetes</vt:lpstr>
      <vt:lpstr>Gini Example - Diabetes</vt:lpstr>
      <vt:lpstr>CART Decision Tree from Scikit Learn</vt:lpstr>
      <vt:lpstr>Gini Example - Diabetes</vt:lpstr>
      <vt:lpstr>CART Decision Tree from Scikit Learn</vt:lpstr>
      <vt:lpstr>How Is the Pair (𝑘,𝑘𝑡) determined?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136</cp:revision>
  <dcterms:created xsi:type="dcterms:W3CDTF">2021-03-09T15:35:42Z</dcterms:created>
  <dcterms:modified xsi:type="dcterms:W3CDTF">2023-05-31T10:47:54Z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