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79"/>
    <p:restoredTop sz="94658"/>
  </p:normalViewPr>
  <p:slideViewPr>
    <p:cSldViewPr snapToGrid="0">
      <p:cViewPr>
        <p:scale>
          <a:sx n="85" d="100"/>
          <a:sy n="85" d="100"/>
        </p:scale>
        <p:origin x="128" y="9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84184-CC10-7BDF-0D34-4EE53034A8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76A300-A112-720F-E709-6F761558BC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A0661D-281F-4C28-D59F-E245D6AB9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CB10-6913-DA4C-9E7D-2D6540E90EB8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E686EB-F156-5F91-B734-16A9DED97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25346A-98AA-7EDD-8BB5-702CED0026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6B916-C11A-C743-93F3-BFD8DF927D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5549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426E1-74BE-A24F-6DCC-9C4FC4ADAC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ADEFF-753C-F7DC-B214-F264258D98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9610A-8EB0-A4D2-29BF-122231DCE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CB10-6913-DA4C-9E7D-2D6540E90EB8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EBC8F2-F4D9-BB7E-7071-55D10E3BF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8F6BD0-D13C-A627-66C9-CA529B1E8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6B916-C11A-C743-93F3-BFD8DF927D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3419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37010-3A31-4A61-97D1-0E53227C7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9D0DA3-7309-CFB7-7FB6-DB2D8DAA65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0F2CD3-598A-2B3E-8C2D-FD5745B0A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CB10-6913-DA4C-9E7D-2D6540E90EB8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4FF6A3-5A09-CFB5-E5F8-A604EE3E26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F14D16-4121-3CA2-D24A-BED245A1EB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6B916-C11A-C743-93F3-BFD8DF927D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335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C84AD-A0FE-ABBA-17FA-3AFDF49D9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62808-49BD-9F36-C19E-5D4E99A395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2A70EE-3F0F-46E9-0C25-A9D499D8E1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05B953-1163-F5E2-D15A-AD47C8F8A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CB10-6913-DA4C-9E7D-2D6540E90EB8}" type="datetimeFigureOut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BE3B7D-BFC1-FFD8-E980-2A4BDCDFB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B58375-ABB5-EB84-F6C6-20B44DCA7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6B916-C11A-C743-93F3-BFD8DF927D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605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8FCFA-726F-8E3A-9C06-7CB7F64A7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3CD69-7D35-E23B-28F9-8B7FEA4AA3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B92E20-F2F2-D9DD-6403-E7899F9F73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643FDC-1E4B-4C3A-3458-2DF8E561F6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B9C03C-F8EB-326E-BAC9-3EE96D5574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570CC5F-4C91-F970-B893-EF9A1F6D1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CB10-6913-DA4C-9E7D-2D6540E90EB8}" type="datetimeFigureOut">
              <a:rPr lang="en-US" smtClean="0"/>
              <a:t>2/22/26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E3BF76-7B15-E3D7-F970-533380C1E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F98735-B548-9BF8-CF77-F2A1D4CEC6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6B916-C11A-C743-93F3-BFD8DF927D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331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D60E2-E928-855D-3582-103FECA9D5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737C8B-49BE-F8A2-8E1B-A78D738B41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CB10-6913-DA4C-9E7D-2D6540E90EB8}" type="datetimeFigureOut">
              <a:rPr lang="en-US" smtClean="0"/>
              <a:t>2/22/26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3EA0B0-DA95-F02B-C56B-C68A7DA653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57CAA0-147A-2C11-6DC4-67964E8B5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6B916-C11A-C743-93F3-BFD8DF927D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485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CF47FD-F5AA-6BCE-7E5A-3D632AF6D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CB10-6913-DA4C-9E7D-2D6540E90EB8}" type="datetimeFigureOut">
              <a:rPr lang="en-US" smtClean="0"/>
              <a:t>2/22/26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F6C93F-B407-848C-E90F-D4500B350B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DF4935-35E6-0E89-B0CA-E9CE36DF1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6B916-C11A-C743-93F3-BFD8DF927D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255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5D5DE-7EC1-3BBF-4586-0FD860DD9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CE93A-2A76-2B5D-94C3-AAA61791A9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5FF993-9E85-3EA6-4E85-2C0C906D4F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863387-D943-7B97-7674-176588185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CB10-6913-DA4C-9E7D-2D6540E90EB8}" type="datetimeFigureOut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EFD1A4-4745-AD9E-E8A7-F822CC3A8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F0395F-231E-63FB-6868-6643608ED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6B916-C11A-C743-93F3-BFD8DF927D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736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694CC-7BFC-538C-70CC-708F7D459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4A7CB5-0F9D-2706-BCBE-E349319530C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A3D52C-4B95-1027-DDEE-3570C8FA19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F574EB-3A44-4172-65ED-66F492F5A1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CB10-6913-DA4C-9E7D-2D6540E90EB8}" type="datetimeFigureOut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86A1BC-D477-2499-E1C8-7D9200D1E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407AB7-1722-8488-C2DA-BF54488B9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6B916-C11A-C743-93F3-BFD8DF927D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1048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A72B3-8B4F-40B7-CC7E-93B78DADA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F07347-F6AA-083C-9CE7-50BE5B8D21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506E72-57F0-A82C-8E8D-49701BABE0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CB10-6913-DA4C-9E7D-2D6540E90EB8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A5174B-3336-66E1-ADEC-F4776CE33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835867-96EE-A559-4764-AE2E6429F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6B916-C11A-C743-93F3-BFD8DF927D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277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5DF09D-FB02-76AA-C64C-FDDE2D38FC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8B6D33-BC52-EF03-7C8F-F2F04ADF66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4557EE-051B-AE4F-686B-3153F29B4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1CB10-6913-DA4C-9E7D-2D6540E90EB8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00309B-3DED-C5A9-2C46-22F316E48C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EA160B-0EFF-B3F8-E593-524B0881F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6B916-C11A-C743-93F3-BFD8DF927D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665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9B55E51-CAB4-9AD5-3B9B-8BF4B8B1C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553346-B01C-D351-D689-83AC60E5C0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DF2A24-983B-24E9-705B-915E17A3F2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D1CB10-6913-DA4C-9E7D-2D6540E90EB8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ACDF5E-6C04-6352-C9E2-259AFF8707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465DFA-99F4-F648-6FCB-0629E6D981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06B916-C11A-C743-93F3-BFD8DF927D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370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ckinsey.com/" TargetMode="External"/><Relationship Id="rId2" Type="http://schemas.openxmlformats.org/officeDocument/2006/relationships/hyperlink" Target="https://hbr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ins pinned on a white surface and connecting a black thread">
            <a:extLst>
              <a:ext uri="{FF2B5EF4-FFF2-40B4-BE49-F238E27FC236}">
                <a16:creationId xmlns:a16="http://schemas.microsoft.com/office/drawing/2014/main" id="{7FBB5EBD-86DD-0A22-B011-F4073D7A9D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822192" y="10"/>
            <a:ext cx="9369808" cy="664533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FA7EC2-3760-7E2F-6659-29F2F155BA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2228" y="743447"/>
            <a:ext cx="397338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US" sz="4800"/>
              <a:t>Designing Organisational Structure and Impact on Performance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071AA8-E245-80EF-D7E1-0AAEBEDB16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2229" y="4629234"/>
            <a:ext cx="3973386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GB" dirty="0"/>
              <a:t>Module   code: LCBB4009</a:t>
            </a:r>
            <a:endParaRPr lang="en-US" dirty="0"/>
          </a:p>
          <a:p>
            <a:pPr algn="l"/>
            <a:r>
              <a:rPr lang="en-US" dirty="0"/>
              <a:t>Name:</a:t>
            </a:r>
            <a:r>
              <a:rPr lang="en-GB" dirty="0"/>
              <a:t> David-Cosmin Lungu</a:t>
            </a:r>
            <a:endParaRPr lang="en-US" dirty="0"/>
          </a:p>
          <a:p>
            <a:pPr algn="l"/>
            <a:r>
              <a:rPr lang="en-US" dirty="0"/>
              <a:t>Student number:</a:t>
            </a:r>
            <a:r>
              <a:rPr lang="en-GB" dirty="0"/>
              <a:t> 2314067</a:t>
            </a:r>
            <a:endParaRPr lang="en-US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16710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65E108-6D14-56D0-ECB3-BBD39DE4FF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007AC-CF94-5BA7-E9B7-F60B2525E3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/>
              <a:t>This presentation will </a:t>
            </a:r>
          </a:p>
          <a:p>
            <a:r>
              <a:rPr lang="en-US" sz="2000"/>
              <a:t>Define organisational structure.</a:t>
            </a:r>
          </a:p>
          <a:p>
            <a:r>
              <a:rPr lang="en-US" sz="2000"/>
              <a:t>Explain the significance of structure.</a:t>
            </a:r>
          </a:p>
          <a:p>
            <a:r>
              <a:rPr lang="en-US" sz="2000"/>
              <a:t>Examine three categories of organisational structure.</a:t>
            </a:r>
          </a:p>
          <a:p>
            <a:r>
              <a:rPr lang="en-US" sz="2000"/>
              <a:t>Correlate structure with leadership and performance </a:t>
            </a:r>
          </a:p>
          <a:p>
            <a:endParaRPr lang="en-US" sz="2000"/>
          </a:p>
        </p:txBody>
      </p:sp>
      <p:pic>
        <p:nvPicPr>
          <p:cNvPr id="5" name="Picture 4" descr="A network formed by white dots">
            <a:extLst>
              <a:ext uri="{FF2B5EF4-FFF2-40B4-BE49-F238E27FC236}">
                <a16:creationId xmlns:a16="http://schemas.microsoft.com/office/drawing/2014/main" id="{16E199D7-AF40-ECE0-C539-7194EE09B1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479" r="-1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8896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CEE61A-73E5-D46E-8D6B-23B5A1C3E975}"/>
              </a:ext>
            </a:extLst>
          </p:cNvPr>
          <p:cNvSpPr txBox="1"/>
          <p:nvPr/>
        </p:nvSpPr>
        <p:spPr>
          <a:xfrm>
            <a:off x="1045028" y="3017522"/>
            <a:ext cx="9941319" cy="31246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The formal framework that establishes the hierarchy, responsibility, and channels of communication inside an organization is known as its organisational structure.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It lays down the chain of command and specifies how different departments are to operate together.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Just how important is structure?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Manages the flow of information and choices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Affects command and management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Ensures the company's long-term plan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Influences how well workers do their jobs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According to Robbins and Coulter (2022) and Johnson et al. (2023), businesses can more effectively coordinate their activities and achieve their strategic objectives with an effective structure.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73480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DA718D0-4865-4629-8134-44F68D41D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8B0739-29A9-EE1D-4302-724C8AC8F6CB}"/>
              </a:ext>
            </a:extLst>
          </p:cNvPr>
          <p:cNvSpPr txBox="1"/>
          <p:nvPr/>
        </p:nvSpPr>
        <p:spPr>
          <a:xfrm>
            <a:off x="1289304" y="2902913"/>
            <a:ext cx="9849751" cy="3032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u="none" strike="noStrike">
                <a:effectLst/>
              </a:rPr>
              <a:t>Functional structure</a:t>
            </a:r>
            <a:endParaRPr lang="en-US" sz="16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Different departments, such HR, finance, and marketing, are housed inside a functional framework.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Decisions are often made at the departmental level, and employees report to that management.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Crucial aspects: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Extremely specialised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Clearly defined chain of command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Optimal utilisation of assets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Departments may not always be able to communicate with one another (Daft, 2021; Robbins and Coulter, 2022).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Consider the prevalence of functional structures among small and medium-sized enterprises.</a:t>
            </a:r>
          </a:p>
        </p:txBody>
      </p:sp>
    </p:spTree>
    <p:extLst>
      <p:ext uri="{BB962C8B-B14F-4D97-AF65-F5344CB8AC3E}">
        <p14:creationId xmlns:p14="http://schemas.microsoft.com/office/powerpoint/2010/main" val="3678430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7D3E1F-B74B-3D78-2D16-DEAC056EA7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9609" y="679731"/>
            <a:ext cx="4171994" cy="3736540"/>
          </a:xfrm>
        </p:spPr>
        <p:txBody>
          <a:bodyPr>
            <a:normAutofit/>
          </a:bodyPr>
          <a:lstStyle/>
          <a:p>
            <a:pPr algn="l"/>
            <a:r>
              <a:rPr lang="en-GB" b="0" i="0" u="none" strike="noStrike">
                <a:effectLst/>
                <a:latin typeface="-webkit-standard"/>
              </a:rPr>
              <a:t>Functional structure chart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6D8428-C15D-0F63-4ED1-B5CB45C982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9609" y="4685288"/>
            <a:ext cx="4171994" cy="1035781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Departments like Human Resources, Finance, and Marketing report to senior management.</a:t>
            </a:r>
            <a:br>
              <a:rPr lang="en-GB" dirty="0"/>
            </a:b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This structure is straightforward and effective, however it may foster separate departments</a:t>
            </a:r>
            <a:endParaRPr lang="en-US" dirty="0"/>
          </a:p>
        </p:txBody>
      </p:sp>
      <p:grpSp>
        <p:nvGrpSpPr>
          <p:cNvPr id="1033" name="Group 1032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1034" name="Straight Connector 1033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35" name="Rectangle 1034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7 types of organizational structures to organize the company organization chart">
            <a:extLst>
              <a:ext uri="{FF2B5EF4-FFF2-40B4-BE49-F238E27FC236}">
                <a16:creationId xmlns:a16="http://schemas.microsoft.com/office/drawing/2014/main" id="{57B267D3-A066-83AC-58AB-34D3F3B770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40572" y="1501765"/>
            <a:ext cx="5608830" cy="3743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10724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8E0FDC-9FBA-EE06-8147-3EBCEFF31B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6054" y="1070149"/>
            <a:ext cx="8959893" cy="100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0" i="0" u="none" strike="noStrike" kern="1200">
                <a:solidFill>
                  <a:srgbClr val="595959"/>
                </a:solidFill>
                <a:effectLst/>
                <a:latin typeface="+mj-lt"/>
                <a:ea typeface="+mj-ea"/>
                <a:cs typeface="+mj-cs"/>
              </a:rPr>
              <a:t>Divisional structure</a:t>
            </a:r>
            <a:endParaRPr lang="en-US" sz="3200" kern="1200">
              <a:solidFill>
                <a:srgbClr val="595959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016" y="2444376"/>
            <a:ext cx="10824184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431F52-B88F-4012-BEAE-D50196E1C2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16054" y="2768321"/>
            <a:ext cx="8959892" cy="28285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b="0" i="0" u="none" strike="noStrike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Employees are grouped into divisions based on their product, service, or geographical location.</a:t>
            </a:r>
            <a:br>
              <a:rPr lang="en-US" sz="170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US" sz="1700" b="0" i="0" u="none" strike="noStrike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Each division has its own divisions and focuses on a distinct market.</a:t>
            </a:r>
            <a:br>
              <a:rPr lang="en-US" sz="170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US" sz="1700" b="0" i="0" u="none" strike="noStrike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Key Points:</a:t>
            </a:r>
            <a:br>
              <a:rPr lang="en-US" sz="170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US" sz="1700" b="0" i="0" u="none" strike="noStrike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Flexible</a:t>
            </a:r>
            <a:br>
              <a:rPr lang="en-US" sz="170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US" sz="1700" b="0" i="0" u="none" strike="noStrike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Customer centred</a:t>
            </a:r>
            <a:br>
              <a:rPr lang="en-US" sz="170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US" sz="1700" b="0" i="0" u="none" strike="noStrike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Faster decision-making.</a:t>
            </a:r>
            <a:br>
              <a:rPr lang="en-US" sz="170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US" sz="1700" b="0" i="0" u="none" strike="noStrike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This structure enables businesses to adjust fast to market changes, but it might raise costs owing to duplicated responsibilities (Johnson et al., 2023; McKinsey &amp; Company, 2023).</a:t>
            </a:r>
            <a:br>
              <a:rPr lang="en-US" sz="170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US" sz="1700" b="0" i="0" u="none" strike="noStrike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Tesco employs divisions for both UK and foreign business.</a:t>
            </a:r>
            <a:endParaRPr lang="en-US" sz="17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35956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8" name="Rectangle 206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0" name="Rectangle 2069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72" name="Picture 2071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2074" name="Rectangle 2073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76" name="Rectangle 2075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EB383C-7182-634E-CCC1-3302C6CB4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5011"/>
            <a:ext cx="3629555" cy="1889135"/>
          </a:xfrm>
        </p:spPr>
        <p:txBody>
          <a:bodyPr anchor="b">
            <a:normAutofit/>
          </a:bodyPr>
          <a:lstStyle/>
          <a:p>
            <a:r>
              <a:rPr lang="en-GB" sz="4800" b="0" i="0" u="none" strike="noStrike">
                <a:effectLst/>
                <a:latin typeface="-webkit-standard"/>
              </a:rPr>
              <a:t>Divisional chart</a:t>
            </a:r>
            <a:endParaRPr lang="en-US" sz="4800" dirty="0"/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573C3CE0-138A-9574-928F-AB087E702E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2965592"/>
            <a:ext cx="3629555" cy="2987397"/>
          </a:xfrm>
        </p:spPr>
        <p:txBody>
          <a:bodyPr>
            <a:normAutofit/>
          </a:bodyPr>
          <a:lstStyle/>
          <a:p>
            <a:r>
              <a:rPr lang="en-US" sz="1800"/>
              <a:t>Each division functions as a tiny organisation with its own departments.</a:t>
            </a:r>
          </a:p>
          <a:p>
            <a:r>
              <a:rPr lang="en-US" sz="1800"/>
              <a:t>All divisions report to the senior management.</a:t>
            </a:r>
          </a:p>
        </p:txBody>
      </p:sp>
      <p:pic>
        <p:nvPicPr>
          <p:cNvPr id="2050" name="Picture 2" descr="Divisional Organizational Structure: Proven Success Guide 2025">
            <a:extLst>
              <a:ext uri="{FF2B5EF4-FFF2-40B4-BE49-F238E27FC236}">
                <a16:creationId xmlns:a16="http://schemas.microsoft.com/office/drawing/2014/main" id="{9A342E7B-0C3C-0718-D956-5458CBE47A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59151" y="1706980"/>
            <a:ext cx="6107166" cy="3435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64996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840607-A61D-68CF-4DC5-B104945FAA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0" i="0" u="none" strike="noStrike">
                <a:effectLst/>
                <a:latin typeface="-webkit-standard"/>
              </a:rPr>
              <a:t>Matrix structure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EE18F-2E5B-B978-77C4-50A33AAE3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1400"/>
              <a:t>A matrix structure is a combination of functional and divisional structures.</a:t>
            </a:r>
          </a:p>
          <a:p>
            <a:r>
              <a:rPr lang="en-US" sz="1400"/>
              <a:t>Employees are accountable to both a functional manager and a project manager.</a:t>
            </a:r>
          </a:p>
          <a:p>
            <a:r>
              <a:rPr lang="en-US" sz="1400"/>
              <a:t>Key Points:</a:t>
            </a:r>
          </a:p>
          <a:p>
            <a:r>
              <a:rPr lang="en-US" sz="1400"/>
              <a:t>Encourages teamwork.</a:t>
            </a:r>
          </a:p>
          <a:p>
            <a:r>
              <a:rPr lang="en-US" sz="1400"/>
              <a:t>Flexible and innovative.</a:t>
            </a:r>
          </a:p>
          <a:p>
            <a:r>
              <a:rPr lang="en-US" sz="1400"/>
              <a:t>Dual reporting lines.</a:t>
            </a:r>
          </a:p>
          <a:p>
            <a:r>
              <a:rPr lang="en-US" sz="1400"/>
              <a:t>Matrix arrangements promote teamwork but can lead to conflict if roles are unclear (CIPD, 2024; Harvard Business Review, 2022).</a:t>
            </a:r>
          </a:p>
          <a:p>
            <a:r>
              <a:rPr lang="en-US" sz="1400"/>
              <a:t>For instance, matrix architectures are commonly used by technology and engineering companies.</a:t>
            </a:r>
          </a:p>
        </p:txBody>
      </p:sp>
      <p:pic>
        <p:nvPicPr>
          <p:cNvPr id="5" name="Picture 4" descr="Cubes connected with a red line">
            <a:extLst>
              <a:ext uri="{FF2B5EF4-FFF2-40B4-BE49-F238E27FC236}">
                <a16:creationId xmlns:a16="http://schemas.microsoft.com/office/drawing/2014/main" id="{DF08C997-969D-1EEA-08A5-DC1B37DD96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54" r="10024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335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4" name="Rectangle 3093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E552D5-ADF2-2062-C434-164468032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823"/>
            <a:ext cx="3419856" cy="5583148"/>
          </a:xfrm>
        </p:spPr>
        <p:txBody>
          <a:bodyPr anchor="ctr">
            <a:normAutofit/>
          </a:bodyPr>
          <a:lstStyle/>
          <a:p>
            <a:r>
              <a:rPr lang="en-GB" sz="5400" b="0" i="0" u="none" strike="noStrike">
                <a:effectLst/>
                <a:latin typeface="-webkit-standard"/>
              </a:rPr>
              <a:t>Matrix chart</a:t>
            </a:r>
            <a:endParaRPr lang="en-US" sz="5400"/>
          </a:p>
        </p:txBody>
      </p:sp>
      <p:sp>
        <p:nvSpPr>
          <p:cNvPr id="3096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onnsiteX0" fmla="*/ 0 w 18288"/>
              <a:gd name="connsiteY0" fmla="*/ 0 h 5590381"/>
              <a:gd name="connsiteX1" fmla="*/ 18288 w 18288"/>
              <a:gd name="connsiteY1" fmla="*/ 0 h 5590381"/>
              <a:gd name="connsiteX2" fmla="*/ 18288 w 18288"/>
              <a:gd name="connsiteY2" fmla="*/ 754701 h 5590381"/>
              <a:gd name="connsiteX3" fmla="*/ 18288 w 18288"/>
              <a:gd name="connsiteY3" fmla="*/ 1565307 h 5590381"/>
              <a:gd name="connsiteX4" fmla="*/ 18288 w 18288"/>
              <a:gd name="connsiteY4" fmla="*/ 2152297 h 5590381"/>
              <a:gd name="connsiteX5" fmla="*/ 18288 w 18288"/>
              <a:gd name="connsiteY5" fmla="*/ 2906998 h 5590381"/>
              <a:gd name="connsiteX6" fmla="*/ 18288 w 18288"/>
              <a:gd name="connsiteY6" fmla="*/ 3549892 h 5590381"/>
              <a:gd name="connsiteX7" fmla="*/ 18288 w 18288"/>
              <a:gd name="connsiteY7" fmla="*/ 4080978 h 5590381"/>
              <a:gd name="connsiteX8" fmla="*/ 18288 w 18288"/>
              <a:gd name="connsiteY8" fmla="*/ 4835680 h 5590381"/>
              <a:gd name="connsiteX9" fmla="*/ 18288 w 18288"/>
              <a:gd name="connsiteY9" fmla="*/ 5590381 h 5590381"/>
              <a:gd name="connsiteX10" fmla="*/ 0 w 18288"/>
              <a:gd name="connsiteY10" fmla="*/ 5590381 h 5590381"/>
              <a:gd name="connsiteX11" fmla="*/ 0 w 18288"/>
              <a:gd name="connsiteY11" fmla="*/ 4835680 h 5590381"/>
              <a:gd name="connsiteX12" fmla="*/ 0 w 18288"/>
              <a:gd name="connsiteY12" fmla="*/ 4304593 h 5590381"/>
              <a:gd name="connsiteX13" fmla="*/ 0 w 18288"/>
              <a:gd name="connsiteY13" fmla="*/ 3773507 h 5590381"/>
              <a:gd name="connsiteX14" fmla="*/ 0 w 18288"/>
              <a:gd name="connsiteY14" fmla="*/ 3186517 h 5590381"/>
              <a:gd name="connsiteX15" fmla="*/ 0 w 18288"/>
              <a:gd name="connsiteY15" fmla="*/ 2487720 h 5590381"/>
              <a:gd name="connsiteX16" fmla="*/ 0 w 18288"/>
              <a:gd name="connsiteY16" fmla="*/ 1956633 h 5590381"/>
              <a:gd name="connsiteX17" fmla="*/ 0 w 18288"/>
              <a:gd name="connsiteY17" fmla="*/ 1425547 h 5590381"/>
              <a:gd name="connsiteX18" fmla="*/ 0 w 18288"/>
              <a:gd name="connsiteY18" fmla="*/ 614942 h 5590381"/>
              <a:gd name="connsiteX19" fmla="*/ 0 w 18288"/>
              <a:gd name="connsiteY19" fmla="*/ 0 h 5590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Functional Organizational Structure in Project Management">
            <a:extLst>
              <a:ext uri="{FF2B5EF4-FFF2-40B4-BE49-F238E27FC236}">
                <a16:creationId xmlns:a16="http://schemas.microsoft.com/office/drawing/2014/main" id="{0CBCF3BE-BDCB-587B-2CDC-0BC2A032F3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4296" y="1062327"/>
            <a:ext cx="6894576" cy="3050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8" name="Content Placeholder 3077">
            <a:extLst>
              <a:ext uri="{FF2B5EF4-FFF2-40B4-BE49-F238E27FC236}">
                <a16:creationId xmlns:a16="http://schemas.microsoft.com/office/drawing/2014/main" id="{65DAEBFC-B99F-D10F-E13C-A2505679A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4798577"/>
            <a:ext cx="6894576" cy="142848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 b="0" i="0" u="none" strike="noStrike">
                <a:effectLst/>
                <a:latin typeface="-webkit-standard"/>
              </a:rPr>
              <a:t>Employees collaborate across departments and projects, reporting to more than one management.</a:t>
            </a:r>
            <a:br>
              <a:rPr lang="en-GB" sz="2200"/>
            </a:br>
            <a:r>
              <a:rPr lang="en-GB" sz="2200" b="0" i="0" u="none" strike="noStrike">
                <a:effectLst/>
                <a:latin typeface="-webkit-standard"/>
              </a:rPr>
              <a:t>This system encourages innovation but requires clear leadership.</a:t>
            </a: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9805993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op shot of a representation of networks with stick figures.">
            <a:extLst>
              <a:ext uri="{FF2B5EF4-FFF2-40B4-BE49-F238E27FC236}">
                <a16:creationId xmlns:a16="http://schemas.microsoft.com/office/drawing/2014/main" id="{A1988119-2361-EA83-0E72-50F69D92EE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686" r="11853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968FDB-CF04-B163-8071-1DBF0548D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0" i="0" u="none" strike="noStrike">
                <a:effectLst/>
                <a:latin typeface="-webkit-standard"/>
              </a:rPr>
              <a:t>Structure, leadership and performance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0D1F4-5E0A-64E2-960E-442EDFB18D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sz="2000" b="0" i="0" u="none" strike="noStrike">
                <a:effectLst/>
                <a:latin typeface="-webkit-standard"/>
              </a:rPr>
              <a:t>Organisational structure influences communication and decision-making.</a:t>
            </a:r>
            <a:br>
              <a:rPr lang="en-GB" sz="2000"/>
            </a:br>
            <a:r>
              <a:rPr lang="en-GB" sz="2000" b="0" i="0" u="none" strike="noStrike">
                <a:effectLst/>
                <a:latin typeface="-webkit-standard"/>
              </a:rPr>
              <a:t>Leadership style</a:t>
            </a:r>
            <a:br>
              <a:rPr lang="en-GB" sz="2000"/>
            </a:br>
            <a:r>
              <a:rPr lang="en-GB" sz="2000" b="0" i="0" u="none" strike="noStrike">
                <a:effectLst/>
                <a:latin typeface="-webkit-standard"/>
              </a:rPr>
              <a:t>Employee Performance</a:t>
            </a:r>
            <a:br>
              <a:rPr lang="en-GB" sz="2000"/>
            </a:br>
            <a:r>
              <a:rPr lang="en-GB" sz="2000" b="0" i="0" u="none" strike="noStrike">
                <a:effectLst/>
                <a:latin typeface="-webkit-standard"/>
              </a:rPr>
              <a:t>Managers must create structures that align with organisational strategy and culture (Burton et al., 2020; McKinsey &amp; Company, 2023).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6176657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241AB-2314-1161-3538-8243A30BA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823"/>
            <a:ext cx="3419856" cy="5583148"/>
          </a:xfrm>
        </p:spPr>
        <p:txBody>
          <a:bodyPr anchor="ctr">
            <a:normAutofit/>
          </a:bodyPr>
          <a:lstStyle/>
          <a:p>
            <a:r>
              <a:rPr lang="en-GB" sz="5400" b="0" i="0" u="none" strike="noStrike">
                <a:effectLst/>
                <a:latin typeface="-webkit-standard"/>
              </a:rPr>
              <a:t>Conclusion</a:t>
            </a:r>
            <a:endParaRPr lang="en-US" sz="5400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onnsiteX0" fmla="*/ 0 w 18288"/>
              <a:gd name="connsiteY0" fmla="*/ 0 h 5590381"/>
              <a:gd name="connsiteX1" fmla="*/ 18288 w 18288"/>
              <a:gd name="connsiteY1" fmla="*/ 0 h 5590381"/>
              <a:gd name="connsiteX2" fmla="*/ 18288 w 18288"/>
              <a:gd name="connsiteY2" fmla="*/ 754701 h 5590381"/>
              <a:gd name="connsiteX3" fmla="*/ 18288 w 18288"/>
              <a:gd name="connsiteY3" fmla="*/ 1565307 h 5590381"/>
              <a:gd name="connsiteX4" fmla="*/ 18288 w 18288"/>
              <a:gd name="connsiteY4" fmla="*/ 2152297 h 5590381"/>
              <a:gd name="connsiteX5" fmla="*/ 18288 w 18288"/>
              <a:gd name="connsiteY5" fmla="*/ 2906998 h 5590381"/>
              <a:gd name="connsiteX6" fmla="*/ 18288 w 18288"/>
              <a:gd name="connsiteY6" fmla="*/ 3549892 h 5590381"/>
              <a:gd name="connsiteX7" fmla="*/ 18288 w 18288"/>
              <a:gd name="connsiteY7" fmla="*/ 4080978 h 5590381"/>
              <a:gd name="connsiteX8" fmla="*/ 18288 w 18288"/>
              <a:gd name="connsiteY8" fmla="*/ 4835680 h 5590381"/>
              <a:gd name="connsiteX9" fmla="*/ 18288 w 18288"/>
              <a:gd name="connsiteY9" fmla="*/ 5590381 h 5590381"/>
              <a:gd name="connsiteX10" fmla="*/ 0 w 18288"/>
              <a:gd name="connsiteY10" fmla="*/ 5590381 h 5590381"/>
              <a:gd name="connsiteX11" fmla="*/ 0 w 18288"/>
              <a:gd name="connsiteY11" fmla="*/ 4835680 h 5590381"/>
              <a:gd name="connsiteX12" fmla="*/ 0 w 18288"/>
              <a:gd name="connsiteY12" fmla="*/ 4304593 h 5590381"/>
              <a:gd name="connsiteX13" fmla="*/ 0 w 18288"/>
              <a:gd name="connsiteY13" fmla="*/ 3773507 h 5590381"/>
              <a:gd name="connsiteX14" fmla="*/ 0 w 18288"/>
              <a:gd name="connsiteY14" fmla="*/ 3186517 h 5590381"/>
              <a:gd name="connsiteX15" fmla="*/ 0 w 18288"/>
              <a:gd name="connsiteY15" fmla="*/ 2487720 h 5590381"/>
              <a:gd name="connsiteX16" fmla="*/ 0 w 18288"/>
              <a:gd name="connsiteY16" fmla="*/ 1956633 h 5590381"/>
              <a:gd name="connsiteX17" fmla="*/ 0 w 18288"/>
              <a:gd name="connsiteY17" fmla="*/ 1425547 h 5590381"/>
              <a:gd name="connsiteX18" fmla="*/ 0 w 18288"/>
              <a:gd name="connsiteY18" fmla="*/ 614942 h 5590381"/>
              <a:gd name="connsiteX19" fmla="*/ 0 w 18288"/>
              <a:gd name="connsiteY19" fmla="*/ 0 h 5590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Relationship">
            <a:extLst>
              <a:ext uri="{FF2B5EF4-FFF2-40B4-BE49-F238E27FC236}">
                <a16:creationId xmlns:a16="http://schemas.microsoft.com/office/drawing/2014/main" id="{3EC64872-E4C7-72DF-9A69-1F2C3F6727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54296" y="630936"/>
            <a:ext cx="3913632" cy="39136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50D8F-BDCA-4CF1-11A7-66D806FF44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4798577"/>
            <a:ext cx="6894576" cy="1428487"/>
          </a:xfrm>
        </p:spPr>
        <p:txBody>
          <a:bodyPr anchor="t">
            <a:normAutofit/>
          </a:bodyPr>
          <a:lstStyle/>
          <a:p>
            <a:r>
              <a:rPr lang="en-GB" sz="1500" b="0" i="0" u="none" strike="noStrike">
                <a:effectLst/>
                <a:latin typeface="-webkit-standard"/>
              </a:rPr>
              <a:t>To be able to govern and operate well, an organization needs to have a clear structure.</a:t>
            </a:r>
            <a:br>
              <a:rPr lang="en-GB" sz="1500"/>
            </a:br>
            <a:r>
              <a:rPr lang="en-GB" sz="1500" b="0" i="0" u="none" strike="noStrike">
                <a:effectLst/>
                <a:latin typeface="-webkit-standard"/>
              </a:rPr>
              <a:t>Functional structures make things work better.</a:t>
            </a:r>
            <a:br>
              <a:rPr lang="en-GB" sz="1500"/>
            </a:br>
            <a:r>
              <a:rPr lang="en-GB" sz="1500" b="0" i="0" u="none" strike="noStrike">
                <a:effectLst/>
                <a:latin typeface="-webkit-standard"/>
              </a:rPr>
              <a:t>Divisional structures make things more flexible.</a:t>
            </a:r>
            <a:br>
              <a:rPr lang="en-GB" sz="1500"/>
            </a:br>
            <a:r>
              <a:rPr lang="en-GB" sz="1500" b="0" i="0" u="none" strike="noStrike">
                <a:effectLst/>
                <a:latin typeface="-webkit-standard"/>
              </a:rPr>
              <a:t>Matrix structures make it easier for people to work together.</a:t>
            </a:r>
            <a:br>
              <a:rPr lang="en-GB" sz="1500"/>
            </a:br>
            <a:r>
              <a:rPr lang="en-GB" sz="1500" b="0" i="0" u="none" strike="noStrike">
                <a:effectLst/>
                <a:latin typeface="-webkit-standard"/>
              </a:rPr>
              <a:t>The correct structure helps businesses reach their goals and do better.</a:t>
            </a: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31211780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3DC741-57B3-A0E6-E76F-EEFC11463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0" i="0" u="none" strike="noStrike">
                <a:effectLst/>
                <a:latin typeface="-webkit-standard"/>
              </a:rPr>
              <a:t>Reference List</a:t>
            </a:r>
            <a:endParaRPr lang="en-US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D5309-841D-6D2B-1666-901D52440E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b="0" i="0" u="none" strike="noStrike">
                <a:effectLst/>
              </a:rPr>
              <a:t>Burton, R.M., Obel, B. and Håkonsson, D.D. (2020) </a:t>
            </a:r>
            <a:r>
              <a:rPr lang="en-GB" sz="1900" b="0" i="1" u="none" strike="noStrike">
                <a:effectLst/>
              </a:rPr>
              <a:t>Organizational Design: A Step-by-Step Approach</a:t>
            </a:r>
            <a:r>
              <a:rPr lang="en-GB" sz="1900" b="0" i="0" u="none" strike="noStrike">
                <a:effectLst/>
              </a:rPr>
              <a:t>. 3rd edn. Cambridge: Cambridge University Press.</a:t>
            </a:r>
          </a:p>
          <a:p>
            <a:pPr marL="0" indent="0">
              <a:buNone/>
            </a:pPr>
            <a:r>
              <a:rPr lang="en-GB" sz="1900" b="0" i="0" u="none" strike="noStrike">
                <a:effectLst/>
              </a:rPr>
              <a:t>CIPD (2024) </a:t>
            </a:r>
            <a:r>
              <a:rPr lang="en-GB" sz="1900" b="0" i="1" u="none" strike="noStrike">
                <a:effectLst/>
              </a:rPr>
              <a:t>Organisational design factsheet</a:t>
            </a:r>
            <a:r>
              <a:rPr lang="en-GB" sz="1900" b="0" i="0" u="none" strike="noStrike">
                <a:effectLst/>
              </a:rPr>
              <a:t>. London: Chartered Institute of Personnel and Development. Available at: https://www.cipd.co.uk/knowledge/strategy/organisational-design (Accessed: 18 February 2026).</a:t>
            </a:r>
          </a:p>
          <a:p>
            <a:pPr marL="0" indent="0">
              <a:buNone/>
            </a:pPr>
            <a:r>
              <a:rPr lang="en-GB" sz="1900" b="0" i="0" u="none" strike="noStrike">
                <a:effectLst/>
              </a:rPr>
              <a:t>Daft, R.L. (2021) </a:t>
            </a:r>
            <a:r>
              <a:rPr lang="en-GB" sz="1900" b="0" i="1" u="none" strike="noStrike">
                <a:effectLst/>
              </a:rPr>
              <a:t>Organization Theory and Design</a:t>
            </a:r>
            <a:r>
              <a:rPr lang="en-GB" sz="1900" b="0" i="0" u="none" strike="noStrike">
                <a:effectLst/>
              </a:rPr>
              <a:t>. 13th edn. Boston: Cengage Learning.</a:t>
            </a:r>
          </a:p>
          <a:p>
            <a:pPr marL="0" indent="0">
              <a:buNone/>
            </a:pPr>
            <a:r>
              <a:rPr lang="en-GB" sz="1900" b="0" i="0" u="none" strike="noStrike">
                <a:effectLst/>
              </a:rPr>
              <a:t>Harvard Business Review (2022) ‘How to design an effective organizational structure’. Available at: </a:t>
            </a:r>
            <a:r>
              <a:rPr lang="en-GB" sz="1900" b="0" i="0" u="none" strike="noStrike">
                <a:effectLst/>
                <a:hlinkClick r:id="rId2"/>
              </a:rPr>
              <a:t>https://hbr.org</a:t>
            </a:r>
            <a:r>
              <a:rPr lang="en-GB" sz="1900" b="0" i="0" u="none" strike="noStrike">
                <a:effectLst/>
              </a:rPr>
              <a:t>(Accessed: 18 February 2026).</a:t>
            </a:r>
          </a:p>
          <a:p>
            <a:pPr marL="0" indent="0">
              <a:buNone/>
            </a:pPr>
            <a:r>
              <a:rPr lang="en-GB" sz="1900" b="0" i="0" u="none" strike="noStrike">
                <a:effectLst/>
              </a:rPr>
              <a:t>Johnson, G., Scholes, K. and Whittington, R. (2023) </a:t>
            </a:r>
            <a:r>
              <a:rPr lang="en-GB" sz="1900" b="0" i="1" u="none" strike="noStrike">
                <a:effectLst/>
              </a:rPr>
              <a:t>Exploring Strategy: Text and Cases</a:t>
            </a:r>
            <a:r>
              <a:rPr lang="en-GB" sz="1900" b="0" i="0" u="none" strike="noStrike">
                <a:effectLst/>
              </a:rPr>
              <a:t>. 13th edn. Harlow: Pearson.</a:t>
            </a:r>
          </a:p>
          <a:p>
            <a:pPr marL="0" indent="0">
              <a:buNone/>
            </a:pPr>
            <a:r>
              <a:rPr lang="en-GB" sz="1900" b="0" i="0" u="none" strike="noStrike">
                <a:effectLst/>
              </a:rPr>
              <a:t>McKinsey &amp; Company (2023) </a:t>
            </a:r>
            <a:r>
              <a:rPr lang="en-GB" sz="1900" b="0" i="1" u="none" strike="noStrike">
                <a:effectLst/>
              </a:rPr>
              <a:t>The State of Organizations 2023</a:t>
            </a:r>
            <a:r>
              <a:rPr lang="en-GB" sz="1900" b="0" i="0" u="none" strike="noStrike">
                <a:effectLst/>
              </a:rPr>
              <a:t>. Available at: </a:t>
            </a:r>
            <a:r>
              <a:rPr lang="en-GB" sz="1900" b="0" i="0" u="none" strike="noStrike">
                <a:effectLst/>
                <a:hlinkClick r:id="rId3"/>
              </a:rPr>
              <a:t>https://www.mckinsey.com</a:t>
            </a:r>
            <a:r>
              <a:rPr lang="en-GB" sz="1900" b="0" i="0" u="none" strike="noStrike">
                <a:effectLst/>
              </a:rPr>
              <a:t> (Accessed: 18 February 2026).</a:t>
            </a:r>
          </a:p>
          <a:p>
            <a:pPr marL="0" indent="0">
              <a:buNone/>
            </a:pPr>
            <a:r>
              <a:rPr lang="en-GB" sz="1900" b="0" i="0" u="none" strike="noStrike">
                <a:effectLst/>
              </a:rPr>
              <a:t>Robbins, S.P. and Coulter, M. (2022) </a:t>
            </a:r>
            <a:r>
              <a:rPr lang="en-GB" sz="1900" b="0" i="1" u="none" strike="noStrike">
                <a:effectLst/>
              </a:rPr>
              <a:t>Management</a:t>
            </a:r>
            <a:r>
              <a:rPr lang="en-GB" sz="1900" b="0" i="0" u="none" strike="noStrike">
                <a:effectLst/>
              </a:rPr>
              <a:t>. 16th edn. Harlow: Pearson.</a:t>
            </a:r>
          </a:p>
          <a:p>
            <a:pPr marL="0" indent="0">
              <a:buNone/>
            </a:pP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15728595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1888</TotalTime>
  <Words>793</Words>
  <Application>Microsoft Office PowerPoint</Application>
  <PresentationFormat>Widescreen</PresentationFormat>
  <Paragraphs>57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Designing Organisational Structure and Impact on Performance</vt:lpstr>
      <vt:lpstr>Outline</vt:lpstr>
      <vt:lpstr>PowerPoint Presentation</vt:lpstr>
      <vt:lpstr>PowerPoint Presentation</vt:lpstr>
      <vt:lpstr>Functional structure chart</vt:lpstr>
      <vt:lpstr>Divisional structure</vt:lpstr>
      <vt:lpstr>Divisional chart</vt:lpstr>
      <vt:lpstr>Matrix structure</vt:lpstr>
      <vt:lpstr>Matrix chart</vt:lpstr>
      <vt:lpstr>Structure, leadership and performance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Designing Organisational Structure and Impact on Performance</dc:title>
  <dc:creator>Bianca Moldoveanu</dc:creator>
  <cp:lastModifiedBy>447918391211</cp:lastModifiedBy>
  <cp:revision>2</cp:revision>
  <dcterms:created xsi:type="dcterms:W3CDTF">2026-02-18T11:08:12Z</dcterms:created>
  <dcterms:modified xsi:type="dcterms:W3CDTF">2026-02-22T12:20:15Z</dcterms:modified>
</cp:coreProperties>
</file>