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78" r:id="rId5"/>
    <p:sldId id="257" r:id="rId6"/>
    <p:sldId id="258" r:id="rId7"/>
    <p:sldId id="259" r:id="rId8"/>
    <p:sldId id="260" r:id="rId9"/>
    <p:sldId id="261" r:id="rId10"/>
    <p:sldId id="262" r:id="rId11"/>
    <p:sldId id="263" r:id="rId12"/>
    <p:sldId id="264" r:id="rId13"/>
    <p:sldId id="266" r:id="rId14"/>
    <p:sldId id="265" r:id="rId15"/>
    <p:sldId id="267" r:id="rId16"/>
    <p:sldId id="268" r:id="rId17"/>
    <p:sldId id="269" r:id="rId18"/>
    <p:sldId id="270" r:id="rId19"/>
    <p:sldId id="272" r:id="rId20"/>
    <p:sldId id="273" r:id="rId21"/>
    <p:sldId id="274" r:id="rId22"/>
    <p:sldId id="275" r:id="rId23"/>
    <p:sldId id="276" r:id="rId24"/>
    <p:sldId id="2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273682-E06C-43DC-9194-309538A111E4}" v="2" dt="2024-06-03T12:33:17.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161" autoAdjust="0"/>
  </p:normalViewPr>
  <p:slideViewPr>
    <p:cSldViewPr snapToGrid="0">
      <p:cViewPr varScale="1">
        <p:scale>
          <a:sx n="71" d="100"/>
          <a:sy n="71" d="100"/>
        </p:scale>
        <p:origin x="413"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EA30E6-C7AA-454E-A5D6-DCE17C48D9A0}" type="datetimeFigureOut">
              <a:rPr lang="en-GB" smtClean="0"/>
              <a:t>03/06/2024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95AA6D-A0A0-4359-9C18-1695EB53A826}" type="slidenum">
              <a:rPr lang="en-GB" smtClean="0"/>
              <a:t>‹#›</a:t>
            </a:fld>
            <a:endParaRPr lang="en-GB"/>
          </a:p>
        </p:txBody>
      </p:sp>
    </p:spTree>
    <p:extLst>
      <p:ext uri="{BB962C8B-B14F-4D97-AF65-F5344CB8AC3E}">
        <p14:creationId xmlns:p14="http://schemas.microsoft.com/office/powerpoint/2010/main" val="6497330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ui-sans-serif"/>
              </a:rPr>
              <a:t>TG Enterprise has observed several critical vulnerabilities in its existing security framework that necessitated an urgent overhaul to safeguard its data and network operations. The decision to implement a Checkpoint security solution stems from a strategic assessment of these vulnerabilities, aiming to deploy a robust and scalable security architecture. </a:t>
            </a:r>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2</a:t>
            </a:fld>
            <a:endParaRPr lang="en-GB"/>
          </a:p>
        </p:txBody>
      </p:sp>
    </p:spTree>
    <p:extLst>
      <p:ext uri="{BB962C8B-B14F-4D97-AF65-F5344CB8AC3E}">
        <p14:creationId xmlns:p14="http://schemas.microsoft.com/office/powerpoint/2010/main" val="972921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Check Point security consists of a three-tier architecture.</a:t>
            </a:r>
            <a:r>
              <a:rPr lang="en-GB" b="0" i="0" dirty="0">
                <a:solidFill>
                  <a:srgbClr val="0D0D0D"/>
                </a:solidFill>
                <a:effectLst/>
                <a:highlight>
                  <a:srgbClr val="FFFFFF"/>
                </a:highlight>
                <a:latin typeface="ui-sans-serif"/>
              </a:rPr>
              <a:t> the Smart Console, Security Management Server, and Security Gateway components. Each component has a specific role for ensuring comprehensive security across the network. By centralizing management, enforcing consistent policies, and inspecting traffic at the gateway, this architecture strengthens network security by providing layered protection against external threats, minimizing the attack surface, and enhancing the overall manageability and visibility of security operations.</a:t>
            </a:r>
            <a:endParaRPr lang="en-GB" dirty="0"/>
          </a:p>
          <a:p>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3</a:t>
            </a:fld>
            <a:endParaRPr lang="en-GB"/>
          </a:p>
        </p:txBody>
      </p:sp>
    </p:spTree>
    <p:extLst>
      <p:ext uri="{BB962C8B-B14F-4D97-AF65-F5344CB8AC3E}">
        <p14:creationId xmlns:p14="http://schemas.microsoft.com/office/powerpoint/2010/main" val="10155949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Smart Console is the first component of the three-tier architecture. It is a tool for creating and managing various aspects of security such as policies, user accounts, network devices and settings via its GUI. </a:t>
            </a:r>
          </a:p>
          <a:p>
            <a:r>
              <a:rPr lang="en-GB" dirty="0"/>
              <a:t>It can also monitor logs, events and performance, and maintain licences and product updates.</a:t>
            </a:r>
          </a:p>
          <a:p>
            <a:r>
              <a:rPr lang="en-GB" dirty="0"/>
              <a:t>Smart console is available as a desktop client or as a browser-based interface</a:t>
            </a:r>
          </a:p>
          <a:p>
            <a:endParaRPr lang="en-GB" dirty="0"/>
          </a:p>
          <a:p>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4</a:t>
            </a:fld>
            <a:endParaRPr lang="en-GB"/>
          </a:p>
        </p:txBody>
      </p:sp>
    </p:spTree>
    <p:extLst>
      <p:ext uri="{BB962C8B-B14F-4D97-AF65-F5344CB8AC3E}">
        <p14:creationId xmlns:p14="http://schemas.microsoft.com/office/powerpoint/2010/main" val="1709823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Smart console sends its information to the Security Management Server (SMS) for storage. This is a dedicated server utilising the Gaia proprietary operating system for running Check Point Software</a:t>
            </a:r>
          </a:p>
          <a:p>
            <a:r>
              <a:rPr lang="en-GB" dirty="0"/>
              <a:t>There are two options for the Security Management Server, the Check Point Quantum Smart1 which is proprietary hardware for an all-in-one scalable appliance, or open servers from 3</a:t>
            </a:r>
            <a:r>
              <a:rPr lang="en-GB" baseline="30000" dirty="0"/>
              <a:t>rd</a:t>
            </a:r>
            <a:r>
              <a:rPr lang="en-GB" dirty="0"/>
              <a:t> party suppliers that can run the Gaia Check Point operating system.</a:t>
            </a:r>
          </a:p>
        </p:txBody>
      </p:sp>
      <p:sp>
        <p:nvSpPr>
          <p:cNvPr id="4" name="Slide Number Placeholder 3"/>
          <p:cNvSpPr>
            <a:spLocks noGrp="1"/>
          </p:cNvSpPr>
          <p:nvPr>
            <p:ph type="sldNum" sz="quarter" idx="5"/>
          </p:nvPr>
        </p:nvSpPr>
        <p:spPr/>
        <p:txBody>
          <a:bodyPr/>
          <a:lstStyle/>
          <a:p>
            <a:fld id="{A5BEAE89-6360-49C8-94A0-DBA1E7F82432}" type="slidenum">
              <a:rPr lang="en-GB" smtClean="0"/>
              <a:t>5</a:t>
            </a:fld>
            <a:endParaRPr lang="en-GB"/>
          </a:p>
        </p:txBody>
      </p:sp>
    </p:spTree>
    <p:extLst>
      <p:ext uri="{BB962C8B-B14F-4D97-AF65-F5344CB8AC3E}">
        <p14:creationId xmlns:p14="http://schemas.microsoft.com/office/powerpoint/2010/main" val="89484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Placed at the perimeter of the network to inspect all inbound and outbound traffic whilst enforcing the security policies to protect the network.</a:t>
            </a:r>
          </a:p>
          <a:p>
            <a:r>
              <a:rPr lang="en-GB" dirty="0"/>
              <a:t>By default, the Security Gateway performs layer 3 routing, known as Routed-mode.</a:t>
            </a:r>
          </a:p>
          <a:p>
            <a:r>
              <a:rPr lang="en-GB" dirty="0"/>
              <a:t>There are two main types of security blades for the gateway, Network Security and Threat Prevention, which can be organised from the Smart Console</a:t>
            </a:r>
          </a:p>
        </p:txBody>
      </p:sp>
      <p:sp>
        <p:nvSpPr>
          <p:cNvPr id="4" name="Slide Number Placeholder 3"/>
          <p:cNvSpPr>
            <a:spLocks noGrp="1"/>
          </p:cNvSpPr>
          <p:nvPr>
            <p:ph type="sldNum" sz="quarter" idx="5"/>
          </p:nvPr>
        </p:nvSpPr>
        <p:spPr/>
        <p:txBody>
          <a:bodyPr/>
          <a:lstStyle/>
          <a:p>
            <a:fld id="{A5BEAE89-6360-49C8-94A0-DBA1E7F82432}" type="slidenum">
              <a:rPr lang="en-GB" smtClean="0"/>
              <a:t>6</a:t>
            </a:fld>
            <a:endParaRPr lang="en-GB"/>
          </a:p>
        </p:txBody>
      </p:sp>
    </p:spTree>
    <p:extLst>
      <p:ext uri="{BB962C8B-B14F-4D97-AF65-F5344CB8AC3E}">
        <p14:creationId xmlns:p14="http://schemas.microsoft.com/office/powerpoint/2010/main" val="7263942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Check Point three tier architecture can be incorporated seamlessly into the existing TG Enterprise with minimal disruption to existing operations. Existing network flows are rerouted through the Security Gateways, Displayed as A-GW in Site Alpha and B-GW in Site Bravo, to ensure that all traffic is inspected and filtered based on security policies. This ensures there is no single point of failure, enhancing network reliability by providing alternate paths for data to flow in the event of a Gateway failure</a:t>
            </a:r>
          </a:p>
          <a:p>
            <a:r>
              <a:rPr lang="en-GB" dirty="0"/>
              <a:t>The Security Management Server, depicted as A-SMS in the topology, provides TG Enterprise with a centralised point of control, allowing for a flexible adaptation to security measures without overhauling the network.</a:t>
            </a:r>
          </a:p>
          <a:p>
            <a:r>
              <a:rPr lang="en-GB" b="0" i="0" dirty="0">
                <a:solidFill>
                  <a:srgbClr val="0D0D0D"/>
                </a:solidFill>
                <a:effectLst/>
                <a:highlight>
                  <a:srgbClr val="FFFFFF"/>
                </a:highlight>
                <a:latin typeface="ui-sans-serif"/>
              </a:rPr>
              <a:t>The integration simplifies policy management through the </a:t>
            </a:r>
            <a:r>
              <a:rPr lang="en-GB" b="0" i="0" dirty="0" err="1">
                <a:solidFill>
                  <a:srgbClr val="0D0D0D"/>
                </a:solidFill>
                <a:effectLst/>
                <a:highlight>
                  <a:srgbClr val="FFFFFF"/>
                </a:highlight>
                <a:latin typeface="ui-sans-serif"/>
              </a:rPr>
              <a:t>SmartConsole</a:t>
            </a:r>
            <a:r>
              <a:rPr lang="en-GB" b="0" i="0" dirty="0">
                <a:solidFill>
                  <a:srgbClr val="0D0D0D"/>
                </a:solidFill>
                <a:effectLst/>
                <a:highlight>
                  <a:srgbClr val="FFFFFF"/>
                </a:highlight>
                <a:latin typeface="ui-sans-serif"/>
              </a:rPr>
              <a:t>, enabling quick updates and consistent application of security measures across the entire network.</a:t>
            </a:r>
            <a:endParaRPr lang="en-GB" dirty="0"/>
          </a:p>
          <a:p>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7</a:t>
            </a:fld>
            <a:endParaRPr lang="en-GB"/>
          </a:p>
        </p:txBody>
      </p:sp>
    </p:spTree>
    <p:extLst>
      <p:ext uri="{BB962C8B-B14F-4D97-AF65-F5344CB8AC3E}">
        <p14:creationId xmlns:p14="http://schemas.microsoft.com/office/powerpoint/2010/main" val="24922805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ui-sans-serif"/>
              </a:rPr>
              <a:t>With the incorporation of Check Point’s three-tier architecture into TG Enterprise's infrastructure, strategic enhancements are made to address their previously identified security challenges.</a:t>
            </a:r>
            <a:endParaRPr lang="en-GB" dirty="0"/>
          </a:p>
          <a:p>
            <a:endParaRPr lang="en-GB" dirty="0"/>
          </a:p>
          <a:p>
            <a:r>
              <a:rPr lang="en-GB" b="0" i="0" dirty="0">
                <a:solidFill>
                  <a:srgbClr val="0D0D0D"/>
                </a:solidFill>
                <a:effectLst/>
                <a:highlight>
                  <a:srgbClr val="FFFFFF"/>
                </a:highlight>
                <a:latin typeface="ui-sans-serif"/>
              </a:rPr>
              <a:t>The Smart Console interface shows the Network Security and Management Blades activated in the Security Management Server (SMS), which highlights the expanded capabilities in centralized control and security policy management.</a:t>
            </a:r>
          </a:p>
          <a:p>
            <a:endParaRPr lang="en-GB" b="0" i="0" dirty="0">
              <a:solidFill>
                <a:srgbClr val="0D0D0D"/>
              </a:solidFill>
              <a:effectLst/>
              <a:highlight>
                <a:srgbClr val="FFFFFF"/>
              </a:highlight>
              <a:latin typeface="ui-sans-serif"/>
            </a:endParaRPr>
          </a:p>
          <a:p>
            <a:r>
              <a:rPr lang="en-GB" b="0" i="0" dirty="0">
                <a:solidFill>
                  <a:srgbClr val="0D0D0D"/>
                </a:solidFill>
                <a:effectLst/>
                <a:highlight>
                  <a:srgbClr val="FFFFFF"/>
                </a:highlight>
                <a:latin typeface="ui-sans-serif"/>
              </a:rPr>
              <a:t>The deployment of Network Security blades such as IPSec VPN, Application control, URL filtering, identity awareness and content awareness enhances the firewall and intrusion prevention capabilities, directly targeting TG Enterprise's concerns regarding outdated IPS rules and inadequate application control</a:t>
            </a:r>
          </a:p>
          <a:p>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8</a:t>
            </a:fld>
            <a:endParaRPr lang="en-GB"/>
          </a:p>
        </p:txBody>
      </p:sp>
    </p:spTree>
    <p:extLst>
      <p:ext uri="{BB962C8B-B14F-4D97-AF65-F5344CB8AC3E}">
        <p14:creationId xmlns:p14="http://schemas.microsoft.com/office/powerpoint/2010/main" val="104206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ui-sans-serif"/>
              </a:rPr>
              <a:t>he HTTPS inspection rules ensure that encrypted web traffic is appropriately inspected before it enters the network. This rule set improves the visibility of inbound and outbound traffic, securing the data exchange.</a:t>
            </a:r>
          </a:p>
          <a:p>
            <a:endParaRPr lang="en-GB" b="0" i="0" dirty="0">
              <a:solidFill>
                <a:srgbClr val="0D0D0D"/>
              </a:solidFill>
              <a:effectLst/>
              <a:highlight>
                <a:srgbClr val="FFFFFF"/>
              </a:highlight>
              <a:latin typeface="ui-sans-serif"/>
            </a:endParaRPr>
          </a:p>
          <a:p>
            <a:r>
              <a:rPr lang="en-GB" b="0" i="0" dirty="0">
                <a:solidFill>
                  <a:srgbClr val="0D0D0D"/>
                </a:solidFill>
                <a:effectLst/>
                <a:highlight>
                  <a:srgbClr val="FFFFFF"/>
                </a:highlight>
                <a:latin typeface="ui-sans-serif"/>
              </a:rPr>
              <a:t>Addressing their challenge of inadequate measures in application control and web access, TG Enterprise can better control application usage and prevent security breaches originating from malicious websites or compromised web applications.</a:t>
            </a:r>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9</a:t>
            </a:fld>
            <a:endParaRPr lang="en-GB"/>
          </a:p>
        </p:txBody>
      </p:sp>
    </p:spTree>
    <p:extLst>
      <p:ext uri="{BB962C8B-B14F-4D97-AF65-F5344CB8AC3E}">
        <p14:creationId xmlns:p14="http://schemas.microsoft.com/office/powerpoint/2010/main" val="2160980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D0D0D"/>
                </a:solidFill>
                <a:effectLst/>
                <a:highlight>
                  <a:srgbClr val="FFFFFF"/>
                </a:highlight>
                <a:latin typeface="ui-sans-serif"/>
              </a:rPr>
              <a:t>The SMS fingerprint is used to verify the identity of the management server when establishing a trusted connection with Check Point gateways or other managed devices.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D0D0D"/>
              </a:solidFill>
              <a:effectLst/>
              <a:highlight>
                <a:srgbClr val="FFFFFF"/>
              </a:highlight>
              <a:latin typeface="ui-sans-serif"/>
            </a:endParaRPr>
          </a:p>
          <a:p>
            <a:pPr algn="l">
              <a:buFont typeface="+mj-lt"/>
              <a:buNone/>
            </a:pPr>
            <a:r>
              <a:rPr lang="en-GB" b="0" i="0" dirty="0">
                <a:solidFill>
                  <a:srgbClr val="0D0D0D"/>
                </a:solidFill>
                <a:effectLst/>
                <a:highlight>
                  <a:srgbClr val="FFFFFF"/>
                </a:highlight>
                <a:latin typeface="ui-sans-serif"/>
              </a:rPr>
              <a:t>By confirming the fingerprint matches the expected value, administrators ensure that they are communicating with the correct server and not a rogue or compromised system. This builds a layer of trust within the security infrastructure, Ensuring that only the genuine SMS can make or push changes to security policies or configurations across the network</a:t>
            </a:r>
          </a:p>
          <a:p>
            <a:pPr algn="l">
              <a:buFont typeface="+mj-lt"/>
              <a:buNone/>
            </a:pPr>
            <a:endParaRPr lang="en-GB" b="0" i="0" dirty="0">
              <a:solidFill>
                <a:srgbClr val="0D0D0D"/>
              </a:solidFill>
              <a:effectLst/>
              <a:highlight>
                <a:srgbClr val="FFFFFF"/>
              </a:highlight>
              <a:latin typeface="ui-sans-serif"/>
            </a:endParaRPr>
          </a:p>
          <a:p>
            <a:pPr algn="l">
              <a:buFont typeface="+mj-lt"/>
              <a:buNone/>
            </a:pPr>
            <a:r>
              <a:rPr lang="en-GB" b="0" i="0" dirty="0">
                <a:solidFill>
                  <a:srgbClr val="0D0D0D"/>
                </a:solidFill>
                <a:effectLst/>
                <a:highlight>
                  <a:srgbClr val="FFFFFF"/>
                </a:highlight>
                <a:latin typeface="ui-sans-serif"/>
              </a:rPr>
              <a:t>By ensuring that only verified administrators using trusted systems can access the SMS for configuration changes, the system helps in enforcing defined roles and permissions. . This can help in managing and auditing policy implementations better, reducing conflicts and overlaps.</a:t>
            </a:r>
          </a:p>
          <a:p>
            <a:br>
              <a:rPr lang="en-GB" dirty="0"/>
            </a:br>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10</a:t>
            </a:fld>
            <a:endParaRPr lang="en-GB"/>
          </a:p>
        </p:txBody>
      </p:sp>
    </p:spTree>
    <p:extLst>
      <p:ext uri="{BB962C8B-B14F-4D97-AF65-F5344CB8AC3E}">
        <p14:creationId xmlns:p14="http://schemas.microsoft.com/office/powerpoint/2010/main" val="2799929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ui-sans-serif"/>
              </a:rPr>
              <a:t>This screenshot illustrates the process of finalizing and deploying Network Address Translation (NAT) configurations using Check Point's </a:t>
            </a:r>
            <a:r>
              <a:rPr lang="en-GB" b="0" i="0" dirty="0" err="1">
                <a:solidFill>
                  <a:srgbClr val="0D0D0D"/>
                </a:solidFill>
                <a:effectLst/>
                <a:highlight>
                  <a:srgbClr val="FFFFFF"/>
                </a:highlight>
                <a:latin typeface="ui-sans-serif"/>
              </a:rPr>
              <a:t>SmartConsole</a:t>
            </a:r>
            <a:r>
              <a:rPr lang="en-GB" b="0" i="0" dirty="0">
                <a:solidFill>
                  <a:srgbClr val="0D0D0D"/>
                </a:solidFill>
                <a:effectLst/>
                <a:highlight>
                  <a:srgbClr val="FFFFFF"/>
                </a:highlight>
                <a:latin typeface="ui-sans-serif"/>
              </a:rPr>
              <a:t>. </a:t>
            </a:r>
          </a:p>
          <a:p>
            <a:endParaRPr lang="en-GB" b="0" i="0" dirty="0">
              <a:solidFill>
                <a:srgbClr val="0D0D0D"/>
              </a:solidFill>
              <a:effectLst/>
              <a:highlight>
                <a:srgbClr val="FFFFFF"/>
              </a:highlight>
              <a:latin typeface="ui-sans-serif"/>
            </a:endParaRPr>
          </a:p>
          <a:p>
            <a:r>
              <a:rPr lang="en-GB" b="0" i="0" dirty="0">
                <a:solidFill>
                  <a:srgbClr val="0D0D0D"/>
                </a:solidFill>
                <a:effectLst/>
                <a:highlight>
                  <a:srgbClr val="FFFFFF"/>
                </a:highlight>
                <a:latin typeface="ui-sans-serif"/>
              </a:rPr>
              <a:t>By publishing the changes, the administrator makes the NAT settings available across the network by pushing them to the Security Management Server’s database. These settings can </a:t>
            </a:r>
            <a:r>
              <a:rPr lang="en-GB" b="0" i="0" dirty="0" err="1">
                <a:solidFill>
                  <a:srgbClr val="0D0D0D"/>
                </a:solidFill>
                <a:effectLst/>
                <a:highlight>
                  <a:srgbClr val="FFFFFF"/>
                </a:highlight>
                <a:latin typeface="ui-sans-serif"/>
              </a:rPr>
              <a:t>thenbe</a:t>
            </a:r>
            <a:r>
              <a:rPr lang="en-GB" b="0" i="0" dirty="0">
                <a:solidFill>
                  <a:srgbClr val="0D0D0D"/>
                </a:solidFill>
                <a:effectLst/>
                <a:highlight>
                  <a:srgbClr val="FFFFFF"/>
                </a:highlight>
                <a:latin typeface="ui-sans-serif"/>
              </a:rPr>
              <a:t> viewed by other administrators from the Smart Console, and become live when installed on a Security Gateway</a:t>
            </a:r>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11</a:t>
            </a:fld>
            <a:endParaRPr lang="en-GB"/>
          </a:p>
        </p:txBody>
      </p:sp>
    </p:spTree>
    <p:extLst>
      <p:ext uri="{BB962C8B-B14F-4D97-AF65-F5344CB8AC3E}">
        <p14:creationId xmlns:p14="http://schemas.microsoft.com/office/powerpoint/2010/main" val="12970577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ui-sans-serif"/>
              </a:rPr>
              <a:t>The management interface also shows how administrators can interact with different network objects and security policies directly from the </a:t>
            </a:r>
            <a:r>
              <a:rPr lang="en-GB" b="0" i="0" dirty="0" err="1">
                <a:solidFill>
                  <a:srgbClr val="0D0D0D"/>
                </a:solidFill>
                <a:effectLst/>
                <a:highlight>
                  <a:srgbClr val="FFFFFF"/>
                </a:highlight>
                <a:latin typeface="ui-sans-serif"/>
              </a:rPr>
              <a:t>SmartConsole</a:t>
            </a:r>
            <a:r>
              <a:rPr lang="en-GB" b="0" i="0" dirty="0">
                <a:solidFill>
                  <a:srgbClr val="0D0D0D"/>
                </a:solidFill>
                <a:effectLst/>
                <a:highlight>
                  <a:srgbClr val="FFFFFF"/>
                </a:highlight>
                <a:latin typeface="ui-sans-serif"/>
              </a:rPr>
              <a:t>. This is vital for TG Enterprise, allowing for precise control and rapid adjustments to security policies. With the object created, it needs an active licence to receive and apply the latest updates.</a:t>
            </a:r>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12</a:t>
            </a:fld>
            <a:endParaRPr lang="en-GB"/>
          </a:p>
        </p:txBody>
      </p:sp>
    </p:spTree>
    <p:extLst>
      <p:ext uri="{BB962C8B-B14F-4D97-AF65-F5344CB8AC3E}">
        <p14:creationId xmlns:p14="http://schemas.microsoft.com/office/powerpoint/2010/main" val="30557393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ui-sans-serif"/>
              </a:rPr>
              <a:t>The License Inventory provides a centralized view of all licenses and their statuses, which is crucial for ensuring that all components are fully operational and compliant with security requirements.</a:t>
            </a:r>
          </a:p>
          <a:p>
            <a:endParaRPr lang="en-GB" b="0" i="0" dirty="0">
              <a:solidFill>
                <a:srgbClr val="0D0D0D"/>
              </a:solidFill>
              <a:effectLst/>
              <a:highlight>
                <a:srgbClr val="FFFFFF"/>
              </a:highlight>
              <a:latin typeface="ui-sans-serif"/>
            </a:endParaRPr>
          </a:p>
          <a:p>
            <a:r>
              <a:rPr lang="en-GB" b="0" i="0" dirty="0">
                <a:solidFill>
                  <a:srgbClr val="0D0D0D"/>
                </a:solidFill>
                <a:effectLst/>
                <a:highlight>
                  <a:srgbClr val="FFFFFF"/>
                </a:highlight>
                <a:latin typeface="ui-sans-serif"/>
              </a:rPr>
              <a:t>For TG Enterprise, maintaining an accurate and up-to-date license inventory is essential. It ensures that all security components are licensed and legally compliant, which is critical for maintaining the security integrity of the network.</a:t>
            </a:r>
          </a:p>
        </p:txBody>
      </p:sp>
      <p:sp>
        <p:nvSpPr>
          <p:cNvPr id="4" name="Slide Number Placeholder 3"/>
          <p:cNvSpPr>
            <a:spLocks noGrp="1"/>
          </p:cNvSpPr>
          <p:nvPr>
            <p:ph type="sldNum" sz="quarter" idx="5"/>
          </p:nvPr>
        </p:nvSpPr>
        <p:spPr/>
        <p:txBody>
          <a:bodyPr/>
          <a:lstStyle/>
          <a:p>
            <a:fld id="{A5BEAE89-6360-49C8-94A0-DBA1E7F82432}" type="slidenum">
              <a:rPr lang="en-GB" smtClean="0"/>
              <a:t>13</a:t>
            </a:fld>
            <a:endParaRPr lang="en-GB"/>
          </a:p>
        </p:txBody>
      </p:sp>
    </p:spTree>
    <p:extLst>
      <p:ext uri="{BB962C8B-B14F-4D97-AF65-F5344CB8AC3E}">
        <p14:creationId xmlns:p14="http://schemas.microsoft.com/office/powerpoint/2010/main" val="26531697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ui-sans-serif"/>
              </a:rPr>
              <a:t>Licenses in Check Point environments can be managed and applied in several ways to suit different administrative preferences. Administrators have the flexibility to apply licenses using the Smart Console GUI, or through the Gaia Command Line Interface (CLI), which is ideal for scripting and automation tasks. </a:t>
            </a:r>
          </a:p>
          <a:p>
            <a:r>
              <a:rPr lang="en-GB" b="0" i="0" dirty="0">
                <a:solidFill>
                  <a:srgbClr val="0D0D0D"/>
                </a:solidFill>
                <a:effectLst/>
                <a:highlight>
                  <a:srgbClr val="FFFFFF"/>
                </a:highlight>
                <a:latin typeface="ui-sans-serif"/>
              </a:rPr>
              <a:t>The screenshot displays a CLI session for the Security Management Server (SMS), listing the licenses. This view shows detailed contract coverage for the SMS, including identifiers, expiration dates, and specific SKU numbers associated with each license.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D0D0D"/>
                </a:solidFill>
                <a:effectLst/>
                <a:highlight>
                  <a:srgbClr val="FFFFFF"/>
                </a:highlight>
                <a:latin typeface="ui-sans-serif"/>
              </a:rPr>
              <a:t>Having previously faced challenges with a costly and inefficient licensing structure, possibly including unnecessary features, the Check Point Licensing features enable TG Enterprise to streamline and optimize their licensing by clearly showing what licenses are active, available, or need attention.</a:t>
            </a:r>
            <a:endParaRPr lang="en-GB" dirty="0"/>
          </a:p>
          <a:p>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14</a:t>
            </a:fld>
            <a:endParaRPr lang="en-GB"/>
          </a:p>
        </p:txBody>
      </p:sp>
    </p:spTree>
    <p:extLst>
      <p:ext uri="{BB962C8B-B14F-4D97-AF65-F5344CB8AC3E}">
        <p14:creationId xmlns:p14="http://schemas.microsoft.com/office/powerpoint/2010/main" val="36860559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ui-sans-serif"/>
              </a:rPr>
              <a:t>Security policy rules are crucial components of network security management, acting as the backbone for controlling access and traffic within a network. These rules determine how traffic is handled at various security gateways, enabling administrators to enforce security measures that protect the network from unauthorised access and threats.</a:t>
            </a:r>
          </a:p>
          <a:p>
            <a:endParaRPr lang="en-GB" dirty="0"/>
          </a:p>
          <a:p>
            <a:r>
              <a:rPr lang="en-GB" b="0" i="0" dirty="0">
                <a:solidFill>
                  <a:srgbClr val="0D0D0D"/>
                </a:solidFill>
                <a:effectLst/>
                <a:highlight>
                  <a:srgbClr val="FFFFFF"/>
                </a:highlight>
                <a:latin typeface="ui-sans-serif"/>
              </a:rPr>
              <a:t>The screenshot shows a list of security policy rules configured in the Check Point </a:t>
            </a:r>
            <a:r>
              <a:rPr lang="en-GB" b="0" i="0" dirty="0" err="1">
                <a:solidFill>
                  <a:srgbClr val="0D0D0D"/>
                </a:solidFill>
                <a:effectLst/>
                <a:highlight>
                  <a:srgbClr val="FFFFFF"/>
                </a:highlight>
                <a:latin typeface="ui-sans-serif"/>
              </a:rPr>
              <a:t>SmartConsole</a:t>
            </a:r>
            <a:r>
              <a:rPr lang="en-GB" b="0" i="0" dirty="0">
                <a:solidFill>
                  <a:srgbClr val="0D0D0D"/>
                </a:solidFill>
                <a:effectLst/>
                <a:highlight>
                  <a:srgbClr val="FFFFFF"/>
                </a:highlight>
                <a:latin typeface="ui-sans-serif"/>
              </a:rPr>
              <a:t>. Notable rules include:</a:t>
            </a:r>
          </a:p>
          <a:p>
            <a:endParaRPr lang="en-GB" b="0" i="0" dirty="0">
              <a:solidFill>
                <a:srgbClr val="0D0D0D"/>
              </a:solidFill>
              <a:effectLst/>
              <a:highlight>
                <a:srgbClr val="FFFFFF"/>
              </a:highlight>
              <a:latin typeface="ui-sans-serif"/>
            </a:endParaRPr>
          </a:p>
          <a:p>
            <a:pPr marL="228600" indent="-228600">
              <a:buAutoNum type="arabicPeriod"/>
            </a:pPr>
            <a:r>
              <a:rPr lang="en-GB" b="0" i="0" dirty="0">
                <a:solidFill>
                  <a:srgbClr val="0D0D0D"/>
                </a:solidFill>
                <a:effectLst/>
                <a:highlight>
                  <a:srgbClr val="FFFFFF"/>
                </a:highlight>
                <a:latin typeface="ui-sans-serif"/>
              </a:rPr>
              <a:t>Noise Rule – The noise rule is set up as high up the </a:t>
            </a:r>
            <a:r>
              <a:rPr lang="en-GB" b="0" i="0" dirty="0" err="1">
                <a:solidFill>
                  <a:srgbClr val="0D0D0D"/>
                </a:solidFill>
                <a:effectLst/>
                <a:highlight>
                  <a:srgbClr val="FFFFFF"/>
                </a:highlight>
                <a:latin typeface="ui-sans-serif"/>
              </a:rPr>
              <a:t>rulebase</a:t>
            </a:r>
            <a:r>
              <a:rPr lang="en-GB" b="0" i="0" dirty="0">
                <a:solidFill>
                  <a:srgbClr val="0D0D0D"/>
                </a:solidFill>
                <a:effectLst/>
                <a:highlight>
                  <a:srgbClr val="FFFFFF"/>
                </a:highlight>
                <a:latin typeface="ui-sans-serif"/>
              </a:rPr>
              <a:t> as possible to filter out unimportant traffic that could clutter logs or use up processing power</a:t>
            </a:r>
          </a:p>
          <a:p>
            <a:pPr marL="228600" indent="-228600">
              <a:buAutoNum type="arabicPeriod"/>
            </a:pPr>
            <a:r>
              <a:rPr lang="en-GB" b="0" i="0" dirty="0">
                <a:solidFill>
                  <a:srgbClr val="0D0D0D"/>
                </a:solidFill>
                <a:effectLst/>
                <a:highlight>
                  <a:srgbClr val="FFFFFF"/>
                </a:highlight>
                <a:latin typeface="ui-sans-serif"/>
              </a:rPr>
              <a:t>Update Rule allows outbound connections to trusted update servers for software patches and antivirus signature updates, ensuring these critical security resources are consistently up-to-date. The rule can restrict update traffic to specific ports and protocols, reducing the risk of exploitation through update processes.</a:t>
            </a:r>
          </a:p>
          <a:p>
            <a:pPr marL="228600" indent="-228600">
              <a:buAutoNum type="arabicPeriod"/>
            </a:pPr>
            <a:r>
              <a:rPr lang="en-GB" b="0" i="0" dirty="0">
                <a:solidFill>
                  <a:srgbClr val="0D0D0D"/>
                </a:solidFill>
                <a:effectLst/>
                <a:highlight>
                  <a:srgbClr val="FFFFFF"/>
                </a:highlight>
                <a:latin typeface="ui-sans-serif"/>
              </a:rPr>
              <a:t>The Management Rule controls traffic associated with the management activities of network devices, such as administrators accessing firewall settings, remote management, or configuration updates. By enforcing the use of secure communication protocols such as SSH or HTTPS for management tasks, it ensures that all management traffic is encrypted and protected from eavesdropping or data tampering.</a:t>
            </a:r>
          </a:p>
          <a:p>
            <a:pPr marL="228600" indent="-228600">
              <a:buAutoNum type="arabicPeriod"/>
            </a:pPr>
            <a:r>
              <a:rPr lang="en-GB" dirty="0"/>
              <a:t>The stealth rule prevents direct access to the gateway, p</a:t>
            </a:r>
            <a:r>
              <a:rPr lang="en-GB" b="0" i="0" dirty="0">
                <a:solidFill>
                  <a:srgbClr val="0D0D0D"/>
                </a:solidFill>
                <a:effectLst/>
                <a:highlight>
                  <a:srgbClr val="FFFFFF"/>
                </a:highlight>
                <a:latin typeface="ui-sans-serif"/>
              </a:rPr>
              <a:t>roviding a controlled access point that can be monitored and logged, facilitating audits and compliance checks. This ensure traffic attempting to access the gateway is properly inspected before reaching critical network infrastructure.</a:t>
            </a:r>
          </a:p>
          <a:p>
            <a:pPr marL="228600" indent="-228600">
              <a:buAutoNum type="arabicPeriod"/>
            </a:pPr>
            <a:r>
              <a:rPr lang="en-GB" b="0" i="0" dirty="0">
                <a:solidFill>
                  <a:srgbClr val="0D0D0D"/>
                </a:solidFill>
                <a:effectLst/>
                <a:highlight>
                  <a:srgbClr val="FFFFFF"/>
                </a:highlight>
                <a:latin typeface="ui-sans-serif"/>
              </a:rPr>
              <a:t>Rules 5-7 manage different types of network traffic based on the organisation's security requirements. For example, rule 5 ensures that internal DNS requests are allowed to reach only trusted DNS servers, whereas rule 6 controls access to and from the DMZ, where external-facing services like web servers are typically hosted.</a:t>
            </a:r>
          </a:p>
          <a:p>
            <a:pPr marL="228600" indent="-228600">
              <a:buAutoNum type="arabicPeriod"/>
            </a:pPr>
            <a:r>
              <a:rPr lang="en-GB" b="0" i="0" dirty="0">
                <a:solidFill>
                  <a:srgbClr val="0D0D0D"/>
                </a:solidFill>
                <a:effectLst/>
                <a:highlight>
                  <a:srgbClr val="FFFFFF"/>
                </a:highlight>
                <a:latin typeface="ui-sans-serif"/>
              </a:rPr>
              <a:t>The cleanup rule is placed last to catch any network traffic that hasn't matched any of the previous rules. So that that any unspecified or unexpected traffic that does not meet the defined security criteria is blocked</a:t>
            </a:r>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15</a:t>
            </a:fld>
            <a:endParaRPr lang="en-GB"/>
          </a:p>
        </p:txBody>
      </p:sp>
    </p:spTree>
    <p:extLst>
      <p:ext uri="{BB962C8B-B14F-4D97-AF65-F5344CB8AC3E}">
        <p14:creationId xmlns:p14="http://schemas.microsoft.com/office/powerpoint/2010/main" val="30605965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ui-sans-serif"/>
              </a:rPr>
              <a:t>Once security policies have been defined and approved within the </a:t>
            </a:r>
            <a:r>
              <a:rPr lang="en-GB" b="0" i="0" dirty="0" err="1">
                <a:solidFill>
                  <a:srgbClr val="0D0D0D"/>
                </a:solidFill>
                <a:effectLst/>
                <a:highlight>
                  <a:srgbClr val="FFFFFF"/>
                </a:highlight>
                <a:latin typeface="ui-sans-serif"/>
              </a:rPr>
              <a:t>SmartConsole</a:t>
            </a:r>
            <a:r>
              <a:rPr lang="en-GB" b="0" i="0" dirty="0">
                <a:solidFill>
                  <a:srgbClr val="0D0D0D"/>
                </a:solidFill>
                <a:effectLst/>
                <a:highlight>
                  <a:srgbClr val="FFFFFF"/>
                </a:highlight>
                <a:latin typeface="ui-sans-serif"/>
              </a:rPr>
              <a:t>, they must be actively installed onto the Security Gateways to take effect. This ensures that the framework of rules becomes the practical filter of network traffic.</a:t>
            </a:r>
          </a:p>
          <a:p>
            <a:r>
              <a:rPr lang="en-GB" b="0" i="0" dirty="0">
                <a:solidFill>
                  <a:srgbClr val="0D0D0D"/>
                </a:solidFill>
                <a:effectLst/>
                <a:highlight>
                  <a:srgbClr val="FFFFFF"/>
                </a:highlight>
                <a:latin typeface="ui-sans-serif"/>
              </a:rPr>
              <a:t>The screen shown here demonstrates the installation interface where an administrator can select which gateway or cluster of gateways the policy should be applied to. </a:t>
            </a:r>
          </a:p>
          <a:p>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16</a:t>
            </a:fld>
            <a:endParaRPr lang="en-GB"/>
          </a:p>
        </p:txBody>
      </p:sp>
    </p:spTree>
    <p:extLst>
      <p:ext uri="{BB962C8B-B14F-4D97-AF65-F5344CB8AC3E}">
        <p14:creationId xmlns:p14="http://schemas.microsoft.com/office/powerpoint/2010/main" val="24780364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ui-sans-serif"/>
              </a:rPr>
              <a:t>the audit logs within the Check Point Smart Console are crucial for tracking and verifying actions taken on the network's security policies. These logs provide transparency and accountability, essential aspects of secure network management.</a:t>
            </a:r>
          </a:p>
          <a:p>
            <a:r>
              <a:rPr lang="en-GB" b="0" i="0" dirty="0">
                <a:solidFill>
                  <a:srgbClr val="0D0D0D"/>
                </a:solidFill>
                <a:effectLst/>
                <a:highlight>
                  <a:srgbClr val="FFFFFF"/>
                </a:highlight>
                <a:latin typeface="ui-sans-serif"/>
              </a:rPr>
              <a:t>The log specifies which administrator initiated the policy installation, the type of operation and exact time it was initiated, and the audit status displayed as successful</a:t>
            </a:r>
          </a:p>
          <a:p>
            <a:endParaRPr lang="en-GB" b="0" i="0" dirty="0">
              <a:solidFill>
                <a:srgbClr val="0D0D0D"/>
              </a:solidFill>
              <a:effectLst/>
              <a:highlight>
                <a:srgbClr val="FFFFFF"/>
              </a:highlight>
              <a:latin typeface="ui-sans-serif"/>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D0D0D"/>
                </a:solidFill>
                <a:effectLst/>
                <a:highlight>
                  <a:srgbClr val="FFFFFF"/>
                </a:highlight>
                <a:latin typeface="ui-sans-serif"/>
              </a:rPr>
              <a:t>Addressing TG Enterprise’s challenge of irregular security audits and updates, these detailed logs ensure that every action is recorded and can be audited, which strengthens the security posture by adding a layer of oversight and traceability.</a:t>
            </a:r>
          </a:p>
          <a:p>
            <a:r>
              <a:rPr lang="en-GB" b="0" i="0" dirty="0">
                <a:solidFill>
                  <a:srgbClr val="0D0D0D"/>
                </a:solidFill>
                <a:effectLst/>
                <a:highlight>
                  <a:srgbClr val="FFFFFF"/>
                </a:highlight>
                <a:latin typeface="ui-sans-serif"/>
              </a:rPr>
              <a:t> </a:t>
            </a:r>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17</a:t>
            </a:fld>
            <a:endParaRPr lang="en-GB"/>
          </a:p>
        </p:txBody>
      </p:sp>
    </p:spTree>
    <p:extLst>
      <p:ext uri="{BB962C8B-B14F-4D97-AF65-F5344CB8AC3E}">
        <p14:creationId xmlns:p14="http://schemas.microsoft.com/office/powerpoint/2010/main" val="40547171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 </a:t>
            </a:r>
            <a:r>
              <a:rPr lang="en-GB" b="0" i="0" dirty="0">
                <a:solidFill>
                  <a:srgbClr val="0D0D0D"/>
                </a:solidFill>
                <a:effectLst/>
                <a:highlight>
                  <a:srgbClr val="FFFFFF"/>
                </a:highlight>
                <a:latin typeface="ui-sans-serif"/>
              </a:rPr>
              <a:t>the real-time traffic logs within the Smart Console can monitor live traffic flow through the network, allowing administrators to see the source, destination, and other pertinent details of network communications.</a:t>
            </a:r>
          </a:p>
          <a:p>
            <a:r>
              <a:rPr lang="en-GB" b="0" i="0" dirty="0">
                <a:solidFill>
                  <a:srgbClr val="0D0D0D"/>
                </a:solidFill>
                <a:effectLst/>
                <a:highlight>
                  <a:srgbClr val="FFFFFF"/>
                </a:highlight>
                <a:latin typeface="ui-sans-serif"/>
              </a:rPr>
              <a:t>Each entry is timestamped, providing precise tracking of when specific activities occurred on the network. This is invaluable for diagnosing issues and responding to incidents.</a:t>
            </a:r>
          </a:p>
          <a:p>
            <a:r>
              <a:rPr lang="en-GB" b="0" i="0" dirty="0">
                <a:solidFill>
                  <a:srgbClr val="0D0D0D"/>
                </a:solidFill>
                <a:effectLst/>
                <a:highlight>
                  <a:srgbClr val="FFFFFF"/>
                </a:highlight>
                <a:latin typeface="ui-sans-serif"/>
              </a:rPr>
              <a:t>The interface allows filtering and sorting by various criteria such as sources, destinations, services, and users, enhancing the ability to quickly isolate and analyse specific data points.</a:t>
            </a:r>
          </a:p>
          <a:p>
            <a:r>
              <a:rPr lang="en-GB" b="0" i="0" dirty="0">
                <a:solidFill>
                  <a:srgbClr val="0D0D0D"/>
                </a:solidFill>
                <a:effectLst/>
                <a:highlight>
                  <a:srgbClr val="FFFFFF"/>
                </a:highlight>
                <a:latin typeface="ui-sans-serif"/>
              </a:rPr>
              <a:t>This addresses TG Enterprise's issues like undefined roles and permissions and inconsistent policy management by providing actionable insights into network activities. They help in pinpointing sources of unauthorised access and identifying inefficient or conflicting policies.</a:t>
            </a:r>
          </a:p>
          <a:p>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18</a:t>
            </a:fld>
            <a:endParaRPr lang="en-GB"/>
          </a:p>
        </p:txBody>
      </p:sp>
    </p:spTree>
    <p:extLst>
      <p:ext uri="{BB962C8B-B14F-4D97-AF65-F5344CB8AC3E}">
        <p14:creationId xmlns:p14="http://schemas.microsoft.com/office/powerpoint/2010/main" val="25156916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ui-sans-serif"/>
              </a:rPr>
              <a:t>Establish a routine schedule for security audits and ensure that updates are applied regularly to all security devices and software.</a:t>
            </a:r>
          </a:p>
          <a:p>
            <a:endParaRPr lang="en-GB" b="0" i="0" dirty="0">
              <a:solidFill>
                <a:srgbClr val="0D0D0D"/>
              </a:solidFill>
              <a:effectLst/>
              <a:highlight>
                <a:srgbClr val="FFFFFF"/>
              </a:highlight>
              <a:latin typeface="ui-sans-serif"/>
            </a:endParaRPr>
          </a:p>
          <a:p>
            <a:r>
              <a:rPr lang="en-GB" b="0" i="0" dirty="0">
                <a:solidFill>
                  <a:srgbClr val="0D0D0D"/>
                </a:solidFill>
                <a:effectLst/>
                <a:highlight>
                  <a:srgbClr val="FFFFFF"/>
                </a:highlight>
                <a:latin typeface="ui-sans-serif"/>
              </a:rPr>
              <a:t>Implement redundant systems and automated failover processes to address the single points of failure in the network.</a:t>
            </a:r>
          </a:p>
          <a:p>
            <a:endParaRPr lang="en-GB" b="0" i="0" dirty="0">
              <a:solidFill>
                <a:srgbClr val="0D0D0D"/>
              </a:solidFill>
              <a:effectLst/>
              <a:highlight>
                <a:srgbClr val="FFFFFF"/>
              </a:highlight>
              <a:latin typeface="ui-sans-serif"/>
            </a:endParaRPr>
          </a:p>
          <a:p>
            <a:r>
              <a:rPr lang="en-GB" b="0" i="0" dirty="0">
                <a:solidFill>
                  <a:srgbClr val="0D0D0D"/>
                </a:solidFill>
                <a:effectLst/>
                <a:highlight>
                  <a:srgbClr val="FFFFFF"/>
                </a:highlight>
                <a:latin typeface="ui-sans-serif"/>
              </a:rPr>
              <a:t>Implement advanced application control measures and specifically address IoT security challenges with tailored solutions for IoT devices</a:t>
            </a:r>
          </a:p>
          <a:p>
            <a:endParaRPr lang="en-GB" b="0" i="0" dirty="0">
              <a:solidFill>
                <a:srgbClr val="0D0D0D"/>
              </a:solidFill>
              <a:effectLst/>
              <a:highlight>
                <a:srgbClr val="FFFFFF"/>
              </a:highlight>
              <a:latin typeface="ui-sans-serif"/>
            </a:endParaRPr>
          </a:p>
          <a:p>
            <a:r>
              <a:rPr lang="en-GB" b="0" i="0" dirty="0">
                <a:solidFill>
                  <a:srgbClr val="0D0D0D"/>
                </a:solidFill>
                <a:effectLst/>
                <a:highlight>
                  <a:srgbClr val="FFFFFF"/>
                </a:highlight>
                <a:latin typeface="ui-sans-serif"/>
              </a:rPr>
              <a:t>Invest in continuous training for the security team and regular updates to the security infrastructure based on emerging threats and evolving industry best practices.</a:t>
            </a:r>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19</a:t>
            </a:fld>
            <a:endParaRPr lang="en-GB"/>
          </a:p>
        </p:txBody>
      </p:sp>
    </p:spTree>
    <p:extLst>
      <p:ext uri="{BB962C8B-B14F-4D97-AF65-F5344CB8AC3E}">
        <p14:creationId xmlns:p14="http://schemas.microsoft.com/office/powerpoint/2010/main" val="19515821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ui-sans-serif"/>
              </a:rPr>
              <a:t>During the implementation, I faced numerous challenges, particularly understanding the detailed settings within the Check Point </a:t>
            </a:r>
            <a:r>
              <a:rPr lang="en-GB" b="0" i="0" dirty="0" err="1">
                <a:solidFill>
                  <a:srgbClr val="0D0D0D"/>
                </a:solidFill>
                <a:effectLst/>
                <a:highlight>
                  <a:srgbClr val="FFFFFF"/>
                </a:highlight>
                <a:latin typeface="ui-sans-serif"/>
              </a:rPr>
              <a:t>SmartConsole</a:t>
            </a:r>
            <a:r>
              <a:rPr lang="en-GB" b="0" i="0" dirty="0">
                <a:solidFill>
                  <a:srgbClr val="0D0D0D"/>
                </a:solidFill>
                <a:effectLst/>
                <a:highlight>
                  <a:srgbClr val="FFFFFF"/>
                </a:highlight>
                <a:latin typeface="ui-sans-serif"/>
              </a:rPr>
              <a:t>, and implementing the topology in a simulated environment with VMs</a:t>
            </a:r>
          </a:p>
          <a:p>
            <a:endParaRPr lang="en-GB" b="0" i="0" dirty="0">
              <a:solidFill>
                <a:srgbClr val="0D0D0D"/>
              </a:solidFill>
              <a:effectLst/>
              <a:highlight>
                <a:srgbClr val="FFFFFF"/>
              </a:highlight>
              <a:latin typeface="ui-sans-serif"/>
            </a:endParaRPr>
          </a:p>
          <a:p>
            <a:r>
              <a:rPr lang="en-GB" b="0" i="0" dirty="0">
                <a:solidFill>
                  <a:srgbClr val="0D0D0D"/>
                </a:solidFill>
                <a:effectLst/>
                <a:highlight>
                  <a:srgbClr val="FFFFFF"/>
                </a:highlight>
                <a:latin typeface="ui-sans-serif"/>
              </a:rPr>
              <a:t>I developed important skills in configuring and managing advanced network security solutions, working hands-on with Check Point technology allowed me to apply theoretical knowledge in a practical setting</a:t>
            </a:r>
          </a:p>
          <a:p>
            <a:endParaRPr lang="en-GB" b="0" i="0" dirty="0">
              <a:solidFill>
                <a:srgbClr val="0D0D0D"/>
              </a:solidFill>
              <a:effectLst/>
              <a:highlight>
                <a:srgbClr val="FFFFFF"/>
              </a:highlight>
              <a:latin typeface="ui-sans-serif"/>
            </a:endParaRPr>
          </a:p>
          <a:p>
            <a:r>
              <a:rPr lang="en-GB" b="0" i="0" dirty="0">
                <a:solidFill>
                  <a:srgbClr val="0D0D0D"/>
                </a:solidFill>
                <a:effectLst/>
                <a:highlight>
                  <a:srgbClr val="FFFFFF"/>
                </a:highlight>
                <a:latin typeface="ui-sans-serif"/>
              </a:rPr>
              <a:t>This experience has not only enhanced my technical skills but also improved my problem-solving abilities and stress management under project deadlines</a:t>
            </a:r>
          </a:p>
          <a:p>
            <a:endParaRPr lang="en-GB" b="0" i="0" dirty="0">
              <a:solidFill>
                <a:srgbClr val="0D0D0D"/>
              </a:solidFill>
              <a:effectLst/>
              <a:highlight>
                <a:srgbClr val="FFFFFF"/>
              </a:highlight>
              <a:latin typeface="ui-sans-serif"/>
            </a:endParaRPr>
          </a:p>
          <a:p>
            <a:r>
              <a:rPr lang="en-GB" b="0" i="0" dirty="0">
                <a:solidFill>
                  <a:srgbClr val="0D0D0D"/>
                </a:solidFill>
                <a:effectLst/>
                <a:highlight>
                  <a:srgbClr val="FFFFFF"/>
                </a:highlight>
                <a:latin typeface="ui-sans-serif"/>
              </a:rPr>
              <a:t>Working with others in the early stages of the module was both enjoyable and beneficial. The international students were very friendly and cooperative, creating a perfect environment for succeeding in team orientated projects and professions.</a:t>
            </a:r>
          </a:p>
          <a:p>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20</a:t>
            </a:fld>
            <a:endParaRPr lang="en-GB"/>
          </a:p>
        </p:txBody>
      </p:sp>
    </p:spTree>
    <p:extLst>
      <p:ext uri="{BB962C8B-B14F-4D97-AF65-F5344CB8AC3E}">
        <p14:creationId xmlns:p14="http://schemas.microsoft.com/office/powerpoint/2010/main" val="33029396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b="0" i="0" dirty="0">
                <a:solidFill>
                  <a:srgbClr val="0D0D0D"/>
                </a:solidFill>
                <a:effectLst/>
                <a:highlight>
                  <a:srgbClr val="FFFFFF"/>
                </a:highlight>
                <a:latin typeface="ui-sans-serif"/>
              </a:rPr>
              <a:t>In conclusion, the project to implement Check Point's Three-Tier Security Architecture at TG Enterprise was a valuable experience that highlighted the critical role of advanced security measures in today's digital landscape.</a:t>
            </a:r>
          </a:p>
          <a:p>
            <a:pPr algn="l">
              <a:buFont typeface="Arial" panose="020B0604020202020204" pitchFamily="34" charset="0"/>
              <a:buNone/>
            </a:pPr>
            <a:r>
              <a:rPr lang="en-GB" b="0" i="0" dirty="0">
                <a:solidFill>
                  <a:srgbClr val="0D0D0D"/>
                </a:solidFill>
                <a:effectLst/>
                <a:highlight>
                  <a:srgbClr val="FFFFFF"/>
                </a:highlight>
                <a:latin typeface="ui-sans-serif"/>
              </a:rPr>
              <a:t>The task involved detailed analysis, strategic planning, and hands-on application of Check Point technologies to address specific security challenges faced by TG Enterprise.</a:t>
            </a:r>
          </a:p>
          <a:p>
            <a:endParaRPr lang="en-GB" dirty="0"/>
          </a:p>
        </p:txBody>
      </p:sp>
      <p:sp>
        <p:nvSpPr>
          <p:cNvPr id="4" name="Slide Number Placeholder 3"/>
          <p:cNvSpPr>
            <a:spLocks noGrp="1"/>
          </p:cNvSpPr>
          <p:nvPr>
            <p:ph type="sldNum" sz="quarter" idx="5"/>
          </p:nvPr>
        </p:nvSpPr>
        <p:spPr/>
        <p:txBody>
          <a:bodyPr/>
          <a:lstStyle/>
          <a:p>
            <a:fld id="{A5BEAE89-6360-49C8-94A0-DBA1E7F82432}" type="slidenum">
              <a:rPr lang="en-GB" smtClean="0"/>
              <a:t>21</a:t>
            </a:fld>
            <a:endParaRPr lang="en-GB"/>
          </a:p>
        </p:txBody>
      </p:sp>
    </p:spTree>
    <p:extLst>
      <p:ext uri="{BB962C8B-B14F-4D97-AF65-F5344CB8AC3E}">
        <p14:creationId xmlns:p14="http://schemas.microsoft.com/office/powerpoint/2010/main" val="908837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DE4A0-91C2-84FD-9061-6EFE51D883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CF4A24-974A-3FDC-285A-0E8DC9EDEA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B1AAFC1-C62D-F87D-4DBC-D96AB1443700}"/>
              </a:ext>
            </a:extLst>
          </p:cNvPr>
          <p:cNvSpPr>
            <a:spLocks noGrp="1"/>
          </p:cNvSpPr>
          <p:nvPr>
            <p:ph type="dt" sz="half" idx="10"/>
          </p:nvPr>
        </p:nvSpPr>
        <p:spPr/>
        <p:txBody>
          <a:bodyPr/>
          <a:lstStyle/>
          <a:p>
            <a:fld id="{F9D6B903-0A8F-4EB1-93D1-41B0C83EF248}" type="datetimeFigureOut">
              <a:rPr lang="en-GB" smtClean="0"/>
              <a:t>03/06/2024</a:t>
            </a:fld>
            <a:endParaRPr lang="en-GB"/>
          </a:p>
        </p:txBody>
      </p:sp>
      <p:sp>
        <p:nvSpPr>
          <p:cNvPr id="5" name="Footer Placeholder 4">
            <a:extLst>
              <a:ext uri="{FF2B5EF4-FFF2-40B4-BE49-F238E27FC236}">
                <a16:creationId xmlns:a16="http://schemas.microsoft.com/office/drawing/2014/main" id="{83450033-BA6B-3676-5856-431EEB52D4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94454-28DA-B2BA-C4DA-B6BAA2241369}"/>
              </a:ext>
            </a:extLst>
          </p:cNvPr>
          <p:cNvSpPr>
            <a:spLocks noGrp="1"/>
          </p:cNvSpPr>
          <p:nvPr>
            <p:ph type="sldNum" sz="quarter" idx="12"/>
          </p:nvPr>
        </p:nvSpPr>
        <p:spPr/>
        <p:txBody>
          <a:bodyPr/>
          <a:lstStyle/>
          <a:p>
            <a:fld id="{672E74D6-BD91-4817-A7C8-4D936730BDB6}" type="slidenum">
              <a:rPr lang="en-GB" smtClean="0"/>
              <a:t>‹#›</a:t>
            </a:fld>
            <a:endParaRPr lang="en-GB"/>
          </a:p>
        </p:txBody>
      </p:sp>
    </p:spTree>
    <p:extLst>
      <p:ext uri="{BB962C8B-B14F-4D97-AF65-F5344CB8AC3E}">
        <p14:creationId xmlns:p14="http://schemas.microsoft.com/office/powerpoint/2010/main" val="2571380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26637-517F-4848-C399-38931DB46A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0315F5-BB89-76BB-8DF9-66E5AE7CED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31203F-131C-16AD-5479-42768E9401AE}"/>
              </a:ext>
            </a:extLst>
          </p:cNvPr>
          <p:cNvSpPr>
            <a:spLocks noGrp="1"/>
          </p:cNvSpPr>
          <p:nvPr>
            <p:ph type="dt" sz="half" idx="10"/>
          </p:nvPr>
        </p:nvSpPr>
        <p:spPr/>
        <p:txBody>
          <a:bodyPr/>
          <a:lstStyle/>
          <a:p>
            <a:fld id="{F9D6B903-0A8F-4EB1-93D1-41B0C83EF248}" type="datetimeFigureOut">
              <a:rPr lang="en-GB" smtClean="0"/>
              <a:t>03/06/2024</a:t>
            </a:fld>
            <a:endParaRPr lang="en-GB"/>
          </a:p>
        </p:txBody>
      </p:sp>
      <p:sp>
        <p:nvSpPr>
          <p:cNvPr id="5" name="Footer Placeholder 4">
            <a:extLst>
              <a:ext uri="{FF2B5EF4-FFF2-40B4-BE49-F238E27FC236}">
                <a16:creationId xmlns:a16="http://schemas.microsoft.com/office/drawing/2014/main" id="{E8871DB8-3F51-3AA2-25DC-A34964EB11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770B9A-9ACC-CCF3-3246-584A246981C5}"/>
              </a:ext>
            </a:extLst>
          </p:cNvPr>
          <p:cNvSpPr>
            <a:spLocks noGrp="1"/>
          </p:cNvSpPr>
          <p:nvPr>
            <p:ph type="sldNum" sz="quarter" idx="12"/>
          </p:nvPr>
        </p:nvSpPr>
        <p:spPr/>
        <p:txBody>
          <a:bodyPr/>
          <a:lstStyle/>
          <a:p>
            <a:fld id="{672E74D6-BD91-4817-A7C8-4D936730BDB6}" type="slidenum">
              <a:rPr lang="en-GB" smtClean="0"/>
              <a:t>‹#›</a:t>
            </a:fld>
            <a:endParaRPr lang="en-GB"/>
          </a:p>
        </p:txBody>
      </p:sp>
    </p:spTree>
    <p:extLst>
      <p:ext uri="{BB962C8B-B14F-4D97-AF65-F5344CB8AC3E}">
        <p14:creationId xmlns:p14="http://schemas.microsoft.com/office/powerpoint/2010/main" val="3039983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F6E02-AEA7-9E60-018C-E484D7FA37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3FA5D5-3EE1-B4D6-8CB7-2E7C450D699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C0393C5-9FE5-C7E0-4185-E155F864F3C5}"/>
              </a:ext>
            </a:extLst>
          </p:cNvPr>
          <p:cNvSpPr>
            <a:spLocks noGrp="1"/>
          </p:cNvSpPr>
          <p:nvPr>
            <p:ph type="dt" sz="half" idx="10"/>
          </p:nvPr>
        </p:nvSpPr>
        <p:spPr/>
        <p:txBody>
          <a:bodyPr/>
          <a:lstStyle/>
          <a:p>
            <a:fld id="{F9D6B903-0A8F-4EB1-93D1-41B0C83EF248}" type="datetimeFigureOut">
              <a:rPr lang="en-GB" smtClean="0"/>
              <a:t>03/06/2024</a:t>
            </a:fld>
            <a:endParaRPr lang="en-GB"/>
          </a:p>
        </p:txBody>
      </p:sp>
      <p:sp>
        <p:nvSpPr>
          <p:cNvPr id="5" name="Footer Placeholder 4">
            <a:extLst>
              <a:ext uri="{FF2B5EF4-FFF2-40B4-BE49-F238E27FC236}">
                <a16:creationId xmlns:a16="http://schemas.microsoft.com/office/drawing/2014/main" id="{4360159B-CFBE-600D-878F-455528FBEC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A86500-CA06-FEE1-77AB-3A143572A2C6}"/>
              </a:ext>
            </a:extLst>
          </p:cNvPr>
          <p:cNvSpPr>
            <a:spLocks noGrp="1"/>
          </p:cNvSpPr>
          <p:nvPr>
            <p:ph type="sldNum" sz="quarter" idx="12"/>
          </p:nvPr>
        </p:nvSpPr>
        <p:spPr/>
        <p:txBody>
          <a:bodyPr/>
          <a:lstStyle/>
          <a:p>
            <a:fld id="{672E74D6-BD91-4817-A7C8-4D936730BDB6}" type="slidenum">
              <a:rPr lang="en-GB" smtClean="0"/>
              <a:t>‹#›</a:t>
            </a:fld>
            <a:endParaRPr lang="en-GB"/>
          </a:p>
        </p:txBody>
      </p:sp>
    </p:spTree>
    <p:extLst>
      <p:ext uri="{BB962C8B-B14F-4D97-AF65-F5344CB8AC3E}">
        <p14:creationId xmlns:p14="http://schemas.microsoft.com/office/powerpoint/2010/main" val="1223247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B2047-6C5C-61CE-E9EB-E402DEECFC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A94B6A-F522-8EE5-F96C-0CE4F44B53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599EAB-9DA4-67D9-8E3D-1DA0B35034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45FE64-3150-8A60-1EFF-078B3F439765}"/>
              </a:ext>
            </a:extLst>
          </p:cNvPr>
          <p:cNvSpPr>
            <a:spLocks noGrp="1"/>
          </p:cNvSpPr>
          <p:nvPr>
            <p:ph type="dt" sz="half" idx="10"/>
          </p:nvPr>
        </p:nvSpPr>
        <p:spPr/>
        <p:txBody>
          <a:bodyPr/>
          <a:lstStyle/>
          <a:p>
            <a:fld id="{F9D6B903-0A8F-4EB1-93D1-41B0C83EF248}" type="datetimeFigureOut">
              <a:rPr lang="en-GB" smtClean="0"/>
              <a:t>03/06/2024</a:t>
            </a:fld>
            <a:endParaRPr lang="en-GB"/>
          </a:p>
        </p:txBody>
      </p:sp>
      <p:sp>
        <p:nvSpPr>
          <p:cNvPr id="6" name="Footer Placeholder 5">
            <a:extLst>
              <a:ext uri="{FF2B5EF4-FFF2-40B4-BE49-F238E27FC236}">
                <a16:creationId xmlns:a16="http://schemas.microsoft.com/office/drawing/2014/main" id="{E5603FA5-F084-F3C5-4976-E52C4E742C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16D41E-26C6-98C8-E30A-D597CB614B64}"/>
              </a:ext>
            </a:extLst>
          </p:cNvPr>
          <p:cNvSpPr>
            <a:spLocks noGrp="1"/>
          </p:cNvSpPr>
          <p:nvPr>
            <p:ph type="sldNum" sz="quarter" idx="12"/>
          </p:nvPr>
        </p:nvSpPr>
        <p:spPr/>
        <p:txBody>
          <a:bodyPr/>
          <a:lstStyle/>
          <a:p>
            <a:fld id="{672E74D6-BD91-4817-A7C8-4D936730BDB6}" type="slidenum">
              <a:rPr lang="en-GB" smtClean="0"/>
              <a:t>‹#›</a:t>
            </a:fld>
            <a:endParaRPr lang="en-GB"/>
          </a:p>
        </p:txBody>
      </p:sp>
    </p:spTree>
    <p:extLst>
      <p:ext uri="{BB962C8B-B14F-4D97-AF65-F5344CB8AC3E}">
        <p14:creationId xmlns:p14="http://schemas.microsoft.com/office/powerpoint/2010/main" val="4076423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D7EB9-F0C6-EE1F-B324-02F366607C2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9B6348-B1A0-A73A-0B7E-0560B8B19D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E6F833-4516-98B5-2B9F-BB16CDD0BD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D60839-97AC-2CEB-DB1B-DD49A9BC68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38EA5C8-FF07-02FA-26BD-73F88E1FC2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C061D5E-05C1-A75F-1166-98545A9A161A}"/>
              </a:ext>
            </a:extLst>
          </p:cNvPr>
          <p:cNvSpPr>
            <a:spLocks noGrp="1"/>
          </p:cNvSpPr>
          <p:nvPr>
            <p:ph type="dt" sz="half" idx="10"/>
          </p:nvPr>
        </p:nvSpPr>
        <p:spPr/>
        <p:txBody>
          <a:bodyPr/>
          <a:lstStyle/>
          <a:p>
            <a:fld id="{F9D6B903-0A8F-4EB1-93D1-41B0C83EF248}" type="datetimeFigureOut">
              <a:rPr lang="en-GB" smtClean="0"/>
              <a:t>03/06/2024</a:t>
            </a:fld>
            <a:endParaRPr lang="en-GB"/>
          </a:p>
        </p:txBody>
      </p:sp>
      <p:sp>
        <p:nvSpPr>
          <p:cNvPr id="8" name="Footer Placeholder 7">
            <a:extLst>
              <a:ext uri="{FF2B5EF4-FFF2-40B4-BE49-F238E27FC236}">
                <a16:creationId xmlns:a16="http://schemas.microsoft.com/office/drawing/2014/main" id="{005B6051-D9CA-AD62-DF6A-F6F6FBA837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03BF7A-B1C9-8CD6-3B02-184EC610F0E9}"/>
              </a:ext>
            </a:extLst>
          </p:cNvPr>
          <p:cNvSpPr>
            <a:spLocks noGrp="1"/>
          </p:cNvSpPr>
          <p:nvPr>
            <p:ph type="sldNum" sz="quarter" idx="12"/>
          </p:nvPr>
        </p:nvSpPr>
        <p:spPr/>
        <p:txBody>
          <a:bodyPr/>
          <a:lstStyle/>
          <a:p>
            <a:fld id="{672E74D6-BD91-4817-A7C8-4D936730BDB6}" type="slidenum">
              <a:rPr lang="en-GB" smtClean="0"/>
              <a:t>‹#›</a:t>
            </a:fld>
            <a:endParaRPr lang="en-GB"/>
          </a:p>
        </p:txBody>
      </p:sp>
    </p:spTree>
    <p:extLst>
      <p:ext uri="{BB962C8B-B14F-4D97-AF65-F5344CB8AC3E}">
        <p14:creationId xmlns:p14="http://schemas.microsoft.com/office/powerpoint/2010/main" val="1026313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C3C1D-A4DB-5850-96B3-5ADBC5158C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7292F4-76FD-BE59-836D-292D0558879B}"/>
              </a:ext>
            </a:extLst>
          </p:cNvPr>
          <p:cNvSpPr>
            <a:spLocks noGrp="1"/>
          </p:cNvSpPr>
          <p:nvPr>
            <p:ph type="dt" sz="half" idx="10"/>
          </p:nvPr>
        </p:nvSpPr>
        <p:spPr/>
        <p:txBody>
          <a:bodyPr/>
          <a:lstStyle/>
          <a:p>
            <a:fld id="{F9D6B903-0A8F-4EB1-93D1-41B0C83EF248}" type="datetimeFigureOut">
              <a:rPr lang="en-GB" smtClean="0"/>
              <a:t>03/06/2024</a:t>
            </a:fld>
            <a:endParaRPr lang="en-GB"/>
          </a:p>
        </p:txBody>
      </p:sp>
      <p:sp>
        <p:nvSpPr>
          <p:cNvPr id="4" name="Footer Placeholder 3">
            <a:extLst>
              <a:ext uri="{FF2B5EF4-FFF2-40B4-BE49-F238E27FC236}">
                <a16:creationId xmlns:a16="http://schemas.microsoft.com/office/drawing/2014/main" id="{089D60B2-1AC4-5DA1-B552-BFD6C240F1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54065E2-6CB0-9F2F-8C1B-D228DC293525}"/>
              </a:ext>
            </a:extLst>
          </p:cNvPr>
          <p:cNvSpPr>
            <a:spLocks noGrp="1"/>
          </p:cNvSpPr>
          <p:nvPr>
            <p:ph type="sldNum" sz="quarter" idx="12"/>
          </p:nvPr>
        </p:nvSpPr>
        <p:spPr/>
        <p:txBody>
          <a:bodyPr/>
          <a:lstStyle/>
          <a:p>
            <a:fld id="{672E74D6-BD91-4817-A7C8-4D936730BDB6}" type="slidenum">
              <a:rPr lang="en-GB" smtClean="0"/>
              <a:t>‹#›</a:t>
            </a:fld>
            <a:endParaRPr lang="en-GB"/>
          </a:p>
        </p:txBody>
      </p:sp>
    </p:spTree>
    <p:extLst>
      <p:ext uri="{BB962C8B-B14F-4D97-AF65-F5344CB8AC3E}">
        <p14:creationId xmlns:p14="http://schemas.microsoft.com/office/powerpoint/2010/main" val="1504574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5E00F0-A972-C932-3F76-9043998FB5DA}"/>
              </a:ext>
            </a:extLst>
          </p:cNvPr>
          <p:cNvSpPr>
            <a:spLocks noGrp="1"/>
          </p:cNvSpPr>
          <p:nvPr>
            <p:ph type="dt" sz="half" idx="10"/>
          </p:nvPr>
        </p:nvSpPr>
        <p:spPr/>
        <p:txBody>
          <a:bodyPr/>
          <a:lstStyle/>
          <a:p>
            <a:fld id="{F9D6B903-0A8F-4EB1-93D1-41B0C83EF248}" type="datetimeFigureOut">
              <a:rPr lang="en-GB" smtClean="0"/>
              <a:t>03/06/2024</a:t>
            </a:fld>
            <a:endParaRPr lang="en-GB"/>
          </a:p>
        </p:txBody>
      </p:sp>
      <p:sp>
        <p:nvSpPr>
          <p:cNvPr id="3" name="Footer Placeholder 2">
            <a:extLst>
              <a:ext uri="{FF2B5EF4-FFF2-40B4-BE49-F238E27FC236}">
                <a16:creationId xmlns:a16="http://schemas.microsoft.com/office/drawing/2014/main" id="{124FEBAC-6B69-7954-28AD-5700635D80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7C57AD-726A-E4B8-101B-8933C583E4A4}"/>
              </a:ext>
            </a:extLst>
          </p:cNvPr>
          <p:cNvSpPr>
            <a:spLocks noGrp="1"/>
          </p:cNvSpPr>
          <p:nvPr>
            <p:ph type="sldNum" sz="quarter" idx="12"/>
          </p:nvPr>
        </p:nvSpPr>
        <p:spPr/>
        <p:txBody>
          <a:bodyPr/>
          <a:lstStyle/>
          <a:p>
            <a:fld id="{672E74D6-BD91-4817-A7C8-4D936730BDB6}" type="slidenum">
              <a:rPr lang="en-GB" smtClean="0"/>
              <a:t>‹#›</a:t>
            </a:fld>
            <a:endParaRPr lang="en-GB"/>
          </a:p>
        </p:txBody>
      </p:sp>
    </p:spTree>
    <p:extLst>
      <p:ext uri="{BB962C8B-B14F-4D97-AF65-F5344CB8AC3E}">
        <p14:creationId xmlns:p14="http://schemas.microsoft.com/office/powerpoint/2010/main" val="3393121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1563E-C590-EA19-8ED2-5D79FBE4E3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1695E7-ED90-FD33-30C2-9ACDB622C0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EAB677-CBEA-0538-511E-BD57CB7B4D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9FAA9F-711B-3F55-1E3A-98C57208BF12}"/>
              </a:ext>
            </a:extLst>
          </p:cNvPr>
          <p:cNvSpPr>
            <a:spLocks noGrp="1"/>
          </p:cNvSpPr>
          <p:nvPr>
            <p:ph type="dt" sz="half" idx="10"/>
          </p:nvPr>
        </p:nvSpPr>
        <p:spPr/>
        <p:txBody>
          <a:bodyPr/>
          <a:lstStyle/>
          <a:p>
            <a:fld id="{F9D6B903-0A8F-4EB1-93D1-41B0C83EF248}" type="datetimeFigureOut">
              <a:rPr lang="en-GB" smtClean="0"/>
              <a:t>03/06/2024</a:t>
            </a:fld>
            <a:endParaRPr lang="en-GB"/>
          </a:p>
        </p:txBody>
      </p:sp>
      <p:sp>
        <p:nvSpPr>
          <p:cNvPr id="6" name="Footer Placeholder 5">
            <a:extLst>
              <a:ext uri="{FF2B5EF4-FFF2-40B4-BE49-F238E27FC236}">
                <a16:creationId xmlns:a16="http://schemas.microsoft.com/office/drawing/2014/main" id="{4B232939-BB60-5EB9-B3DB-27ECAA50B2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BC3AB3-5B78-BAC8-2F58-17CB24F892D7}"/>
              </a:ext>
            </a:extLst>
          </p:cNvPr>
          <p:cNvSpPr>
            <a:spLocks noGrp="1"/>
          </p:cNvSpPr>
          <p:nvPr>
            <p:ph type="sldNum" sz="quarter" idx="12"/>
          </p:nvPr>
        </p:nvSpPr>
        <p:spPr/>
        <p:txBody>
          <a:bodyPr/>
          <a:lstStyle/>
          <a:p>
            <a:fld id="{672E74D6-BD91-4817-A7C8-4D936730BDB6}" type="slidenum">
              <a:rPr lang="en-GB" smtClean="0"/>
              <a:t>‹#›</a:t>
            </a:fld>
            <a:endParaRPr lang="en-GB"/>
          </a:p>
        </p:txBody>
      </p:sp>
    </p:spTree>
    <p:extLst>
      <p:ext uri="{BB962C8B-B14F-4D97-AF65-F5344CB8AC3E}">
        <p14:creationId xmlns:p14="http://schemas.microsoft.com/office/powerpoint/2010/main" val="474201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6481-6D53-ECB1-9C7C-F56816DD05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B0D487-0B0B-1D0B-41D3-007B16AADE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63F230-EC36-EA27-10C7-B547A281A2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F66430-29AD-CADC-83F1-CB976156ED71}"/>
              </a:ext>
            </a:extLst>
          </p:cNvPr>
          <p:cNvSpPr>
            <a:spLocks noGrp="1"/>
          </p:cNvSpPr>
          <p:nvPr>
            <p:ph type="dt" sz="half" idx="10"/>
          </p:nvPr>
        </p:nvSpPr>
        <p:spPr/>
        <p:txBody>
          <a:bodyPr/>
          <a:lstStyle/>
          <a:p>
            <a:fld id="{F9D6B903-0A8F-4EB1-93D1-41B0C83EF248}" type="datetimeFigureOut">
              <a:rPr lang="en-GB" smtClean="0"/>
              <a:t>03/06/2024</a:t>
            </a:fld>
            <a:endParaRPr lang="en-GB"/>
          </a:p>
        </p:txBody>
      </p:sp>
      <p:sp>
        <p:nvSpPr>
          <p:cNvPr id="6" name="Footer Placeholder 5">
            <a:extLst>
              <a:ext uri="{FF2B5EF4-FFF2-40B4-BE49-F238E27FC236}">
                <a16:creationId xmlns:a16="http://schemas.microsoft.com/office/drawing/2014/main" id="{550BFFA7-C1F8-4165-7497-C68BEF7A55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772534-D9EB-F91E-4F2A-0F1FEAD1F361}"/>
              </a:ext>
            </a:extLst>
          </p:cNvPr>
          <p:cNvSpPr>
            <a:spLocks noGrp="1"/>
          </p:cNvSpPr>
          <p:nvPr>
            <p:ph type="sldNum" sz="quarter" idx="12"/>
          </p:nvPr>
        </p:nvSpPr>
        <p:spPr/>
        <p:txBody>
          <a:bodyPr/>
          <a:lstStyle/>
          <a:p>
            <a:fld id="{672E74D6-BD91-4817-A7C8-4D936730BDB6}" type="slidenum">
              <a:rPr lang="en-GB" smtClean="0"/>
              <a:t>‹#›</a:t>
            </a:fld>
            <a:endParaRPr lang="en-GB"/>
          </a:p>
        </p:txBody>
      </p:sp>
    </p:spTree>
    <p:extLst>
      <p:ext uri="{BB962C8B-B14F-4D97-AF65-F5344CB8AC3E}">
        <p14:creationId xmlns:p14="http://schemas.microsoft.com/office/powerpoint/2010/main" val="3220471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4BEF6-167F-E40D-8E11-9F31A3599C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55BACA-B8A4-DD73-00EE-6B9C017F19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CD73F7-0BAF-3458-385B-F4A1F0E62C26}"/>
              </a:ext>
            </a:extLst>
          </p:cNvPr>
          <p:cNvSpPr>
            <a:spLocks noGrp="1"/>
          </p:cNvSpPr>
          <p:nvPr>
            <p:ph type="dt" sz="half" idx="10"/>
          </p:nvPr>
        </p:nvSpPr>
        <p:spPr/>
        <p:txBody>
          <a:bodyPr/>
          <a:lstStyle/>
          <a:p>
            <a:fld id="{F9D6B903-0A8F-4EB1-93D1-41B0C83EF248}" type="datetimeFigureOut">
              <a:rPr lang="en-GB" smtClean="0"/>
              <a:t>03/06/2024</a:t>
            </a:fld>
            <a:endParaRPr lang="en-GB"/>
          </a:p>
        </p:txBody>
      </p:sp>
      <p:sp>
        <p:nvSpPr>
          <p:cNvPr id="5" name="Footer Placeholder 4">
            <a:extLst>
              <a:ext uri="{FF2B5EF4-FFF2-40B4-BE49-F238E27FC236}">
                <a16:creationId xmlns:a16="http://schemas.microsoft.com/office/drawing/2014/main" id="{728F8DF1-6DC8-9105-EA6B-D518ECBF8E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20CD66-7A53-0B7A-487B-E2A2C02619B5}"/>
              </a:ext>
            </a:extLst>
          </p:cNvPr>
          <p:cNvSpPr>
            <a:spLocks noGrp="1"/>
          </p:cNvSpPr>
          <p:nvPr>
            <p:ph type="sldNum" sz="quarter" idx="12"/>
          </p:nvPr>
        </p:nvSpPr>
        <p:spPr/>
        <p:txBody>
          <a:bodyPr/>
          <a:lstStyle/>
          <a:p>
            <a:fld id="{672E74D6-BD91-4817-A7C8-4D936730BDB6}" type="slidenum">
              <a:rPr lang="en-GB" smtClean="0"/>
              <a:t>‹#›</a:t>
            </a:fld>
            <a:endParaRPr lang="en-GB"/>
          </a:p>
        </p:txBody>
      </p:sp>
    </p:spTree>
    <p:extLst>
      <p:ext uri="{BB962C8B-B14F-4D97-AF65-F5344CB8AC3E}">
        <p14:creationId xmlns:p14="http://schemas.microsoft.com/office/powerpoint/2010/main" val="1587377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D8B2F9-0E37-C965-F5A4-DE19861D04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10B843-2C5C-734C-2E14-EDADF3851C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810544-B9F6-2F5A-382C-169818688D65}"/>
              </a:ext>
            </a:extLst>
          </p:cNvPr>
          <p:cNvSpPr>
            <a:spLocks noGrp="1"/>
          </p:cNvSpPr>
          <p:nvPr>
            <p:ph type="dt" sz="half" idx="10"/>
          </p:nvPr>
        </p:nvSpPr>
        <p:spPr/>
        <p:txBody>
          <a:bodyPr/>
          <a:lstStyle/>
          <a:p>
            <a:fld id="{F9D6B903-0A8F-4EB1-93D1-41B0C83EF248}" type="datetimeFigureOut">
              <a:rPr lang="en-GB" smtClean="0"/>
              <a:t>03/06/2024</a:t>
            </a:fld>
            <a:endParaRPr lang="en-GB"/>
          </a:p>
        </p:txBody>
      </p:sp>
      <p:sp>
        <p:nvSpPr>
          <p:cNvPr id="5" name="Footer Placeholder 4">
            <a:extLst>
              <a:ext uri="{FF2B5EF4-FFF2-40B4-BE49-F238E27FC236}">
                <a16:creationId xmlns:a16="http://schemas.microsoft.com/office/drawing/2014/main" id="{3888F136-7B7B-2245-897C-DE418C709E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33B344-83C1-2480-07BB-1AF8BB4A95A1}"/>
              </a:ext>
            </a:extLst>
          </p:cNvPr>
          <p:cNvSpPr>
            <a:spLocks noGrp="1"/>
          </p:cNvSpPr>
          <p:nvPr>
            <p:ph type="sldNum" sz="quarter" idx="12"/>
          </p:nvPr>
        </p:nvSpPr>
        <p:spPr/>
        <p:txBody>
          <a:bodyPr/>
          <a:lstStyle/>
          <a:p>
            <a:fld id="{672E74D6-BD91-4817-A7C8-4D936730BDB6}" type="slidenum">
              <a:rPr lang="en-GB" smtClean="0"/>
              <a:t>‹#›</a:t>
            </a:fld>
            <a:endParaRPr lang="en-GB"/>
          </a:p>
        </p:txBody>
      </p:sp>
    </p:spTree>
    <p:extLst>
      <p:ext uri="{BB962C8B-B14F-4D97-AF65-F5344CB8AC3E}">
        <p14:creationId xmlns:p14="http://schemas.microsoft.com/office/powerpoint/2010/main" val="1009593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4BB8BC-E83C-E267-51CB-D0ED3A6FB1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84F4DF-F492-5F33-7358-0963DF3A84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FE4A7E-105B-93AB-BAB4-4DC3C66EAC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9D6B903-0A8F-4EB1-93D1-41B0C83EF248}" type="datetimeFigureOut">
              <a:rPr lang="en-GB" smtClean="0"/>
              <a:t>03/06/2024</a:t>
            </a:fld>
            <a:endParaRPr lang="en-GB"/>
          </a:p>
        </p:txBody>
      </p:sp>
      <p:sp>
        <p:nvSpPr>
          <p:cNvPr id="5" name="Footer Placeholder 4">
            <a:extLst>
              <a:ext uri="{FF2B5EF4-FFF2-40B4-BE49-F238E27FC236}">
                <a16:creationId xmlns:a16="http://schemas.microsoft.com/office/drawing/2014/main" id="{51DBAF19-2B04-59BD-F414-01E0A6E5E9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A67F51E-62B1-BDEB-F1AC-AE6CBA038B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72E74D6-BD91-4817-A7C8-4D936730BDB6}" type="slidenum">
              <a:rPr lang="en-GB" smtClean="0"/>
              <a:t>‹#›</a:t>
            </a:fld>
            <a:endParaRPr lang="en-GB"/>
          </a:p>
        </p:txBody>
      </p:sp>
    </p:spTree>
    <p:extLst>
      <p:ext uri="{BB962C8B-B14F-4D97-AF65-F5344CB8AC3E}">
        <p14:creationId xmlns:p14="http://schemas.microsoft.com/office/powerpoint/2010/main" val="21410948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DA935AD-B0D5-B1FF-5D00-025A0CB74E48}"/>
              </a:ext>
            </a:extLst>
          </p:cNvPr>
          <p:cNvPicPr>
            <a:picLocks noChangeAspect="1"/>
          </p:cNvPicPr>
          <p:nvPr/>
        </p:nvPicPr>
        <p:blipFill rotWithShape="1">
          <a:blip r:embed="rId2"/>
          <a:srcRect l="9145" r="26219" b="909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F917DC-717B-BA64-998D-3775929830FD}"/>
              </a:ext>
            </a:extLst>
          </p:cNvPr>
          <p:cNvSpPr>
            <a:spLocks noGrp="1"/>
          </p:cNvSpPr>
          <p:nvPr>
            <p:ph type="ctrTitle"/>
          </p:nvPr>
        </p:nvSpPr>
        <p:spPr>
          <a:xfrm>
            <a:off x="477981" y="1122363"/>
            <a:ext cx="4023360" cy="3204134"/>
          </a:xfrm>
        </p:spPr>
        <p:txBody>
          <a:bodyPr anchor="b">
            <a:normAutofit/>
          </a:bodyPr>
          <a:lstStyle/>
          <a:p>
            <a:pPr algn="l"/>
            <a:r>
              <a:rPr lang="en-GB" sz="3700">
                <a:solidFill>
                  <a:schemeClr val="bg1"/>
                </a:solidFill>
              </a:rPr>
              <a:t>Design and Implementation of a Check Point Security Solution for TG Enterprise Network</a:t>
            </a:r>
          </a:p>
        </p:txBody>
      </p:sp>
      <p:sp>
        <p:nvSpPr>
          <p:cNvPr id="3" name="Subtitle 2">
            <a:extLst>
              <a:ext uri="{FF2B5EF4-FFF2-40B4-BE49-F238E27FC236}">
                <a16:creationId xmlns:a16="http://schemas.microsoft.com/office/drawing/2014/main" id="{5B987FAA-4CC6-8E01-131A-FBDB88948062}"/>
              </a:ext>
            </a:extLst>
          </p:cNvPr>
          <p:cNvSpPr>
            <a:spLocks noGrp="1"/>
          </p:cNvSpPr>
          <p:nvPr>
            <p:ph type="subTitle" idx="1"/>
          </p:nvPr>
        </p:nvSpPr>
        <p:spPr>
          <a:xfrm>
            <a:off x="477980" y="4872922"/>
            <a:ext cx="4023359" cy="1208141"/>
          </a:xfrm>
        </p:spPr>
        <p:txBody>
          <a:bodyPr>
            <a:normAutofit/>
          </a:bodyPr>
          <a:lstStyle/>
          <a:p>
            <a:pPr algn="l"/>
            <a:r>
              <a:rPr lang="en-GB" sz="1300">
                <a:solidFill>
                  <a:schemeClr val="bg1"/>
                </a:solidFill>
              </a:rPr>
              <a:t>John Hughes </a:t>
            </a:r>
          </a:p>
          <a:p>
            <a:pPr algn="l"/>
            <a:r>
              <a:rPr lang="en-GB" sz="1300">
                <a:solidFill>
                  <a:schemeClr val="bg1"/>
                </a:solidFill>
              </a:rPr>
              <a:t>1708241</a:t>
            </a:r>
          </a:p>
          <a:p>
            <a:pPr algn="l"/>
            <a:r>
              <a:rPr lang="en-GB" sz="1300">
                <a:solidFill>
                  <a:schemeClr val="bg1"/>
                </a:solidFill>
              </a:rPr>
              <a:t>Enterprise Network Security</a:t>
            </a:r>
          </a:p>
          <a:p>
            <a:pPr algn="l"/>
            <a:r>
              <a:rPr lang="en-GB" sz="1300">
                <a:solidFill>
                  <a:schemeClr val="bg1"/>
                </a:solidFill>
              </a:rPr>
              <a:t>ACCA7032</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9412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A4DE8B-C96C-CBEE-1019-175D40068F6B}"/>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Introduction</a:t>
            </a:r>
          </a:p>
        </p:txBody>
      </p:sp>
      <p:sp>
        <p:nvSpPr>
          <p:cNvPr id="12" name="Content Placeholder 11">
            <a:extLst>
              <a:ext uri="{FF2B5EF4-FFF2-40B4-BE49-F238E27FC236}">
                <a16:creationId xmlns:a16="http://schemas.microsoft.com/office/drawing/2014/main" id="{FDE4876B-D09C-31C4-3A54-3DB78708A949}"/>
              </a:ext>
            </a:extLst>
          </p:cNvPr>
          <p:cNvSpPr>
            <a:spLocks noGrp="1"/>
          </p:cNvSpPr>
          <p:nvPr>
            <p:ph idx="1"/>
          </p:nvPr>
        </p:nvSpPr>
        <p:spPr>
          <a:xfrm>
            <a:off x="4810259" y="649480"/>
            <a:ext cx="6555347" cy="5546047"/>
          </a:xfrm>
        </p:spPr>
        <p:txBody>
          <a:bodyPr anchor="ctr">
            <a:normAutofit/>
          </a:bodyPr>
          <a:lstStyle/>
          <a:p>
            <a:pPr marL="0" indent="0">
              <a:buNone/>
            </a:pPr>
            <a:r>
              <a:rPr lang="en-GB" sz="1900"/>
              <a:t>TG Enterprise </a:t>
            </a:r>
          </a:p>
          <a:p>
            <a:pPr marL="0" indent="0">
              <a:buNone/>
            </a:pPr>
            <a:r>
              <a:rPr lang="en-GB" sz="1900"/>
              <a:t>The company faces several critical issues with their infrastructure:</a:t>
            </a:r>
          </a:p>
          <a:p>
            <a:pPr marL="0" indent="0">
              <a:buNone/>
            </a:pPr>
            <a:endParaRPr lang="en-GB" sz="1900"/>
          </a:p>
          <a:p>
            <a:r>
              <a:rPr lang="en-GB" sz="1900" b="1"/>
              <a:t>System Vulnerabilities </a:t>
            </a:r>
            <a:r>
              <a:rPr lang="en-GB" sz="1900"/>
              <a:t>identified during auditing</a:t>
            </a:r>
          </a:p>
          <a:p>
            <a:r>
              <a:rPr lang="en-GB" sz="1900" b="1"/>
              <a:t>Single points of failure </a:t>
            </a:r>
            <a:r>
              <a:rPr lang="en-GB" sz="1900"/>
              <a:t>resulting in network instability</a:t>
            </a:r>
          </a:p>
          <a:p>
            <a:r>
              <a:rPr lang="en-GB" sz="1900" b="1"/>
              <a:t>Inefficient policy management </a:t>
            </a:r>
            <a:r>
              <a:rPr lang="en-GB" sz="1900"/>
              <a:t>has led to errors and inconsistencies</a:t>
            </a:r>
          </a:p>
          <a:p>
            <a:r>
              <a:rPr lang="en-GB" sz="1900" b="1"/>
              <a:t>Licensing structure </a:t>
            </a:r>
            <a:r>
              <a:rPr lang="en-GB" sz="1900"/>
              <a:t>requires optimising to meet their current needs</a:t>
            </a:r>
          </a:p>
          <a:p>
            <a:r>
              <a:rPr lang="en-GB" sz="1900" b="1"/>
              <a:t>Undefined roles and permissions </a:t>
            </a:r>
            <a:r>
              <a:rPr lang="en-GB" sz="1900"/>
              <a:t>leading to access control issues</a:t>
            </a:r>
          </a:p>
          <a:p>
            <a:r>
              <a:rPr lang="en-GB" sz="1900" b="1"/>
              <a:t>Overlapping and conflicting policies </a:t>
            </a:r>
            <a:r>
              <a:rPr lang="en-GB" sz="1900"/>
              <a:t>resulting in security gaps</a:t>
            </a:r>
          </a:p>
          <a:p>
            <a:r>
              <a:rPr lang="en-GB" sz="1900" b="1"/>
              <a:t>Inadequate application control </a:t>
            </a:r>
            <a:r>
              <a:rPr lang="en-GB" sz="1900"/>
              <a:t>resulting in security breaches</a:t>
            </a:r>
          </a:p>
        </p:txBody>
      </p:sp>
    </p:spTree>
    <p:extLst>
      <p:ext uri="{BB962C8B-B14F-4D97-AF65-F5344CB8AC3E}">
        <p14:creationId xmlns:p14="http://schemas.microsoft.com/office/powerpoint/2010/main" val="1632082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9655892-D55C-8FE2-A5CB-C74A032D4555}"/>
              </a:ext>
            </a:extLst>
          </p:cNvPr>
          <p:cNvSpPr>
            <a:spLocks noGrp="1"/>
          </p:cNvSpPr>
          <p:nvPr>
            <p:ph type="title"/>
          </p:nvPr>
        </p:nvSpPr>
        <p:spPr>
          <a:xfrm>
            <a:off x="660041" y="2767106"/>
            <a:ext cx="2880828" cy="3071906"/>
          </a:xfrm>
          <a:prstGeom prst="ellipse">
            <a:avLst/>
          </a:prstGeom>
        </p:spPr>
        <p:txBody>
          <a:bodyPr vert="horz" lIns="91440" tIns="45720" rIns="91440" bIns="45720" rtlCol="0" anchor="t">
            <a:normAutofit/>
          </a:bodyPr>
          <a:lstStyle/>
          <a:p>
            <a:r>
              <a:rPr lang="en-US" sz="2800" kern="1200">
                <a:solidFill>
                  <a:srgbClr val="FFFFFF"/>
                </a:solidFill>
                <a:latin typeface="+mj-lt"/>
                <a:ea typeface="+mj-ea"/>
                <a:cs typeface="+mj-cs"/>
              </a:rPr>
              <a:t>The Three Tier Architecture</a:t>
            </a:r>
          </a:p>
        </p:txBody>
      </p:sp>
      <p:pic>
        <p:nvPicPr>
          <p:cNvPr id="4" name="Picture 3" descr="A screen shot of a security management server&#10;&#10;Description automatically generated">
            <a:extLst>
              <a:ext uri="{FF2B5EF4-FFF2-40B4-BE49-F238E27FC236}">
                <a16:creationId xmlns:a16="http://schemas.microsoft.com/office/drawing/2014/main" id="{97BEE292-A42D-BFA7-1A03-323583696F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02428" y="2047076"/>
            <a:ext cx="7225748" cy="2763848"/>
          </a:xfrm>
          <a:prstGeom prst="rect">
            <a:avLst/>
          </a:prstGeom>
        </p:spPr>
      </p:pic>
    </p:spTree>
    <p:extLst>
      <p:ext uri="{BB962C8B-B14F-4D97-AF65-F5344CB8AC3E}">
        <p14:creationId xmlns:p14="http://schemas.microsoft.com/office/powerpoint/2010/main" val="2089824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2B1826-4ED0-55CE-2820-A7821C98E2EB}"/>
              </a:ext>
            </a:extLst>
          </p:cNvPr>
          <p:cNvSpPr>
            <a:spLocks noGrp="1"/>
          </p:cNvSpPr>
          <p:nvPr>
            <p:ph type="title"/>
          </p:nvPr>
        </p:nvSpPr>
        <p:spPr>
          <a:xfrm>
            <a:off x="660041" y="2767106"/>
            <a:ext cx="2880828" cy="3071906"/>
          </a:xfrm>
          <a:prstGeom prst="ellipse">
            <a:avLst/>
          </a:prstGeom>
        </p:spPr>
        <p:txBody>
          <a:bodyPr vert="horz" lIns="91440" tIns="45720" rIns="91440" bIns="45720" rtlCol="0" anchor="t">
            <a:normAutofit/>
          </a:bodyPr>
          <a:lstStyle/>
          <a:p>
            <a:r>
              <a:rPr lang="en-US" sz="4000" kern="1200">
                <a:solidFill>
                  <a:srgbClr val="FFFFFF"/>
                </a:solidFill>
                <a:latin typeface="+mj-lt"/>
                <a:ea typeface="+mj-ea"/>
                <a:cs typeface="+mj-cs"/>
              </a:rPr>
              <a:t>Smart Console</a:t>
            </a:r>
          </a:p>
        </p:txBody>
      </p:sp>
      <p:pic>
        <p:nvPicPr>
          <p:cNvPr id="6" name="Content Placeholder 5" descr="A screenshot of a login screen&#10;&#10;Description automatically generated">
            <a:extLst>
              <a:ext uri="{FF2B5EF4-FFF2-40B4-BE49-F238E27FC236}">
                <a16:creationId xmlns:a16="http://schemas.microsoft.com/office/drawing/2014/main" id="{56E1A423-D175-D4B6-D1AF-89EDA0853A5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2428" y="1721917"/>
            <a:ext cx="7225748" cy="3414166"/>
          </a:xfrm>
          <a:prstGeom prst="rect">
            <a:avLst/>
          </a:prstGeom>
        </p:spPr>
      </p:pic>
    </p:spTree>
    <p:extLst>
      <p:ext uri="{BB962C8B-B14F-4D97-AF65-F5344CB8AC3E}">
        <p14:creationId xmlns:p14="http://schemas.microsoft.com/office/powerpoint/2010/main" val="4241803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818747-4871-0173-01E5-1CC940D637C8}"/>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Security Management Server</a:t>
            </a:r>
          </a:p>
        </p:txBody>
      </p:sp>
      <p:sp>
        <p:nvSpPr>
          <p:cNvPr id="6" name="TextBox 5">
            <a:extLst>
              <a:ext uri="{FF2B5EF4-FFF2-40B4-BE49-F238E27FC236}">
                <a16:creationId xmlns:a16="http://schemas.microsoft.com/office/drawing/2014/main" id="{94816621-151B-70C2-024D-2F970C76EC9A}"/>
              </a:ext>
            </a:extLst>
          </p:cNvPr>
          <p:cNvSpPr txBox="1"/>
          <p:nvPr/>
        </p:nvSpPr>
        <p:spPr>
          <a:xfrm>
            <a:off x="4581727" y="649480"/>
            <a:ext cx="3025303"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400"/>
              <a:t>Responsible for the following functions:</a:t>
            </a:r>
          </a:p>
          <a:p>
            <a:pPr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b="1"/>
              <a:t> Database</a:t>
            </a:r>
            <a:r>
              <a:rPr lang="en-US" sz="1400"/>
              <a:t> - PostgreSQL for storing all managed data.</a:t>
            </a:r>
          </a:p>
          <a:p>
            <a:pPr marL="285750" indent="-228600">
              <a:lnSpc>
                <a:spcPct val="90000"/>
              </a:lnSpc>
              <a:spcAft>
                <a:spcPts val="600"/>
              </a:spcAft>
              <a:buFont typeface="Arial" panose="020B0604020202020204" pitchFamily="34" charset="0"/>
              <a:buChar char="•"/>
            </a:pPr>
            <a:r>
              <a:rPr lang="en-US" sz="1400" b="1"/>
              <a:t>Internal Certificate Authority (ICA) – </a:t>
            </a:r>
            <a:r>
              <a:rPr lang="en-US" sz="1400"/>
              <a:t>Creates trusted connections between the Check Point architecture.</a:t>
            </a:r>
            <a:endParaRPr lang="en-US" sz="1400" b="1"/>
          </a:p>
          <a:p>
            <a:pPr marL="285750" indent="-228600">
              <a:lnSpc>
                <a:spcPct val="90000"/>
              </a:lnSpc>
              <a:spcAft>
                <a:spcPts val="600"/>
              </a:spcAft>
              <a:buFont typeface="Arial" panose="020B0604020202020204" pitchFamily="34" charset="0"/>
              <a:buChar char="•"/>
            </a:pPr>
            <a:r>
              <a:rPr lang="en-US" sz="1400" b="1"/>
              <a:t>Log Server </a:t>
            </a:r>
            <a:r>
              <a:rPr lang="en-US" sz="1400"/>
              <a:t>– Hosts Check Point product log file. collected from gateways (but can also have separate log server to free up SMS space).</a:t>
            </a:r>
          </a:p>
          <a:p>
            <a:pPr marL="285750" indent="-228600">
              <a:lnSpc>
                <a:spcPct val="90000"/>
              </a:lnSpc>
              <a:spcAft>
                <a:spcPts val="600"/>
              </a:spcAft>
              <a:buFont typeface="Arial" panose="020B0604020202020204" pitchFamily="34" charset="0"/>
              <a:buChar char="•"/>
            </a:pPr>
            <a:r>
              <a:rPr lang="en-US" sz="1400" b="1"/>
              <a:t>Licensing &amp; contracts </a:t>
            </a:r>
            <a:r>
              <a:rPr lang="en-US" sz="1400"/>
              <a:t>– Centralised repository for licenses and contracts to reflect Check Point product purchases.</a:t>
            </a:r>
          </a:p>
          <a:p>
            <a:pPr marL="285750" indent="-228600">
              <a:lnSpc>
                <a:spcPct val="90000"/>
              </a:lnSpc>
              <a:spcAft>
                <a:spcPts val="600"/>
              </a:spcAft>
              <a:buFont typeface="Arial" panose="020B0604020202020204" pitchFamily="34" charset="0"/>
              <a:buChar char="•"/>
            </a:pPr>
            <a:r>
              <a:rPr lang="en-US" sz="1400" b="1"/>
              <a:t>Monitoring</a:t>
            </a:r>
            <a:r>
              <a:rPr lang="en-US" sz="1400"/>
              <a:t> – real time display of information from security gateways</a:t>
            </a:r>
          </a:p>
          <a:p>
            <a:pPr marL="285750" indent="-228600">
              <a:lnSpc>
                <a:spcPct val="90000"/>
              </a:lnSpc>
              <a:spcAft>
                <a:spcPts val="600"/>
              </a:spcAft>
              <a:buFont typeface="Arial" panose="020B0604020202020204" pitchFamily="34" charset="0"/>
              <a:buChar char="•"/>
            </a:pPr>
            <a:r>
              <a:rPr lang="en-US" sz="1400" b="1"/>
              <a:t>Security Automation </a:t>
            </a:r>
            <a:r>
              <a:rPr lang="en-US" sz="1400"/>
              <a:t>– Provides API server for creating scripts and making policy changes</a:t>
            </a:r>
          </a:p>
          <a:p>
            <a:pPr marL="285750" indent="-228600">
              <a:lnSpc>
                <a:spcPct val="90000"/>
              </a:lnSpc>
              <a:spcAft>
                <a:spcPts val="600"/>
              </a:spcAft>
              <a:buFont typeface="Arial" panose="020B0604020202020204" pitchFamily="34" charset="0"/>
              <a:buChar char="•"/>
            </a:pPr>
            <a:endParaRPr lang="en-US" sz="1400"/>
          </a:p>
        </p:txBody>
      </p:sp>
      <p:pic>
        <p:nvPicPr>
          <p:cNvPr id="5" name="Content Placeholder 4" descr="A close-up of a logo&#10;&#10;Description automatically generated">
            <a:extLst>
              <a:ext uri="{FF2B5EF4-FFF2-40B4-BE49-F238E27FC236}">
                <a16:creationId xmlns:a16="http://schemas.microsoft.com/office/drawing/2014/main" id="{7C3A6103-A7BC-1F37-8D7C-51B6E1F788C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109502" y="2440601"/>
            <a:ext cx="3615776" cy="1988676"/>
          </a:xfrm>
          <a:prstGeom prst="rect">
            <a:avLst/>
          </a:prstGeom>
        </p:spPr>
      </p:pic>
    </p:spTree>
    <p:extLst>
      <p:ext uri="{BB962C8B-B14F-4D97-AF65-F5344CB8AC3E}">
        <p14:creationId xmlns:p14="http://schemas.microsoft.com/office/powerpoint/2010/main" val="2288708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97777E4-1714-F20E-947B-6FFB99B56099}"/>
              </a:ext>
            </a:extLst>
          </p:cNvPr>
          <p:cNvSpPr>
            <a:spLocks noGrp="1"/>
          </p:cNvSpPr>
          <p:nvPr>
            <p:ph type="title"/>
          </p:nvPr>
        </p:nvSpPr>
        <p:spPr>
          <a:xfrm>
            <a:off x="660041" y="2767106"/>
            <a:ext cx="2880828" cy="3071906"/>
          </a:xfrm>
          <a:prstGeom prst="ellipse">
            <a:avLst/>
          </a:prstGeom>
        </p:spPr>
        <p:txBody>
          <a:bodyPr vert="horz" lIns="91440" tIns="45720" rIns="91440" bIns="45720" rtlCol="0" anchor="t">
            <a:normAutofit/>
          </a:bodyPr>
          <a:lstStyle/>
          <a:p>
            <a:r>
              <a:rPr lang="en-US" sz="4000" kern="1200">
                <a:solidFill>
                  <a:srgbClr val="FFFFFF"/>
                </a:solidFill>
                <a:latin typeface="+mj-lt"/>
                <a:ea typeface="+mj-ea"/>
                <a:cs typeface="+mj-cs"/>
              </a:rPr>
              <a:t>Security Gateway</a:t>
            </a:r>
          </a:p>
        </p:txBody>
      </p:sp>
      <p:pic>
        <p:nvPicPr>
          <p:cNvPr id="5" name="Content Placeholder 4" descr="A close-up of a computer screen&#10;&#10;Description automatically generated">
            <a:extLst>
              <a:ext uri="{FF2B5EF4-FFF2-40B4-BE49-F238E27FC236}">
                <a16:creationId xmlns:a16="http://schemas.microsoft.com/office/drawing/2014/main" id="{A60C7214-4581-162D-B43C-F5E08CF6291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2428" y="1848367"/>
            <a:ext cx="7225748" cy="3161265"/>
          </a:xfrm>
          <a:prstGeom prst="rect">
            <a:avLst/>
          </a:prstGeom>
        </p:spPr>
      </p:pic>
    </p:spTree>
    <p:extLst>
      <p:ext uri="{BB962C8B-B14F-4D97-AF65-F5344CB8AC3E}">
        <p14:creationId xmlns:p14="http://schemas.microsoft.com/office/powerpoint/2010/main" val="1259438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F259211-A0B0-77A9-CE15-A6BC327FCDAF}"/>
              </a:ext>
            </a:extLst>
          </p:cNvPr>
          <p:cNvSpPr>
            <a:spLocks noGrp="1"/>
          </p:cNvSpPr>
          <p:nvPr>
            <p:ph type="title"/>
          </p:nvPr>
        </p:nvSpPr>
        <p:spPr>
          <a:xfrm>
            <a:off x="660041" y="2767106"/>
            <a:ext cx="2880828" cy="3071906"/>
          </a:xfrm>
          <a:prstGeom prst="ellipse">
            <a:avLst/>
          </a:prstGeom>
        </p:spPr>
        <p:txBody>
          <a:bodyPr vert="horz" lIns="91440" tIns="45720" rIns="91440" bIns="45720" rtlCol="0" anchor="t">
            <a:normAutofit/>
          </a:bodyPr>
          <a:lstStyle/>
          <a:p>
            <a:r>
              <a:rPr lang="en-US" sz="2200" kern="1200">
                <a:solidFill>
                  <a:srgbClr val="FFFFFF"/>
                </a:solidFill>
                <a:latin typeface="+mj-lt"/>
                <a:ea typeface="+mj-ea"/>
                <a:cs typeface="+mj-cs"/>
              </a:rPr>
              <a:t>Implementation</a:t>
            </a:r>
          </a:p>
        </p:txBody>
      </p:sp>
      <p:pic>
        <p:nvPicPr>
          <p:cNvPr id="5" name="Content Placeholder 4" descr="A computer network diagram with text and images&#10;&#10;Description automatically generated with medium confidence">
            <a:extLst>
              <a:ext uri="{FF2B5EF4-FFF2-40B4-BE49-F238E27FC236}">
                <a16:creationId xmlns:a16="http://schemas.microsoft.com/office/drawing/2014/main" id="{2776AC50-0600-A2C0-B83E-E24088DBF23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2428" y="1089665"/>
            <a:ext cx="7225748" cy="4678670"/>
          </a:xfrm>
          <a:prstGeom prst="rect">
            <a:avLst/>
          </a:prstGeom>
        </p:spPr>
      </p:pic>
    </p:spTree>
    <p:extLst>
      <p:ext uri="{BB962C8B-B14F-4D97-AF65-F5344CB8AC3E}">
        <p14:creationId xmlns:p14="http://schemas.microsoft.com/office/powerpoint/2010/main" val="3191803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6" name="Rectangle 25">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031E24-45D0-E976-6DBA-2E6B9D04FACD}"/>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2800">
                <a:solidFill>
                  <a:srgbClr val="FFFFFF"/>
                </a:solidFill>
              </a:rPr>
              <a:t>Enhancing Security Management and Enforcement</a:t>
            </a:r>
          </a:p>
        </p:txBody>
      </p:sp>
      <p:pic>
        <p:nvPicPr>
          <p:cNvPr id="8" name="Picture 7" descr="A computer screen shot of a computer&#10;&#10;Description automatically generated">
            <a:extLst>
              <a:ext uri="{FF2B5EF4-FFF2-40B4-BE49-F238E27FC236}">
                <a16:creationId xmlns:a16="http://schemas.microsoft.com/office/drawing/2014/main" id="{AC00037D-8AAE-B3D6-E2C4-931DF2693707}"/>
              </a:ext>
            </a:extLst>
          </p:cNvPr>
          <p:cNvPicPr>
            <a:picLocks noChangeAspect="1"/>
          </p:cNvPicPr>
          <p:nvPr/>
        </p:nvPicPr>
        <p:blipFill rotWithShape="1">
          <a:blip r:embed="rId3">
            <a:extLst>
              <a:ext uri="{28A0092B-C50C-407E-A947-70E740481C1C}">
                <a14:useLocalDpi xmlns:a14="http://schemas.microsoft.com/office/drawing/2010/main" val="0"/>
              </a:ext>
            </a:extLst>
          </a:blip>
          <a:srcRect l="1033" r="234" b="3"/>
          <a:stretch/>
        </p:blipFill>
        <p:spPr>
          <a:xfrm>
            <a:off x="715748" y="2725148"/>
            <a:ext cx="5131088" cy="2910193"/>
          </a:xfrm>
          <a:prstGeom prst="rect">
            <a:avLst/>
          </a:prstGeom>
        </p:spPr>
      </p:pic>
      <p:pic>
        <p:nvPicPr>
          <p:cNvPr id="5" name="Content Placeholder 4" descr="A screenshot of a computer&#10;&#10;Description automatically generated">
            <a:extLst>
              <a:ext uri="{FF2B5EF4-FFF2-40B4-BE49-F238E27FC236}">
                <a16:creationId xmlns:a16="http://schemas.microsoft.com/office/drawing/2014/main" id="{10556516-53C8-9E8C-A54B-6E6C9AEBF404}"/>
              </a:ext>
            </a:extLst>
          </p:cNvPr>
          <p:cNvPicPr>
            <a:picLocks noChangeAspect="1"/>
          </p:cNvPicPr>
          <p:nvPr/>
        </p:nvPicPr>
        <p:blipFill rotWithShape="1">
          <a:blip r:embed="rId4">
            <a:extLst>
              <a:ext uri="{28A0092B-C50C-407E-A947-70E740481C1C}">
                <a14:useLocalDpi xmlns:a14="http://schemas.microsoft.com/office/drawing/2010/main" val="0"/>
              </a:ext>
            </a:extLst>
          </a:blip>
          <a:srcRect r="-2" b="1836"/>
          <a:stretch/>
        </p:blipFill>
        <p:spPr>
          <a:xfrm>
            <a:off x="6345165" y="2762361"/>
            <a:ext cx="5131087" cy="2908739"/>
          </a:xfrm>
          <a:prstGeom prst="rect">
            <a:avLst/>
          </a:prstGeom>
        </p:spPr>
      </p:pic>
    </p:spTree>
    <p:extLst>
      <p:ext uri="{BB962C8B-B14F-4D97-AF65-F5344CB8AC3E}">
        <p14:creationId xmlns:p14="http://schemas.microsoft.com/office/powerpoint/2010/main" val="612305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B09BDFF-52BA-DE6B-3DB7-50F27BC4BAF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100" kern="1200">
                <a:solidFill>
                  <a:srgbClr val="FFFFFF"/>
                </a:solidFill>
                <a:latin typeface="+mj-lt"/>
                <a:ea typeface="+mj-ea"/>
                <a:cs typeface="+mj-cs"/>
              </a:rPr>
              <a:t>Enhanced Security Policy Implementation and HTTPS Inspection</a:t>
            </a:r>
          </a:p>
        </p:txBody>
      </p:sp>
      <p:pic>
        <p:nvPicPr>
          <p:cNvPr id="5" name="Content Placeholder 4" descr="A screenshot of a computer&#10;&#10;Description automatically generated">
            <a:extLst>
              <a:ext uri="{FF2B5EF4-FFF2-40B4-BE49-F238E27FC236}">
                <a16:creationId xmlns:a16="http://schemas.microsoft.com/office/drawing/2014/main" id="{4FB96D39-399A-A2DB-D8F3-E4839B79979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2428" y="1396759"/>
            <a:ext cx="7225748" cy="4064482"/>
          </a:xfrm>
          <a:prstGeom prst="rect">
            <a:avLst/>
          </a:prstGeom>
        </p:spPr>
      </p:pic>
    </p:spTree>
    <p:extLst>
      <p:ext uri="{BB962C8B-B14F-4D97-AF65-F5344CB8AC3E}">
        <p14:creationId xmlns:p14="http://schemas.microsoft.com/office/powerpoint/2010/main" val="3367565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51AA025-7569-0028-57E5-1E5F5012442A}"/>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Smart Console Setup</a:t>
            </a:r>
          </a:p>
        </p:txBody>
      </p:sp>
      <p:pic>
        <p:nvPicPr>
          <p:cNvPr id="5" name="Content Placeholder 4" descr="A screenshot of a computer&#10;&#10;Description automatically generated">
            <a:extLst>
              <a:ext uri="{FF2B5EF4-FFF2-40B4-BE49-F238E27FC236}">
                <a16:creationId xmlns:a16="http://schemas.microsoft.com/office/drawing/2014/main" id="{796AD8C8-4A7F-6B14-9998-47707712A4F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2428" y="1423855"/>
            <a:ext cx="7225748" cy="4010289"/>
          </a:xfrm>
          <a:prstGeom prst="rect">
            <a:avLst/>
          </a:prstGeom>
        </p:spPr>
      </p:pic>
    </p:spTree>
    <p:extLst>
      <p:ext uri="{BB962C8B-B14F-4D97-AF65-F5344CB8AC3E}">
        <p14:creationId xmlns:p14="http://schemas.microsoft.com/office/powerpoint/2010/main" val="3435872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FF81898-0A7B-DF3A-FFD2-A848C2FE2F66}"/>
              </a:ext>
            </a:extLst>
          </p:cNvPr>
          <p:cNvSpPr>
            <a:spLocks noGrp="1"/>
          </p:cNvSpPr>
          <p:nvPr>
            <p:ph type="title"/>
          </p:nvPr>
        </p:nvSpPr>
        <p:spPr>
          <a:xfrm>
            <a:off x="660041" y="2767106"/>
            <a:ext cx="2880828" cy="3071906"/>
          </a:xfrm>
        </p:spPr>
        <p:txBody>
          <a:bodyPr vert="horz" lIns="91440" tIns="45720" rIns="91440" bIns="45720" rtlCol="0" anchor="t">
            <a:normAutofit fontScale="90000"/>
          </a:bodyPr>
          <a:lstStyle/>
          <a:p>
            <a:r>
              <a:rPr lang="en-GB" sz="3600" b="0" i="0" dirty="0">
                <a:solidFill>
                  <a:srgbClr val="0D0D0D"/>
                </a:solidFill>
                <a:effectLst/>
                <a:highlight>
                  <a:srgbClr val="FFFFFF"/>
                </a:highlight>
                <a:latin typeface="ui-sans-serif"/>
              </a:rPr>
              <a:t>Implementing Network Address Translation (NAT) Configurations</a:t>
            </a:r>
            <a:endParaRPr lang="en-US" sz="3400" kern="1200" dirty="0">
              <a:solidFill>
                <a:srgbClr val="FFFFFF"/>
              </a:solidFill>
              <a:latin typeface="+mj-lt"/>
              <a:ea typeface="+mj-ea"/>
              <a:cs typeface="+mj-cs"/>
            </a:endParaRPr>
          </a:p>
        </p:txBody>
      </p:sp>
      <p:pic>
        <p:nvPicPr>
          <p:cNvPr id="5" name="Content Placeholder 4" descr="A screenshot of a computer&#10;&#10;Description automatically generated">
            <a:extLst>
              <a:ext uri="{FF2B5EF4-FFF2-40B4-BE49-F238E27FC236}">
                <a16:creationId xmlns:a16="http://schemas.microsoft.com/office/drawing/2014/main" id="{6E2C641F-7C89-7C60-0D3E-CB32FB7F43D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2428" y="1396759"/>
            <a:ext cx="7225748" cy="4064482"/>
          </a:xfrm>
          <a:prstGeom prst="rect">
            <a:avLst/>
          </a:prstGeom>
        </p:spPr>
      </p:pic>
    </p:spTree>
    <p:extLst>
      <p:ext uri="{BB962C8B-B14F-4D97-AF65-F5344CB8AC3E}">
        <p14:creationId xmlns:p14="http://schemas.microsoft.com/office/powerpoint/2010/main" val="1688184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C8F6BD4-CFD0-18A8-7DF1-5D13FFAD123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kern="1200">
                <a:solidFill>
                  <a:srgbClr val="FFFFFF"/>
                </a:solidFill>
                <a:latin typeface="+mj-lt"/>
                <a:ea typeface="+mj-ea"/>
                <a:cs typeface="+mj-cs"/>
              </a:rPr>
              <a:t>Overview of Security Gateway Configuration </a:t>
            </a:r>
          </a:p>
        </p:txBody>
      </p:sp>
      <p:pic>
        <p:nvPicPr>
          <p:cNvPr id="5" name="Content Placeholder 4" descr="A screenshot of a computer&#10;&#10;Description automatically generated">
            <a:extLst>
              <a:ext uri="{FF2B5EF4-FFF2-40B4-BE49-F238E27FC236}">
                <a16:creationId xmlns:a16="http://schemas.microsoft.com/office/drawing/2014/main" id="{7C01E59E-789F-E8C5-2ACF-1D68995CD6A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2428" y="484508"/>
            <a:ext cx="7225748" cy="5888983"/>
          </a:xfrm>
          <a:prstGeom prst="rect">
            <a:avLst/>
          </a:prstGeom>
        </p:spPr>
      </p:pic>
    </p:spTree>
    <p:extLst>
      <p:ext uri="{BB962C8B-B14F-4D97-AF65-F5344CB8AC3E}">
        <p14:creationId xmlns:p14="http://schemas.microsoft.com/office/powerpoint/2010/main" val="2351958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304FDBD-B4CC-5D9A-DB9D-361E4CEFEA5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Generating a License Report</a:t>
            </a:r>
          </a:p>
        </p:txBody>
      </p:sp>
      <p:pic>
        <p:nvPicPr>
          <p:cNvPr id="5" name="Content Placeholder 4" descr="A screenshot of a computer&#10;&#10;Description automatically generated">
            <a:extLst>
              <a:ext uri="{FF2B5EF4-FFF2-40B4-BE49-F238E27FC236}">
                <a16:creationId xmlns:a16="http://schemas.microsoft.com/office/drawing/2014/main" id="{8D1167B0-AF9B-19AD-6F4E-544FD647281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2428" y="1387727"/>
            <a:ext cx="7225748" cy="4082546"/>
          </a:xfrm>
          <a:prstGeom prst="rect">
            <a:avLst/>
          </a:prstGeom>
        </p:spPr>
      </p:pic>
    </p:spTree>
    <p:extLst>
      <p:ext uri="{BB962C8B-B14F-4D97-AF65-F5344CB8AC3E}">
        <p14:creationId xmlns:p14="http://schemas.microsoft.com/office/powerpoint/2010/main" val="4159679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F2636ED-6B3B-4A4D-B7F9-780F70A3315A}"/>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kern="1200">
                <a:solidFill>
                  <a:srgbClr val="FFFFFF"/>
                </a:solidFill>
                <a:latin typeface="+mj-lt"/>
                <a:ea typeface="+mj-ea"/>
                <a:cs typeface="+mj-cs"/>
              </a:rPr>
              <a:t>Applying Licenses in Check Point Environments</a:t>
            </a:r>
          </a:p>
        </p:txBody>
      </p:sp>
      <p:pic>
        <p:nvPicPr>
          <p:cNvPr id="5" name="Content Placeholder 4" descr="A screenshot of a computer&#10;&#10;Description automatically generated">
            <a:extLst>
              <a:ext uri="{FF2B5EF4-FFF2-40B4-BE49-F238E27FC236}">
                <a16:creationId xmlns:a16="http://schemas.microsoft.com/office/drawing/2014/main" id="{DB46DB6E-F246-E8D9-D215-019A55FEC38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2428" y="863859"/>
            <a:ext cx="7225748" cy="5130281"/>
          </a:xfrm>
          <a:prstGeom prst="rect">
            <a:avLst/>
          </a:prstGeom>
        </p:spPr>
      </p:pic>
    </p:spTree>
    <p:extLst>
      <p:ext uri="{BB962C8B-B14F-4D97-AF65-F5344CB8AC3E}">
        <p14:creationId xmlns:p14="http://schemas.microsoft.com/office/powerpoint/2010/main" val="3639557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532AA22-2516-434F-9076-42DE264B068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kern="1200">
                <a:solidFill>
                  <a:srgbClr val="FFFFFF"/>
                </a:solidFill>
                <a:latin typeface="+mj-lt"/>
                <a:ea typeface="+mj-ea"/>
                <a:cs typeface="+mj-cs"/>
              </a:rPr>
              <a:t>Optimizing Security Policy Rules to Mitigate TG Enterprise's Challenges</a:t>
            </a:r>
          </a:p>
        </p:txBody>
      </p:sp>
      <p:pic>
        <p:nvPicPr>
          <p:cNvPr id="5" name="Content Placeholder 4" descr="A screenshot of a computer&#10;&#10;Description automatically generated">
            <a:extLst>
              <a:ext uri="{FF2B5EF4-FFF2-40B4-BE49-F238E27FC236}">
                <a16:creationId xmlns:a16="http://schemas.microsoft.com/office/drawing/2014/main" id="{0399CEEA-48C9-1E5A-9D84-E4B1BB28F2B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2428" y="719344"/>
            <a:ext cx="7225748" cy="5419311"/>
          </a:xfrm>
          <a:prstGeom prst="rect">
            <a:avLst/>
          </a:prstGeom>
        </p:spPr>
      </p:pic>
    </p:spTree>
    <p:extLst>
      <p:ext uri="{BB962C8B-B14F-4D97-AF65-F5344CB8AC3E}">
        <p14:creationId xmlns:p14="http://schemas.microsoft.com/office/powerpoint/2010/main" val="37095061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0019762-623D-96BB-961E-F6A8DD609D0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kern="1200" dirty="0">
                <a:solidFill>
                  <a:srgbClr val="FFFFFF"/>
                </a:solidFill>
                <a:latin typeface="+mj-lt"/>
                <a:ea typeface="+mj-ea"/>
                <a:cs typeface="+mj-cs"/>
              </a:rPr>
              <a:t>Implementing Security Policies</a:t>
            </a:r>
          </a:p>
        </p:txBody>
      </p:sp>
      <p:pic>
        <p:nvPicPr>
          <p:cNvPr id="5" name="Content Placeholder 4" descr="A screenshot of a computer&#10;&#10;Description automatically generated">
            <a:extLst>
              <a:ext uri="{FF2B5EF4-FFF2-40B4-BE49-F238E27FC236}">
                <a16:creationId xmlns:a16="http://schemas.microsoft.com/office/drawing/2014/main" id="{BFFA3C1D-9D1B-984D-48EE-7A4C0B70AC9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2428" y="547733"/>
            <a:ext cx="7225748" cy="5762533"/>
          </a:xfrm>
          <a:prstGeom prst="rect">
            <a:avLst/>
          </a:prstGeom>
        </p:spPr>
      </p:pic>
    </p:spTree>
    <p:extLst>
      <p:ext uri="{BB962C8B-B14F-4D97-AF65-F5344CB8AC3E}">
        <p14:creationId xmlns:p14="http://schemas.microsoft.com/office/powerpoint/2010/main" val="22164376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6A6AB4D-297A-6023-415B-203215FCAAE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100" kern="1200">
                <a:solidFill>
                  <a:srgbClr val="FFFFFF"/>
                </a:solidFill>
                <a:latin typeface="+mj-lt"/>
                <a:ea typeface="+mj-ea"/>
                <a:cs typeface="+mj-cs"/>
              </a:rPr>
              <a:t>Monitoring Policy Implementation: Audit Logs and Verification</a:t>
            </a:r>
          </a:p>
        </p:txBody>
      </p:sp>
      <p:pic>
        <p:nvPicPr>
          <p:cNvPr id="5" name="Content Placeholder 4" descr="A screenshot of a computer&#10;&#10;Description automatically generated">
            <a:extLst>
              <a:ext uri="{FF2B5EF4-FFF2-40B4-BE49-F238E27FC236}">
                <a16:creationId xmlns:a16="http://schemas.microsoft.com/office/drawing/2014/main" id="{D0BBBEDD-1D72-D506-CB14-3A7E18CAF9F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2428" y="565798"/>
            <a:ext cx="7225748" cy="5726404"/>
          </a:xfrm>
          <a:prstGeom prst="rect">
            <a:avLst/>
          </a:prstGeom>
        </p:spPr>
      </p:pic>
    </p:spTree>
    <p:extLst>
      <p:ext uri="{BB962C8B-B14F-4D97-AF65-F5344CB8AC3E}">
        <p14:creationId xmlns:p14="http://schemas.microsoft.com/office/powerpoint/2010/main" val="2052441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8E2BA4E-12CD-79B3-E573-F4C8E94C1AA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Analysing Traffic Flow: Real-time Log Monitoring</a:t>
            </a:r>
          </a:p>
        </p:txBody>
      </p:sp>
      <p:pic>
        <p:nvPicPr>
          <p:cNvPr id="5" name="Content Placeholder 4" descr="A screenshot of a computer&#10;&#10;Description automatically generated">
            <a:extLst>
              <a:ext uri="{FF2B5EF4-FFF2-40B4-BE49-F238E27FC236}">
                <a16:creationId xmlns:a16="http://schemas.microsoft.com/office/drawing/2014/main" id="{632D48AB-FD88-45D4-87A1-4C578A1B0A3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2428" y="1459984"/>
            <a:ext cx="7225748" cy="3938032"/>
          </a:xfrm>
          <a:prstGeom prst="rect">
            <a:avLst/>
          </a:prstGeom>
        </p:spPr>
      </p:pic>
    </p:spTree>
    <p:extLst>
      <p:ext uri="{BB962C8B-B14F-4D97-AF65-F5344CB8AC3E}">
        <p14:creationId xmlns:p14="http://schemas.microsoft.com/office/powerpoint/2010/main" val="7071804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56EE7D-D02A-D0DC-1A14-D434B4CA97B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Future Security Recommendations for TG Enterprise</a:t>
            </a:r>
          </a:p>
        </p:txBody>
      </p:sp>
      <p:sp>
        <p:nvSpPr>
          <p:cNvPr id="3" name="Content Placeholder 2">
            <a:extLst>
              <a:ext uri="{FF2B5EF4-FFF2-40B4-BE49-F238E27FC236}">
                <a16:creationId xmlns:a16="http://schemas.microsoft.com/office/drawing/2014/main" id="{D0B7429F-2E2F-8260-AE01-9A531C0AA8A8}"/>
              </a:ext>
            </a:extLst>
          </p:cNvPr>
          <p:cNvSpPr>
            <a:spLocks noGrp="1"/>
          </p:cNvSpPr>
          <p:nvPr>
            <p:ph idx="1"/>
          </p:nvPr>
        </p:nvSpPr>
        <p:spPr>
          <a:xfrm>
            <a:off x="6503158" y="649480"/>
            <a:ext cx="4862447" cy="5546047"/>
          </a:xfrm>
        </p:spPr>
        <p:txBody>
          <a:bodyPr anchor="ctr">
            <a:normAutofit/>
          </a:bodyPr>
          <a:lstStyle/>
          <a:p>
            <a:r>
              <a:rPr lang="en-GB" sz="2000"/>
              <a:t>Regular Security Audits and Updates</a:t>
            </a:r>
          </a:p>
          <a:p>
            <a:pPr marL="0" indent="0">
              <a:buNone/>
            </a:pPr>
            <a:endParaRPr lang="en-GB" sz="2000"/>
          </a:p>
          <a:p>
            <a:r>
              <a:rPr lang="en-GB" sz="2000"/>
              <a:t>Enhanced Redundancy and Failover Systems</a:t>
            </a:r>
          </a:p>
          <a:p>
            <a:pPr marL="0" indent="0">
              <a:buNone/>
            </a:pPr>
            <a:endParaRPr lang="en-GB" sz="2000"/>
          </a:p>
          <a:p>
            <a:r>
              <a:rPr lang="en-GB" sz="2000"/>
              <a:t>Advanced Application Control and IoT Security</a:t>
            </a:r>
          </a:p>
          <a:p>
            <a:pPr marL="0" indent="0">
              <a:buNone/>
            </a:pPr>
            <a:endParaRPr lang="en-GB" sz="2000"/>
          </a:p>
          <a:p>
            <a:r>
              <a:rPr lang="en-GB" sz="2000"/>
              <a:t>Continuous Improvement and Training</a:t>
            </a:r>
          </a:p>
        </p:txBody>
      </p:sp>
    </p:spTree>
    <p:extLst>
      <p:ext uri="{BB962C8B-B14F-4D97-AF65-F5344CB8AC3E}">
        <p14:creationId xmlns:p14="http://schemas.microsoft.com/office/powerpoint/2010/main" val="4010833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7F7347-7B4C-2298-5C25-97BCF84726D6}"/>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Personal and Technical Reflections on Implementing Check Point Security</a:t>
            </a:r>
          </a:p>
        </p:txBody>
      </p:sp>
      <p:sp>
        <p:nvSpPr>
          <p:cNvPr id="3" name="Content Placeholder 2">
            <a:extLst>
              <a:ext uri="{FF2B5EF4-FFF2-40B4-BE49-F238E27FC236}">
                <a16:creationId xmlns:a16="http://schemas.microsoft.com/office/drawing/2014/main" id="{982BB2F5-E2EB-8BDA-C88D-205818FFB4AD}"/>
              </a:ext>
            </a:extLst>
          </p:cNvPr>
          <p:cNvSpPr>
            <a:spLocks noGrp="1"/>
          </p:cNvSpPr>
          <p:nvPr>
            <p:ph idx="1"/>
          </p:nvPr>
        </p:nvSpPr>
        <p:spPr>
          <a:xfrm>
            <a:off x="6503158" y="649480"/>
            <a:ext cx="4862447" cy="5546047"/>
          </a:xfrm>
        </p:spPr>
        <p:txBody>
          <a:bodyPr anchor="ctr">
            <a:normAutofit/>
          </a:bodyPr>
          <a:lstStyle/>
          <a:p>
            <a:r>
              <a:rPr lang="en-GB" sz="2000"/>
              <a:t>Challenges Overcome</a:t>
            </a:r>
          </a:p>
          <a:p>
            <a:endParaRPr lang="en-GB" sz="2000"/>
          </a:p>
          <a:p>
            <a:r>
              <a:rPr lang="en-GB" sz="2000"/>
              <a:t>Skill Development</a:t>
            </a:r>
          </a:p>
          <a:p>
            <a:endParaRPr lang="en-GB" sz="2000"/>
          </a:p>
          <a:p>
            <a:r>
              <a:rPr lang="en-GB" sz="2000"/>
              <a:t>Personal Growth</a:t>
            </a:r>
          </a:p>
          <a:p>
            <a:endParaRPr lang="en-GB" sz="2000"/>
          </a:p>
          <a:p>
            <a:r>
              <a:rPr lang="en-GB" sz="2000"/>
              <a:t>Collaboration with new students</a:t>
            </a:r>
          </a:p>
        </p:txBody>
      </p:sp>
    </p:spTree>
    <p:extLst>
      <p:ext uri="{BB962C8B-B14F-4D97-AF65-F5344CB8AC3E}">
        <p14:creationId xmlns:p14="http://schemas.microsoft.com/office/powerpoint/2010/main" val="7472620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C547D7-FA97-C8A0-C900-595D51D62ADA}"/>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771C0BC8-59AC-60AE-A52D-52CD00883B68}"/>
              </a:ext>
            </a:extLst>
          </p:cNvPr>
          <p:cNvSpPr>
            <a:spLocks noGrp="1"/>
          </p:cNvSpPr>
          <p:nvPr>
            <p:ph idx="1"/>
          </p:nvPr>
        </p:nvSpPr>
        <p:spPr>
          <a:xfrm>
            <a:off x="6503158" y="649480"/>
            <a:ext cx="4862447" cy="5546047"/>
          </a:xfrm>
        </p:spPr>
        <p:txBody>
          <a:bodyPr anchor="ctr">
            <a:normAutofit/>
          </a:bodyPr>
          <a:lstStyle/>
          <a:p>
            <a:r>
              <a:rPr lang="en-GB" sz="2000"/>
              <a:t>Key Achievements: </a:t>
            </a:r>
          </a:p>
          <a:p>
            <a:r>
              <a:rPr lang="en-GB" sz="2000"/>
              <a:t>Successfully implemented the Check Point architecture</a:t>
            </a:r>
          </a:p>
          <a:p>
            <a:r>
              <a:rPr lang="en-GB" sz="2000"/>
              <a:t> addressing vulnerabilities commonly found within organisations</a:t>
            </a:r>
          </a:p>
          <a:p>
            <a:r>
              <a:rPr lang="en-GB" sz="2000"/>
              <a:t> strengthened policy management that can be tailored ti specific needs</a:t>
            </a:r>
          </a:p>
          <a:p>
            <a:r>
              <a:rPr lang="en-GB" sz="2000"/>
              <a:t> Managed license utilisation required for all users of Check Point Security </a:t>
            </a:r>
          </a:p>
          <a:p>
            <a:endParaRPr lang="en-GB" sz="2000"/>
          </a:p>
        </p:txBody>
      </p:sp>
    </p:spTree>
    <p:extLst>
      <p:ext uri="{BB962C8B-B14F-4D97-AF65-F5344CB8AC3E}">
        <p14:creationId xmlns:p14="http://schemas.microsoft.com/office/powerpoint/2010/main" val="15836308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CCDFCBBBA200248B32B2A626FE8B273" ma:contentTypeVersion="15" ma:contentTypeDescription="Create a new document." ma:contentTypeScope="" ma:versionID="a1271333ec2606056532125d2187f396">
  <xsd:schema xmlns:xsd="http://www.w3.org/2001/XMLSchema" xmlns:xs="http://www.w3.org/2001/XMLSchema" xmlns:p="http://schemas.microsoft.com/office/2006/metadata/properties" xmlns:ns3="ada16477-4a9e-4f32-8a2f-23c8ffb0c900" xmlns:ns4="09ebbee8-2921-4cc3-be77-564d5a35cca5" targetNamespace="http://schemas.microsoft.com/office/2006/metadata/properties" ma:root="true" ma:fieldsID="c94a1d96b9c660dad6b227a8a297507d" ns3:_="" ns4:_="">
    <xsd:import namespace="ada16477-4a9e-4f32-8a2f-23c8ffb0c900"/>
    <xsd:import namespace="09ebbee8-2921-4cc3-be77-564d5a35cca5"/>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SearchProperties" minOccurs="0"/>
                <xsd:element ref="ns3:MediaServiceOCR" minOccurs="0"/>
                <xsd:element ref="ns3:_activity" minOccurs="0"/>
                <xsd:element ref="ns4:SharedWithUsers" minOccurs="0"/>
                <xsd:element ref="ns4:SharedWithDetails" minOccurs="0"/>
                <xsd:element ref="ns4:SharingHintHash" minOccurs="0"/>
                <xsd:element ref="ns3:MediaServiceObjectDetectorVersions"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a16477-4a9e-4f32-8a2f-23c8ffb0c90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_activity" ma:index="16" nillable="true" ma:displayName="_activity" ma:hidden="true" ma:internalName="_activity">
      <xsd:simpleType>
        <xsd:restriction base="dms:Note"/>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9ebbee8-2921-4cc3-be77-564d5a35cca5"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a16477-4a9e-4f32-8a2f-23c8ffb0c900" xsi:nil="true"/>
  </documentManagement>
</p:properties>
</file>

<file path=customXml/itemProps1.xml><?xml version="1.0" encoding="utf-8"?>
<ds:datastoreItem xmlns:ds="http://schemas.openxmlformats.org/officeDocument/2006/customXml" ds:itemID="{E744060A-1E17-43B5-9F7E-7C26506543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a16477-4a9e-4f32-8a2f-23c8ffb0c900"/>
    <ds:schemaRef ds:uri="09ebbee8-2921-4cc3-be77-564d5a35cc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96B8A4-F6F0-4875-827A-1BD1ECD70D0C}">
  <ds:schemaRefs>
    <ds:schemaRef ds:uri="http://schemas.microsoft.com/sharepoint/v3/contenttype/forms"/>
  </ds:schemaRefs>
</ds:datastoreItem>
</file>

<file path=customXml/itemProps3.xml><?xml version="1.0" encoding="utf-8"?>
<ds:datastoreItem xmlns:ds="http://schemas.openxmlformats.org/officeDocument/2006/customXml" ds:itemID="{4B4BCDDB-57FA-44A1-B970-343EFF695FBD}">
  <ds:schemaRefs>
    <ds:schemaRef ds:uri="http://schemas.openxmlformats.org/package/2006/metadata/core-properties"/>
    <ds:schemaRef ds:uri="09ebbee8-2921-4cc3-be77-564d5a35cca5"/>
    <ds:schemaRef ds:uri="http://purl.org/dc/elements/1.1/"/>
    <ds:schemaRef ds:uri="ada16477-4a9e-4f32-8a2f-23c8ffb0c900"/>
    <ds:schemaRef ds:uri="http://schemas.microsoft.com/office/infopath/2007/PartnerControls"/>
    <ds:schemaRef ds:uri="http://schemas.microsoft.com/office/2006/documentManagement/types"/>
    <ds:schemaRef ds:uri="http://purl.org/dc/dcmitype/"/>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18</TotalTime>
  <Words>2393</Words>
  <Application>Microsoft Office PowerPoint</Application>
  <PresentationFormat>Widescreen</PresentationFormat>
  <Paragraphs>156</Paragraphs>
  <Slides>21</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Aptos Display</vt:lpstr>
      <vt:lpstr>Arial</vt:lpstr>
      <vt:lpstr>Calibri</vt:lpstr>
      <vt:lpstr>ui-sans-serif</vt:lpstr>
      <vt:lpstr>Office Theme</vt:lpstr>
      <vt:lpstr>Design and Implementation of a Check Point Security Solution for TG Enterprise Network</vt:lpstr>
      <vt:lpstr>Introduction</vt:lpstr>
      <vt:lpstr>The Three Tier Architecture</vt:lpstr>
      <vt:lpstr>Smart Console</vt:lpstr>
      <vt:lpstr>Security Management Server</vt:lpstr>
      <vt:lpstr>Security Gateway</vt:lpstr>
      <vt:lpstr>Implementation</vt:lpstr>
      <vt:lpstr>Enhancing Security Management and Enforcement</vt:lpstr>
      <vt:lpstr>Enhanced Security Policy Implementation and HTTPS Inspection</vt:lpstr>
      <vt:lpstr>Smart Console Setup</vt:lpstr>
      <vt:lpstr>Implementing Network Address Translation (NAT) Configurations</vt:lpstr>
      <vt:lpstr>Overview of Security Gateway Configuration </vt:lpstr>
      <vt:lpstr>Generating a License Report</vt:lpstr>
      <vt:lpstr>Applying Licenses in Check Point Environments</vt:lpstr>
      <vt:lpstr>Optimizing Security Policy Rules to Mitigate TG Enterprise's Challenges</vt:lpstr>
      <vt:lpstr>Implementing Security Policies</vt:lpstr>
      <vt:lpstr>Monitoring Policy Implementation: Audit Logs and Verification</vt:lpstr>
      <vt:lpstr>Analysing Traffic Flow: Real-time Log Monitoring</vt:lpstr>
      <vt:lpstr>Future Security Recommendations for TG Enterprise</vt:lpstr>
      <vt:lpstr>Personal and Technical Reflections on Implementing Check Point Security</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Hughes (1708241)</dc:creator>
  <cp:lastModifiedBy>John Hughes (1708241)</cp:lastModifiedBy>
  <cp:revision>2</cp:revision>
  <dcterms:created xsi:type="dcterms:W3CDTF">2024-06-03T12:15:14Z</dcterms:created>
  <dcterms:modified xsi:type="dcterms:W3CDTF">2024-06-03T12:34:07Z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0x0101000CCDFCBBBA200248B32B2A626FE8B273</vt:lpwstr>
  </property>
</Properties>
</file>